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10.wmf" ContentType="image/x-wmf"/>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embeddings/oleObject1.xlsx" ContentType="application/vnd.openxmlformats-officedocument.spreadsheetml.sheet"/>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94560" y="7702560"/>
            <a:ext cx="395013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94560" y="17674560"/>
            <a:ext cx="395013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243520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2435200" y="17674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94560" y="17674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94560" y="7702560"/>
            <a:ext cx="395013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94560" y="7702560"/>
            <a:ext cx="395013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9981000" y="7702200"/>
            <a:ext cx="23928120" cy="19091880"/>
          </a:xfrm>
          <a:prstGeom prst="rect">
            <a:avLst/>
          </a:prstGeom>
          <a:ln>
            <a:noFill/>
          </a:ln>
        </p:spPr>
      </p:pic>
      <p:pic>
        <p:nvPicPr>
          <p:cNvPr id="36" name="" descr=""/>
          <p:cNvPicPr/>
          <p:nvPr/>
        </p:nvPicPr>
        <p:blipFill>
          <a:blip r:embed="rId3"/>
          <a:stretch/>
        </p:blipFill>
        <p:spPr>
          <a:xfrm>
            <a:off x="9981000" y="7702200"/>
            <a:ext cx="23928120" cy="190918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94560" y="7702560"/>
            <a:ext cx="39501360" cy="19091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94560" y="7702560"/>
            <a:ext cx="395013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94560" y="7702560"/>
            <a:ext cx="192765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2435200" y="7702560"/>
            <a:ext cx="192765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000" cy="25477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9456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94560" y="17674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2435200" y="7702560"/>
            <a:ext cx="192765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94560" y="7702560"/>
            <a:ext cx="19276560" cy="19091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243520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2435200" y="17674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9456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2435200" y="7702560"/>
            <a:ext cx="192765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94560" y="17674560"/>
            <a:ext cx="39501360" cy="910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480" y="6480"/>
            <a:ext cx="43876080" cy="32896440"/>
          </a:xfrm>
          <a:custGeom>
            <a:avLst/>
            <a:gdLst/>
            <a:ahLst/>
            <a:rect l="l" t="t" r="r" b="b"/>
            <a:pathLst>
              <a:path w="120000" h="120000">
                <a:moveTo>
                  <a:pt x="0" y="119999"/>
                </a:moveTo>
                <a:lnTo>
                  <a:pt x="119999" y="119999"/>
                </a:lnTo>
                <a:lnTo>
                  <a:pt x="119999" y="0"/>
                </a:lnTo>
                <a:lnTo>
                  <a:pt x="0" y="0"/>
                </a:lnTo>
                <a:lnTo>
                  <a:pt x="0" y="119999"/>
                </a:lnTo>
                <a:close/>
              </a:path>
            </a:pathLst>
          </a:custGeom>
          <a:noFill/>
          <a:ln w="9360">
            <a:solidFill>
              <a:srgbClr val="231f20"/>
            </a:solidFill>
            <a:round/>
          </a:ln>
        </p:spPr>
        <p:style>
          <a:lnRef idx="0"/>
          <a:fillRef idx="0"/>
          <a:effectRef idx="0"/>
          <a:fontRef idx="minor"/>
        </p:style>
      </p:sp>
      <p:sp>
        <p:nvSpPr>
          <p:cNvPr id="1" name="PlaceHolder 2"/>
          <p:cNvSpPr>
            <a:spLocks noGrp="1"/>
          </p:cNvSpPr>
          <p:nvPr>
            <p:ph type="title"/>
          </p:nvPr>
        </p:nvSpPr>
        <p:spPr>
          <a:xfrm>
            <a:off x="2194560" y="1313280"/>
            <a:ext cx="39501000" cy="5496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2194560" y="7702560"/>
            <a:ext cx="39501360" cy="190918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hyperlink" Target="https://crypto.stanford.edu/pbc/notes/numbertheory/rootsunity.html" TargetMode="External"/><Relationship Id="rId8" Type="http://schemas.openxmlformats.org/officeDocument/2006/relationships/image" Target="../media/image9.png"/><Relationship Id="rId9" Type="http://schemas.openxmlformats.org/officeDocument/2006/relationships/package" Target="../embeddings/oleObject1.xlsx"/><Relationship Id="rId10" Type="http://schemas.openxmlformats.org/officeDocument/2006/relationships/image" Target="../media/image10.wmf"/><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22438440" y="15874920"/>
            <a:ext cx="9837720" cy="9507960"/>
          </a:xfrm>
          <a:prstGeom prst="rect">
            <a:avLst/>
          </a:prstGeom>
          <a:noFill/>
          <a:ln>
            <a:noFill/>
          </a:ln>
        </p:spPr>
        <p:style>
          <a:lnRef idx="0"/>
          <a:fillRef idx="0"/>
          <a:effectRef idx="0"/>
          <a:fontRef idx="minor"/>
        </p:style>
        <p:txBody>
          <a:bodyPr lIns="0" rIns="0" tIns="0" bIns="0"/>
          <a:p>
            <a:pPr marL="27720">
              <a:lnSpc>
                <a:spcPct val="117000"/>
              </a:lnSpc>
            </a:pPr>
            <a:r>
              <a:rPr b="1" lang="en-US" sz="4800" spc="-1" strike="noStrike">
                <a:solidFill>
                  <a:srgbClr val="123e67"/>
                </a:solidFill>
                <a:uFill>
                  <a:solidFill>
                    <a:srgbClr val="ffffff"/>
                  </a:solidFill>
                </a:uFill>
                <a:latin typeface="Calibri"/>
                <a:ea typeface="Calibri"/>
              </a:rPr>
              <a:t>RESULTS</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	</a:t>
            </a:r>
            <a:r>
              <a:rPr b="0" lang="en-US" sz="3600" spc="-1" strike="noStrike">
                <a:solidFill>
                  <a:srgbClr val="231f20"/>
                </a:solidFill>
                <a:uFill>
                  <a:solidFill>
                    <a:srgbClr val="ffffff"/>
                  </a:solidFill>
                </a:uFill>
                <a:latin typeface="Calibri"/>
                <a:ea typeface="Calibri"/>
              </a:rPr>
              <a:t>On a preliminary test run of our code, we were able to generate radical expressions for pth roots of unity for all primes p up to 43, as well as for some larger primes like 73, 97, 193, and 257. Using our assessment of the size of a radical expression, the resulting expressions are smaller than the corresponding expressions generated by Gauss/Weber’s method (see figure 4). We also developed a formula to accurately predict the sizes of our expressions without running the code.</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	</a:t>
            </a:r>
            <a:r>
              <a:rPr b="0" lang="en-US" sz="3600" spc="-1" strike="noStrike">
                <a:solidFill>
                  <a:srgbClr val="231f20"/>
                </a:solidFill>
                <a:uFill>
                  <a:solidFill>
                    <a:srgbClr val="ffffff"/>
                  </a:solidFill>
                </a:uFill>
                <a:latin typeface="Calibri"/>
                <a:ea typeface="Calibri"/>
              </a:rPr>
              <a:t>We have not analyzed our code runtime in detail but based on observations we expect our code for our method to run faster than our code for Gauss/Weber’s method once we implement the same optimizations in each code.</a:t>
            </a:r>
            <a:endParaRPr b="0" lang="en-US" sz="1800" spc="-1" strike="noStrike">
              <a:solidFill>
                <a:srgbClr val="000000"/>
              </a:solidFill>
              <a:uFill>
                <a:solidFill>
                  <a:srgbClr val="ffffff"/>
                </a:solidFill>
              </a:uFill>
              <a:latin typeface="Arial"/>
            </a:endParaRPr>
          </a:p>
        </p:txBody>
      </p:sp>
      <p:sp>
        <p:nvSpPr>
          <p:cNvPr id="38" name="CustomShape 2"/>
          <p:cNvSpPr/>
          <p:nvPr/>
        </p:nvSpPr>
        <p:spPr>
          <a:xfrm>
            <a:off x="22375080" y="12153600"/>
            <a:ext cx="9901440" cy="1011960"/>
          </a:xfrm>
          <a:prstGeom prst="rect">
            <a:avLst/>
          </a:prstGeom>
          <a:noFill/>
          <a:ln>
            <a:noFill/>
          </a:ln>
        </p:spPr>
        <p:style>
          <a:lnRef idx="0"/>
          <a:fillRef idx="0"/>
          <a:effectRef idx="0"/>
          <a:fontRef idx="minor"/>
        </p:style>
        <p:txBody>
          <a:bodyPr lIns="0" rIns="0" tIns="0" bIns="0"/>
          <a:p>
            <a:pPr marL="27720">
              <a:lnSpc>
                <a:spcPct val="100000"/>
              </a:lnSpc>
            </a:pPr>
            <a:r>
              <a:rPr b="1" lang="en-US" sz="2000" spc="-1" strike="noStrike">
                <a:solidFill>
                  <a:srgbClr val="123e67"/>
                </a:solidFill>
                <a:uFill>
                  <a:solidFill>
                    <a:srgbClr val="ffffff"/>
                  </a:solidFill>
                </a:uFill>
                <a:latin typeface="Calibri"/>
                <a:ea typeface="Calibri"/>
              </a:rPr>
              <a:t>Figure 2: Computation of a sum of 7</a:t>
            </a:r>
            <a:r>
              <a:rPr b="1" lang="en-US" sz="2000" spc="-1" strike="noStrike" baseline="101000">
                <a:solidFill>
                  <a:srgbClr val="123e67"/>
                </a:solidFill>
                <a:uFill>
                  <a:solidFill>
                    <a:srgbClr val="ffffff"/>
                  </a:solidFill>
                </a:uFill>
                <a:latin typeface="Calibri"/>
                <a:ea typeface="Calibri"/>
              </a:rPr>
              <a:t>th</a:t>
            </a:r>
            <a:r>
              <a:rPr b="1" lang="en-US" sz="2000" spc="-1" strike="noStrike">
                <a:solidFill>
                  <a:srgbClr val="123e67"/>
                </a:solidFill>
                <a:uFill>
                  <a:solidFill>
                    <a:srgbClr val="ffffff"/>
                  </a:solidFill>
                </a:uFill>
                <a:latin typeface="Calibri"/>
                <a:ea typeface="Calibri"/>
              </a:rPr>
              <a:t> roots of unity using my algorithm (right) and Gauss’s algorithm (left). The values s</a:t>
            </a:r>
            <a:r>
              <a:rPr b="1" lang="en-US" sz="2000" spc="-1" strike="noStrike" baseline="-33000">
                <a:solidFill>
                  <a:srgbClr val="123e67"/>
                </a:solidFill>
                <a:uFill>
                  <a:solidFill>
                    <a:srgbClr val="ffffff"/>
                  </a:solidFill>
                </a:uFill>
                <a:latin typeface="Calibri"/>
                <a:ea typeface="Calibri"/>
              </a:rPr>
              <a:t>1</a:t>
            </a:r>
            <a:r>
              <a:rPr b="1" lang="en-US" sz="2000" spc="-1" strike="noStrike">
                <a:solidFill>
                  <a:srgbClr val="123e67"/>
                </a:solidFill>
                <a:uFill>
                  <a:solidFill>
                    <a:srgbClr val="ffffff"/>
                  </a:solidFill>
                </a:uFill>
                <a:latin typeface="Calibri"/>
                <a:ea typeface="Calibri"/>
              </a:rPr>
              <a:t>, s</a:t>
            </a:r>
            <a:r>
              <a:rPr b="1" lang="en-US" sz="2000" spc="-1" strike="noStrike" baseline="-33000">
                <a:solidFill>
                  <a:srgbClr val="123e67"/>
                </a:solidFill>
                <a:uFill>
                  <a:solidFill>
                    <a:srgbClr val="ffffff"/>
                  </a:solidFill>
                </a:uFill>
                <a:latin typeface="Calibri"/>
                <a:ea typeface="Calibri"/>
              </a:rPr>
              <a:t>2</a:t>
            </a:r>
            <a:r>
              <a:rPr b="1" lang="en-US" sz="2000" spc="-1" strike="noStrike">
                <a:solidFill>
                  <a:srgbClr val="123e67"/>
                </a:solidFill>
                <a:uFill>
                  <a:solidFill>
                    <a:srgbClr val="ffffff"/>
                  </a:solidFill>
                </a:uFill>
                <a:latin typeface="Calibri"/>
                <a:ea typeface="Calibri"/>
              </a:rPr>
              <a:t>, s</a:t>
            </a:r>
            <a:r>
              <a:rPr b="1" lang="en-US" sz="2000" spc="-1" strike="noStrike" baseline="-33000">
                <a:solidFill>
                  <a:srgbClr val="123e67"/>
                </a:solidFill>
                <a:uFill>
                  <a:solidFill>
                    <a:srgbClr val="ffffff"/>
                  </a:solidFill>
                </a:uFill>
                <a:latin typeface="Calibri"/>
                <a:ea typeface="Calibri"/>
              </a:rPr>
              <a:t>3</a:t>
            </a:r>
            <a:r>
              <a:rPr b="1" lang="en-US" sz="2000" spc="-1" strike="noStrike">
                <a:solidFill>
                  <a:srgbClr val="123e67"/>
                </a:solidFill>
                <a:uFill>
                  <a:solidFill>
                    <a:srgbClr val="ffffff"/>
                  </a:solidFill>
                </a:uFill>
                <a:latin typeface="Calibri"/>
                <a:ea typeface="Calibri"/>
              </a:rPr>
              <a:t> are the Fourier transform of the original expression and its conjugates while r</a:t>
            </a:r>
            <a:r>
              <a:rPr b="1" lang="en-US" sz="2000" spc="-1" strike="noStrike" baseline="-33000">
                <a:solidFill>
                  <a:srgbClr val="123e67"/>
                </a:solidFill>
                <a:uFill>
                  <a:solidFill>
                    <a:srgbClr val="ffffff"/>
                  </a:solidFill>
                </a:uFill>
                <a:latin typeface="Calibri"/>
                <a:ea typeface="Calibri"/>
              </a:rPr>
              <a:t>1</a:t>
            </a:r>
            <a:r>
              <a:rPr b="1" lang="en-US" sz="2000" spc="-1" strike="noStrike">
                <a:solidFill>
                  <a:srgbClr val="123e67"/>
                </a:solidFill>
                <a:uFill>
                  <a:solidFill>
                    <a:srgbClr val="ffffff"/>
                  </a:solidFill>
                </a:uFill>
                <a:latin typeface="Calibri"/>
                <a:ea typeface="Calibri"/>
              </a:rPr>
              <a:t> and r</a:t>
            </a:r>
            <a:r>
              <a:rPr b="1" lang="en-US" sz="2000" spc="-1" strike="noStrike" baseline="-33000">
                <a:solidFill>
                  <a:srgbClr val="123e67"/>
                </a:solidFill>
                <a:uFill>
                  <a:solidFill>
                    <a:srgbClr val="ffffff"/>
                  </a:solidFill>
                </a:uFill>
                <a:latin typeface="Calibri"/>
                <a:ea typeface="Calibri"/>
              </a:rPr>
              <a:t>2</a:t>
            </a:r>
            <a:r>
              <a:rPr b="1" lang="en-US" sz="2000" spc="-1" strike="noStrike">
                <a:solidFill>
                  <a:srgbClr val="123e67"/>
                </a:solidFill>
                <a:uFill>
                  <a:solidFill>
                    <a:srgbClr val="ffffff"/>
                  </a:solidFill>
                </a:uFill>
                <a:latin typeface="Calibri"/>
                <a:ea typeface="Calibri"/>
              </a:rPr>
              <a:t> are cube roots of unity.</a:t>
            </a:r>
            <a:endParaRPr b="0" lang="en-US" sz="1800" spc="-1" strike="noStrike">
              <a:solidFill>
                <a:srgbClr val="000000"/>
              </a:solidFill>
              <a:uFill>
                <a:solidFill>
                  <a:srgbClr val="ffffff"/>
                </a:solidFill>
              </a:uFill>
              <a:latin typeface="Arial"/>
            </a:endParaRPr>
          </a:p>
        </p:txBody>
      </p:sp>
      <p:sp>
        <p:nvSpPr>
          <p:cNvPr id="39" name="CustomShape 3"/>
          <p:cNvSpPr/>
          <p:nvPr/>
        </p:nvSpPr>
        <p:spPr>
          <a:xfrm>
            <a:off x="10469880" y="387720"/>
            <a:ext cx="22949280" cy="3084840"/>
          </a:xfrm>
          <a:prstGeom prst="rect">
            <a:avLst/>
          </a:prstGeom>
          <a:noFill/>
          <a:ln>
            <a:noFill/>
          </a:ln>
        </p:spPr>
        <p:style>
          <a:lnRef idx="0"/>
          <a:fillRef idx="0"/>
          <a:effectRef idx="0"/>
          <a:fontRef idx="minor"/>
        </p:style>
        <p:txBody>
          <a:bodyPr lIns="0" rIns="0" tIns="0" bIns="0"/>
          <a:p>
            <a:pPr marL="27360" algn="ctr">
              <a:lnSpc>
                <a:spcPct val="100000"/>
              </a:lnSpc>
            </a:pPr>
            <a:r>
              <a:rPr b="1" lang="en-US" sz="10000" spc="-1" strike="noStrike">
                <a:solidFill>
                  <a:srgbClr val="123e67"/>
                </a:solidFill>
                <a:uFill>
                  <a:solidFill>
                    <a:srgbClr val="ffffff"/>
                  </a:solidFill>
                </a:uFill>
                <a:latin typeface="Calibri"/>
                <a:ea typeface="Calibri"/>
              </a:rPr>
              <a:t>New Algorithm for Radical Expressions for Roots of Unity</a:t>
            </a:r>
            <a:endParaRPr b="0" lang="en-US" sz="1800" spc="-1" strike="noStrike">
              <a:solidFill>
                <a:srgbClr val="000000"/>
              </a:solidFill>
              <a:uFill>
                <a:solidFill>
                  <a:srgbClr val="ffffff"/>
                </a:solidFill>
              </a:uFill>
              <a:latin typeface="Arial"/>
            </a:endParaRPr>
          </a:p>
        </p:txBody>
      </p:sp>
      <p:sp>
        <p:nvSpPr>
          <p:cNvPr id="40" name="CustomShape 4"/>
          <p:cNvSpPr/>
          <p:nvPr/>
        </p:nvSpPr>
        <p:spPr>
          <a:xfrm>
            <a:off x="18053280" y="3468240"/>
            <a:ext cx="15229080" cy="736200"/>
          </a:xfrm>
          <a:prstGeom prst="rect">
            <a:avLst/>
          </a:prstGeom>
          <a:noFill/>
          <a:ln>
            <a:noFill/>
          </a:ln>
        </p:spPr>
        <p:style>
          <a:lnRef idx="0"/>
          <a:fillRef idx="0"/>
          <a:effectRef idx="0"/>
          <a:fontRef idx="minor"/>
        </p:style>
        <p:txBody>
          <a:bodyPr lIns="0" rIns="0" tIns="0" bIns="0"/>
          <a:p>
            <a:pPr marL="27720">
              <a:lnSpc>
                <a:spcPct val="100000"/>
              </a:lnSpc>
            </a:pPr>
            <a:r>
              <a:rPr b="0" lang="en-US" sz="4800" spc="-1" strike="noStrike">
                <a:solidFill>
                  <a:srgbClr val="231f20"/>
                </a:solidFill>
                <a:uFill>
                  <a:solidFill>
                    <a:srgbClr val="ffffff"/>
                  </a:solidFill>
                </a:uFill>
                <a:latin typeface="Calibri"/>
                <a:ea typeface="Calibri"/>
              </a:rPr>
              <a:t>Eric Binnendyk</a:t>
            </a:r>
            <a:r>
              <a:rPr b="0" lang="en-US" sz="4800" spc="-1" strike="noStrike" baseline="33000">
                <a:solidFill>
                  <a:srgbClr val="231f20"/>
                </a:solidFill>
                <a:uFill>
                  <a:solidFill>
                    <a:srgbClr val="ffffff"/>
                  </a:solidFill>
                </a:uFill>
                <a:latin typeface="Calibri"/>
                <a:ea typeface="Calibri"/>
              </a:rPr>
              <a:t>1</a:t>
            </a:r>
            <a:r>
              <a:rPr b="0" lang="en-US" sz="4800" spc="-1" strike="noStrike">
                <a:solidFill>
                  <a:srgbClr val="231f20"/>
                </a:solidFill>
                <a:uFill>
                  <a:solidFill>
                    <a:srgbClr val="ffffff"/>
                  </a:solidFill>
                </a:uFill>
                <a:latin typeface="Calibri"/>
                <a:ea typeface="Calibri"/>
              </a:rPr>
              <a:t>, Mingji Zhang</a:t>
            </a:r>
            <a:r>
              <a:rPr b="0" lang="en-US" sz="4800" spc="-1" strike="noStrike" baseline="30000">
                <a:solidFill>
                  <a:srgbClr val="231f20"/>
                </a:solidFill>
                <a:uFill>
                  <a:solidFill>
                    <a:srgbClr val="ffffff"/>
                  </a:solidFill>
                </a:uFill>
                <a:latin typeface="Calibri"/>
                <a:ea typeface="Calibri"/>
              </a:rPr>
              <a:t>2</a:t>
            </a:r>
            <a:endParaRPr b="0" lang="en-US" sz="1800" spc="-1" strike="noStrike">
              <a:solidFill>
                <a:srgbClr val="000000"/>
              </a:solidFill>
              <a:uFill>
                <a:solidFill>
                  <a:srgbClr val="ffffff"/>
                </a:solidFill>
              </a:uFill>
              <a:latin typeface="Arial"/>
            </a:endParaRPr>
          </a:p>
        </p:txBody>
      </p:sp>
      <p:sp>
        <p:nvSpPr>
          <p:cNvPr id="41" name="CustomShape 5"/>
          <p:cNvSpPr/>
          <p:nvPr/>
        </p:nvSpPr>
        <p:spPr>
          <a:xfrm>
            <a:off x="7772400" y="4474080"/>
            <a:ext cx="27978840" cy="736200"/>
          </a:xfrm>
          <a:prstGeom prst="rect">
            <a:avLst/>
          </a:prstGeom>
          <a:noFill/>
          <a:ln>
            <a:noFill/>
          </a:ln>
        </p:spPr>
        <p:style>
          <a:lnRef idx="0"/>
          <a:fillRef idx="0"/>
          <a:effectRef idx="0"/>
          <a:fontRef idx="minor"/>
        </p:style>
        <p:txBody>
          <a:bodyPr lIns="0" rIns="0" tIns="0" bIns="0"/>
          <a:p>
            <a:pPr marL="27720">
              <a:lnSpc>
                <a:spcPct val="100000"/>
              </a:lnSpc>
            </a:pPr>
            <a:r>
              <a:rPr b="0" lang="en-US" sz="4800" spc="-1" strike="noStrike">
                <a:solidFill>
                  <a:srgbClr val="231f20"/>
                </a:solidFill>
                <a:uFill>
                  <a:solidFill>
                    <a:srgbClr val="ffffff"/>
                  </a:solidFill>
                </a:uFill>
                <a:latin typeface="Calibri"/>
                <a:ea typeface="Calibri"/>
              </a:rPr>
              <a:t>Departments of </a:t>
            </a:r>
            <a:r>
              <a:rPr b="0" lang="en-US" sz="4800" spc="-1" strike="noStrike" baseline="33000">
                <a:solidFill>
                  <a:srgbClr val="231f20"/>
                </a:solidFill>
                <a:uFill>
                  <a:solidFill>
                    <a:srgbClr val="ffffff"/>
                  </a:solidFill>
                </a:uFill>
                <a:latin typeface="Calibri"/>
                <a:ea typeface="Calibri"/>
              </a:rPr>
              <a:t>1, 2</a:t>
            </a:r>
            <a:r>
              <a:rPr b="0" lang="en-US" sz="4800" spc="-1" strike="noStrike">
                <a:solidFill>
                  <a:srgbClr val="231f20"/>
                </a:solidFill>
                <a:uFill>
                  <a:solidFill>
                    <a:srgbClr val="ffffff"/>
                  </a:solidFill>
                </a:uFill>
                <a:latin typeface="Calibri"/>
                <a:ea typeface="Calibri"/>
              </a:rPr>
              <a:t>Mathematics, New Mexico Institute of Mining &amp; Technology, Socorro, NM 87801</a:t>
            </a:r>
            <a:endParaRPr b="0" lang="en-US" sz="1800" spc="-1" strike="noStrike">
              <a:solidFill>
                <a:srgbClr val="000000"/>
              </a:solidFill>
              <a:uFill>
                <a:solidFill>
                  <a:srgbClr val="ffffff"/>
                </a:solidFill>
              </a:uFill>
              <a:latin typeface="Arial"/>
            </a:endParaRPr>
          </a:p>
        </p:txBody>
      </p:sp>
      <p:sp>
        <p:nvSpPr>
          <p:cNvPr id="42" name="CustomShape 6"/>
          <p:cNvSpPr/>
          <p:nvPr/>
        </p:nvSpPr>
        <p:spPr>
          <a:xfrm>
            <a:off x="886320" y="6558840"/>
            <a:ext cx="9531360" cy="13007880"/>
          </a:xfrm>
          <a:prstGeom prst="rect">
            <a:avLst/>
          </a:prstGeom>
          <a:noFill/>
          <a:ln>
            <a:noFill/>
          </a:ln>
        </p:spPr>
        <p:style>
          <a:lnRef idx="0"/>
          <a:fillRef idx="0"/>
          <a:effectRef idx="0"/>
          <a:fontRef idx="minor"/>
        </p:style>
        <p:txBody>
          <a:bodyPr lIns="0" rIns="0" tIns="0" bIns="0"/>
          <a:p>
            <a:pPr marL="27720">
              <a:lnSpc>
                <a:spcPct val="117000"/>
              </a:lnSpc>
            </a:pPr>
            <a:r>
              <a:rPr b="1" lang="en-US" sz="4800" spc="-1" strike="noStrike">
                <a:solidFill>
                  <a:srgbClr val="123e67"/>
                </a:solidFill>
                <a:uFill>
                  <a:solidFill>
                    <a:srgbClr val="ffffff"/>
                  </a:solidFill>
                </a:uFill>
                <a:latin typeface="Calibri"/>
                <a:ea typeface="Calibri"/>
              </a:rPr>
              <a:t>ABSTRACT</a:t>
            </a:r>
            <a:endParaRPr b="0" lang="en-US" sz="1800" spc="-1" strike="noStrike">
              <a:solidFill>
                <a:srgbClr val="000000"/>
              </a:solidFill>
              <a:uFill>
                <a:solidFill>
                  <a:srgbClr val="ffffff"/>
                </a:solidFill>
              </a:uFill>
              <a:latin typeface="Arial"/>
            </a:endParaRPr>
          </a:p>
          <a:p>
            <a:pPr marL="27720" indent="456120" algn="just">
              <a:lnSpc>
                <a:spcPct val="100000"/>
              </a:lnSpc>
            </a:pPr>
            <a:r>
              <a:rPr b="0" lang="en-US" sz="3600" spc="-1" strike="noStrike">
                <a:solidFill>
                  <a:srgbClr val="231f20"/>
                </a:solidFill>
                <a:uFill>
                  <a:solidFill>
                    <a:srgbClr val="ffffff"/>
                  </a:solidFill>
                </a:uFill>
                <a:latin typeface="Calibri"/>
                <a:ea typeface="Calibri"/>
              </a:rPr>
              <a:t>We introduce a new method to find radical expressions for roots of unity; that is, complex numbers that yield 1 when taken to some integer power. This method yields more compact expressions than previous methods suggested by Carl Gauss and Andreas Weber by finding compact radical expressions for arbitrary sums of roots of unity as well as single values. We also develop a formula for the “size” of the expression for a root of unity.</a:t>
            </a:r>
            <a:endParaRPr b="0" lang="en-US" sz="1800" spc="-1" strike="noStrike">
              <a:solidFill>
                <a:srgbClr val="000000"/>
              </a:solidFill>
              <a:uFill>
                <a:solidFill>
                  <a:srgbClr val="ffffff"/>
                </a:solidFill>
              </a:uFill>
              <a:latin typeface="Arial"/>
            </a:endParaRPr>
          </a:p>
          <a:p>
            <a:pPr marL="27720" indent="456120" algn="just">
              <a:lnSpc>
                <a:spcPct val="100000"/>
              </a:lnSpc>
            </a:pPr>
            <a:r>
              <a:rPr b="0" lang="en-US" sz="3600" spc="-1" strike="noStrike">
                <a:solidFill>
                  <a:srgbClr val="231f20"/>
                </a:solidFill>
                <a:uFill>
                  <a:solidFill>
                    <a:srgbClr val="ffffff"/>
                  </a:solidFill>
                </a:uFill>
                <a:latin typeface="Calibri"/>
                <a:ea typeface="Calibri"/>
              </a:rPr>
              <a:t>Roots of unity have many applications. For example, they are used in the Fast Fourier Transform, an efficient method of computing a Fourier transform which is widely used in physics and electrical engineering. Radical expressions for roots of unity lead to radical expressions for cos(n*pi) and sin(n*pi) for all rational numbers n, which can be applied to geometric constructions of regular polygons. They can also be a pedagogical tool for explaining why certain trigonometric functions result in simple values (e.g. cos(pi/3) = 1/2 and cos(pi/5) = (1 + sqrt(5))/4).</a:t>
            </a:r>
            <a:endParaRPr b="0" lang="en-US" sz="1800" spc="-1" strike="noStrike">
              <a:solidFill>
                <a:srgbClr val="000000"/>
              </a:solidFill>
              <a:uFill>
                <a:solidFill>
                  <a:srgbClr val="ffffff"/>
                </a:solidFill>
              </a:uFill>
              <a:latin typeface="Arial"/>
            </a:endParaRPr>
          </a:p>
        </p:txBody>
      </p:sp>
      <p:sp>
        <p:nvSpPr>
          <p:cNvPr id="43" name="CustomShape 7"/>
          <p:cNvSpPr/>
          <p:nvPr/>
        </p:nvSpPr>
        <p:spPr>
          <a:xfrm>
            <a:off x="11182320" y="6216480"/>
            <a:ext cx="360" cy="25779240"/>
          </a:xfrm>
          <a:custGeom>
            <a:avLst/>
            <a:gdLst/>
            <a:ahLst/>
            <a:rect l="l" t="t" r="r" b="b"/>
            <a:pathLst>
              <a:path w="120000" h="120000">
                <a:moveTo>
                  <a:pt x="0" y="0"/>
                </a:moveTo>
                <a:lnTo>
                  <a:pt x="0" y="119995"/>
                </a:lnTo>
              </a:path>
            </a:pathLst>
          </a:custGeom>
          <a:noFill/>
          <a:ln w="17280">
            <a:solidFill>
              <a:srgbClr val="0084a9"/>
            </a:solidFill>
            <a:round/>
          </a:ln>
        </p:spPr>
        <p:style>
          <a:lnRef idx="0"/>
          <a:fillRef idx="0"/>
          <a:effectRef idx="0"/>
          <a:fontRef idx="minor"/>
        </p:style>
      </p:sp>
      <p:sp>
        <p:nvSpPr>
          <p:cNvPr id="44" name="CustomShape 8"/>
          <p:cNvSpPr/>
          <p:nvPr/>
        </p:nvSpPr>
        <p:spPr>
          <a:xfrm>
            <a:off x="21926520" y="6216480"/>
            <a:ext cx="360" cy="25779240"/>
          </a:xfrm>
          <a:custGeom>
            <a:avLst/>
            <a:gdLst/>
            <a:ahLst/>
            <a:rect l="l" t="t" r="r" b="b"/>
            <a:pathLst>
              <a:path w="120000" h="120000">
                <a:moveTo>
                  <a:pt x="0" y="0"/>
                </a:moveTo>
                <a:lnTo>
                  <a:pt x="0" y="119995"/>
                </a:lnTo>
              </a:path>
            </a:pathLst>
          </a:custGeom>
          <a:noFill/>
          <a:ln w="17280">
            <a:solidFill>
              <a:srgbClr val="0084a9"/>
            </a:solidFill>
            <a:round/>
          </a:ln>
        </p:spPr>
        <p:style>
          <a:lnRef idx="0"/>
          <a:fillRef idx="0"/>
          <a:effectRef idx="0"/>
          <a:fontRef idx="minor"/>
        </p:style>
      </p:sp>
      <p:sp>
        <p:nvSpPr>
          <p:cNvPr id="45" name="CustomShape 9"/>
          <p:cNvSpPr/>
          <p:nvPr/>
        </p:nvSpPr>
        <p:spPr>
          <a:xfrm>
            <a:off x="32708880" y="6216480"/>
            <a:ext cx="360" cy="25779240"/>
          </a:xfrm>
          <a:custGeom>
            <a:avLst/>
            <a:gdLst/>
            <a:ahLst/>
            <a:rect l="l" t="t" r="r" b="b"/>
            <a:pathLst>
              <a:path w="120000" h="120000">
                <a:moveTo>
                  <a:pt x="0" y="0"/>
                </a:moveTo>
                <a:lnTo>
                  <a:pt x="0" y="119995"/>
                </a:lnTo>
              </a:path>
            </a:pathLst>
          </a:custGeom>
          <a:noFill/>
          <a:ln w="17280">
            <a:solidFill>
              <a:srgbClr val="0084a9"/>
            </a:solidFill>
            <a:round/>
          </a:ln>
        </p:spPr>
        <p:style>
          <a:lnRef idx="0"/>
          <a:fillRef idx="0"/>
          <a:effectRef idx="0"/>
          <a:fontRef idx="minor"/>
        </p:style>
      </p:sp>
      <p:sp>
        <p:nvSpPr>
          <p:cNvPr id="46" name="CustomShape 10"/>
          <p:cNvSpPr/>
          <p:nvPr/>
        </p:nvSpPr>
        <p:spPr>
          <a:xfrm>
            <a:off x="914400" y="914040"/>
            <a:ext cx="9646920" cy="3011400"/>
          </a:xfrm>
          <a:prstGeom prst="rect">
            <a:avLst/>
          </a:prstGeom>
          <a:blipFill>
            <a:blip r:embed="rId1"/>
            <a:stretch>
              <a:fillRect/>
            </a:stretch>
          </a:blipFill>
          <a:ln>
            <a:noFill/>
          </a:ln>
        </p:spPr>
        <p:style>
          <a:lnRef idx="0"/>
          <a:fillRef idx="0"/>
          <a:effectRef idx="0"/>
          <a:fontRef idx="minor"/>
        </p:style>
      </p:sp>
      <p:sp>
        <p:nvSpPr>
          <p:cNvPr id="47" name="CustomShape 11"/>
          <p:cNvSpPr/>
          <p:nvPr/>
        </p:nvSpPr>
        <p:spPr>
          <a:xfrm>
            <a:off x="840960" y="19568160"/>
            <a:ext cx="9855720" cy="9782280"/>
          </a:xfrm>
          <a:prstGeom prst="rect">
            <a:avLst/>
          </a:prstGeom>
          <a:noFill/>
          <a:ln>
            <a:noFill/>
          </a:ln>
        </p:spPr>
        <p:style>
          <a:lnRef idx="0"/>
          <a:fillRef idx="0"/>
          <a:effectRef idx="0"/>
          <a:fontRef idx="minor"/>
        </p:style>
        <p:txBody>
          <a:bodyPr lIns="90000" rIns="90000" tIns="45000" bIns="45000"/>
          <a:p>
            <a:pPr marL="27720">
              <a:lnSpc>
                <a:spcPct val="117000"/>
              </a:lnSpc>
            </a:pPr>
            <a:r>
              <a:rPr b="1" lang="en-US" sz="4800" spc="-1" strike="noStrike">
                <a:solidFill>
                  <a:srgbClr val="123e67"/>
                </a:solidFill>
                <a:uFill>
                  <a:solidFill>
                    <a:srgbClr val="ffffff"/>
                  </a:solidFill>
                </a:uFill>
                <a:latin typeface="Calibri"/>
                <a:ea typeface="Calibri"/>
              </a:rPr>
              <a:t>BACKGROUND</a:t>
            </a:r>
            <a:endParaRPr b="0" lang="en-US" sz="1800" spc="-1" strike="noStrike">
              <a:solidFill>
                <a:srgbClr val="000000"/>
              </a:solidFill>
              <a:uFill>
                <a:solidFill>
                  <a:srgbClr val="ffffff"/>
                </a:solidFill>
              </a:uFill>
              <a:latin typeface="Arial"/>
            </a:endParaRPr>
          </a:p>
          <a:p>
            <a:pPr marL="27720" indent="456120" algn="just">
              <a:lnSpc>
                <a:spcPct val="100000"/>
              </a:lnSpc>
            </a:pPr>
            <a:r>
              <a:rPr b="0" lang="en-US" sz="3600" spc="-1" strike="noStrike">
                <a:solidFill>
                  <a:srgbClr val="231f20"/>
                </a:solidFill>
                <a:uFill>
                  <a:solidFill>
                    <a:srgbClr val="ffffff"/>
                  </a:solidFill>
                </a:uFill>
                <a:latin typeface="Calibri"/>
                <a:ea typeface="Calibri"/>
              </a:rPr>
              <a:t>Historically, the most common method of expressing nth roots of unity in radicals was developed by Carl Gauss in the 1700s</a:t>
            </a:r>
            <a:r>
              <a:rPr b="0" lang="en-US" sz="3600" spc="-1" strike="noStrike" baseline="33000">
                <a:solidFill>
                  <a:srgbClr val="231f20"/>
                </a:solidFill>
                <a:uFill>
                  <a:solidFill>
                    <a:srgbClr val="ffffff"/>
                  </a:solidFill>
                </a:uFill>
                <a:latin typeface="Calibri"/>
                <a:ea typeface="Calibri"/>
              </a:rPr>
              <a:t>[1][2]</a:t>
            </a:r>
            <a:r>
              <a:rPr b="0" lang="en-US" sz="3600" spc="-1" strike="noStrike">
                <a:solidFill>
                  <a:srgbClr val="231f20"/>
                </a:solidFill>
                <a:uFill>
                  <a:solidFill>
                    <a:srgbClr val="ffffff"/>
                  </a:solidFill>
                </a:uFill>
                <a:latin typeface="Calibri"/>
                <a:ea typeface="Calibri"/>
              </a:rPr>
              <a:t>. There have been several improvements and variations on this method, mostly involving the runtime, most recently by Andreas Weber in 1995</a:t>
            </a:r>
            <a:r>
              <a:rPr b="0" lang="en-US" sz="3600" spc="-1" strike="noStrike" baseline="33000">
                <a:solidFill>
                  <a:srgbClr val="231f20"/>
                </a:solidFill>
                <a:uFill>
                  <a:solidFill>
                    <a:srgbClr val="ffffff"/>
                  </a:solidFill>
                </a:uFill>
                <a:latin typeface="Calibri"/>
                <a:ea typeface="Calibri"/>
              </a:rPr>
              <a:t>[3]</a:t>
            </a:r>
            <a:r>
              <a:rPr b="0" lang="en-US" sz="3600" spc="-1" strike="noStrike">
                <a:solidFill>
                  <a:srgbClr val="231f20"/>
                </a:solidFill>
                <a:uFill>
                  <a:solidFill>
                    <a:srgbClr val="ffffff"/>
                  </a:solidFill>
                </a:uFill>
                <a:latin typeface="Calibri"/>
                <a:ea typeface="Calibri"/>
              </a:rPr>
              <a:t>. However, for large n, most methods produce long expressions that cannot practically be written out in full.</a:t>
            </a:r>
            <a:endParaRPr b="0" lang="en-US" sz="1800" spc="-1" strike="noStrike">
              <a:solidFill>
                <a:srgbClr val="000000"/>
              </a:solidFill>
              <a:uFill>
                <a:solidFill>
                  <a:srgbClr val="ffffff"/>
                </a:solidFill>
              </a:uFill>
              <a:latin typeface="Arial"/>
            </a:endParaRPr>
          </a:p>
          <a:p>
            <a:pPr marL="27720" indent="456120" algn="just">
              <a:lnSpc>
                <a:spcPct val="100000"/>
              </a:lnSpc>
            </a:pPr>
            <a:r>
              <a:rPr b="0" lang="en-US" sz="3600" spc="-1" strike="noStrike">
                <a:solidFill>
                  <a:srgbClr val="231f20"/>
                </a:solidFill>
                <a:uFill>
                  <a:solidFill>
                    <a:srgbClr val="ffffff"/>
                  </a:solidFill>
                </a:uFill>
                <a:latin typeface="Calibri"/>
                <a:ea typeface="Calibri"/>
              </a:rPr>
              <a:t>Our new method, based on Galois theory (the theory of roots of polynomials), avoids these problems by producing shorter radical forms for roots of unity. We generalizes the problem to finding a radical form for any sum of nth roots of unity which may occur as an intermediate step, rather than first breaking it into standard sums called periods (figure 2).</a:t>
            </a:r>
            <a:endParaRPr b="0" lang="en-US" sz="1800" spc="-1" strike="noStrike">
              <a:solidFill>
                <a:srgbClr val="000000"/>
              </a:solidFill>
              <a:uFill>
                <a:solidFill>
                  <a:srgbClr val="ffffff"/>
                </a:solidFill>
              </a:uFill>
              <a:latin typeface="Arial"/>
            </a:endParaRPr>
          </a:p>
          <a:p>
            <a:pPr marL="27720" indent="456120" algn="just">
              <a:lnSpc>
                <a:spcPct val="100000"/>
              </a:lnSpc>
            </a:pPr>
            <a:r>
              <a:rPr b="0" lang="en-US" sz="3600" spc="-1" strike="noStrike">
                <a:solidFill>
                  <a:srgbClr val="231f20"/>
                </a:solidFill>
                <a:uFill>
                  <a:solidFill>
                    <a:srgbClr val="ffffff"/>
                  </a:solidFill>
                </a:uFill>
                <a:latin typeface="Calibri"/>
                <a:ea typeface="Calibri"/>
              </a:rPr>
              <a:t>To analyze this method, we wrote code to implement it and analyze the size of the resulting expressions compared to the forms produced by previous algorithms.</a:t>
            </a:r>
            <a:endParaRPr b="0" lang="en-US" sz="1800" spc="-1" strike="noStrike">
              <a:solidFill>
                <a:srgbClr val="000000"/>
              </a:solidFill>
              <a:uFill>
                <a:solidFill>
                  <a:srgbClr val="ffffff"/>
                </a:solidFill>
              </a:uFill>
              <a:latin typeface="Arial"/>
            </a:endParaRPr>
          </a:p>
        </p:txBody>
      </p:sp>
      <p:sp>
        <p:nvSpPr>
          <p:cNvPr id="48" name="CustomShape 12"/>
          <p:cNvSpPr/>
          <p:nvPr/>
        </p:nvSpPr>
        <p:spPr>
          <a:xfrm>
            <a:off x="33052680" y="23682960"/>
            <a:ext cx="9830880" cy="5211000"/>
          </a:xfrm>
          <a:prstGeom prst="rect">
            <a:avLst/>
          </a:prstGeom>
          <a:noFill/>
          <a:ln>
            <a:noFill/>
          </a:ln>
        </p:spPr>
        <p:style>
          <a:lnRef idx="0"/>
          <a:fillRef idx="0"/>
          <a:effectRef idx="0"/>
          <a:fontRef idx="minor"/>
        </p:style>
        <p:txBody>
          <a:bodyPr lIns="0" rIns="0" tIns="0" bIns="0"/>
          <a:p>
            <a:pPr marL="27720">
              <a:lnSpc>
                <a:spcPct val="117000"/>
              </a:lnSpc>
            </a:pPr>
            <a:r>
              <a:rPr b="1" lang="en-US" sz="4800" spc="-1" strike="noStrike">
                <a:solidFill>
                  <a:srgbClr val="123e67"/>
                </a:solidFill>
                <a:uFill>
                  <a:solidFill>
                    <a:srgbClr val="ffffff"/>
                  </a:solidFill>
                </a:uFill>
                <a:latin typeface="Calibri"/>
                <a:ea typeface="Calibri"/>
              </a:rPr>
              <a:t>Future Work</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	</a:t>
            </a:r>
            <a:r>
              <a:rPr b="0" lang="en-US" sz="3600" spc="-1" strike="noStrike">
                <a:solidFill>
                  <a:srgbClr val="231f20"/>
                </a:solidFill>
                <a:uFill>
                  <a:solidFill>
                    <a:srgbClr val="ffffff"/>
                  </a:solidFill>
                </a:uFill>
                <a:latin typeface="Calibri"/>
                <a:ea typeface="Calibri"/>
              </a:rPr>
              <a:t>When we take the nth root of a complex value, our code uses floating-point computation to identify the correct choice of complex root by comparing each approximate value to the desired result. This computation is the main limiting factor keeping our method from working for larger primes. Future work could include redesigning this part of the algorithm so that it does not use floating-point computations.</a:t>
            </a:r>
            <a:endParaRPr b="0" lang="en-US" sz="1800" spc="-1" strike="noStrike">
              <a:solidFill>
                <a:srgbClr val="000000"/>
              </a:solidFill>
              <a:uFill>
                <a:solidFill>
                  <a:srgbClr val="ffffff"/>
                </a:solidFill>
              </a:uFill>
              <a:latin typeface="Arial"/>
            </a:endParaRPr>
          </a:p>
        </p:txBody>
      </p:sp>
      <p:sp>
        <p:nvSpPr>
          <p:cNvPr id="49" name="CustomShape 13"/>
          <p:cNvSpPr/>
          <p:nvPr/>
        </p:nvSpPr>
        <p:spPr>
          <a:xfrm>
            <a:off x="22402800" y="6126480"/>
            <a:ext cx="9828000" cy="5893560"/>
          </a:xfrm>
          <a:custGeom>
            <a:avLst/>
            <a:gdLst/>
            <a:ahLst/>
            <a:rect l="l" t="t" r="r" b="b"/>
            <a:pathLst>
              <a:path w="120000" h="120000">
                <a:moveTo>
                  <a:pt x="0" y="119984"/>
                </a:moveTo>
                <a:lnTo>
                  <a:pt x="119991" y="119984"/>
                </a:lnTo>
                <a:lnTo>
                  <a:pt x="119991" y="0"/>
                </a:lnTo>
                <a:lnTo>
                  <a:pt x="0" y="0"/>
                </a:lnTo>
                <a:lnTo>
                  <a:pt x="0" y="119984"/>
                </a:lnTo>
                <a:close/>
              </a:path>
            </a:pathLst>
          </a:custGeom>
          <a:noFill/>
          <a:ln w="12600">
            <a:solidFill>
              <a:srgbClr val="123e67"/>
            </a:solidFill>
            <a:round/>
          </a:ln>
        </p:spPr>
        <p:style>
          <a:lnRef idx="0"/>
          <a:fillRef idx="0"/>
          <a:effectRef idx="0"/>
          <a:fontRef idx="minor"/>
        </p:style>
      </p:sp>
      <p:sp>
        <p:nvSpPr>
          <p:cNvPr id="50" name="CustomShape 14"/>
          <p:cNvSpPr/>
          <p:nvPr/>
        </p:nvSpPr>
        <p:spPr>
          <a:xfrm>
            <a:off x="33119280" y="6174720"/>
            <a:ext cx="9857160" cy="10557000"/>
          </a:xfrm>
          <a:prstGeom prst="rect">
            <a:avLst/>
          </a:prstGeom>
          <a:noFill/>
          <a:ln>
            <a:noFill/>
          </a:ln>
        </p:spPr>
        <p:style>
          <a:lnRef idx="0"/>
          <a:fillRef idx="0"/>
          <a:effectRef idx="0"/>
          <a:fontRef idx="minor"/>
        </p:style>
        <p:txBody>
          <a:bodyPr lIns="0" rIns="0" tIns="0" bIns="0"/>
          <a:p>
            <a:pPr marL="27720" algn="just">
              <a:lnSpc>
                <a:spcPct val="117000"/>
              </a:lnSpc>
            </a:pPr>
            <a:r>
              <a:rPr b="1" lang="en-US" sz="4800" spc="-1" strike="noStrike">
                <a:solidFill>
                  <a:srgbClr val="123e67"/>
                </a:solidFill>
                <a:uFill>
                  <a:solidFill>
                    <a:srgbClr val="ffffff"/>
                  </a:solidFill>
                </a:uFill>
                <a:latin typeface="Calibri"/>
                <a:ea typeface="Calibri"/>
              </a:rPr>
              <a:t>DISCUSSION</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	</a:t>
            </a:r>
            <a:r>
              <a:rPr b="0" lang="en-US" sz="3600" spc="-1" strike="noStrike">
                <a:solidFill>
                  <a:srgbClr val="231f20"/>
                </a:solidFill>
                <a:uFill>
                  <a:solidFill>
                    <a:srgbClr val="ffffff"/>
                  </a:solidFill>
                </a:uFill>
                <a:latin typeface="Calibri"/>
                <a:ea typeface="Calibri"/>
              </a:rPr>
              <a:t>Even though we have measured the expressions generated by our algorithm to be shorter, there are a few potential issues with the length metric we used. For instance, the size metri</a:t>
            </a:r>
            <a:r>
              <a:rPr b="0" lang="en-US" sz="3600" spc="-1" strike="noStrike">
                <a:solidFill>
                  <a:srgbClr val="231f20"/>
                </a:solidFill>
                <a:uFill>
                  <a:solidFill>
                    <a:srgbClr val="ffffff"/>
                  </a:solidFill>
                </a:uFill>
                <a:latin typeface="Calibri"/>
                <a:ea typeface="Calibri"/>
              </a:rPr>
              <a:t>c requires that the radical expressions do not contain unexpanded products of sums (e.g. (1 + </a:t>
            </a:r>
            <a:r>
              <a:rPr b="0" lang="en-US" sz="3600" spc="-1" strike="noStrike">
                <a:solidFill>
                  <a:srgbClr val="231f20"/>
                </a:solidFill>
                <a:uFill>
                  <a:solidFill>
                    <a:srgbClr val="ffffff"/>
                  </a:solidFill>
                </a:uFill>
                <a:latin typeface="Calibri"/>
                <a:ea typeface="Ubuntu"/>
              </a:rPr>
              <a:t>√2</a:t>
            </a:r>
            <a:r>
              <a:rPr b="0" lang="en-US" sz="3600" spc="-1" strike="noStrike">
                <a:solidFill>
                  <a:srgbClr val="231f20"/>
                </a:solidFill>
                <a:uFill>
                  <a:solidFill>
                    <a:srgbClr val="ffffff"/>
                  </a:solidFill>
                </a:uFill>
                <a:latin typeface="Calibri"/>
                <a:ea typeface="Calibri"/>
              </a:rPr>
              <a:t>)(</a:t>
            </a:r>
            <a:r>
              <a:rPr b="0" lang="en-US" sz="3600" spc="-1" strike="noStrike">
                <a:solidFill>
                  <a:srgbClr val="231f20"/>
                </a:solidFill>
                <a:uFill>
                  <a:solidFill>
                    <a:srgbClr val="ffffff"/>
                  </a:solidFill>
                </a:uFill>
                <a:latin typeface="Calibri"/>
                <a:ea typeface="Ubuntu"/>
              </a:rPr>
              <a:t>√2 + √3))</a:t>
            </a:r>
            <a:r>
              <a:rPr b="0" lang="en-US" sz="3600" spc="-1" strike="noStrike">
                <a:solidFill>
                  <a:srgbClr val="231f20"/>
                </a:solidFill>
                <a:uFill>
                  <a:solidFill>
                    <a:srgbClr val="ffffff"/>
                  </a:solidFill>
                </a:uFill>
                <a:latin typeface="Calibri"/>
                <a:ea typeface="Calibri"/>
              </a:rPr>
              <a:t>. In our implementation of Gauss/Weber’s method</a:t>
            </a:r>
            <a:r>
              <a:rPr b="0" lang="en-US" sz="3600" spc="-1" strike="noStrike">
                <a:solidFill>
                  <a:srgbClr val="231f20"/>
                </a:solidFill>
                <a:uFill>
                  <a:solidFill>
                    <a:srgbClr val="ffffff"/>
                  </a:solidFill>
                </a:uFill>
                <a:latin typeface="Calibri"/>
                <a:ea typeface="Calibri"/>
              </a:rPr>
              <a:t>, all such products were expanded into sums, affecting the expression’s size. Furthermore, our method can produce radical expressions with quite large integers (a 23</a:t>
            </a:r>
            <a:r>
              <a:rPr b="0" lang="en-US" sz="3600" spc="-1" strike="noStrike" baseline="101000">
                <a:solidFill>
                  <a:srgbClr val="231f20"/>
                </a:solidFill>
                <a:uFill>
                  <a:solidFill>
                    <a:srgbClr val="ffffff"/>
                  </a:solidFill>
                </a:uFill>
                <a:latin typeface="Calibri"/>
                <a:ea typeface="Calibri"/>
              </a:rPr>
              <a:t>rd</a:t>
            </a:r>
            <a:r>
              <a:rPr b="0" lang="en-US" sz="3600" spc="-1" strike="noStrike">
                <a:solidFill>
                  <a:srgbClr val="231f20"/>
                </a:solidFill>
                <a:uFill>
                  <a:solidFill>
                    <a:srgbClr val="ffffff"/>
                  </a:solidFill>
                </a:uFill>
                <a:latin typeface="Calibri"/>
                <a:ea typeface="Calibri"/>
              </a:rPr>
              <a:t> root of unity contains integers that are 98 digits long) but our size metric does not take integer size into account.</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	</a:t>
            </a:r>
            <a:r>
              <a:rPr b="0" lang="en-US" sz="3600" spc="-1" strike="noStrike">
                <a:solidFill>
                  <a:srgbClr val="231f20"/>
                </a:solidFill>
                <a:uFill>
                  <a:solidFill>
                    <a:srgbClr val="ffffff"/>
                  </a:solidFill>
                </a:uFill>
                <a:latin typeface="Calibri"/>
                <a:ea typeface="Calibri"/>
              </a:rPr>
              <a:t>It is interesting to note that the expression is “customizable” depending on the order in which the prime factors of p – 1 are chosen. In particular, if p is prime we can always choose an expression which is a sum of real and imaginary parts.</a:t>
            </a:r>
            <a:endParaRPr b="0" lang="en-US" sz="1800" spc="-1" strike="noStrike">
              <a:solidFill>
                <a:srgbClr val="000000"/>
              </a:solidFill>
              <a:uFill>
                <a:solidFill>
                  <a:srgbClr val="ffffff"/>
                </a:solidFill>
              </a:uFill>
              <a:latin typeface="Arial"/>
            </a:endParaRPr>
          </a:p>
        </p:txBody>
      </p:sp>
      <p:sp>
        <p:nvSpPr>
          <p:cNvPr id="51" name="CustomShape 15"/>
          <p:cNvSpPr/>
          <p:nvPr/>
        </p:nvSpPr>
        <p:spPr>
          <a:xfrm>
            <a:off x="11795760" y="13898880"/>
            <a:ext cx="9412200" cy="17829000"/>
          </a:xfrm>
          <a:prstGeom prst="rect">
            <a:avLst/>
          </a:prstGeom>
          <a:noFill/>
          <a:ln>
            <a:noFill/>
          </a:ln>
        </p:spPr>
        <p:style>
          <a:lnRef idx="0"/>
          <a:fillRef idx="0"/>
          <a:effectRef idx="0"/>
          <a:fontRef idx="minor"/>
        </p:style>
        <p:txBody>
          <a:bodyPr lIns="0" rIns="0" tIns="0" bIns="0"/>
          <a:p>
            <a:pPr marL="27720">
              <a:lnSpc>
                <a:spcPct val="117000"/>
              </a:lnSpc>
            </a:pPr>
            <a:r>
              <a:rPr b="1" lang="en-US" sz="4800" spc="-1" strike="noStrike">
                <a:solidFill>
                  <a:srgbClr val="123e67"/>
                </a:solidFill>
                <a:uFill>
                  <a:solidFill>
                    <a:srgbClr val="ffffff"/>
                  </a:solidFill>
                </a:uFill>
                <a:latin typeface="Calibri"/>
                <a:ea typeface="Calibri"/>
              </a:rPr>
              <a:t>METHODS</a:t>
            </a:r>
            <a:endParaRPr b="0" lang="en-US" sz="1800" spc="-1" strike="noStrike">
              <a:solidFill>
                <a:srgbClr val="000000"/>
              </a:solidFill>
              <a:uFill>
                <a:solidFill>
                  <a:srgbClr val="ffffff"/>
                </a:solidFill>
              </a:uFill>
              <a:latin typeface="Arial"/>
            </a:endParaRPr>
          </a:p>
          <a:p>
            <a:pPr marL="27720" algn="just">
              <a:lnSpc>
                <a:spcPct val="100000"/>
              </a:lnSpc>
            </a:pPr>
            <a:r>
              <a:rPr b="1" i="1" lang="en-US" sz="3600" spc="-1" strike="noStrike">
                <a:solidFill>
                  <a:srgbClr val="231f20"/>
                </a:solidFill>
                <a:uFill>
                  <a:solidFill>
                    <a:srgbClr val="ffffff"/>
                  </a:solidFill>
                </a:uFill>
                <a:latin typeface="Calibri"/>
                <a:ea typeface="Calibri"/>
              </a:rPr>
              <a:t>Theoretical overview</a:t>
            </a:r>
            <a:endParaRPr b="0" lang="en-US" sz="1800" spc="-1" strike="noStrike">
              <a:solidFill>
                <a:srgbClr val="000000"/>
              </a:solidFill>
              <a:uFill>
                <a:solidFill>
                  <a:srgbClr val="ffffff"/>
                </a:solidFill>
              </a:uFill>
              <a:latin typeface="Arial"/>
            </a:endParaRPr>
          </a:p>
          <a:p>
            <a:pPr marL="27720" algn="just">
              <a:lnSpc>
                <a:spcPct val="100000"/>
              </a:lnSpc>
            </a:pPr>
            <a:r>
              <a:rPr b="0" lang="en-US" sz="3600" spc="-1" strike="noStrike">
                <a:solidFill>
                  <a:srgbClr val="231f20"/>
                </a:solidFill>
                <a:uFill>
                  <a:solidFill>
                    <a:srgbClr val="ffffff"/>
                  </a:solidFill>
                </a:uFill>
                <a:latin typeface="Calibri"/>
                <a:ea typeface="Calibri"/>
              </a:rPr>
              <a:t>Any value from the nth cyclotomic field (that is, any sum of nth roots of unity) can be expressed via radicals in terms of other “simpler” sums: one using only nth roots of unity and the others using (n*c)th roots where c is some prime factor of        n – 1. This can be done by rearranging the coefficients in the sum repeatedly to form other sums and taking the discrete Fourier transform of all of them. This step is repeatedly applied to every sum of roots of unity in the expression until the sums become rational numbers, resulting in a complete radical expression.</a:t>
            </a:r>
            <a:endParaRPr b="0" lang="en-US" sz="1800" spc="-1" strike="noStrike">
              <a:solidFill>
                <a:srgbClr val="000000"/>
              </a:solidFill>
              <a:uFill>
                <a:solidFill>
                  <a:srgbClr val="ffffff"/>
                </a:solidFill>
              </a:uFill>
              <a:latin typeface="Arial"/>
            </a:endParaRPr>
          </a:p>
          <a:p>
            <a:pPr marL="27720">
              <a:lnSpc>
                <a:spcPct val="116000"/>
              </a:lnSpc>
            </a:pPr>
            <a:r>
              <a:rPr b="1" i="1" lang="en-US" sz="3600" spc="-1" strike="noStrike">
                <a:solidFill>
                  <a:srgbClr val="231f20"/>
                </a:solidFill>
                <a:uFill>
                  <a:solidFill>
                    <a:srgbClr val="ffffff"/>
                  </a:solidFill>
                </a:uFill>
                <a:latin typeface="Calibri"/>
                <a:ea typeface="Calibri"/>
              </a:rPr>
              <a:t>Computational aspects</a:t>
            </a:r>
            <a:endParaRPr b="0" lang="en-US" sz="1800" spc="-1" strike="noStrike">
              <a:solidFill>
                <a:srgbClr val="000000"/>
              </a:solidFill>
              <a:uFill>
                <a:solidFill>
                  <a:srgbClr val="ffffff"/>
                </a:solidFill>
              </a:uFill>
              <a:latin typeface="Arial"/>
            </a:endParaRPr>
          </a:p>
          <a:p>
            <a:pPr marL="254880" indent="-224640" algn="just">
              <a:lnSpc>
                <a:spcPct val="100000"/>
              </a:lnSpc>
              <a:buClr>
                <a:srgbClr val="231f20"/>
              </a:buClr>
              <a:buFont typeface="Symbol"/>
              <a:buChar char=""/>
            </a:pPr>
            <a:r>
              <a:rPr b="0" lang="en-US" sz="3600" spc="-1" strike="noStrike">
                <a:solidFill>
                  <a:srgbClr val="231f20"/>
                </a:solidFill>
                <a:uFill>
                  <a:solidFill>
                    <a:srgbClr val="ffffff"/>
                  </a:solidFill>
                </a:uFill>
                <a:latin typeface="Calibri"/>
                <a:ea typeface="Calibri"/>
              </a:rPr>
              <a:t>Each radical expression that the algorithm generates has a particular structure: a sum of roots of simpler radical expressions, divided by an integer (figure 3). Knowing the structure of the result made it easier to write code for the process.</a:t>
            </a:r>
            <a:endParaRPr b="0" lang="en-US" sz="1800" spc="-1" strike="noStrike">
              <a:solidFill>
                <a:srgbClr val="000000"/>
              </a:solidFill>
              <a:uFill>
                <a:solidFill>
                  <a:srgbClr val="ffffff"/>
                </a:solidFill>
              </a:uFill>
              <a:latin typeface="Arial"/>
            </a:endParaRPr>
          </a:p>
          <a:p>
            <a:pPr marL="254880" indent="-224640" algn="just">
              <a:lnSpc>
                <a:spcPct val="100000"/>
              </a:lnSpc>
              <a:buClr>
                <a:srgbClr val="231f20"/>
              </a:buClr>
              <a:buFont typeface="Symbol"/>
              <a:buChar char=""/>
            </a:pPr>
            <a:r>
              <a:rPr b="0" lang="en-US" sz="3600" spc="-1" strike="noStrike">
                <a:solidFill>
                  <a:srgbClr val="231f20"/>
                </a:solidFill>
                <a:uFill>
                  <a:solidFill>
                    <a:srgbClr val="ffffff"/>
                  </a:solidFill>
                </a:uFill>
                <a:latin typeface="Calibri"/>
                <a:ea typeface="Calibri"/>
              </a:rPr>
              <a:t>Top-down recursion: The method can be described in terms of itself--evaluate a sum by expressing it in terms of simpler sums, then evaluate those sums. Our code for computing the values uses a recursive function call to take advantage of this self-reference.</a:t>
            </a:r>
            <a:endParaRPr b="0" lang="en-US" sz="1800" spc="-1" strike="noStrike">
              <a:solidFill>
                <a:srgbClr val="000000"/>
              </a:solidFill>
              <a:uFill>
                <a:solidFill>
                  <a:srgbClr val="ffffff"/>
                </a:solidFill>
              </a:uFill>
              <a:latin typeface="Arial"/>
            </a:endParaRPr>
          </a:p>
          <a:p>
            <a:pPr marL="254880" indent="-224640" algn="just">
              <a:lnSpc>
                <a:spcPct val="100000"/>
              </a:lnSpc>
              <a:buClr>
                <a:srgbClr val="231f20"/>
              </a:buClr>
              <a:buFont typeface="Symbol"/>
              <a:buChar char=""/>
            </a:pPr>
            <a:r>
              <a:rPr b="0" lang="en-US" sz="3600" spc="-1" strike="noStrike">
                <a:solidFill>
                  <a:srgbClr val="231f20"/>
                </a:solidFill>
                <a:uFill>
                  <a:solidFill>
                    <a:srgbClr val="ffffff"/>
                  </a:solidFill>
                </a:uFill>
                <a:latin typeface="Calibri"/>
                <a:ea typeface="Calibri"/>
              </a:rPr>
              <a:t>Evaluation metric: We also developed a formula to compute the “length” of a radical expression and compare it with previous people’s radical expressions.</a:t>
            </a:r>
            <a:endParaRPr b="0" lang="en-US" sz="1800" spc="-1" strike="noStrike">
              <a:solidFill>
                <a:srgbClr val="000000"/>
              </a:solidFill>
              <a:uFill>
                <a:solidFill>
                  <a:srgbClr val="ffffff"/>
                </a:solidFill>
              </a:uFill>
              <a:latin typeface="Arial"/>
            </a:endParaRPr>
          </a:p>
        </p:txBody>
      </p:sp>
      <p:sp>
        <p:nvSpPr>
          <p:cNvPr id="52" name="CustomShape 16"/>
          <p:cNvSpPr/>
          <p:nvPr/>
        </p:nvSpPr>
        <p:spPr>
          <a:xfrm>
            <a:off x="33119280" y="29197440"/>
            <a:ext cx="9181800" cy="1072080"/>
          </a:xfrm>
          <a:prstGeom prst="rect">
            <a:avLst/>
          </a:prstGeom>
          <a:noFill/>
          <a:ln>
            <a:noFill/>
          </a:ln>
        </p:spPr>
        <p:style>
          <a:lnRef idx="0"/>
          <a:fillRef idx="0"/>
          <a:effectRef idx="0"/>
          <a:fontRef idx="minor"/>
        </p:style>
        <p:txBody>
          <a:bodyPr lIns="0" rIns="0" tIns="0" bIns="0"/>
          <a:p>
            <a:pPr marL="27720">
              <a:lnSpc>
                <a:spcPct val="100000"/>
              </a:lnSpc>
            </a:pPr>
            <a:r>
              <a:rPr b="1" lang="en-US" sz="4800" spc="-1" strike="noStrike">
                <a:solidFill>
                  <a:srgbClr val="123e67"/>
                </a:solidFill>
                <a:uFill>
                  <a:solidFill>
                    <a:srgbClr val="ffffff"/>
                  </a:solidFill>
                </a:uFill>
                <a:latin typeface="Calibri"/>
                <a:ea typeface="Calibri"/>
              </a:rPr>
              <a:t>Contact Information</a:t>
            </a:r>
            <a:endParaRPr b="0" lang="en-US" sz="1800" spc="-1" strike="noStrike">
              <a:solidFill>
                <a:srgbClr val="000000"/>
              </a:solidFill>
              <a:uFill>
                <a:solidFill>
                  <a:srgbClr val="ffffff"/>
                </a:solidFill>
              </a:uFill>
              <a:latin typeface="Arial"/>
            </a:endParaRPr>
          </a:p>
          <a:p>
            <a:pPr marL="27720">
              <a:lnSpc>
                <a:spcPct val="100000"/>
              </a:lnSpc>
            </a:pPr>
            <a:r>
              <a:rPr b="0" lang="en-US" sz="2100" spc="-1" strike="noStrike">
                <a:solidFill>
                  <a:srgbClr val="231f20"/>
                </a:solidFill>
                <a:uFill>
                  <a:solidFill>
                    <a:srgbClr val="ffffff"/>
                  </a:solidFill>
                </a:uFill>
                <a:latin typeface="Calibri"/>
                <a:ea typeface="Calibri"/>
              </a:rPr>
              <a:t>Eric Binnendyk, undergraduate mathematics/computer science double major at New Mexico Tech, eric.binnendyk@student.nmt.edu</a:t>
            </a:r>
            <a:endParaRPr b="0" lang="en-US" sz="1800" spc="-1" strike="noStrike">
              <a:solidFill>
                <a:srgbClr val="000000"/>
              </a:solidFill>
              <a:uFill>
                <a:solidFill>
                  <a:srgbClr val="ffffff"/>
                </a:solidFill>
              </a:uFill>
              <a:latin typeface="Arial"/>
            </a:endParaRPr>
          </a:p>
          <a:p>
            <a:pPr marL="27720">
              <a:lnSpc>
                <a:spcPct val="100000"/>
              </a:lnSpc>
            </a:pPr>
            <a:endParaRPr b="0" lang="en-US" sz="1800" spc="-1" strike="noStrike">
              <a:solidFill>
                <a:srgbClr val="000000"/>
              </a:solidFill>
              <a:uFill>
                <a:solidFill>
                  <a:srgbClr val="ffffff"/>
                </a:solidFill>
              </a:uFill>
              <a:latin typeface="Arial"/>
            </a:endParaRPr>
          </a:p>
          <a:p>
            <a:pPr marL="27720">
              <a:lnSpc>
                <a:spcPct val="100000"/>
              </a:lnSpc>
            </a:pPr>
            <a:r>
              <a:rPr b="0" lang="en-US" sz="2100" spc="-1" strike="noStrike">
                <a:solidFill>
                  <a:srgbClr val="231f20"/>
                </a:solidFill>
                <a:uFill>
                  <a:solidFill>
                    <a:srgbClr val="ffffff"/>
                  </a:solidFill>
                </a:uFill>
                <a:latin typeface="Calibri"/>
                <a:ea typeface="Calibri"/>
              </a:rPr>
              <a:t>Research advisor: Mingji Zhang, Assistant Professor at the New Mexico Tech Department of Mathematics, mingji.zhang@nmt.edu</a:t>
            </a:r>
            <a:endParaRPr b="0" lang="en-US" sz="1800" spc="-1" strike="noStrike">
              <a:solidFill>
                <a:srgbClr val="000000"/>
              </a:solidFill>
              <a:uFill>
                <a:solidFill>
                  <a:srgbClr val="ffffff"/>
                </a:solidFill>
              </a:uFill>
              <a:latin typeface="Arial"/>
            </a:endParaRPr>
          </a:p>
        </p:txBody>
      </p:sp>
      <p:sp>
        <p:nvSpPr>
          <p:cNvPr id="53" name="CustomShape 17"/>
          <p:cNvSpPr/>
          <p:nvPr/>
        </p:nvSpPr>
        <p:spPr>
          <a:xfrm>
            <a:off x="22448520" y="13307040"/>
            <a:ext cx="9828000" cy="1778760"/>
          </a:xfrm>
          <a:custGeom>
            <a:avLst/>
            <a:gdLst/>
            <a:ahLst/>
            <a:rect l="l" t="t" r="r" b="b"/>
            <a:pathLst>
              <a:path w="120000" h="120000">
                <a:moveTo>
                  <a:pt x="0" y="119984"/>
                </a:moveTo>
                <a:lnTo>
                  <a:pt x="119991" y="119984"/>
                </a:lnTo>
                <a:lnTo>
                  <a:pt x="119991" y="0"/>
                </a:lnTo>
                <a:lnTo>
                  <a:pt x="0" y="0"/>
                </a:lnTo>
                <a:lnTo>
                  <a:pt x="0" y="119984"/>
                </a:lnTo>
                <a:close/>
              </a:path>
            </a:pathLst>
          </a:custGeom>
          <a:solidFill>
            <a:srgbClr val="ffffff"/>
          </a:solidFill>
          <a:ln w="12600">
            <a:solidFill>
              <a:srgbClr val="123e67"/>
            </a:solidFill>
            <a:round/>
          </a:ln>
        </p:spPr>
        <p:style>
          <a:lnRef idx="0"/>
          <a:fillRef idx="0"/>
          <a:effectRef idx="0"/>
          <a:fontRef idx="minor"/>
        </p:style>
      </p:sp>
      <p:sp>
        <p:nvSpPr>
          <p:cNvPr id="54" name="CustomShape 18"/>
          <p:cNvSpPr/>
          <p:nvPr/>
        </p:nvSpPr>
        <p:spPr>
          <a:xfrm>
            <a:off x="38785680" y="3524760"/>
            <a:ext cx="4375080" cy="736200"/>
          </a:xfrm>
          <a:prstGeom prst="rect">
            <a:avLst/>
          </a:prstGeom>
          <a:noFill/>
          <a:ln>
            <a:noFill/>
          </a:ln>
        </p:spPr>
        <p:style>
          <a:lnRef idx="0"/>
          <a:fillRef idx="0"/>
          <a:effectRef idx="0"/>
          <a:fontRef idx="minor"/>
        </p:style>
        <p:txBody>
          <a:bodyPr lIns="0" rIns="0" tIns="0" bIns="0"/>
          <a:p>
            <a:pPr marL="27720">
              <a:lnSpc>
                <a:spcPct val="100000"/>
              </a:lnSpc>
            </a:pPr>
            <a:r>
              <a:rPr b="1" lang="en-US" sz="4800" spc="-1" strike="noStrike">
                <a:solidFill>
                  <a:srgbClr val="123e67"/>
                </a:solidFill>
                <a:uFill>
                  <a:solidFill>
                    <a:srgbClr val="ffffff"/>
                  </a:solidFill>
                </a:uFill>
                <a:latin typeface="Calibri"/>
                <a:ea typeface="Calibri"/>
              </a:rPr>
              <a:t>SRS 2020-106</a:t>
            </a:r>
            <a:endParaRPr b="0" lang="en-US" sz="1800" spc="-1" strike="noStrike">
              <a:solidFill>
                <a:srgbClr val="000000"/>
              </a:solidFill>
              <a:uFill>
                <a:solidFill>
                  <a:srgbClr val="ffffff"/>
                </a:solidFill>
              </a:uFill>
              <a:latin typeface="Arial"/>
            </a:endParaRPr>
          </a:p>
        </p:txBody>
      </p:sp>
      <p:pic>
        <p:nvPicPr>
          <p:cNvPr id="55" name="Shape 75" descr=""/>
          <p:cNvPicPr/>
          <p:nvPr/>
        </p:nvPicPr>
        <p:blipFill>
          <a:blip r:embed="rId2"/>
          <a:stretch/>
        </p:blipFill>
        <p:spPr>
          <a:xfrm>
            <a:off x="35188560" y="701640"/>
            <a:ext cx="7972560" cy="2875320"/>
          </a:xfrm>
          <a:prstGeom prst="rect">
            <a:avLst/>
          </a:prstGeom>
          <a:ln>
            <a:noFill/>
          </a:ln>
        </p:spPr>
      </p:pic>
      <p:sp>
        <p:nvSpPr>
          <p:cNvPr id="56" name="CustomShape 19"/>
          <p:cNvSpPr/>
          <p:nvPr/>
        </p:nvSpPr>
        <p:spPr>
          <a:xfrm>
            <a:off x="11658600" y="6126480"/>
            <a:ext cx="9828000" cy="5893560"/>
          </a:xfrm>
          <a:custGeom>
            <a:avLst/>
            <a:gdLst/>
            <a:ahLst/>
            <a:rect l="l" t="t" r="r" b="b"/>
            <a:pathLst>
              <a:path w="120000" h="120000">
                <a:moveTo>
                  <a:pt x="0" y="119984"/>
                </a:moveTo>
                <a:lnTo>
                  <a:pt x="119991" y="119984"/>
                </a:lnTo>
                <a:lnTo>
                  <a:pt x="119991" y="0"/>
                </a:lnTo>
                <a:lnTo>
                  <a:pt x="0" y="0"/>
                </a:lnTo>
                <a:lnTo>
                  <a:pt x="0" y="119984"/>
                </a:lnTo>
                <a:close/>
              </a:path>
            </a:pathLst>
          </a:custGeom>
          <a:noFill/>
          <a:ln w="12600">
            <a:solidFill>
              <a:srgbClr val="123e67"/>
            </a:solidFill>
            <a:round/>
          </a:ln>
        </p:spPr>
        <p:style>
          <a:lnRef idx="0"/>
          <a:fillRef idx="0"/>
          <a:effectRef idx="0"/>
          <a:fontRef idx="minor"/>
        </p:style>
      </p:sp>
      <p:pic>
        <p:nvPicPr>
          <p:cNvPr id="57" name="" descr=""/>
          <p:cNvPicPr/>
          <p:nvPr/>
        </p:nvPicPr>
        <p:blipFill>
          <a:blip r:embed="rId3"/>
          <a:srcRect l="4613" t="0" r="3105" b="0"/>
          <a:stretch/>
        </p:blipFill>
        <p:spPr>
          <a:xfrm>
            <a:off x="22677120" y="6450120"/>
            <a:ext cx="9507600" cy="5426280"/>
          </a:xfrm>
          <a:prstGeom prst="rect">
            <a:avLst/>
          </a:prstGeom>
          <a:ln>
            <a:noFill/>
          </a:ln>
        </p:spPr>
      </p:pic>
      <p:sp>
        <p:nvSpPr>
          <p:cNvPr id="58" name="CustomShape 20"/>
          <p:cNvSpPr/>
          <p:nvPr/>
        </p:nvSpPr>
        <p:spPr>
          <a:xfrm>
            <a:off x="11612880" y="12062160"/>
            <a:ext cx="9901440" cy="1011960"/>
          </a:xfrm>
          <a:prstGeom prst="rect">
            <a:avLst/>
          </a:prstGeom>
          <a:noFill/>
          <a:ln>
            <a:noFill/>
          </a:ln>
        </p:spPr>
        <p:style>
          <a:lnRef idx="0"/>
          <a:fillRef idx="0"/>
          <a:effectRef idx="0"/>
          <a:fontRef idx="minor"/>
        </p:style>
        <p:txBody>
          <a:bodyPr lIns="0" rIns="0" tIns="0" bIns="0"/>
          <a:p>
            <a:pPr marL="27720">
              <a:lnSpc>
                <a:spcPct val="100000"/>
              </a:lnSpc>
            </a:pPr>
            <a:r>
              <a:rPr b="1" lang="en-US" sz="2000" spc="-1" strike="noStrike">
                <a:solidFill>
                  <a:srgbClr val="123e67"/>
                </a:solidFill>
                <a:uFill>
                  <a:solidFill>
                    <a:srgbClr val="ffffff"/>
                  </a:solidFill>
                </a:uFill>
                <a:latin typeface="Calibri"/>
                <a:ea typeface="Calibri"/>
              </a:rPr>
              <a:t>Figure 1:Some common roots of unity on the complex plane, and their radical expressions.</a:t>
            </a:r>
            <a:endParaRPr b="0" lang="en-US" sz="1800" spc="-1" strike="noStrike">
              <a:solidFill>
                <a:srgbClr val="000000"/>
              </a:solidFill>
              <a:uFill>
                <a:solidFill>
                  <a:srgbClr val="ffffff"/>
                </a:solidFill>
              </a:uFill>
              <a:latin typeface="Arial"/>
            </a:endParaRPr>
          </a:p>
        </p:txBody>
      </p:sp>
      <p:sp>
        <p:nvSpPr>
          <p:cNvPr id="59" name="CustomShape 21"/>
          <p:cNvSpPr/>
          <p:nvPr/>
        </p:nvSpPr>
        <p:spPr>
          <a:xfrm>
            <a:off x="22494240" y="15171120"/>
            <a:ext cx="9901440" cy="1011960"/>
          </a:xfrm>
          <a:prstGeom prst="rect">
            <a:avLst/>
          </a:prstGeom>
          <a:noFill/>
          <a:ln>
            <a:noFill/>
          </a:ln>
        </p:spPr>
        <p:style>
          <a:lnRef idx="0"/>
          <a:fillRef idx="0"/>
          <a:effectRef idx="0"/>
          <a:fontRef idx="minor"/>
        </p:style>
        <p:txBody>
          <a:bodyPr lIns="0" rIns="0" tIns="0" bIns="0"/>
          <a:p>
            <a:pPr marL="27720">
              <a:lnSpc>
                <a:spcPct val="100000"/>
              </a:lnSpc>
            </a:pPr>
            <a:r>
              <a:rPr b="1" lang="en-US" sz="2000" spc="-1" strike="noStrike">
                <a:solidFill>
                  <a:srgbClr val="123e67"/>
                </a:solidFill>
                <a:uFill>
                  <a:solidFill>
                    <a:srgbClr val="ffffff"/>
                  </a:solidFill>
                </a:uFill>
                <a:latin typeface="Calibri"/>
                <a:ea typeface="Calibri"/>
              </a:rPr>
              <a:t>Figure 3: Structure of the expressions (above), exemplified by the real part of an 11</a:t>
            </a:r>
            <a:r>
              <a:rPr b="1" lang="en-US" sz="2000" spc="-1" strike="noStrike" baseline="101000">
                <a:solidFill>
                  <a:srgbClr val="123e67"/>
                </a:solidFill>
                <a:uFill>
                  <a:solidFill>
                    <a:srgbClr val="ffffff"/>
                  </a:solidFill>
                </a:uFill>
                <a:latin typeface="Calibri"/>
                <a:ea typeface="Calibri"/>
              </a:rPr>
              <a:t>th</a:t>
            </a:r>
            <a:r>
              <a:rPr b="1" lang="en-US" sz="2000" spc="-1" strike="noStrike">
                <a:solidFill>
                  <a:srgbClr val="123e67"/>
                </a:solidFill>
                <a:uFill>
                  <a:solidFill>
                    <a:srgbClr val="ffffff"/>
                  </a:solidFill>
                </a:uFill>
                <a:latin typeface="Calibri"/>
                <a:ea typeface="Calibri"/>
              </a:rPr>
              <a:t> root of unity (below). Created using latex2png.com.</a:t>
            </a:r>
            <a:endParaRPr b="0" lang="en-US" sz="1800" spc="-1" strike="noStrike">
              <a:solidFill>
                <a:srgbClr val="000000"/>
              </a:solidFill>
              <a:uFill>
                <a:solidFill>
                  <a:srgbClr val="ffffff"/>
                </a:solidFill>
              </a:uFill>
              <a:latin typeface="Arial"/>
            </a:endParaRPr>
          </a:p>
        </p:txBody>
      </p:sp>
      <p:sp>
        <p:nvSpPr>
          <p:cNvPr id="60" name="CustomShape 22"/>
          <p:cNvSpPr/>
          <p:nvPr/>
        </p:nvSpPr>
        <p:spPr>
          <a:xfrm>
            <a:off x="33192720" y="17008920"/>
            <a:ext cx="9828000" cy="5667480"/>
          </a:xfrm>
          <a:custGeom>
            <a:avLst/>
            <a:gdLst/>
            <a:ahLst/>
            <a:rect l="l" t="t" r="r" b="b"/>
            <a:pathLst>
              <a:path w="120000" h="120000">
                <a:moveTo>
                  <a:pt x="0" y="119984"/>
                </a:moveTo>
                <a:lnTo>
                  <a:pt x="119991" y="119984"/>
                </a:lnTo>
                <a:lnTo>
                  <a:pt x="119991" y="0"/>
                </a:lnTo>
                <a:lnTo>
                  <a:pt x="0" y="0"/>
                </a:lnTo>
                <a:lnTo>
                  <a:pt x="0" y="119984"/>
                </a:lnTo>
                <a:close/>
              </a:path>
            </a:pathLst>
          </a:custGeom>
          <a:noFill/>
          <a:ln w="12600">
            <a:solidFill>
              <a:srgbClr val="123e67"/>
            </a:solidFill>
            <a:round/>
          </a:ln>
        </p:spPr>
        <p:style>
          <a:lnRef idx="0"/>
          <a:fillRef idx="0"/>
          <a:effectRef idx="0"/>
          <a:fontRef idx="minor"/>
        </p:style>
      </p:sp>
      <p:sp>
        <p:nvSpPr>
          <p:cNvPr id="61" name="CustomShape 23"/>
          <p:cNvSpPr/>
          <p:nvPr/>
        </p:nvSpPr>
        <p:spPr>
          <a:xfrm>
            <a:off x="33101280" y="22768560"/>
            <a:ext cx="9901440" cy="463320"/>
          </a:xfrm>
          <a:prstGeom prst="rect">
            <a:avLst/>
          </a:prstGeom>
          <a:noFill/>
          <a:ln>
            <a:noFill/>
          </a:ln>
        </p:spPr>
        <p:style>
          <a:lnRef idx="0"/>
          <a:fillRef idx="0"/>
          <a:effectRef idx="0"/>
          <a:fontRef idx="minor"/>
        </p:style>
        <p:txBody>
          <a:bodyPr lIns="0" rIns="0" tIns="0" bIns="0"/>
          <a:p>
            <a:pPr marL="27720">
              <a:lnSpc>
                <a:spcPct val="100000"/>
              </a:lnSpc>
            </a:pPr>
            <a:r>
              <a:rPr b="1" lang="en-US" sz="2000" spc="-1" strike="noStrike">
                <a:solidFill>
                  <a:srgbClr val="123e67"/>
                </a:solidFill>
                <a:uFill>
                  <a:solidFill>
                    <a:srgbClr val="ffffff"/>
                  </a:solidFill>
                </a:uFill>
                <a:latin typeface="Calibri"/>
                <a:ea typeface="Calibri"/>
              </a:rPr>
              <a:t>Figure 4: Lengths of radical expressions for nth roots of unity for some  values of n.</a:t>
            </a:r>
            <a:endParaRPr b="0" lang="en-US" sz="1800" spc="-1" strike="noStrike">
              <a:solidFill>
                <a:srgbClr val="000000"/>
              </a:solidFill>
              <a:uFill>
                <a:solidFill>
                  <a:srgbClr val="ffffff"/>
                </a:solidFill>
              </a:uFill>
              <a:latin typeface="Arial"/>
            </a:endParaRPr>
          </a:p>
        </p:txBody>
      </p:sp>
      <p:pic>
        <p:nvPicPr>
          <p:cNvPr id="62" name="" descr=""/>
          <p:cNvPicPr/>
          <p:nvPr/>
        </p:nvPicPr>
        <p:blipFill>
          <a:blip r:embed="rId4"/>
          <a:srcRect l="0" t="6246" r="0" b="26027"/>
          <a:stretch/>
        </p:blipFill>
        <p:spPr>
          <a:xfrm>
            <a:off x="12618720" y="6035040"/>
            <a:ext cx="8775000" cy="5941800"/>
          </a:xfrm>
          <a:prstGeom prst="rect">
            <a:avLst/>
          </a:prstGeom>
          <a:ln>
            <a:noFill/>
          </a:ln>
        </p:spPr>
      </p:pic>
      <p:pic>
        <p:nvPicPr>
          <p:cNvPr id="63" name="" descr=""/>
          <p:cNvPicPr/>
          <p:nvPr/>
        </p:nvPicPr>
        <p:blipFill>
          <a:blip r:embed="rId5"/>
          <a:stretch/>
        </p:blipFill>
        <p:spPr>
          <a:xfrm>
            <a:off x="22494240" y="14533560"/>
            <a:ext cx="9691200" cy="461160"/>
          </a:xfrm>
          <a:prstGeom prst="rect">
            <a:avLst/>
          </a:prstGeom>
          <a:ln>
            <a:noFill/>
          </a:ln>
        </p:spPr>
      </p:pic>
      <p:sp>
        <p:nvSpPr>
          <p:cNvPr id="64" name="CustomShape 24"/>
          <p:cNvSpPr/>
          <p:nvPr/>
        </p:nvSpPr>
        <p:spPr>
          <a:xfrm>
            <a:off x="25694640" y="6766560"/>
            <a:ext cx="179280" cy="425880"/>
          </a:xfrm>
          <a:prstGeom prst="rect">
            <a:avLst/>
          </a:prstGeom>
          <a:noFill/>
          <a:ln>
            <a:noFill/>
          </a:ln>
        </p:spPr>
        <p:style>
          <a:lnRef idx="0"/>
          <a:fillRef idx="0"/>
          <a:effectRef idx="0"/>
          <a:fontRef idx="minor"/>
        </p:style>
      </p:sp>
      <p:sp>
        <p:nvSpPr>
          <p:cNvPr id="65" name="CustomShape 25"/>
          <p:cNvSpPr/>
          <p:nvPr/>
        </p:nvSpPr>
        <p:spPr>
          <a:xfrm>
            <a:off x="25875360" y="6583680"/>
            <a:ext cx="2684880" cy="3513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Times new roman"/>
                <a:ea typeface="DejaVu Sans"/>
              </a:rPr>
              <a:t>Here, </a:t>
            </a:r>
            <a:r>
              <a:rPr b="0" lang="en-US" sz="1800" spc="-1" strike="noStrike">
                <a:solidFill>
                  <a:srgbClr val="000000"/>
                </a:solidFill>
                <a:uFill>
                  <a:solidFill>
                    <a:srgbClr val="ffffff"/>
                  </a:solidFill>
                </a:uFill>
                <a:latin typeface="Times new roman"/>
                <a:ea typeface="Ubuntu"/>
              </a:rPr>
              <a:t>ζ is a 7</a:t>
            </a:r>
            <a:r>
              <a:rPr b="0" lang="en-US" sz="1800" spc="-1" strike="noStrike" baseline="101000">
                <a:solidFill>
                  <a:srgbClr val="000000"/>
                </a:solidFill>
                <a:uFill>
                  <a:solidFill>
                    <a:srgbClr val="ffffff"/>
                  </a:solidFill>
                </a:uFill>
                <a:latin typeface="Times new roman"/>
                <a:ea typeface="Ubuntu"/>
              </a:rPr>
              <a:t>th</a:t>
            </a:r>
            <a:r>
              <a:rPr b="0" lang="en-US" sz="1800" spc="-1" strike="noStrike">
                <a:solidFill>
                  <a:srgbClr val="000000"/>
                </a:solidFill>
                <a:uFill>
                  <a:solidFill>
                    <a:srgbClr val="ffffff"/>
                  </a:solidFill>
                </a:uFill>
                <a:latin typeface="Times new roman"/>
                <a:ea typeface="Ubuntu"/>
              </a:rPr>
              <a:t> root of unity</a:t>
            </a:r>
            <a:endParaRPr b="0" lang="en-US" sz="1800" spc="-1" strike="noStrike">
              <a:solidFill>
                <a:srgbClr val="000000"/>
              </a:solidFill>
              <a:uFill>
                <a:solidFill>
                  <a:srgbClr val="ffffff"/>
                </a:solidFill>
              </a:uFill>
              <a:latin typeface="Arial"/>
            </a:endParaRPr>
          </a:p>
        </p:txBody>
      </p:sp>
      <p:pic>
        <p:nvPicPr>
          <p:cNvPr id="66" name="" descr=""/>
          <p:cNvPicPr/>
          <p:nvPr/>
        </p:nvPicPr>
        <p:blipFill>
          <a:blip r:embed="rId6"/>
          <a:stretch/>
        </p:blipFill>
        <p:spPr>
          <a:xfrm>
            <a:off x="23057280" y="13350240"/>
            <a:ext cx="8553960" cy="1004400"/>
          </a:xfrm>
          <a:prstGeom prst="rect">
            <a:avLst/>
          </a:prstGeom>
          <a:ln>
            <a:noFill/>
          </a:ln>
        </p:spPr>
      </p:pic>
      <p:sp>
        <p:nvSpPr>
          <p:cNvPr id="67" name="CustomShape 26"/>
          <p:cNvSpPr/>
          <p:nvPr/>
        </p:nvSpPr>
        <p:spPr>
          <a:xfrm>
            <a:off x="22324320" y="25540200"/>
            <a:ext cx="10383840" cy="5274000"/>
          </a:xfrm>
          <a:prstGeom prst="rect">
            <a:avLst/>
          </a:prstGeom>
          <a:noFill/>
          <a:ln>
            <a:noFill/>
          </a:ln>
        </p:spPr>
        <p:style>
          <a:lnRef idx="0"/>
          <a:fillRef idx="0"/>
          <a:effectRef idx="0"/>
          <a:fontRef idx="minor"/>
        </p:style>
        <p:txBody>
          <a:bodyPr lIns="90000" rIns="90000" tIns="45000" bIns="45000"/>
          <a:p>
            <a:pPr marL="27720">
              <a:lnSpc>
                <a:spcPct val="117000"/>
              </a:lnSpc>
            </a:pPr>
            <a:r>
              <a:rPr b="1" lang="en-US" sz="4800" spc="-1" strike="noStrike">
                <a:solidFill>
                  <a:srgbClr val="123e67"/>
                </a:solidFill>
                <a:uFill>
                  <a:solidFill>
                    <a:srgbClr val="ffffff"/>
                  </a:solidFill>
                </a:uFill>
                <a:latin typeface="Calibri"/>
                <a:ea typeface="Calibri"/>
              </a:rPr>
              <a:t>REFERENCES</a:t>
            </a:r>
            <a:endParaRPr b="0" lang="en-US" sz="1800" spc="-1" strike="noStrike">
              <a:solidFill>
                <a:srgbClr val="000000"/>
              </a:solidFill>
              <a:uFill>
                <a:solidFill>
                  <a:srgbClr val="ffffff"/>
                </a:solidFill>
              </a:uFill>
              <a:latin typeface="Arial"/>
            </a:endParaRPr>
          </a:p>
          <a:p>
            <a:pPr marL="27720">
              <a:lnSpc>
                <a:spcPct val="100000"/>
              </a:lnSpc>
            </a:pPr>
            <a:r>
              <a:rPr b="0" lang="en-US" sz="3600" spc="-1" strike="noStrike">
                <a:solidFill>
                  <a:srgbClr val="231f20"/>
                </a:solidFill>
                <a:uFill>
                  <a:solidFill>
                    <a:srgbClr val="ffffff"/>
                  </a:solidFill>
                </a:uFill>
                <a:latin typeface="Calibri"/>
                <a:ea typeface="Calibri"/>
              </a:rPr>
              <a:t>[1] Gauss, Carl F. </a:t>
            </a:r>
            <a:r>
              <a:rPr b="0" i="1" lang="en-US" sz="3600" spc="-1" strike="noStrike">
                <a:solidFill>
                  <a:srgbClr val="231f20"/>
                </a:solidFill>
                <a:uFill>
                  <a:solidFill>
                    <a:srgbClr val="ffffff"/>
                  </a:solidFill>
                </a:uFill>
                <a:latin typeface="Calibri"/>
                <a:ea typeface="Calibri"/>
              </a:rPr>
              <a:t>Disquisitiones Arithmeticae</a:t>
            </a:r>
            <a:r>
              <a:rPr b="0" lang="en-US" sz="3600" spc="-1" strike="noStrike">
                <a:solidFill>
                  <a:srgbClr val="231f20"/>
                </a:solidFill>
                <a:uFill>
                  <a:solidFill>
                    <a:srgbClr val="ffffff"/>
                  </a:solidFill>
                </a:uFill>
                <a:latin typeface="Calibri"/>
                <a:ea typeface="Calibri"/>
              </a:rPr>
              <a:t>. Yale University Press. pp. 359-360, 1965. ISBN 0-300-09473-6.</a:t>
            </a:r>
            <a:endParaRPr b="0" lang="en-US" sz="1800" spc="-1" strike="noStrike">
              <a:solidFill>
                <a:srgbClr val="000000"/>
              </a:solidFill>
              <a:uFill>
                <a:solidFill>
                  <a:srgbClr val="ffffff"/>
                </a:solidFill>
              </a:uFill>
              <a:latin typeface="Arial"/>
            </a:endParaRPr>
          </a:p>
          <a:p>
            <a:pPr marL="27720">
              <a:lnSpc>
                <a:spcPct val="100000"/>
              </a:lnSpc>
            </a:pPr>
            <a:r>
              <a:rPr b="0" lang="en-US" sz="3600" spc="-1" strike="noStrike">
                <a:solidFill>
                  <a:srgbClr val="231f20"/>
                </a:solidFill>
                <a:uFill>
                  <a:solidFill>
                    <a:srgbClr val="ffffff"/>
                  </a:solidFill>
                </a:uFill>
                <a:latin typeface="Calibri"/>
                <a:ea typeface="Calibri"/>
              </a:rPr>
              <a:t>[2] Lynn, Ben. “Number Theory - Roots of Unity.” Stanford Applied Cryptography Group, </a:t>
            </a:r>
            <a:r>
              <a:rPr b="0" lang="en-US" sz="3600" spc="-1" strike="noStrike" u="sng">
                <a:solidFill>
                  <a:srgbClr val="0000ff"/>
                </a:solidFill>
                <a:uFill>
                  <a:solidFill>
                    <a:srgbClr val="ffffff"/>
                  </a:solidFill>
                </a:uFill>
                <a:latin typeface="Calibri"/>
                <a:ea typeface="Calibri"/>
                <a:hlinkClick r:id="rId7"/>
              </a:rPr>
              <a:t>https://crypto.stanford.edu/pbc/notes/numbertheory/rootsunity.html</a:t>
            </a:r>
            <a:endParaRPr b="0" lang="en-US" sz="1800" spc="-1" strike="noStrike">
              <a:solidFill>
                <a:srgbClr val="000000"/>
              </a:solidFill>
              <a:uFill>
                <a:solidFill>
                  <a:srgbClr val="ffffff"/>
                </a:solidFill>
              </a:uFill>
              <a:latin typeface="Arial"/>
            </a:endParaRPr>
          </a:p>
          <a:p>
            <a:pPr marL="27720">
              <a:lnSpc>
                <a:spcPct val="100000"/>
              </a:lnSpc>
            </a:pPr>
            <a:r>
              <a:rPr b="0" lang="en-US" sz="3600" spc="-1" strike="noStrike">
                <a:solidFill>
                  <a:srgbClr val="231f20"/>
                </a:solidFill>
                <a:uFill>
                  <a:solidFill>
                    <a:srgbClr val="ffffff"/>
                  </a:solidFill>
                </a:uFill>
                <a:latin typeface="Calibri"/>
                <a:ea typeface="Calibri"/>
              </a:rPr>
              <a:t>[3] Weber, Andreas. “Computing radical expressions for roots of unity.” </a:t>
            </a:r>
            <a:r>
              <a:rPr b="0" i="1" lang="en-US" sz="3600" spc="-1" strike="noStrike">
                <a:solidFill>
                  <a:srgbClr val="231f20"/>
                </a:solidFill>
                <a:uFill>
                  <a:solidFill>
                    <a:srgbClr val="ffffff"/>
                  </a:solidFill>
                </a:uFill>
                <a:latin typeface="Calibri"/>
                <a:ea typeface="Calibri"/>
              </a:rPr>
              <a:t>ACM SIGSAM Bulletin</a:t>
            </a:r>
            <a:r>
              <a:rPr b="0" lang="en-US" sz="3600" spc="-1" strike="noStrike">
                <a:solidFill>
                  <a:srgbClr val="231f20"/>
                </a:solidFill>
                <a:uFill>
                  <a:solidFill>
                    <a:srgbClr val="ffffff"/>
                  </a:solidFill>
                </a:uFill>
                <a:latin typeface="Calibri"/>
                <a:ea typeface="Calibri"/>
              </a:rPr>
              <a:t>, 30, 1996, pp. 11-20. 10.1145/240065.240070.</a:t>
            </a:r>
            <a:endParaRPr b="0" lang="en-US" sz="1800" spc="-1" strike="noStrike">
              <a:solidFill>
                <a:srgbClr val="000000"/>
              </a:solidFill>
              <a:uFill>
                <a:solidFill>
                  <a:srgbClr val="ffffff"/>
                </a:solidFill>
              </a:uFill>
              <a:latin typeface="Arial"/>
            </a:endParaRPr>
          </a:p>
          <a:p>
            <a:pPr marL="27720">
              <a:lnSpc>
                <a:spcPct val="100000"/>
              </a:lnSpc>
            </a:pPr>
            <a:endParaRPr b="0" lang="en-US" sz="1800" spc="-1" strike="noStrike">
              <a:solidFill>
                <a:srgbClr val="000000"/>
              </a:solidFill>
              <a:uFill>
                <a:solidFill>
                  <a:srgbClr val="ffffff"/>
                </a:solidFill>
              </a:uFill>
              <a:latin typeface="Arial"/>
            </a:endParaRPr>
          </a:p>
        </p:txBody>
      </p:sp>
      <p:pic>
        <p:nvPicPr>
          <p:cNvPr id="68" name="" descr=""/>
          <p:cNvPicPr/>
          <p:nvPr/>
        </p:nvPicPr>
        <p:blipFill>
          <a:blip r:embed="rId8"/>
          <a:stretch/>
        </p:blipFill>
        <p:spPr>
          <a:xfrm>
            <a:off x="33796080" y="17323920"/>
            <a:ext cx="8539920" cy="5028480"/>
          </a:xfrm>
          <a:prstGeom prst="rect">
            <a:avLst/>
          </a:prstGeom>
          <a:ln>
            <a:noFill/>
          </a:ln>
        </p:spPr>
      </p:pic>
      <p:sp>
        <p:nvSpPr>
          <p:cNvPr id="69" name="CustomShape 27"/>
          <p:cNvSpPr/>
          <p:nvPr/>
        </p:nvSpPr>
        <p:spPr>
          <a:xfrm>
            <a:off x="33760440" y="22037040"/>
            <a:ext cx="3180600" cy="315360"/>
          </a:xfrm>
          <a:prstGeom prst="rect">
            <a:avLst/>
          </a:prstGeom>
          <a:noFill/>
          <a:ln>
            <a:noFill/>
          </a:ln>
        </p:spPr>
        <p:style>
          <a:lnRef idx="0"/>
          <a:fillRef idx="0"/>
          <a:effectRef idx="0"/>
          <a:fontRef idx="minor"/>
        </p:style>
        <p:txBody>
          <a:bodyPr lIns="90000" rIns="90000" tIns="45000" bIns="45000"/>
          <a:p>
            <a:r>
              <a:rPr b="0" lang="en-US" sz="1600" spc="-1" strike="noStrike">
                <a:solidFill>
                  <a:srgbClr val="000000"/>
                </a:solidFill>
                <a:uFill>
                  <a:solidFill>
                    <a:srgbClr val="ffffff"/>
                  </a:solidFill>
                </a:uFill>
                <a:latin typeface="Arial"/>
                <a:ea typeface="DejaVu Sans"/>
              </a:rPr>
              <a:t>*length extrapolated from formula</a:t>
            </a:r>
            <a:endParaRPr b="0" lang="en-US" sz="1800" spc="-1" strike="noStrike">
              <a:solidFill>
                <a:srgbClr val="000000"/>
              </a:solidFill>
              <a:uFill>
                <a:solidFill>
                  <a:srgbClr val="ffffff"/>
                </a:solidFill>
              </a:uFill>
              <a:latin typeface="Arial"/>
            </a:endParaRPr>
          </a:p>
        </p:txBody>
      </p:sp>
      <p:sp>
        <p:nvSpPr>
          <p:cNvPr id="70" name="CustomShape 28"/>
          <p:cNvSpPr/>
          <p:nvPr/>
        </p:nvSpPr>
        <p:spPr>
          <a:xfrm>
            <a:off x="37492200" y="9745200"/>
            <a:ext cx="718920" cy="358920"/>
          </a:xfrm>
          <a:prstGeom prst="rect">
            <a:avLst/>
          </a:prstGeom>
          <a:noFill/>
          <a:ln>
            <a:noFill/>
          </a:ln>
        </p:spPr>
        <p:style>
          <a:lnRef idx="0"/>
          <a:fillRef idx="0"/>
          <a:effectRef idx="0"/>
          <a:fontRef idx="minor"/>
        </p:style>
      </p:sp>
      <p:sp>
        <p:nvSpPr>
          <p:cNvPr id="71" name="CustomShape 29"/>
          <p:cNvSpPr/>
          <p:nvPr/>
        </p:nvSpPr>
        <p:spPr>
          <a:xfrm>
            <a:off x="39684960" y="9692640"/>
            <a:ext cx="2660040" cy="456480"/>
          </a:xfrm>
          <a:prstGeom prst="rect">
            <a:avLst/>
          </a:prstGeom>
          <a:noFill/>
          <a:ln>
            <a:noFill/>
          </a:ln>
        </p:spPr>
        <p:style>
          <a:lnRef idx="0"/>
          <a:fillRef idx="0"/>
          <a:effectRef idx="0"/>
          <a:fontRef idx="minor"/>
        </p:style>
      </p:sp>
      <p:graphicFrame>
        <p:nvGraphicFramePr>
          <p:cNvPr id="72" name="Object 30"/>
          <p:cNvGraphicFramePr/>
          <p:nvPr/>
        </p:nvGraphicFramePr>
        <p:xfrm>
          <a:off x="20319840" y="16052760"/>
          <a:ext cx="3250800" cy="812160"/>
        </p:xfrm>
        <a:graphic>
          <a:graphicData uri="http://schemas.openxmlformats.org/presentationml/2006/ole">
            <p:oleObj progId="Excel.Sheet.12" r:id="rId9" spid="">
              <p:embed/>
              <p:pic>
                <p:nvPicPr>
                  <p:cNvPr id="73" name="" descr=""/>
                  <p:cNvPicPr/>
                  <p:nvPr/>
                </p:nvPicPr>
                <p:blipFill>
                  <a:blip r:embed="rId10"/>
                  <a:stretch/>
                </p:blipFill>
                <p:spPr>
                  <a:xfrm>
                    <a:off x="20319840" y="16052760"/>
                    <a:ext cx="3250800" cy="812160"/>
                  </a:xfrm>
                  <a:prstGeom prst="rect">
                    <a:avLst/>
                  </a:prstGeom>
                  <a:ln>
                    <a:noFill/>
                  </a:ln>
                </p:spPr>
              </p:pic>
            </p:oleObj>
          </a:graphicData>
        </a:graphic>
      </p:graphicFrame>
      <p:sp>
        <p:nvSpPr>
          <p:cNvPr id="74" name="CustomShape 31"/>
          <p:cNvSpPr/>
          <p:nvPr/>
        </p:nvSpPr>
        <p:spPr>
          <a:xfrm>
            <a:off x="35195400" y="9745200"/>
            <a:ext cx="2660400" cy="45684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ADLS</dc:creator>
  <dc:description/>
  <dc:language>en-US</dc:language>
  <cp:lastModifiedBy/>
  <dcterms:modified xsi:type="dcterms:W3CDTF">2020-04-12T16:00:15Z</dcterms:modified>
  <cp:revision>43</cp:revision>
  <dc:subject/>
  <dc:title>Title Descriptive and Informative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