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162" d="100"/>
          <a:sy n="162" d="100"/>
        </p:scale>
        <p:origin x="100" y="1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4/22/2023</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875938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2465040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4/22/2023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1350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1102157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4/22/2023</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0554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4/22/2023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42613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4/22/2023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9214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4/22/2023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3042503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4/22/2023</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53587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4/22/2023</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625250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4/22/2023</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2581160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4/22/2023</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815906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27" r:id="rId4"/>
    <p:sldLayoutId id="2147483728" r:id="rId5"/>
    <p:sldLayoutId id="2147483733" r:id="rId6"/>
    <p:sldLayoutId id="2147483729" r:id="rId7"/>
    <p:sldLayoutId id="2147483730" r:id="rId8"/>
    <p:sldLayoutId id="2147483731" r:id="rId9"/>
    <p:sldLayoutId id="2147483732" r:id="rId10"/>
    <p:sldLayoutId id="2147483734"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62F176A-9349-4CD7-8042-59C0200C8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55" y="-4078"/>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40A62CF2-935B-C425-5B4A-C40760EA2C05}"/>
              </a:ext>
            </a:extLst>
          </p:cNvPr>
          <p:cNvPicPr>
            <a:picLocks noChangeAspect="1"/>
          </p:cNvPicPr>
          <p:nvPr/>
        </p:nvPicPr>
        <p:blipFill rotWithShape="1">
          <a:blip r:embed="rId2"/>
          <a:srcRect t="20218" r="3" b="12745"/>
          <a:stretch/>
        </p:blipFill>
        <p:spPr>
          <a:xfrm>
            <a:off x="20" y="1074544"/>
            <a:ext cx="7562606" cy="5069861"/>
          </a:xfrm>
          <a:prstGeom prst="rect">
            <a:avLst/>
          </a:prstGeom>
        </p:spPr>
      </p:pic>
      <p:sp>
        <p:nvSpPr>
          <p:cNvPr id="13" name="Rectangle 12">
            <a:extLst>
              <a:ext uri="{FF2B5EF4-FFF2-40B4-BE49-F238E27FC236}">
                <a16:creationId xmlns:a16="http://schemas.microsoft.com/office/drawing/2014/main" id="{4E9A171F-91A7-42F8-B25C-E38B244E7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8" y="1095508"/>
            <a:ext cx="46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0D48E1-85AB-128A-8DF8-79F992D3A84B}"/>
              </a:ext>
            </a:extLst>
          </p:cNvPr>
          <p:cNvSpPr>
            <a:spLocks noGrp="1"/>
          </p:cNvSpPr>
          <p:nvPr>
            <p:ph type="ctrTitle"/>
          </p:nvPr>
        </p:nvSpPr>
        <p:spPr>
          <a:xfrm>
            <a:off x="7973503" y="1709530"/>
            <a:ext cx="3754671" cy="2528515"/>
          </a:xfrm>
        </p:spPr>
        <p:txBody>
          <a:bodyPr anchor="b">
            <a:normAutofit/>
          </a:bodyPr>
          <a:lstStyle/>
          <a:p>
            <a:r>
              <a:rPr lang="en-US" sz="3200" dirty="0">
                <a:solidFill>
                  <a:schemeClr val="tx2"/>
                </a:solidFill>
              </a:rPr>
              <a:t>AGILE presentation</a:t>
            </a:r>
          </a:p>
        </p:txBody>
      </p:sp>
      <p:sp>
        <p:nvSpPr>
          <p:cNvPr id="3" name="Subtitle 2">
            <a:extLst>
              <a:ext uri="{FF2B5EF4-FFF2-40B4-BE49-F238E27FC236}">
                <a16:creationId xmlns:a16="http://schemas.microsoft.com/office/drawing/2014/main" id="{B1277702-63FA-D22E-9916-E62050A3FF46}"/>
              </a:ext>
            </a:extLst>
          </p:cNvPr>
          <p:cNvSpPr>
            <a:spLocks noGrp="1"/>
          </p:cNvSpPr>
          <p:nvPr>
            <p:ph type="subTitle" idx="1"/>
          </p:nvPr>
        </p:nvSpPr>
        <p:spPr>
          <a:xfrm>
            <a:off x="7976914" y="4238046"/>
            <a:ext cx="3806919" cy="1741404"/>
          </a:xfrm>
        </p:spPr>
        <p:txBody>
          <a:bodyPr anchor="t">
            <a:normAutofit/>
          </a:bodyPr>
          <a:lstStyle/>
          <a:p>
            <a:r>
              <a:rPr lang="en-US" sz="2000" dirty="0">
                <a:solidFill>
                  <a:schemeClr val="tx2"/>
                </a:solidFill>
              </a:rPr>
              <a:t>By Eric Buchanan</a:t>
            </a:r>
          </a:p>
        </p:txBody>
      </p:sp>
      <p:sp>
        <p:nvSpPr>
          <p:cNvPr id="17" name="Rectangle 16">
            <a:extLst>
              <a:ext uri="{FF2B5EF4-FFF2-40B4-BE49-F238E27FC236}">
                <a16:creationId xmlns:a16="http://schemas.microsoft.com/office/drawing/2014/main" id="{57851D67-7085-40E2-B146-F91433A28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85AAE23-FCB6-4663-907C-0110B0FDC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C969C2C-E7E3-4052-87D4-61E733EC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8235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72299-555E-C096-4A6C-ABE237AA5E1D}"/>
              </a:ext>
            </a:extLst>
          </p:cNvPr>
          <p:cNvSpPr>
            <a:spLocks noGrp="1"/>
          </p:cNvSpPr>
          <p:nvPr>
            <p:ph type="title"/>
          </p:nvPr>
        </p:nvSpPr>
        <p:spPr/>
        <p:txBody>
          <a:bodyPr>
            <a:normAutofit/>
          </a:bodyPr>
          <a:lstStyle/>
          <a:p>
            <a:pPr algn="ctr"/>
            <a:r>
              <a:rPr lang="en-US" sz="3200" dirty="0"/>
              <a:t>Waterfall vs. Agile: Key Factors</a:t>
            </a:r>
          </a:p>
        </p:txBody>
      </p:sp>
      <p:sp>
        <p:nvSpPr>
          <p:cNvPr id="3" name="Content Placeholder 2">
            <a:extLst>
              <a:ext uri="{FF2B5EF4-FFF2-40B4-BE49-F238E27FC236}">
                <a16:creationId xmlns:a16="http://schemas.microsoft.com/office/drawing/2014/main" id="{BC34294A-6BDD-1149-026F-2F69F3652838}"/>
              </a:ext>
            </a:extLst>
          </p:cNvPr>
          <p:cNvSpPr>
            <a:spLocks noGrp="1"/>
          </p:cNvSpPr>
          <p:nvPr>
            <p:ph idx="1"/>
          </p:nvPr>
        </p:nvSpPr>
        <p:spPr>
          <a:xfrm>
            <a:off x="5376671" y="705113"/>
            <a:ext cx="3166886" cy="5197497"/>
          </a:xfrm>
        </p:spPr>
        <p:txBody>
          <a:bodyPr>
            <a:normAutofit fontScale="40000" lnSpcReduction="20000"/>
          </a:bodyPr>
          <a:lstStyle/>
          <a:p>
            <a:r>
              <a:rPr lang="en-US" dirty="0"/>
              <a:t>Project complexity:</a:t>
            </a:r>
          </a:p>
          <a:p>
            <a:r>
              <a:rPr lang="en-US" dirty="0"/>
              <a:t>Simple, well-defined: Waterfall</a:t>
            </a:r>
          </a:p>
          <a:p>
            <a:r>
              <a:rPr lang="en-US" dirty="0"/>
              <a:t>Complex, evolving: Agile</a:t>
            </a:r>
          </a:p>
          <a:p>
            <a:endParaRPr lang="en-US" dirty="0"/>
          </a:p>
          <a:p>
            <a:r>
              <a:rPr lang="en-US" dirty="0"/>
              <a:t>Flexibility:</a:t>
            </a:r>
          </a:p>
          <a:p>
            <a:r>
              <a:rPr lang="en-US" dirty="0"/>
              <a:t>Minimal changes: Waterfall</a:t>
            </a:r>
          </a:p>
          <a:p>
            <a:r>
              <a:rPr lang="en-US" dirty="0"/>
              <a:t>Frequent changes: Agile</a:t>
            </a:r>
          </a:p>
          <a:p>
            <a:endParaRPr lang="en-US" dirty="0"/>
          </a:p>
          <a:p>
            <a:r>
              <a:rPr lang="en-US" dirty="0"/>
              <a:t>Team:</a:t>
            </a:r>
          </a:p>
          <a:p>
            <a:r>
              <a:rPr lang="en-US" dirty="0"/>
              <a:t>Co-located, stable: Waterfall</a:t>
            </a:r>
          </a:p>
          <a:p>
            <a:r>
              <a:rPr lang="en-US" dirty="0"/>
              <a:t>Remote, dynamic: Agile</a:t>
            </a:r>
          </a:p>
          <a:p>
            <a:endParaRPr lang="en-US" dirty="0"/>
          </a:p>
          <a:p>
            <a:r>
              <a:rPr lang="en-US" dirty="0"/>
              <a:t>Stakeholders:</a:t>
            </a:r>
          </a:p>
          <a:p>
            <a:r>
              <a:rPr lang="en-US" dirty="0"/>
              <a:t>Clear requirements: Waterfall</a:t>
            </a:r>
          </a:p>
          <a:p>
            <a:r>
              <a:rPr lang="en-US" dirty="0"/>
              <a:t>Active, continuous feedback: Agile</a:t>
            </a:r>
          </a:p>
          <a:p>
            <a:endParaRPr lang="en-US" dirty="0"/>
          </a:p>
          <a:p>
            <a:r>
              <a:rPr lang="en-US" dirty="0"/>
              <a:t>Time-to-market:</a:t>
            </a:r>
          </a:p>
          <a:p>
            <a:r>
              <a:rPr lang="en-US" dirty="0"/>
              <a:t>Longer timeline: Waterfall</a:t>
            </a:r>
          </a:p>
          <a:p>
            <a:r>
              <a:rPr lang="en-US" dirty="0"/>
              <a:t>Faster delivery: Agile</a:t>
            </a:r>
          </a:p>
        </p:txBody>
      </p:sp>
      <p:sp>
        <p:nvSpPr>
          <p:cNvPr id="4" name="Content Placeholder 2">
            <a:extLst>
              <a:ext uri="{FF2B5EF4-FFF2-40B4-BE49-F238E27FC236}">
                <a16:creationId xmlns:a16="http://schemas.microsoft.com/office/drawing/2014/main" id="{D74A1ADA-00EA-25BE-5E72-9BBFA6D31FCB}"/>
              </a:ext>
            </a:extLst>
          </p:cNvPr>
          <p:cNvSpPr txBox="1">
            <a:spLocks/>
          </p:cNvSpPr>
          <p:nvPr/>
        </p:nvSpPr>
        <p:spPr>
          <a:xfrm>
            <a:off x="8543557" y="705112"/>
            <a:ext cx="3166886" cy="5197497"/>
          </a:xfrm>
          <a:prstGeom prst="rect">
            <a:avLst/>
          </a:prstGeom>
        </p:spPr>
        <p:txBody>
          <a:bodyPr vert="horz" lIns="109728" tIns="109728" rIns="109728" bIns="91440" rtlCol="0" anchor="ctr">
            <a:normAutofit fontScale="55000" lnSpcReduction="20000"/>
          </a:bodyPr>
          <a:lst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dirty="0"/>
              <a:t>As the complexity of a task increases, Agile methods prove to be more suitable because they offer flexibility, allowing teams to adapt and respond to evolving requirements quickly. Agile encourages iterative development and continuous improvement, making it easier to incorporate changes as the project progresses. On the other hand, the Waterfall approach follows a linear, sequential process where each stage is completed before moving on to the next, making it difficult to adapt to changes in requirements or address unforeseen challenges. Consequently, Waterfall is more suited for well-defined projects with minimal changes expected, while Agile is better suited for complex, dynamic projects with changing needs.</a:t>
            </a:r>
          </a:p>
        </p:txBody>
      </p:sp>
    </p:spTree>
    <p:extLst>
      <p:ext uri="{BB962C8B-B14F-4D97-AF65-F5344CB8AC3E}">
        <p14:creationId xmlns:p14="http://schemas.microsoft.com/office/powerpoint/2010/main" val="2715446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8351F9-59A1-F555-CE49-4304F36F9C0E}"/>
              </a:ext>
            </a:extLst>
          </p:cNvPr>
          <p:cNvSpPr txBox="1"/>
          <p:nvPr/>
        </p:nvSpPr>
        <p:spPr>
          <a:xfrm>
            <a:off x="2923071" y="545501"/>
            <a:ext cx="6345857" cy="369332"/>
          </a:xfrm>
          <a:prstGeom prst="rect">
            <a:avLst/>
          </a:prstGeom>
          <a:solidFill>
            <a:schemeClr val="bg1"/>
          </a:solidFill>
          <a:ln>
            <a:solidFill>
              <a:schemeClr val="tx1"/>
            </a:solidFill>
          </a:ln>
        </p:spPr>
        <p:txBody>
          <a:bodyPr wrap="square" rtlCol="0">
            <a:spAutoFit/>
          </a:bodyPr>
          <a:lstStyle/>
          <a:p>
            <a:pPr algn="ctr"/>
            <a:r>
              <a:rPr lang="en-US" dirty="0"/>
              <a:t>Citations</a:t>
            </a:r>
          </a:p>
        </p:txBody>
      </p:sp>
      <p:sp>
        <p:nvSpPr>
          <p:cNvPr id="3" name="TextBox 2">
            <a:extLst>
              <a:ext uri="{FF2B5EF4-FFF2-40B4-BE49-F238E27FC236}">
                <a16:creationId xmlns:a16="http://schemas.microsoft.com/office/drawing/2014/main" id="{EE0D1E13-45D1-82B8-0EFC-195FD1EBC00A}"/>
              </a:ext>
            </a:extLst>
          </p:cNvPr>
          <p:cNvSpPr txBox="1"/>
          <p:nvPr/>
        </p:nvSpPr>
        <p:spPr>
          <a:xfrm>
            <a:off x="1194345" y="1737881"/>
            <a:ext cx="9803310" cy="1015663"/>
          </a:xfrm>
          <a:prstGeom prst="rect">
            <a:avLst/>
          </a:prstGeom>
          <a:solidFill>
            <a:schemeClr val="bg1"/>
          </a:solidFill>
          <a:ln>
            <a:solidFill>
              <a:schemeClr val="tx1"/>
            </a:solidFill>
          </a:ln>
        </p:spPr>
        <p:txBody>
          <a:bodyPr wrap="square" rtlCol="0">
            <a:spAutoFit/>
          </a:bodyPr>
          <a:lstStyle/>
          <a:p>
            <a:pPr algn="ctr"/>
            <a:r>
              <a:rPr lang="en-US" sz="1200" dirty="0">
                <a:effectLst/>
                <a:latin typeface="Times New Roman" panose="02020603050405020304" pitchFamily="18" charset="0"/>
                <a:cs typeface="Times New Roman" panose="02020603050405020304" pitchFamily="18" charset="0"/>
              </a:rPr>
              <a:t>Coursera. (n.d.). </a:t>
            </a:r>
            <a:r>
              <a:rPr lang="en-US" sz="1200" i="1" dirty="0">
                <a:effectLst/>
                <a:latin typeface="Times New Roman" panose="02020603050405020304" pitchFamily="18" charset="0"/>
                <a:cs typeface="Times New Roman" panose="02020603050405020304" pitchFamily="18" charset="0"/>
              </a:rPr>
              <a:t>The 3 scrum roles and responsibilities explained</a:t>
            </a:r>
            <a:r>
              <a:rPr lang="en-US" sz="1200" dirty="0">
                <a:effectLst/>
                <a:latin typeface="Times New Roman" panose="02020603050405020304" pitchFamily="18" charset="0"/>
                <a:cs typeface="Times New Roman" panose="02020603050405020304" pitchFamily="18" charset="0"/>
              </a:rPr>
              <a:t>. Coursera. Retrieved April 22, 2023, from </a:t>
            </a:r>
          </a:p>
          <a:p>
            <a:pPr algn="ctr"/>
            <a:r>
              <a:rPr lang="en-US" sz="1200" dirty="0">
                <a:latin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cs typeface="Times New Roman" panose="02020603050405020304" pitchFamily="18" charset="0"/>
              </a:rPr>
              <a:t>https://www.coursera.org/articles/scrum-roles-and-responsibilities </a:t>
            </a:r>
          </a:p>
          <a:p>
            <a:pPr algn="ctr"/>
            <a:endParaRPr lang="en-US" sz="1200" dirty="0">
              <a:effectLst/>
              <a:latin typeface="Times New Roman" panose="02020603050405020304" pitchFamily="18" charset="0"/>
              <a:cs typeface="Times New Roman" panose="02020603050405020304" pitchFamily="18" charset="0"/>
            </a:endParaRPr>
          </a:p>
          <a:p>
            <a:pPr algn="ctr"/>
            <a:r>
              <a:rPr lang="en-US" sz="1200" i="1" dirty="0">
                <a:effectLst/>
                <a:latin typeface="Times New Roman" panose="02020603050405020304" pitchFamily="18" charset="0"/>
                <a:cs typeface="Times New Roman" panose="02020603050405020304" pitchFamily="18" charset="0"/>
              </a:rPr>
              <a:t>What is SDLC (software development life cycle) Phases &amp; Process</a:t>
            </a:r>
            <a:r>
              <a:rPr lang="en-US" sz="1200" dirty="0">
                <a:effectLst/>
                <a:latin typeface="Times New Roman" panose="02020603050405020304" pitchFamily="18" charset="0"/>
                <a:cs typeface="Times New Roman" panose="02020603050405020304" pitchFamily="18" charset="0"/>
              </a:rPr>
              <a:t>. Software Testing Help. (2023, March 14). </a:t>
            </a:r>
          </a:p>
          <a:p>
            <a:pPr algn="ctr"/>
            <a:r>
              <a:rPr lang="en-US" sz="1200" dirty="0">
                <a:effectLst/>
                <a:latin typeface="Times New Roman" panose="02020603050405020304" pitchFamily="18" charset="0"/>
                <a:cs typeface="Times New Roman" panose="02020603050405020304" pitchFamily="18" charset="0"/>
              </a:rPr>
              <a:t>	Retrieved April 23, 2023, from https://www.softwaretestinghelp.com/software-development-life-cycle-sdlc/ </a:t>
            </a:r>
          </a:p>
        </p:txBody>
      </p:sp>
    </p:spTree>
    <p:extLst>
      <p:ext uri="{BB962C8B-B14F-4D97-AF65-F5344CB8AC3E}">
        <p14:creationId xmlns:p14="http://schemas.microsoft.com/office/powerpoint/2010/main" val="1441437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2A7C-5DAB-76C6-C1E0-79F4A0DCCA81}"/>
              </a:ext>
            </a:extLst>
          </p:cNvPr>
          <p:cNvSpPr>
            <a:spLocks noGrp="1"/>
          </p:cNvSpPr>
          <p:nvPr>
            <p:ph type="title"/>
          </p:nvPr>
        </p:nvSpPr>
        <p:spPr/>
        <p:txBody>
          <a:bodyPr/>
          <a:lstStyle/>
          <a:p>
            <a:r>
              <a:rPr lang="en-US" dirty="0"/>
              <a:t>Various Roles of a Scrum-agile Team</a:t>
            </a:r>
          </a:p>
        </p:txBody>
      </p:sp>
      <p:sp>
        <p:nvSpPr>
          <p:cNvPr id="3" name="Content Placeholder 2">
            <a:extLst>
              <a:ext uri="{FF2B5EF4-FFF2-40B4-BE49-F238E27FC236}">
                <a16:creationId xmlns:a16="http://schemas.microsoft.com/office/drawing/2014/main" id="{AA9FD8ED-052F-94A3-94A7-A4BF960BFC44}"/>
              </a:ext>
            </a:extLst>
          </p:cNvPr>
          <p:cNvSpPr>
            <a:spLocks noGrp="1"/>
          </p:cNvSpPr>
          <p:nvPr>
            <p:ph idx="1"/>
          </p:nvPr>
        </p:nvSpPr>
        <p:spPr/>
        <p:txBody>
          <a:bodyPr/>
          <a:lstStyle/>
          <a:p>
            <a:r>
              <a:rPr lang="en-US" dirty="0"/>
              <a:t>Some of the various roles if a Scrum-Agile Team are:</a:t>
            </a:r>
          </a:p>
          <a:p>
            <a:pPr marL="342900" indent="-342900">
              <a:buFont typeface="+mj-lt"/>
              <a:buAutoNum type="arabicPeriod"/>
            </a:pPr>
            <a:r>
              <a:rPr lang="en-US" dirty="0"/>
              <a:t>Scrum Master</a:t>
            </a:r>
          </a:p>
          <a:p>
            <a:pPr marL="342900" indent="-342900">
              <a:buFont typeface="+mj-lt"/>
              <a:buAutoNum type="arabicPeriod"/>
            </a:pPr>
            <a:r>
              <a:rPr lang="en-US" dirty="0"/>
              <a:t>Product Owner</a:t>
            </a:r>
          </a:p>
          <a:p>
            <a:pPr marL="342900" indent="-342900">
              <a:buFont typeface="+mj-lt"/>
              <a:buAutoNum type="arabicPeriod"/>
            </a:pPr>
            <a:r>
              <a:rPr lang="en-US" dirty="0"/>
              <a:t>Development Team</a:t>
            </a:r>
          </a:p>
          <a:p>
            <a:pPr lvl="1"/>
            <a:endParaRPr lang="en-US" dirty="0"/>
          </a:p>
        </p:txBody>
      </p:sp>
    </p:spTree>
    <p:extLst>
      <p:ext uri="{BB962C8B-B14F-4D97-AF65-F5344CB8AC3E}">
        <p14:creationId xmlns:p14="http://schemas.microsoft.com/office/powerpoint/2010/main" val="194383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52F6-712F-EF10-8FE9-AD43CC5088DA}"/>
              </a:ext>
            </a:extLst>
          </p:cNvPr>
          <p:cNvSpPr>
            <a:spLocks noGrp="1"/>
          </p:cNvSpPr>
          <p:nvPr>
            <p:ph type="title"/>
          </p:nvPr>
        </p:nvSpPr>
        <p:spPr/>
        <p:txBody>
          <a:bodyPr>
            <a:normAutofit/>
          </a:bodyPr>
          <a:lstStyle/>
          <a:p>
            <a:r>
              <a:rPr lang="en-US" sz="2800" dirty="0"/>
              <a:t>Roles and Responsibilities: Scrum Master</a:t>
            </a:r>
          </a:p>
        </p:txBody>
      </p:sp>
      <p:sp>
        <p:nvSpPr>
          <p:cNvPr id="3" name="Content Placeholder 2">
            <a:extLst>
              <a:ext uri="{FF2B5EF4-FFF2-40B4-BE49-F238E27FC236}">
                <a16:creationId xmlns:a16="http://schemas.microsoft.com/office/drawing/2014/main" id="{B708CACA-83B8-E8A2-C608-3D606CF34B82}"/>
              </a:ext>
            </a:extLst>
          </p:cNvPr>
          <p:cNvSpPr>
            <a:spLocks noGrp="1"/>
          </p:cNvSpPr>
          <p:nvPr>
            <p:ph idx="1"/>
          </p:nvPr>
        </p:nvSpPr>
        <p:spPr/>
        <p:txBody>
          <a:bodyPr>
            <a:normAutofit/>
          </a:bodyPr>
          <a:lstStyle/>
          <a:p>
            <a:r>
              <a:rPr lang="en-US" sz="1200" dirty="0"/>
              <a:t>Scrum Masters ensure Scrum teams work effectively and efficiently in accordance with Scrum values. In addition to leading meetings and keeping the team on track, the team leader works out any obstacles that arise. An organization can also use a Scrum Master to help incorporate Scrum practices into its operations. As both a leader and a supporter, they are often referred to as "servant leaders".</a:t>
            </a:r>
          </a:p>
          <a:p>
            <a:r>
              <a:rPr lang="en-US" sz="1200" dirty="0"/>
              <a:t>Scrum can look very different depending on the organization and team, which makes the tasks of a Scrum Master quite varied. Scrum Masters typically have the following responsibilities:</a:t>
            </a:r>
          </a:p>
          <a:p>
            <a:pPr marL="171450" indent="-171450">
              <a:buFont typeface="Arial" panose="020B0604020202020204" pitchFamily="34" charset="0"/>
              <a:buChar char="•"/>
            </a:pPr>
            <a:r>
              <a:rPr lang="en-US" sz="1200" dirty="0"/>
              <a:t>Facilitate daily Scrum meetings (also called “daily standups”). </a:t>
            </a:r>
          </a:p>
          <a:p>
            <a:pPr marL="171450" indent="-171450">
              <a:buFont typeface="Arial" panose="020B0604020202020204" pitchFamily="34" charset="0"/>
              <a:buChar char="•"/>
            </a:pPr>
            <a:r>
              <a:rPr lang="en-US" sz="1200" dirty="0"/>
              <a:t>Communicate with team members, whether through individual meetings or other means.</a:t>
            </a:r>
          </a:p>
          <a:p>
            <a:pPr marL="171450" indent="-171450">
              <a:buFont typeface="Arial" panose="020B0604020202020204" pitchFamily="34" charset="0"/>
              <a:buChar char="•"/>
            </a:pPr>
            <a:r>
              <a:rPr lang="en-US" sz="1200" dirty="0"/>
              <a:t>Communicate with stakeholders outside the team to resolve obstacles that the team encounters.</a:t>
            </a:r>
          </a:p>
        </p:txBody>
      </p:sp>
    </p:spTree>
    <p:extLst>
      <p:ext uri="{BB962C8B-B14F-4D97-AF65-F5344CB8AC3E}">
        <p14:creationId xmlns:p14="http://schemas.microsoft.com/office/powerpoint/2010/main" val="1163974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44252-3AFB-0798-0B51-DBD156FDCADE}"/>
              </a:ext>
            </a:extLst>
          </p:cNvPr>
          <p:cNvSpPr>
            <a:spLocks noGrp="1"/>
          </p:cNvSpPr>
          <p:nvPr>
            <p:ph type="title"/>
          </p:nvPr>
        </p:nvSpPr>
        <p:spPr/>
        <p:txBody>
          <a:bodyPr>
            <a:normAutofit/>
          </a:bodyPr>
          <a:lstStyle/>
          <a:p>
            <a:r>
              <a:rPr lang="en-US" sz="2800" dirty="0"/>
              <a:t>Roles and Responsibilities: Product   Owner</a:t>
            </a:r>
          </a:p>
        </p:txBody>
      </p:sp>
      <p:sp>
        <p:nvSpPr>
          <p:cNvPr id="3" name="Content Placeholder 2">
            <a:extLst>
              <a:ext uri="{FF2B5EF4-FFF2-40B4-BE49-F238E27FC236}">
                <a16:creationId xmlns:a16="http://schemas.microsoft.com/office/drawing/2014/main" id="{A95EF336-6E9D-5F27-24FB-1575C0B099AF}"/>
              </a:ext>
            </a:extLst>
          </p:cNvPr>
          <p:cNvSpPr>
            <a:spLocks noGrp="1"/>
          </p:cNvSpPr>
          <p:nvPr>
            <p:ph idx="1"/>
          </p:nvPr>
        </p:nvSpPr>
        <p:spPr/>
        <p:txBody>
          <a:bodyPr>
            <a:normAutofit/>
          </a:bodyPr>
          <a:lstStyle/>
          <a:p>
            <a:r>
              <a:rPr lang="en-US" sz="1200" dirty="0"/>
              <a:t>Product owners are responsible for ensuring that their teams are aligned with the product's overall goals. In addition to understanding the business needs of the product, they also know what the customers expect and what the market trends are. In order to better understand how the Scrum team fits into larger goals, product owners typically maintain contact with product managers and other stakeholders outside the Scrum team. Some of their responsibilities are:</a:t>
            </a:r>
          </a:p>
          <a:p>
            <a:pPr marL="171450" indent="-171450">
              <a:buFont typeface="Arial" panose="020B0604020202020204" pitchFamily="34" charset="0"/>
              <a:buChar char="•"/>
            </a:pPr>
            <a:r>
              <a:rPr lang="en-US" sz="1200" dirty="0"/>
              <a:t>Order work according to priority to manage the product backlog</a:t>
            </a:r>
          </a:p>
          <a:p>
            <a:pPr marL="171450" indent="-171450">
              <a:buFont typeface="Arial" panose="020B0604020202020204" pitchFamily="34" charset="0"/>
              <a:buChar char="•"/>
            </a:pPr>
            <a:r>
              <a:rPr lang="en-US" sz="1200" dirty="0"/>
              <a:t>Ensure that the team is aware of the product vision</a:t>
            </a:r>
          </a:p>
          <a:p>
            <a:pPr marL="171450" indent="-171450">
              <a:buFont typeface="Arial" panose="020B0604020202020204" pitchFamily="34" charset="0"/>
              <a:buChar char="•"/>
            </a:pPr>
            <a:r>
              <a:rPr lang="en-US" sz="1200" dirty="0"/>
              <a:t>Through communication and evaluating progress, ensure the team is focused on achieving product goals</a:t>
            </a:r>
            <a:endParaRPr lang="en-US" sz="1000" dirty="0"/>
          </a:p>
        </p:txBody>
      </p:sp>
    </p:spTree>
    <p:extLst>
      <p:ext uri="{BB962C8B-B14F-4D97-AF65-F5344CB8AC3E}">
        <p14:creationId xmlns:p14="http://schemas.microsoft.com/office/powerpoint/2010/main" val="2761338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C2524-C13E-B78B-EA08-D8F1CBA8E256}"/>
              </a:ext>
            </a:extLst>
          </p:cNvPr>
          <p:cNvSpPr>
            <a:spLocks noGrp="1"/>
          </p:cNvSpPr>
          <p:nvPr>
            <p:ph type="title"/>
          </p:nvPr>
        </p:nvSpPr>
        <p:spPr/>
        <p:txBody>
          <a:bodyPr>
            <a:normAutofit/>
          </a:bodyPr>
          <a:lstStyle/>
          <a:p>
            <a:r>
              <a:rPr lang="en-US" sz="2800" dirty="0"/>
              <a:t>Roles and Responsibilities: Development Team</a:t>
            </a:r>
          </a:p>
        </p:txBody>
      </p:sp>
      <p:sp>
        <p:nvSpPr>
          <p:cNvPr id="3" name="Content Placeholder 2">
            <a:extLst>
              <a:ext uri="{FF2B5EF4-FFF2-40B4-BE49-F238E27FC236}">
                <a16:creationId xmlns:a16="http://schemas.microsoft.com/office/drawing/2014/main" id="{777C0727-176C-3DF9-471F-EEBEC00BD100}"/>
              </a:ext>
            </a:extLst>
          </p:cNvPr>
          <p:cNvSpPr>
            <a:spLocks noGrp="1"/>
          </p:cNvSpPr>
          <p:nvPr>
            <p:ph idx="1"/>
          </p:nvPr>
        </p:nvSpPr>
        <p:spPr/>
        <p:txBody>
          <a:bodyPr>
            <a:normAutofit/>
          </a:bodyPr>
          <a:lstStyle/>
          <a:p>
            <a:r>
              <a:rPr lang="en-US" sz="1200" dirty="0"/>
              <a:t>Team members work hands-on with hands-on methods during a sprint. Computer engineers, designers, writers, data analysts, and any other roles that are needed to achieve sprint objectives may be part of the development team. Rather than waiting for orders, developers develop goals and strategies together. Different members of the development team will have different responsibilities. Scrum teams may include front-end engineers, UX designers, copywriters, and marketing professionals when updating a website. Scrum team responsibilities will also be influenced by the team's end goals. The following tasks are generally assigned to a development team:</a:t>
            </a:r>
          </a:p>
          <a:p>
            <a:pPr marL="171450" indent="-171450">
              <a:buFont typeface="Arial" panose="020B0604020202020204" pitchFamily="34" charset="0"/>
              <a:buChar char="•"/>
            </a:pPr>
            <a:r>
              <a:rPr lang="en-US" sz="1200" dirty="0"/>
              <a:t>Contribute to the development of products by providing expertise in programming, design, or improvement</a:t>
            </a:r>
          </a:p>
          <a:p>
            <a:pPr marL="171450" indent="-171450">
              <a:buFont typeface="Arial" panose="020B0604020202020204" pitchFamily="34" charset="0"/>
              <a:buChar char="•"/>
            </a:pPr>
            <a:r>
              <a:rPr lang="en-US" sz="1200" dirty="0"/>
              <a:t>The testing of products and prototypes, as well as other forms of quality assurance</a:t>
            </a:r>
          </a:p>
          <a:p>
            <a:pPr marL="171450" indent="-171450">
              <a:buFont typeface="Arial" panose="020B0604020202020204" pitchFamily="34" charset="0"/>
              <a:buChar char="•"/>
            </a:pPr>
            <a:r>
              <a:rPr lang="en-US" sz="1200" dirty="0"/>
              <a:t>Planning and setting of sprint goals with assistance</a:t>
            </a:r>
          </a:p>
        </p:txBody>
      </p:sp>
    </p:spTree>
    <p:extLst>
      <p:ext uri="{BB962C8B-B14F-4D97-AF65-F5344CB8AC3E}">
        <p14:creationId xmlns:p14="http://schemas.microsoft.com/office/powerpoint/2010/main" val="4009882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AFB1D-2A08-BAA4-E018-AF6BA807A648}"/>
              </a:ext>
            </a:extLst>
          </p:cNvPr>
          <p:cNvSpPr>
            <a:spLocks noGrp="1"/>
          </p:cNvSpPr>
          <p:nvPr>
            <p:ph type="title"/>
          </p:nvPr>
        </p:nvSpPr>
        <p:spPr/>
        <p:txBody>
          <a:bodyPr/>
          <a:lstStyle/>
          <a:p>
            <a:pPr algn="ctr"/>
            <a:r>
              <a:rPr lang="en-US" dirty="0"/>
              <a:t>SDLC Cycle</a:t>
            </a:r>
            <a:br>
              <a:rPr lang="en-US" dirty="0"/>
            </a:br>
            <a:r>
              <a:rPr lang="en-US" dirty="0"/>
              <a:t>1/2</a:t>
            </a:r>
          </a:p>
        </p:txBody>
      </p:sp>
      <p:sp>
        <p:nvSpPr>
          <p:cNvPr id="3" name="Content Placeholder 2">
            <a:extLst>
              <a:ext uri="{FF2B5EF4-FFF2-40B4-BE49-F238E27FC236}">
                <a16:creationId xmlns:a16="http://schemas.microsoft.com/office/drawing/2014/main" id="{D29372C1-2A41-0C88-D49F-869A970C2F53}"/>
              </a:ext>
            </a:extLst>
          </p:cNvPr>
          <p:cNvSpPr>
            <a:spLocks noGrp="1"/>
          </p:cNvSpPr>
          <p:nvPr>
            <p:ph idx="1"/>
          </p:nvPr>
        </p:nvSpPr>
        <p:spPr/>
        <p:txBody>
          <a:bodyPr>
            <a:normAutofit/>
          </a:bodyPr>
          <a:lstStyle/>
          <a:p>
            <a:pPr marL="171450" indent="-171450">
              <a:buFont typeface="Arial" panose="020B0604020202020204" pitchFamily="34" charset="0"/>
              <a:buChar char="•"/>
            </a:pPr>
            <a:r>
              <a:rPr lang="en-US" sz="1000" dirty="0"/>
              <a:t>Requirement Gathering and Analysis</a:t>
            </a:r>
          </a:p>
          <a:p>
            <a:pPr marL="171450" lvl="1" indent="-171450">
              <a:buFont typeface="Arial" panose="020B0604020202020204" pitchFamily="34" charset="0"/>
              <a:buChar char="•"/>
            </a:pPr>
            <a:r>
              <a:rPr lang="en-US" sz="800" dirty="0"/>
              <a:t>The purpose of this phase is to gather all the relevant information from the customer in order to develop a product that meets their expectations. This phase is the sole time for resolving any ambiguities. In order to gather information about what the customer wants to create, who will be the end user, and what the product will accomplish, the Business Analyst and Project Manager schedule a meeting with the customer. An understanding of a product is imperative before it can be built.</a:t>
            </a:r>
          </a:p>
          <a:p>
            <a:pPr marL="171450" indent="-171450">
              <a:buFont typeface="Arial" panose="020B0604020202020204" pitchFamily="34" charset="0"/>
              <a:buChar char="•"/>
            </a:pPr>
            <a:r>
              <a:rPr lang="en-US" sz="1000" dirty="0"/>
              <a:t>Design</a:t>
            </a:r>
          </a:p>
          <a:p>
            <a:pPr marL="171450" lvl="1" indent="-171450">
              <a:buFont typeface="Arial" panose="020B0604020202020204" pitchFamily="34" charset="0"/>
              <a:buChar char="•"/>
            </a:pPr>
            <a:r>
              <a:rPr lang="en-US" sz="800" dirty="0"/>
              <a:t>Software architecture that is used to implement system development is developed using the requirements collected in the SRS document as an input.</a:t>
            </a:r>
          </a:p>
          <a:p>
            <a:pPr marL="171450" indent="-171450">
              <a:buFont typeface="Arial" panose="020B0604020202020204" pitchFamily="34" charset="0"/>
              <a:buChar char="•"/>
            </a:pPr>
            <a:r>
              <a:rPr lang="en-US" sz="1000" dirty="0"/>
              <a:t>Implementation</a:t>
            </a:r>
          </a:p>
          <a:p>
            <a:pPr marL="171450" lvl="1" indent="-171450">
              <a:buFont typeface="Arial" panose="020B0604020202020204" pitchFamily="34" charset="0"/>
              <a:buChar char="•"/>
            </a:pPr>
            <a:r>
              <a:rPr lang="en-US" sz="800" dirty="0"/>
              <a:t>Upon receiving the Design document, the developer begins the implementation process. Source code is created based on the software design. This phase consists of the implementation of all the components of the software.</a:t>
            </a:r>
          </a:p>
        </p:txBody>
      </p:sp>
    </p:spTree>
    <p:extLst>
      <p:ext uri="{BB962C8B-B14F-4D97-AF65-F5344CB8AC3E}">
        <p14:creationId xmlns:p14="http://schemas.microsoft.com/office/powerpoint/2010/main" val="3511615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FFFA1-BBD8-8407-5028-90387FB1522E}"/>
              </a:ext>
            </a:extLst>
          </p:cNvPr>
          <p:cNvSpPr>
            <a:spLocks noGrp="1"/>
          </p:cNvSpPr>
          <p:nvPr>
            <p:ph type="title"/>
          </p:nvPr>
        </p:nvSpPr>
        <p:spPr/>
        <p:txBody>
          <a:bodyPr/>
          <a:lstStyle/>
          <a:p>
            <a:pPr algn="ctr"/>
            <a:r>
              <a:rPr lang="en-US" dirty="0"/>
              <a:t>SDLC Cycle</a:t>
            </a:r>
            <a:br>
              <a:rPr lang="en-US" dirty="0"/>
            </a:br>
            <a:r>
              <a:rPr lang="en-US" dirty="0"/>
              <a:t>2/2</a:t>
            </a:r>
          </a:p>
        </p:txBody>
      </p:sp>
      <p:sp>
        <p:nvSpPr>
          <p:cNvPr id="3" name="Content Placeholder 2">
            <a:extLst>
              <a:ext uri="{FF2B5EF4-FFF2-40B4-BE49-F238E27FC236}">
                <a16:creationId xmlns:a16="http://schemas.microsoft.com/office/drawing/2014/main" id="{7B207F80-A1F5-D0EF-78AF-B4F1512D44FB}"/>
              </a:ext>
            </a:extLst>
          </p:cNvPr>
          <p:cNvSpPr>
            <a:spLocks noGrp="1"/>
          </p:cNvSpPr>
          <p:nvPr>
            <p:ph idx="1"/>
          </p:nvPr>
        </p:nvSpPr>
        <p:spPr/>
        <p:txBody>
          <a:bodyPr>
            <a:normAutofit/>
          </a:bodyPr>
          <a:lstStyle/>
          <a:p>
            <a:pPr marL="285750" indent="-285750">
              <a:buFont typeface="Arial" panose="020B0604020202020204" pitchFamily="34" charset="0"/>
              <a:buChar char="•"/>
            </a:pPr>
            <a:r>
              <a:rPr lang="en-US" sz="1000" dirty="0"/>
              <a:t>Testing</a:t>
            </a:r>
          </a:p>
          <a:p>
            <a:pPr marL="285750" lvl="1" indent="-285750">
              <a:buFont typeface="Arial" panose="020B0604020202020204" pitchFamily="34" charset="0"/>
              <a:buChar char="•"/>
            </a:pPr>
            <a:r>
              <a:rPr lang="en-US" sz="800" dirty="0"/>
              <a:t>The testing process begins once the coding has been completed and the modules have been released for testing. During this phase, developers are assigned to fix any defects discovered in the developed </a:t>
            </a:r>
            <a:r>
              <a:rPr lang="en-US" sz="800" dirty="0" err="1"/>
              <a:t>software.The</a:t>
            </a:r>
            <a:r>
              <a:rPr lang="en-US" sz="800" dirty="0"/>
              <a:t> software must be retested, or regression tested, until it meets the customer's expectations. To ensure that the software is in compliance with the customer's specifications, testers refer to the SRS document.</a:t>
            </a:r>
          </a:p>
          <a:p>
            <a:pPr marL="285750" indent="-285750">
              <a:buFont typeface="Arial" panose="020B0604020202020204" pitchFamily="34" charset="0"/>
              <a:buChar char="•"/>
            </a:pPr>
            <a:r>
              <a:rPr lang="en-US" sz="1000" dirty="0"/>
              <a:t>Deployment</a:t>
            </a:r>
          </a:p>
          <a:p>
            <a:pPr marL="285750" lvl="1" indent="-285750">
              <a:buFont typeface="Arial" panose="020B0604020202020204" pitchFamily="34" charset="0"/>
              <a:buChar char="•"/>
            </a:pPr>
            <a:r>
              <a:rPr lang="en-US" sz="800" dirty="0"/>
              <a:t>Upon completion of testing, the product is deployed in the production environment or a first acceptance test (UAT) is conducted based on customer </a:t>
            </a:r>
            <a:r>
              <a:rPr lang="en-US" sz="800" dirty="0" err="1"/>
              <a:t>expectations.The</a:t>
            </a:r>
            <a:r>
              <a:rPr lang="en-US" sz="800" dirty="0"/>
              <a:t> customer and the developers work together to test the UAT environment, which is a replica of the production environment. A customer's approval is required for the application to go live if the application meets their expectations.</a:t>
            </a:r>
          </a:p>
          <a:p>
            <a:pPr marL="285750" indent="-285750">
              <a:buFont typeface="Arial" panose="020B0604020202020204" pitchFamily="34" charset="0"/>
              <a:buChar char="•"/>
            </a:pPr>
            <a:r>
              <a:rPr lang="en-US" sz="1000" dirty="0"/>
              <a:t>Maintenance</a:t>
            </a:r>
          </a:p>
          <a:p>
            <a:pPr marL="285750" lvl="1" indent="-285750">
              <a:buFont typeface="Arial" panose="020B0604020202020204" pitchFamily="34" charset="0"/>
              <a:buChar char="•"/>
            </a:pPr>
            <a:r>
              <a:rPr lang="en-US" sz="800" dirty="0"/>
              <a:t>Upon the deployment of a product in a production environment, the developers are responsible for maintaining the product, i.e. for fixing any issues or making enhancements.</a:t>
            </a:r>
          </a:p>
        </p:txBody>
      </p:sp>
    </p:spTree>
    <p:extLst>
      <p:ext uri="{BB962C8B-B14F-4D97-AF65-F5344CB8AC3E}">
        <p14:creationId xmlns:p14="http://schemas.microsoft.com/office/powerpoint/2010/main" val="3008403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67703-1AED-AD7C-2AAC-1B7B50BD5AC6}"/>
              </a:ext>
            </a:extLst>
          </p:cNvPr>
          <p:cNvSpPr>
            <a:spLocks noGrp="1"/>
          </p:cNvSpPr>
          <p:nvPr>
            <p:ph type="title"/>
          </p:nvPr>
        </p:nvSpPr>
        <p:spPr/>
        <p:txBody>
          <a:bodyPr/>
          <a:lstStyle/>
          <a:p>
            <a:pPr algn="ctr"/>
            <a:r>
              <a:rPr lang="en-US" dirty="0"/>
              <a:t>Waterfall Method</a:t>
            </a:r>
          </a:p>
        </p:txBody>
      </p:sp>
      <p:sp>
        <p:nvSpPr>
          <p:cNvPr id="3" name="Content Placeholder 2">
            <a:extLst>
              <a:ext uri="{FF2B5EF4-FFF2-40B4-BE49-F238E27FC236}">
                <a16:creationId xmlns:a16="http://schemas.microsoft.com/office/drawing/2014/main" id="{A236D19F-30B8-F6D6-48CF-17720D8CD1F6}"/>
              </a:ext>
            </a:extLst>
          </p:cNvPr>
          <p:cNvSpPr>
            <a:spLocks noGrp="1"/>
          </p:cNvSpPr>
          <p:nvPr>
            <p:ph idx="1"/>
          </p:nvPr>
        </p:nvSpPr>
        <p:spPr/>
        <p:txBody>
          <a:bodyPr>
            <a:normAutofit/>
          </a:bodyPr>
          <a:lstStyle/>
          <a:p>
            <a:r>
              <a:rPr lang="en-US" sz="1000" dirty="0"/>
              <a:t>This model is also known as a linear sequential </a:t>
            </a:r>
            <a:r>
              <a:rPr lang="en-US" sz="1000" dirty="0" err="1"/>
              <a:t>model.A</a:t>
            </a:r>
            <a:r>
              <a:rPr lang="en-US" sz="1000" dirty="0"/>
              <a:t> phase's output serves as an input to a subsequent phase in this model. Upon completion of the previous phase, development of the next phase can begin.</a:t>
            </a:r>
          </a:p>
          <a:p>
            <a:r>
              <a:rPr lang="en-US" sz="1000" dirty="0"/>
              <a:t>Initially, requirements are gathered and analyzed. As soon as the requirements are frozen, the System Design process can begin. As the outcome of the Requirements phase, the SRS document serves as input for the System Design </a:t>
            </a:r>
            <a:r>
              <a:rPr lang="en-US" sz="1000" dirty="0" err="1"/>
              <a:t>phase.This</a:t>
            </a:r>
            <a:r>
              <a:rPr lang="en-US" sz="1000" dirty="0"/>
              <a:t> phase of system design involves the creation of documents which serve as an input for the subsequent phases in the process, namely the development of the code and the implementation of the </a:t>
            </a:r>
            <a:r>
              <a:rPr lang="en-US" sz="1000" dirty="0" err="1"/>
              <a:t>system.The</a:t>
            </a:r>
            <a:r>
              <a:rPr lang="en-US" sz="1000" dirty="0"/>
              <a:t> Implementation phase involves the development of software, which then becomes the input for the testing phase in the next phase.</a:t>
            </a:r>
          </a:p>
          <a:p>
            <a:endParaRPr lang="en-US" sz="1000" dirty="0"/>
          </a:p>
        </p:txBody>
      </p:sp>
    </p:spTree>
    <p:extLst>
      <p:ext uri="{BB962C8B-B14F-4D97-AF65-F5344CB8AC3E}">
        <p14:creationId xmlns:p14="http://schemas.microsoft.com/office/powerpoint/2010/main" val="3839508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2750F-9DD4-8F74-7E49-3446D3CEE6BF}"/>
              </a:ext>
            </a:extLst>
          </p:cNvPr>
          <p:cNvSpPr>
            <a:spLocks noGrp="1"/>
          </p:cNvSpPr>
          <p:nvPr>
            <p:ph type="title"/>
          </p:nvPr>
        </p:nvSpPr>
        <p:spPr/>
        <p:txBody>
          <a:bodyPr/>
          <a:lstStyle/>
          <a:p>
            <a:pPr algn="ctr"/>
            <a:r>
              <a:rPr lang="en-US" dirty="0"/>
              <a:t>Waterfall Method</a:t>
            </a:r>
          </a:p>
        </p:txBody>
      </p:sp>
      <p:sp>
        <p:nvSpPr>
          <p:cNvPr id="3" name="Content Placeholder 2">
            <a:extLst>
              <a:ext uri="{FF2B5EF4-FFF2-40B4-BE49-F238E27FC236}">
                <a16:creationId xmlns:a16="http://schemas.microsoft.com/office/drawing/2014/main" id="{FA2AA201-0127-CAA6-2C13-906639028E73}"/>
              </a:ext>
            </a:extLst>
          </p:cNvPr>
          <p:cNvSpPr>
            <a:spLocks noGrp="1"/>
          </p:cNvSpPr>
          <p:nvPr>
            <p:ph idx="1"/>
          </p:nvPr>
        </p:nvSpPr>
        <p:spPr/>
        <p:txBody>
          <a:bodyPr>
            <a:normAutofit/>
          </a:bodyPr>
          <a:lstStyle/>
          <a:p>
            <a:r>
              <a:rPr lang="en-US" sz="1000" dirty="0"/>
              <a:t>Tests are performed on the developed code during the testing phase in order to detect any defects in the software. The details of the defect are recorded in the defect tracking tool, and the test is rerun once the defect has been resolved. As soon as the software is ready for go-live, bug logging, retests, and regression testing are carried </a:t>
            </a:r>
            <a:r>
              <a:rPr lang="en-US" sz="1000" dirty="0" err="1"/>
              <a:t>out.The</a:t>
            </a:r>
            <a:r>
              <a:rPr lang="en-US" sz="1000" dirty="0"/>
              <a:t> deployment phase occurs after the customer has approved the code and it has been moved into production. It is the responsibility of the developers to resolve any issues that arise in the production environment that fall under maintenance.</a:t>
            </a:r>
          </a:p>
        </p:txBody>
      </p:sp>
    </p:spTree>
    <p:extLst>
      <p:ext uri="{BB962C8B-B14F-4D97-AF65-F5344CB8AC3E}">
        <p14:creationId xmlns:p14="http://schemas.microsoft.com/office/powerpoint/2010/main" val="3814238421"/>
      </p:ext>
    </p:extLst>
  </p:cSld>
  <p:clrMapOvr>
    <a:masterClrMapping/>
  </p:clrMapOvr>
</p:sld>
</file>

<file path=ppt/theme/theme1.xml><?xml version="1.0" encoding="utf-8"?>
<a:theme xmlns:a="http://schemas.openxmlformats.org/drawingml/2006/main" name="Shoji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docProps/app.xml><?xml version="1.0" encoding="utf-8"?>
<Properties xmlns="http://schemas.openxmlformats.org/officeDocument/2006/extended-properties" xmlns:vt="http://schemas.openxmlformats.org/officeDocument/2006/docPropsVTypes">
  <TotalTime>449</TotalTime>
  <Words>1303</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Meiryo</vt:lpstr>
      <vt:lpstr>Arial</vt:lpstr>
      <vt:lpstr>Corbel</vt:lpstr>
      <vt:lpstr>Times New Roman</vt:lpstr>
      <vt:lpstr>ShojiVTI</vt:lpstr>
      <vt:lpstr>AGILE presentation</vt:lpstr>
      <vt:lpstr>Various Roles of a Scrum-agile Team</vt:lpstr>
      <vt:lpstr>Roles and Responsibilities: Scrum Master</vt:lpstr>
      <vt:lpstr>Roles and Responsibilities: Product   Owner</vt:lpstr>
      <vt:lpstr>Roles and Responsibilities: Development Team</vt:lpstr>
      <vt:lpstr>SDLC Cycle 1/2</vt:lpstr>
      <vt:lpstr>SDLC Cycle 2/2</vt:lpstr>
      <vt:lpstr>Waterfall Method</vt:lpstr>
      <vt:lpstr>Waterfall Method</vt:lpstr>
      <vt:lpstr>Waterfall vs. Agile: Key Factors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presentation</dc:title>
  <dc:creator>Eric Buchanan</dc:creator>
  <cp:lastModifiedBy>Eric Buchanan</cp:lastModifiedBy>
  <cp:revision>1</cp:revision>
  <dcterms:created xsi:type="dcterms:W3CDTF">2023-04-22T20:57:13Z</dcterms:created>
  <dcterms:modified xsi:type="dcterms:W3CDTF">2023-04-23T04:27:00Z</dcterms:modified>
</cp:coreProperties>
</file>