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1" r:id="rId9"/>
    <p:sldId id="264" r:id="rId10"/>
    <p:sldId id="267" r:id="rId11"/>
    <p:sldId id="268" r:id="rId12"/>
    <p:sldId id="269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2" r:id="rId27"/>
    <p:sldId id="281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78CAB0-7CB3-4628-AD43-7679CB6DDCE0}">
          <p14:sldIdLst>
            <p14:sldId id="256"/>
          </p14:sldIdLst>
        </p14:section>
        <p14:section name="Introduction" id="{A157218A-EDD7-40C0-B74B-D4DA728FB43E}">
          <p14:sldIdLst>
            <p14:sldId id="259"/>
            <p14:sldId id="257"/>
            <p14:sldId id="258"/>
            <p14:sldId id="260"/>
            <p14:sldId id="262"/>
            <p14:sldId id="263"/>
            <p14:sldId id="261"/>
            <p14:sldId id="264"/>
            <p14:sldId id="267"/>
            <p14:sldId id="268"/>
            <p14:sldId id="269"/>
            <p14:sldId id="265"/>
            <p14:sldId id="266"/>
            <p14:sldId id="270"/>
          </p14:sldIdLst>
        </p14:section>
        <p14:section name="Prototypal Inheritance" id="{4B8210E1-1106-4EF0-9C40-640860C58678}">
          <p14:sldIdLst>
            <p14:sldId id="271"/>
            <p14:sldId id="272"/>
          </p14:sldIdLst>
        </p14:section>
        <p14:section name="Functions" id="{825A3AD5-BD30-4A15-85C2-22F2690C29E5}">
          <p14:sldIdLst>
            <p14:sldId id="273"/>
            <p14:sldId id="274"/>
            <p14:sldId id="275"/>
            <p14:sldId id="276"/>
            <p14:sldId id="277"/>
            <p14:sldId id="280"/>
          </p14:sldIdLst>
        </p14:section>
        <p14:section name="Invocation Patterns" id="{DBA9AF4A-3CDE-4551-98F3-6AC0905CC582}">
          <p14:sldIdLst>
            <p14:sldId id="278"/>
            <p14:sldId id="279"/>
            <p14:sldId id="282"/>
            <p14:sldId id="281"/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27969-E298-458A-8E42-7919C52D3C38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1169F-C8B6-4D5F-AAF5-CD02B1F4A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4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Meteoric rise.</a:t>
            </a:r>
          </a:p>
          <a:p>
            <a:pPr lvl="1"/>
            <a:r>
              <a:rPr lang="en-US" dirty="0"/>
              <a:t>Very little time in the lab for polish.</a:t>
            </a:r>
          </a:p>
          <a:p>
            <a:pPr lvl="1"/>
            <a:r>
              <a:rPr lang="en-US" dirty="0"/>
              <a:t>The failure of Java Applets.</a:t>
            </a:r>
          </a:p>
          <a:p>
            <a:pPr lvl="1"/>
            <a:r>
              <a:rPr lang="en-US" dirty="0"/>
              <a:t>Netscape Navigator.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1169F-C8B6-4D5F-AAF5-CD02B1F4A7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0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E67A-AC4C-445F-9017-1AF87A62E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Invocation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32C2C-C9CC-4A34-99B5-BF405BCFD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this</a:t>
            </a:r>
            <a:r>
              <a:rPr lang="en-US" dirty="0"/>
              <a:t> is a moving target.</a:t>
            </a:r>
          </a:p>
        </p:txBody>
      </p:sp>
    </p:spTree>
    <p:extLst>
      <p:ext uri="{BB962C8B-B14F-4D97-AF65-F5344CB8AC3E}">
        <p14:creationId xmlns:p14="http://schemas.microsoft.com/office/powerpoint/2010/main" val="350560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3930-5E86-40F3-A7B7-57FBFF8A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A10F-5DE4-44BA-9E4A-B53695E9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first class objects with (mostly) lexical scoping</a:t>
            </a:r>
          </a:p>
          <a:p>
            <a:r>
              <a:rPr lang="en-US" dirty="0"/>
              <a:t>First lambda language to go mainstream</a:t>
            </a:r>
          </a:p>
          <a:p>
            <a:r>
              <a:rPr lang="en-US" dirty="0"/>
              <a:t>Has more in common with Lisp and Scheme that Java</a:t>
            </a:r>
          </a:p>
          <a:p>
            <a:r>
              <a:rPr lang="en-US" dirty="0"/>
              <a:t>“Lisp in C’s clothing”</a:t>
            </a:r>
          </a:p>
        </p:txBody>
      </p:sp>
    </p:spTree>
    <p:extLst>
      <p:ext uri="{BB962C8B-B14F-4D97-AF65-F5344CB8AC3E}">
        <p14:creationId xmlns:p14="http://schemas.microsoft.com/office/powerpoint/2010/main" val="122381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7890-EDA2-431E-B966-6C13F260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B340-7070-48BA-8A83-51C4BB329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typed.  Compilers cannot detect type errors</a:t>
            </a:r>
          </a:p>
          <a:p>
            <a:r>
              <a:rPr lang="en-US" dirty="0"/>
              <a:t>The kinds of errors you can find with strong typing, I don’t worry about</a:t>
            </a:r>
          </a:p>
          <a:p>
            <a:r>
              <a:rPr lang="en-US" dirty="0"/>
              <a:t>I find loose typing to be liberating</a:t>
            </a:r>
          </a:p>
          <a:p>
            <a:r>
              <a:rPr lang="en-US" dirty="0"/>
              <a:t>Objects are created by simply listing their components</a:t>
            </a:r>
          </a:p>
        </p:txBody>
      </p:sp>
    </p:spTree>
    <p:extLst>
      <p:ext uri="{BB962C8B-B14F-4D97-AF65-F5344CB8AC3E}">
        <p14:creationId xmlns:p14="http://schemas.microsoft.com/office/powerpoint/2010/main" val="356944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9E5F-E46C-4D8D-8C5A-DA1ADA13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Prototypal </a:t>
            </a:r>
            <a:r>
              <a:rPr lang="en-US" dirty="0" err="1"/>
              <a:t>Inheritence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0788-C20E-41CA-83EC-EA0B63A5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Controversial from the beginning</a:t>
            </a:r>
          </a:p>
          <a:p>
            <a:r>
              <a:rPr lang="en-US" dirty="0"/>
              <a:t>Class free object system</a:t>
            </a:r>
          </a:p>
          <a:p>
            <a:r>
              <a:rPr lang="en-US" dirty="0"/>
              <a:t>Objects inherit properties directly from other objects</a:t>
            </a:r>
          </a:p>
          <a:p>
            <a:r>
              <a:rPr lang="en-US" dirty="0"/>
              <a:t>REALLY powerful, but unfamiliar to classically-trained developers</a:t>
            </a:r>
          </a:p>
          <a:p>
            <a:r>
              <a:rPr lang="en-US" dirty="0"/>
              <a:t>If you attempt to apply classical design patterns, you </a:t>
            </a:r>
            <a:r>
              <a:rPr lang="en-US" i="1" dirty="0"/>
              <a:t>will</a:t>
            </a:r>
            <a:r>
              <a:rPr lang="en-US" dirty="0"/>
              <a:t> be frustrated</a:t>
            </a:r>
          </a:p>
          <a:p>
            <a:r>
              <a:rPr lang="en-US" dirty="0"/>
              <a:t>If you learn to work with prototypes, your efforts will be rewarded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3F31-0FA8-42D6-B8EB-1590C9A9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Good JavaScript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606D-7966-4A1E-8AD9-1B5090A4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Functions</a:t>
            </a:r>
          </a:p>
          <a:p>
            <a:r>
              <a:rPr lang="en-US" dirty="0"/>
              <a:t>Loose Typing</a:t>
            </a:r>
          </a:p>
          <a:p>
            <a:r>
              <a:rPr lang="en-US" dirty="0"/>
              <a:t>Dynamic Typing</a:t>
            </a:r>
          </a:p>
          <a:p>
            <a:r>
              <a:rPr lang="en-US" dirty="0"/>
              <a:t>Expressive Object Literal Notation</a:t>
            </a:r>
          </a:p>
          <a:p>
            <a:pPr lvl="1"/>
            <a:r>
              <a:rPr lang="en-US" dirty="0"/>
              <a:t>(the inspiration for Douglas Crockford’s JSON)</a:t>
            </a:r>
          </a:p>
        </p:txBody>
      </p:sp>
    </p:spTree>
    <p:extLst>
      <p:ext uri="{BB962C8B-B14F-4D97-AF65-F5344CB8AC3E}">
        <p14:creationId xmlns:p14="http://schemas.microsoft.com/office/powerpoint/2010/main" val="100742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8D12-867E-4CDD-87B0-F821575D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Bad JavaScript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625C-D593-49DB-B461-6C3FDBA2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programming model based on global variables</a:t>
            </a:r>
          </a:p>
          <a:p>
            <a:r>
              <a:rPr lang="en-US" dirty="0"/>
              <a:t>Confused about its own prototypal nature</a:t>
            </a:r>
          </a:p>
          <a:p>
            <a:r>
              <a:rPr lang="en-US" dirty="0"/>
              <a:t>Attempts to hide prototypal nature with syntactic sugar</a:t>
            </a:r>
          </a:p>
          <a:p>
            <a:r>
              <a:rPr lang="en-US" dirty="0"/>
              <a:t>Block syntax without block scope</a:t>
            </a:r>
          </a:p>
          <a:p>
            <a:r>
              <a:rPr lang="en-US" dirty="0"/>
              <a:t>Semicolon insertion</a:t>
            </a:r>
          </a:p>
          <a:p>
            <a:r>
              <a:rPr lang="en-US" dirty="0"/>
              <a:t>Reserved words not used in the language</a:t>
            </a:r>
          </a:p>
          <a:p>
            <a:r>
              <a:rPr lang="en-US" dirty="0"/>
              <a:t>Poor Unicode support.  Chars are 16 bits.</a:t>
            </a:r>
          </a:p>
          <a:p>
            <a:r>
              <a:rPr lang="en-US" dirty="0"/>
              <a:t>truthy and </a:t>
            </a:r>
            <a:r>
              <a:rPr lang="en-US" dirty="0" err="1"/>
              <a:t>falsey</a:t>
            </a:r>
            <a:endParaRPr lang="en-US" dirty="0"/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Phony Arrays</a:t>
            </a:r>
          </a:p>
          <a:p>
            <a:r>
              <a:rPr lang="en-US" dirty="0"/>
              <a:t>the + operator</a:t>
            </a:r>
          </a:p>
          <a:p>
            <a:r>
              <a:rPr lang="en-US" dirty="0"/>
              <a:t>The list goes on.  And on.  And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4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5A2A-EB0B-4C2C-9FCC-15178648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Global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900D-906C-4A39-8A8F-76EB9998D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variables are evil</a:t>
            </a:r>
          </a:p>
          <a:p>
            <a:r>
              <a:rPr lang="en-US" dirty="0"/>
              <a:t>In JavaScript they are also fundamental</a:t>
            </a:r>
          </a:p>
          <a:p>
            <a:r>
              <a:rPr lang="en-US" dirty="0"/>
              <a:t>All top-level variables of all compilation units thrown together</a:t>
            </a:r>
          </a:p>
          <a:p>
            <a:r>
              <a:rPr lang="en-US" dirty="0"/>
              <a:t>The common namespace:  The global object</a:t>
            </a:r>
          </a:p>
          <a:p>
            <a:r>
              <a:rPr lang="en-US" dirty="0"/>
              <a:t>We have some tools to mitigate this problem</a:t>
            </a:r>
          </a:p>
          <a:p>
            <a:r>
              <a:rPr lang="en-US" dirty="0"/>
              <a:t>Global objects, in conjunction with “this,” are the source of much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0A4F-30A9-4533-A021-955D2925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Prototypal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4CCB1-1300-4B06-8565-BA930B6B6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minimum you need to know</a:t>
            </a:r>
          </a:p>
        </p:txBody>
      </p:sp>
    </p:spTree>
    <p:extLst>
      <p:ext uri="{BB962C8B-B14F-4D97-AF65-F5344CB8AC3E}">
        <p14:creationId xmlns:p14="http://schemas.microsoft.com/office/powerpoint/2010/main" val="184233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B528-A73A-479C-9716-049A4456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CD8-1E84-4FED-B2B7-E0A1D037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object is linked to a prototype object from which it can inherit properties.</a:t>
            </a:r>
          </a:p>
          <a:p>
            <a:r>
              <a:rPr lang="en-US" dirty="0"/>
              <a:t>All objects created from object literals are linked to </a:t>
            </a:r>
            <a:r>
              <a:rPr lang="en-US" dirty="0" err="1"/>
              <a:t>Object.prototype</a:t>
            </a:r>
            <a:endParaRPr lang="en-US" dirty="0"/>
          </a:p>
          <a:p>
            <a:r>
              <a:rPr lang="en-US" dirty="0"/>
              <a:t>When you make a new object, you can select an object to be its prototype</a:t>
            </a:r>
          </a:p>
          <a:p>
            <a:r>
              <a:rPr lang="en-US" dirty="0"/>
              <a:t>This is messy and complex</a:t>
            </a:r>
          </a:p>
          <a:p>
            <a:r>
              <a:rPr lang="en-US" dirty="0"/>
              <a:t>Has no effect on updating.  Only used in retrieval</a:t>
            </a:r>
          </a:p>
          <a:p>
            <a:r>
              <a:rPr lang="en-US" dirty="0"/>
              <a:t>How does retrieval work?</a:t>
            </a:r>
          </a:p>
          <a:p>
            <a:r>
              <a:rPr lang="en-US" dirty="0"/>
              <a:t>Delegation</a:t>
            </a:r>
          </a:p>
          <a:p>
            <a:r>
              <a:rPr lang="en-US" dirty="0"/>
              <a:t>The prototype relationship is dynamic</a:t>
            </a:r>
          </a:p>
        </p:txBody>
      </p:sp>
    </p:spTree>
    <p:extLst>
      <p:ext uri="{BB962C8B-B14F-4D97-AF65-F5344CB8AC3E}">
        <p14:creationId xmlns:p14="http://schemas.microsoft.com/office/powerpoint/2010/main" val="12240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9338-DCED-4597-8071-7328049D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C95C9-FBF7-4736-99A7-6E8428F5C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thing about JavaScript</a:t>
            </a:r>
          </a:p>
        </p:txBody>
      </p:sp>
    </p:spTree>
    <p:extLst>
      <p:ext uri="{BB962C8B-B14F-4D97-AF65-F5344CB8AC3E}">
        <p14:creationId xmlns:p14="http://schemas.microsoft.com/office/powerpoint/2010/main" val="2015764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804-DCD5-4000-8A17-05D22B1C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26FE-DE1A-45EA-9C3E-F6AB9B6E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got most everything right.</a:t>
            </a:r>
          </a:p>
          <a:p>
            <a:r>
              <a:rPr lang="en-US" dirty="0"/>
              <a:t>As you should expect from JavaScript, it didn’t get </a:t>
            </a:r>
            <a:r>
              <a:rPr lang="en-US" i="1" dirty="0"/>
              <a:t>everything</a:t>
            </a:r>
            <a:r>
              <a:rPr lang="en-US" dirty="0"/>
              <a:t> right.</a:t>
            </a:r>
          </a:p>
          <a:p>
            <a:r>
              <a:rPr lang="en-US" dirty="0"/>
              <a:t>The fundamental modular unit of JavaScript.</a:t>
            </a:r>
          </a:p>
        </p:txBody>
      </p:sp>
    </p:spTree>
    <p:extLst>
      <p:ext uri="{BB962C8B-B14F-4D97-AF65-F5344CB8AC3E}">
        <p14:creationId xmlns:p14="http://schemas.microsoft.com/office/powerpoint/2010/main" val="183228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22EA-306D-4387-B1D7-9AAB9300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D2179-C3C8-4E10-8AEA-007F90AB9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you.</a:t>
            </a:r>
          </a:p>
        </p:txBody>
      </p:sp>
    </p:spTree>
    <p:extLst>
      <p:ext uri="{BB962C8B-B14F-4D97-AF65-F5344CB8AC3E}">
        <p14:creationId xmlns:p14="http://schemas.microsoft.com/office/powerpoint/2010/main" val="362908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2664-3597-4E4A-B9C9-58A3D7EA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F449-CCF7-473A-AD6B-B50753D6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objects</a:t>
            </a:r>
          </a:p>
          <a:p>
            <a:r>
              <a:rPr lang="en-US" dirty="0"/>
              <a:t>They are collections of key/value pairs</a:t>
            </a:r>
          </a:p>
          <a:p>
            <a:r>
              <a:rPr lang="en-US" dirty="0"/>
              <a:t>They have a </a:t>
            </a:r>
            <a:r>
              <a:rPr lang="en-US" i="1" dirty="0"/>
              <a:t>hidden</a:t>
            </a:r>
            <a:r>
              <a:rPr lang="en-US" dirty="0"/>
              <a:t> link to a prototype object</a:t>
            </a:r>
          </a:p>
          <a:p>
            <a:r>
              <a:rPr lang="en-US" dirty="0" err="1"/>
              <a:t>Function.prototype</a:t>
            </a:r>
            <a:r>
              <a:rPr lang="en-US" dirty="0"/>
              <a:t> (itself linked to </a:t>
            </a:r>
            <a:r>
              <a:rPr lang="en-US" dirty="0" err="1"/>
              <a:t>Object.prototype</a:t>
            </a:r>
            <a:r>
              <a:rPr lang="en-US" dirty="0"/>
              <a:t>)</a:t>
            </a:r>
          </a:p>
          <a:p>
            <a:r>
              <a:rPr lang="en-US" dirty="0"/>
              <a:t>Every function gets two additional hidden properties:</a:t>
            </a:r>
          </a:p>
          <a:p>
            <a:pPr lvl="1"/>
            <a:r>
              <a:rPr lang="en-US" dirty="0"/>
              <a:t>The function’s context</a:t>
            </a:r>
          </a:p>
          <a:p>
            <a:pPr lvl="1"/>
            <a:r>
              <a:rPr lang="en-US" dirty="0"/>
              <a:t>The code that implements the function’s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9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DD50-13C9-4117-86B1-2CAEB41D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241F-DB55-4971-B239-56C34346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function gets a prototype property</a:t>
            </a:r>
          </a:p>
          <a:p>
            <a:pPr lvl="1"/>
            <a:r>
              <a:rPr lang="en-US" dirty="0"/>
              <a:t>This value is an object with a constructor property whose value is the function.</a:t>
            </a:r>
          </a:p>
          <a:p>
            <a:pPr lvl="1"/>
            <a:r>
              <a:rPr lang="en-US" dirty="0"/>
              <a:t>This is distinct from the hidden link to </a:t>
            </a:r>
            <a:r>
              <a:rPr lang="en-US" dirty="0" err="1"/>
              <a:t>Function.prototype</a:t>
            </a:r>
            <a:endParaRPr lang="en-US" dirty="0"/>
          </a:p>
          <a:p>
            <a:pPr lvl="1"/>
            <a:r>
              <a:rPr lang="en-US" dirty="0"/>
              <a:t>This is convoluted and confusing</a:t>
            </a:r>
          </a:p>
          <a:p>
            <a:r>
              <a:rPr lang="en-US" dirty="0"/>
              <a:t>Since functions are objects, they can be used like any other value</a:t>
            </a:r>
          </a:p>
          <a:p>
            <a:r>
              <a:rPr lang="en-US" dirty="0"/>
              <a:t>Can be stored in variables, objects, and arrays</a:t>
            </a:r>
          </a:p>
          <a:p>
            <a:r>
              <a:rPr lang="en-US" dirty="0"/>
              <a:t>Can be passed as function arguments</a:t>
            </a:r>
          </a:p>
          <a:p>
            <a:r>
              <a:rPr lang="en-US" dirty="0"/>
              <a:t>Can be returned from functions</a:t>
            </a:r>
          </a:p>
          <a:p>
            <a:pPr lvl="1"/>
            <a:r>
              <a:rPr lang="en-US" dirty="0"/>
              <a:t>Anybody want to take a swing at an abstract function-factory factory function?</a:t>
            </a:r>
          </a:p>
          <a:p>
            <a:pPr lvl="1"/>
            <a:r>
              <a:rPr lang="en-US" dirty="0"/>
              <a:t>Because you could totally do this.</a:t>
            </a:r>
          </a:p>
        </p:txBody>
      </p:sp>
    </p:spTree>
    <p:extLst>
      <p:ext uri="{BB962C8B-B14F-4D97-AF65-F5344CB8AC3E}">
        <p14:creationId xmlns:p14="http://schemas.microsoft.com/office/powerpoint/2010/main" val="219801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90CE-DAC1-4FD5-981E-C96E00C3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That is Special About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BD42-7979-4D93-9AC3-AD9060C1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can be invoked.</a:t>
            </a:r>
          </a:p>
          <a:p>
            <a:r>
              <a:rPr lang="en-US" dirty="0"/>
              <a:t>Every function gets two additional parameters:</a:t>
            </a:r>
          </a:p>
          <a:p>
            <a:pPr lvl="1"/>
            <a:r>
              <a:rPr lang="en-US" dirty="0"/>
              <a:t>this</a:t>
            </a:r>
          </a:p>
          <a:p>
            <a:pPr lvl="1"/>
            <a:r>
              <a:rPr lang="en-US" dirty="0"/>
              <a:t>arguments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1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95C7-C712-49A2-A7B2-F853B20F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Quirks About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21C9-FD8A-4CCB-9B5F-C46AD37B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error thrown when the numbers of arguments and parameters do not match.</a:t>
            </a:r>
          </a:p>
          <a:p>
            <a:r>
              <a:rPr lang="en-US" dirty="0"/>
              <a:t>Extra argument values are ignored.</a:t>
            </a:r>
          </a:p>
          <a:p>
            <a:r>
              <a:rPr lang="en-US" dirty="0"/>
              <a:t>Missing arguments are substituted with </a:t>
            </a:r>
            <a:r>
              <a:rPr lang="en-US" i="1" dirty="0"/>
              <a:t>undefined</a:t>
            </a:r>
          </a:p>
          <a:p>
            <a:r>
              <a:rPr lang="en-US" dirty="0"/>
              <a:t>There is no type checking.  Any type of value can be passed to any parameter</a:t>
            </a:r>
          </a:p>
        </p:txBody>
      </p:sp>
    </p:spTree>
    <p:extLst>
      <p:ext uri="{BB962C8B-B14F-4D97-AF65-F5344CB8AC3E}">
        <p14:creationId xmlns:p14="http://schemas.microsoft.com/office/powerpoint/2010/main" val="29286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0EE6-FFBD-4700-90E8-E8326451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Invocation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D56EA-33A7-471D-8413-9471AF27D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</a:t>
            </a:r>
            <a:r>
              <a:rPr lang="en-US" i="1" dirty="0"/>
              <a:t>this</a:t>
            </a:r>
            <a:r>
              <a:rPr lang="en-US" dirty="0"/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2276930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37FD-B4F2-40FC-B6C4-E826CBF0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Invocation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5C37-33A2-4271-81BA-ADE6C6E2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Apply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These differ only in how the bonus </a:t>
            </a:r>
            <a:r>
              <a:rPr lang="en-US" i="1" dirty="0"/>
              <a:t>this</a:t>
            </a:r>
            <a:r>
              <a:rPr lang="en-US" dirty="0"/>
              <a:t> parameter is initialized.</a:t>
            </a:r>
          </a:p>
        </p:txBody>
      </p:sp>
    </p:spTree>
    <p:extLst>
      <p:ext uri="{BB962C8B-B14F-4D97-AF65-F5344CB8AC3E}">
        <p14:creationId xmlns:p14="http://schemas.microsoft.com/office/powerpoint/2010/main" val="135692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C783-7DE4-4559-8BCE-9AA2BCAC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Invocation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2183-4173-4D6F-8B18-3822A423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function is stored as the property of an object, we call it a </a:t>
            </a:r>
            <a:r>
              <a:rPr lang="en-US" b="1" dirty="0"/>
              <a:t>method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this</a:t>
            </a:r>
            <a:r>
              <a:rPr lang="en-US" dirty="0"/>
              <a:t> is bound to defining object of the </a:t>
            </a:r>
            <a:r>
              <a:rPr lang="en-US" b="1" dirty="0"/>
              <a:t>method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C783-7DE4-4559-8BCE-9AA2BCAC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Invocation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2183-4173-4D6F-8B18-3822A423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function is not the property of an object, we call it a </a:t>
            </a:r>
            <a:r>
              <a:rPr lang="en-US" b="1" dirty="0"/>
              <a:t>function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this</a:t>
            </a:r>
            <a:r>
              <a:rPr lang="en-US" dirty="0"/>
              <a:t> is bound to the global object.</a:t>
            </a:r>
          </a:p>
          <a:p>
            <a:r>
              <a:rPr lang="en-US" dirty="0"/>
              <a:t>This was a mistake in the design of the language.</a:t>
            </a:r>
          </a:p>
          <a:p>
            <a:r>
              <a:rPr lang="en-US" i="1" dirty="0"/>
              <a:t>this</a:t>
            </a:r>
            <a:r>
              <a:rPr lang="en-US" dirty="0"/>
              <a:t> should still be bound to the </a:t>
            </a:r>
            <a:r>
              <a:rPr lang="en-US" i="1" dirty="0"/>
              <a:t>this</a:t>
            </a:r>
            <a:r>
              <a:rPr lang="en-US" dirty="0"/>
              <a:t> parameter of the outer function.</a:t>
            </a:r>
          </a:p>
          <a:p>
            <a:r>
              <a:rPr lang="en-US" dirty="0"/>
              <a:t>A </a:t>
            </a:r>
            <a:r>
              <a:rPr lang="en-US" b="1" dirty="0"/>
              <a:t>method</a:t>
            </a:r>
            <a:r>
              <a:rPr lang="en-US" dirty="0"/>
              <a:t> cannot employ an inner function to help it do its work.  Why?</a:t>
            </a:r>
          </a:p>
          <a:p>
            <a:r>
              <a:rPr lang="en-US" dirty="0"/>
              <a:t>The inner function does not share the </a:t>
            </a:r>
            <a:r>
              <a:rPr lang="en-US" b="1" dirty="0"/>
              <a:t>method</a:t>
            </a:r>
            <a:r>
              <a:rPr lang="en-US" dirty="0"/>
              <a:t>’s access to the containing object as its </a:t>
            </a:r>
            <a:r>
              <a:rPr lang="en-US" i="1" dirty="0"/>
              <a:t>this</a:t>
            </a:r>
            <a:r>
              <a:rPr lang="en-US" dirty="0"/>
              <a:t> is bound to the global object.</a:t>
            </a:r>
          </a:p>
          <a:p>
            <a:r>
              <a:rPr lang="en-US" dirty="0"/>
              <a:t>There is an easy workaround.</a:t>
            </a:r>
          </a:p>
        </p:txBody>
      </p:sp>
    </p:spTree>
    <p:extLst>
      <p:ext uri="{BB962C8B-B14F-4D97-AF65-F5344CB8AC3E}">
        <p14:creationId xmlns:p14="http://schemas.microsoft.com/office/powerpoint/2010/main" val="241394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C783-7DE4-4559-8BCE-9AA2BCAC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Constructor Invocation Pattern: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2183-4173-4D6F-8B18-3822A423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a function is invoked with the </a:t>
            </a:r>
            <a:r>
              <a:rPr lang="en-US" i="1" dirty="0"/>
              <a:t>new</a:t>
            </a:r>
            <a:r>
              <a:rPr lang="en-US" dirty="0"/>
              <a:t> prefix, we call it a </a:t>
            </a:r>
            <a:r>
              <a:rPr lang="en-US" b="1" dirty="0"/>
              <a:t>constructor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reminiscent of classical languages, even though JavaScript is prototypal.  This is a design error.</a:t>
            </a:r>
          </a:p>
          <a:p>
            <a:r>
              <a:rPr lang="en-US" dirty="0"/>
              <a:t>Few classical programmers found prototypal inheritance acceptable.</a:t>
            </a:r>
          </a:p>
          <a:p>
            <a:r>
              <a:rPr lang="en-US" dirty="0"/>
              <a:t>This classically inspired syntax hides the language’s true prototypal nature.</a:t>
            </a:r>
          </a:p>
          <a:p>
            <a:r>
              <a:rPr lang="en-US" dirty="0"/>
              <a:t>This is the worst of both worlds.</a:t>
            </a:r>
          </a:p>
        </p:txBody>
      </p:sp>
    </p:spTree>
    <p:extLst>
      <p:ext uri="{BB962C8B-B14F-4D97-AF65-F5344CB8AC3E}">
        <p14:creationId xmlns:p14="http://schemas.microsoft.com/office/powerpoint/2010/main" val="37766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C783-7DE4-4559-8BCE-9AA2BCAC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Constructor Invocation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2183-4173-4D6F-8B18-3822A423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new object will be created with a hidden link to the value of the function’s prototype member.</a:t>
            </a:r>
          </a:p>
          <a:p>
            <a:r>
              <a:rPr lang="en-US" i="1" dirty="0"/>
              <a:t>this</a:t>
            </a:r>
            <a:r>
              <a:rPr lang="en-US" dirty="0"/>
              <a:t> is bound to the new object.</a:t>
            </a:r>
          </a:p>
          <a:p>
            <a:r>
              <a:rPr lang="en-US" dirty="0"/>
              <a:t>If a </a:t>
            </a:r>
            <a:r>
              <a:rPr lang="en-US" b="1" dirty="0"/>
              <a:t>constructor</a:t>
            </a:r>
            <a:r>
              <a:rPr lang="en-US" dirty="0"/>
              <a:t> is accidentally invoked as a </a:t>
            </a:r>
            <a:r>
              <a:rPr lang="en-US" b="1" dirty="0"/>
              <a:t>function</a:t>
            </a:r>
            <a:r>
              <a:rPr lang="en-US" dirty="0"/>
              <a:t>, </a:t>
            </a:r>
            <a:r>
              <a:rPr lang="en-US" i="1" dirty="0"/>
              <a:t>this</a:t>
            </a:r>
            <a:r>
              <a:rPr lang="en-US" dirty="0"/>
              <a:t> is bound to the global object.</a:t>
            </a:r>
          </a:p>
          <a:p>
            <a:r>
              <a:rPr lang="en-US" dirty="0"/>
              <a:t>This is why it is critical to follow the convention of always naming constructors in </a:t>
            </a:r>
            <a:r>
              <a:rPr lang="en-US" dirty="0" err="1"/>
              <a:t>PascalCase</a:t>
            </a:r>
            <a:r>
              <a:rPr lang="en-US" dirty="0"/>
              <a:t>, with a capital first letter.</a:t>
            </a:r>
          </a:p>
        </p:txBody>
      </p:sp>
    </p:spTree>
    <p:extLst>
      <p:ext uri="{BB962C8B-B14F-4D97-AF65-F5344CB8AC3E}">
        <p14:creationId xmlns:p14="http://schemas.microsoft.com/office/powerpoint/2010/main" val="116627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112A-3057-4B33-B6C7-8FB4D72D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present on this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6638-B921-4F8C-9992-3495DEEF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i="1" dirty="0"/>
              <a:t>this </a:t>
            </a:r>
            <a:r>
              <a:rPr lang="en-US" dirty="0"/>
              <a:t>mean in JavaScript?</a:t>
            </a:r>
          </a:p>
          <a:p>
            <a:r>
              <a:rPr lang="en-US" dirty="0"/>
              <a:t>JavaScript has some gaping design flaws.</a:t>
            </a:r>
          </a:p>
          <a:p>
            <a:r>
              <a:rPr lang="en-US" dirty="0"/>
              <a:t>People no longer </a:t>
            </a:r>
            <a:r>
              <a:rPr lang="en-US" i="1" dirty="0"/>
              <a:t>study</a:t>
            </a:r>
            <a:r>
              <a:rPr lang="en-US" dirty="0"/>
              <a:t> JavaScript.</a:t>
            </a:r>
          </a:p>
          <a:p>
            <a:r>
              <a:rPr lang="en-US" dirty="0"/>
              <a:t>People get really confused about the </a:t>
            </a:r>
            <a:r>
              <a:rPr lang="en-US" i="1" dirty="0"/>
              <a:t>this</a:t>
            </a:r>
            <a:r>
              <a:rPr lang="en-US" dirty="0"/>
              <a:t> keyword.</a:t>
            </a:r>
          </a:p>
          <a:p>
            <a:r>
              <a:rPr lang="en-US" dirty="0"/>
              <a:t>You’re all </a:t>
            </a:r>
            <a:r>
              <a:rPr lang="en-US" dirty="0" err="1"/>
              <a:t>.Net</a:t>
            </a:r>
            <a:r>
              <a:rPr lang="en-US" dirty="0"/>
              <a:t> developers, so </a:t>
            </a:r>
            <a:r>
              <a:rPr lang="en-US" i="1" dirty="0"/>
              <a:t>this</a:t>
            </a:r>
            <a:r>
              <a:rPr lang="en-US" dirty="0"/>
              <a:t> has an existing, incorrect, meaning.</a:t>
            </a:r>
          </a:p>
        </p:txBody>
      </p:sp>
    </p:spTree>
    <p:extLst>
      <p:ext uri="{BB962C8B-B14F-4D97-AF65-F5344CB8AC3E}">
        <p14:creationId xmlns:p14="http://schemas.microsoft.com/office/powerpoint/2010/main" val="154529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C783-7DE4-4559-8BCE-9AA2BCAC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 Invocation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2183-4173-4D6F-8B18-3822A423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JavaScript is a functional object-oriented language, functions can have methods.  The </a:t>
            </a:r>
            <a:r>
              <a:rPr lang="en-US" b="1" dirty="0"/>
              <a:t>apply</a:t>
            </a:r>
            <a:r>
              <a:rPr lang="en-US" dirty="0"/>
              <a:t> method lets us construct an array of arguments to use to invoke a function.  It also lets us choose the value of </a:t>
            </a:r>
            <a:r>
              <a:rPr lang="en-US" i="1" dirty="0"/>
              <a:t>this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apply</a:t>
            </a:r>
            <a:r>
              <a:rPr lang="en-US" dirty="0"/>
              <a:t> method takes two parameters:</a:t>
            </a:r>
          </a:p>
          <a:p>
            <a:pPr lvl="1"/>
            <a:r>
              <a:rPr lang="en-US" dirty="0"/>
              <a:t>The first is the value that should be bound to </a:t>
            </a:r>
            <a:r>
              <a:rPr lang="en-US" i="1" dirty="0"/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second is an array of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720F-380E-4DDC-8DC5-D3D4B7D3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JavaScript.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7C6A-9EA0-465C-965C-A77C5AE9B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Surprisingly Powerful.</a:t>
            </a:r>
          </a:p>
          <a:p>
            <a:r>
              <a:rPr lang="en-US" dirty="0"/>
              <a:t>Unconventional.  It presents some challenges.</a:t>
            </a:r>
          </a:p>
          <a:p>
            <a:r>
              <a:rPr lang="en-US" dirty="0"/>
              <a:t>A Small Language.  Easily mastered.</a:t>
            </a:r>
          </a:p>
          <a:p>
            <a:r>
              <a:rPr lang="en-US" dirty="0"/>
              <a:t>Not for dummies.  The language is dense, with many quirks and design flaws.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B1B-E1DD-4E97-8265-D9F942A3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CD1F-3AB9-436B-9F8B-5975C01C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was a young journeyman programmer I wanted to be a stud.</a:t>
            </a:r>
          </a:p>
          <a:p>
            <a:r>
              <a:rPr lang="en-US" dirty="0"/>
              <a:t>I would learn every feature of a language that I was using.</a:t>
            </a:r>
          </a:p>
          <a:p>
            <a:r>
              <a:rPr lang="en-US" dirty="0"/>
              <a:t>Then I would try to use all of them when I programmed.</a:t>
            </a:r>
          </a:p>
          <a:p>
            <a:r>
              <a:rPr lang="en-US" dirty="0"/>
              <a:t>I think it was a way of showing off.</a:t>
            </a:r>
          </a:p>
          <a:p>
            <a:r>
              <a:rPr lang="en-US" dirty="0"/>
              <a:t>I think it worked.</a:t>
            </a:r>
          </a:p>
          <a:p>
            <a:r>
              <a:rPr lang="en-US" dirty="0"/>
              <a:t>I was the guy you came to if you wanted to know about a feature.</a:t>
            </a:r>
          </a:p>
        </p:txBody>
      </p:sp>
    </p:spTree>
    <p:extLst>
      <p:ext uri="{BB962C8B-B14F-4D97-AF65-F5344CB8AC3E}">
        <p14:creationId xmlns:p14="http://schemas.microsoft.com/office/powerpoint/2010/main" val="372845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C373-84C5-4D62-A353-7957530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E97E-9BA7-49F9-9041-7E240A42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are more trouble than they are worth.</a:t>
            </a:r>
          </a:p>
          <a:p>
            <a:r>
              <a:rPr lang="en-US" dirty="0"/>
              <a:t>Poorly specified.</a:t>
            </a:r>
          </a:p>
          <a:p>
            <a:r>
              <a:rPr lang="en-US" dirty="0"/>
              <a:t>Not portable.</a:t>
            </a:r>
          </a:p>
          <a:p>
            <a:r>
              <a:rPr lang="en-US" dirty="0"/>
              <a:t>Some result in code that is difficult to read or modify.</a:t>
            </a:r>
          </a:p>
          <a:p>
            <a:r>
              <a:rPr lang="en-US" dirty="0"/>
              <a:t>Some are too tricky and error prone.</a:t>
            </a:r>
          </a:p>
          <a:p>
            <a:r>
              <a:rPr lang="en-US" dirty="0"/>
              <a:t>Some of them are simply design errors.</a:t>
            </a:r>
          </a:p>
          <a:p>
            <a:r>
              <a:rPr lang="en-US" dirty="0"/>
              <a:t>Yes, language designers sometimes make mistakes.</a:t>
            </a:r>
          </a:p>
          <a:p>
            <a:r>
              <a:rPr lang="en-US" dirty="0"/>
              <a:t>MOST programming languages contain good and bad parts.</a:t>
            </a:r>
          </a:p>
        </p:txBody>
      </p:sp>
    </p:spTree>
    <p:extLst>
      <p:ext uri="{BB962C8B-B14F-4D97-AF65-F5344CB8AC3E}">
        <p14:creationId xmlns:p14="http://schemas.microsoft.com/office/powerpoint/2010/main" val="350793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85A9-EF2C-42DD-B958-08BE3294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About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742B-F50A-4B82-9390-FC99C6239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history.</a:t>
            </a:r>
          </a:p>
          <a:p>
            <a:r>
              <a:rPr lang="en-US" dirty="0"/>
              <a:t>Popularity is almost completely independent of its qualities.</a:t>
            </a:r>
          </a:p>
          <a:p>
            <a:r>
              <a:rPr lang="en-US" dirty="0"/>
              <a:t>No way to re-spec a language once it is in the wild.</a:t>
            </a:r>
          </a:p>
          <a:p>
            <a:r>
              <a:rPr lang="en-US" dirty="0"/>
              <a:t>JavaScript has some good parts.</a:t>
            </a:r>
          </a:p>
          <a:p>
            <a:r>
              <a:rPr lang="en-US" dirty="0"/>
              <a:t>Beautiful, elegant, highly-expressive…</a:t>
            </a:r>
          </a:p>
          <a:p>
            <a:r>
              <a:rPr lang="en-US" dirty="0"/>
              <a:t>Buried under a steaming pile of good intentions and blunders.</a:t>
            </a:r>
          </a:p>
          <a:p>
            <a:r>
              <a:rPr lang="en-US" dirty="0"/>
              <a:t>Does not follow a single, common paradigm.</a:t>
            </a:r>
          </a:p>
          <a:p>
            <a:r>
              <a:rPr lang="en-US" dirty="0"/>
              <a:t>As a result, people study libraries, not the language.</a:t>
            </a:r>
          </a:p>
          <a:p>
            <a:r>
              <a:rPr lang="en-US" dirty="0"/>
              <a:t>We’re going to study the language.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7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A3E1-B5C0-45F5-BDD7-C6FD80D7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Modern Programmers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B2FB-0813-41F4-913D-720EEFC9E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 longer study every feature of a language.</a:t>
            </a:r>
          </a:p>
          <a:p>
            <a:r>
              <a:rPr lang="en-US" dirty="0"/>
              <a:t>We just Google the little pieces we need.</a:t>
            </a:r>
          </a:p>
          <a:p>
            <a:r>
              <a:rPr lang="en-US" dirty="0"/>
              <a:t>This is a shame.</a:t>
            </a:r>
          </a:p>
          <a:p>
            <a:r>
              <a:rPr lang="en-US" dirty="0"/>
              <a:t>Are we even programmers anymore, or just really good Googlers?</a:t>
            </a:r>
          </a:p>
          <a:p>
            <a:r>
              <a:rPr lang="en-US" dirty="0"/>
              <a:t>So today, we’re going to study a language feature.  In detail.</a:t>
            </a:r>
          </a:p>
        </p:txBody>
      </p:sp>
    </p:spTree>
    <p:extLst>
      <p:ext uri="{BB962C8B-B14F-4D97-AF65-F5344CB8AC3E}">
        <p14:creationId xmlns:p14="http://schemas.microsoft.com/office/powerpoint/2010/main" val="24752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8001-1670-41FB-92FD-14486DBC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Programmers and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A2EE-5B4F-47C1-94D0-99A7B0B0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Despised because it is not {Some Other Language}</a:t>
            </a:r>
          </a:p>
          <a:p>
            <a:r>
              <a:rPr lang="en-US" dirty="0"/>
              <a:t>If you are programming for the browser, you are forced to NOT use {Some Other Language}</a:t>
            </a:r>
          </a:p>
          <a:p>
            <a:r>
              <a:rPr lang="en-US" dirty="0"/>
              <a:t>Most people in this situation don’t even bother to learn JavaScript first.</a:t>
            </a:r>
          </a:p>
          <a:p>
            <a:r>
              <a:rPr lang="en-US" dirty="0"/>
              <a:t>Are the </a:t>
            </a:r>
            <a:r>
              <a:rPr lang="en-US" i="1" dirty="0"/>
              <a:t>surprised</a:t>
            </a:r>
            <a:r>
              <a:rPr lang="en-US" dirty="0"/>
              <a:t> when it doesn’t behave like {Some Other Language}</a:t>
            </a:r>
          </a:p>
          <a:p>
            <a:r>
              <a:rPr lang="en-US" dirty="0"/>
              <a:t>Those differences matter.</a:t>
            </a:r>
          </a:p>
          <a:p>
            <a:r>
              <a:rPr lang="en-US" dirty="0"/>
              <a:t>JavaScript is amazing.  You can get work done without knowing much.</a:t>
            </a:r>
          </a:p>
          <a:p>
            <a:r>
              <a:rPr lang="en-US" dirty="0"/>
              <a:t>BUT, programming is hard.</a:t>
            </a:r>
          </a:p>
          <a:p>
            <a:r>
              <a:rPr lang="en-US" dirty="0"/>
              <a:t>It should never be undertaken in ignorance.</a:t>
            </a:r>
          </a:p>
        </p:txBody>
      </p:sp>
    </p:spTree>
    <p:extLst>
      <p:ext uri="{BB962C8B-B14F-4D97-AF65-F5344CB8AC3E}">
        <p14:creationId xmlns:p14="http://schemas.microsoft.com/office/powerpoint/2010/main" val="246242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131</TotalTime>
  <Words>1455</Words>
  <Application>Microsoft Office PowerPoint</Application>
  <PresentationFormat>Widescreen</PresentationFormat>
  <Paragraphs>191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Century Gothic</vt:lpstr>
      <vt:lpstr>Vapor Trail</vt:lpstr>
      <vt:lpstr>JavaScript Invocation Patterns</vt:lpstr>
      <vt:lpstr>Introduction</vt:lpstr>
      <vt:lpstr>Why present on this topic?</vt:lpstr>
      <vt:lpstr>A Little About JavaScript.</vt:lpstr>
      <vt:lpstr>A Little About Me</vt:lpstr>
      <vt:lpstr>A Little About Features</vt:lpstr>
      <vt:lpstr>A Little More About JavaScript </vt:lpstr>
      <vt:lpstr>A Little About Modern Programmers</vt:lpstr>
      <vt:lpstr>Modern Programmers and JavaScript</vt:lpstr>
      <vt:lpstr>The Nature of JavaScript</vt:lpstr>
      <vt:lpstr>Typing in JavaScript</vt:lpstr>
      <vt:lpstr>Prototypal Inheritence</vt:lpstr>
      <vt:lpstr>Some Good JavaScript Language Features</vt:lpstr>
      <vt:lpstr>Some Bad JavaScript Language Features</vt:lpstr>
      <vt:lpstr>More About Global Objects</vt:lpstr>
      <vt:lpstr>Prototypal Inheritance</vt:lpstr>
      <vt:lpstr>Prototype</vt:lpstr>
      <vt:lpstr>Functions in JavaScript</vt:lpstr>
      <vt:lpstr>Functions Overview</vt:lpstr>
      <vt:lpstr>Function Implementation Details</vt:lpstr>
      <vt:lpstr>Function Implementation Details</vt:lpstr>
      <vt:lpstr>The thing That is Special About Functions</vt:lpstr>
      <vt:lpstr>Some Quirks About Functions</vt:lpstr>
      <vt:lpstr>Function Invocation Patterns</vt:lpstr>
      <vt:lpstr>The Invocation Patterns</vt:lpstr>
      <vt:lpstr>The Method Invocation Pattern</vt:lpstr>
      <vt:lpstr>The Function Invocation Pattern</vt:lpstr>
      <vt:lpstr>The Constructor Invocation Pattern:  Introduction</vt:lpstr>
      <vt:lpstr>The Constructor Invocation Pattern</vt:lpstr>
      <vt:lpstr>The Apply Invocation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94</cp:revision>
  <dcterms:created xsi:type="dcterms:W3CDTF">2018-06-18T02:31:29Z</dcterms:created>
  <dcterms:modified xsi:type="dcterms:W3CDTF">2018-06-18T04:42:55Z</dcterms:modified>
</cp:coreProperties>
</file>