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2" r:id="rId3"/>
    <p:sldMasterId id="2147483681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4" r:id="rId7"/>
    <p:sldId id="270" r:id="rId8"/>
    <p:sldId id="271" r:id="rId9"/>
    <p:sldId id="276" r:id="rId10"/>
    <p:sldId id="272" r:id="rId11"/>
    <p:sldId id="279" r:id="rId12"/>
    <p:sldId id="273" r:id="rId13"/>
    <p:sldId id="275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8" d="100"/>
          <a:sy n="118" d="100"/>
        </p:scale>
        <p:origin x="25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7/9/2015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0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>
                <a:latin typeface="+mj-lt"/>
                <a:cs typeface="Consolas" panose="020B060902020403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7/9/2015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5236-Riversand-COV2-FINAL -3.3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 bwMode="auto">
          <a:xfrm>
            <a:off x="5510365" y="5286375"/>
            <a:ext cx="5548455" cy="3416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800" b="1" dirty="0" smtClean="0">
                <a:solidFill>
                  <a:srgbClr val="00345B"/>
                </a:solidFill>
              </a:rPr>
              <a:t>Powering Accurate Product Information</a:t>
            </a:r>
          </a:p>
        </p:txBody>
      </p:sp>
      <p:pic>
        <p:nvPicPr>
          <p:cNvPr id="9" name="Picture 8" descr="arrows.png"/>
          <p:cNvPicPr>
            <a:picLocks noChangeAspect="1"/>
          </p:cNvPicPr>
          <p:nvPr userDrawn="1"/>
        </p:nvPicPr>
        <p:blipFill>
          <a:blip r:embed="rId3" cstate="print"/>
          <a:srcRect l="31456" t="40971" b="22774"/>
          <a:stretch>
            <a:fillRect/>
          </a:stretch>
        </p:blipFill>
        <p:spPr>
          <a:xfrm>
            <a:off x="3834402" y="2809876"/>
            <a:ext cx="8353663" cy="2486025"/>
          </a:xfrm>
          <a:prstGeom prst="rect">
            <a:avLst/>
          </a:prstGeom>
        </p:spPr>
      </p:pic>
      <p:sp>
        <p:nvSpPr>
          <p:cNvPr id="555016" name="Rectangle 8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22138" y="1441451"/>
            <a:ext cx="10667339" cy="907813"/>
          </a:xfrm>
        </p:spPr>
        <p:txBody>
          <a:bodyPr anchor="b" anchorCtr="0"/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 hasCustomPrompt="1"/>
          </p:nvPr>
        </p:nvSpPr>
        <p:spPr bwMode="gray">
          <a:xfrm>
            <a:off x="622138" y="2420629"/>
            <a:ext cx="10667339" cy="11430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93718" y="566783"/>
            <a:ext cx="2805619" cy="733333"/>
          </a:xfrm>
          <a:prstGeom prst="rect">
            <a:avLst/>
          </a:prstGeom>
        </p:spPr>
      </p:pic>
      <p:pic>
        <p:nvPicPr>
          <p:cNvPr id="17" name="Picture 16" descr="Picture1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46077" y="3232599"/>
            <a:ext cx="2315877" cy="1729845"/>
          </a:xfrm>
          <a:prstGeom prst="ellipse">
            <a:avLst/>
          </a:prstGeom>
          <a:ln w="76200">
            <a:solidFill>
              <a:schemeClr val="accent4"/>
            </a:solidFill>
          </a:ln>
        </p:spPr>
      </p:pic>
      <p:pic>
        <p:nvPicPr>
          <p:cNvPr id="20" name="Picture 19" descr="112149670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87901" y="3222306"/>
            <a:ext cx="2315877" cy="1737360"/>
          </a:xfrm>
          <a:prstGeom prst="ellipse">
            <a:avLst/>
          </a:prstGeom>
          <a:ln w="76200">
            <a:solidFill>
              <a:schemeClr val="accent5"/>
            </a:solidFill>
          </a:ln>
        </p:spPr>
      </p:pic>
      <p:pic>
        <p:nvPicPr>
          <p:cNvPr id="21" name="Picture 20" descr="78180630.jp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231746" y="3222306"/>
            <a:ext cx="2334761" cy="1737360"/>
          </a:xfrm>
          <a:prstGeom prst="ellipse">
            <a:avLst/>
          </a:prstGeom>
          <a:ln w="76200">
            <a:solidFill>
              <a:schemeClr val="accent6"/>
            </a:solidFill>
          </a:ln>
        </p:spPr>
      </p:pic>
      <p:sp>
        <p:nvSpPr>
          <p:cNvPr id="22" name="Text Box 12"/>
          <p:cNvSpPr txBox="1">
            <a:spLocks noChangeArrowheads="1"/>
          </p:cNvSpPr>
          <p:nvPr userDrawn="1"/>
        </p:nvSpPr>
        <p:spPr bwMode="gray">
          <a:xfrm>
            <a:off x="787195" y="6557964"/>
            <a:ext cx="7465655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8F989D"/>
                </a:solidFill>
                <a:latin typeface="Arial" charset="0"/>
                <a:cs typeface="Arial" charset="0"/>
              </a:rPr>
              <a:t>©2012  RIVERSAND TECHNOLOGIES, INC.  ALL RIGHTS RESERVED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8F989D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955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5236-Riversand-COV2-FINAL -3.30.jpg"/>
          <p:cNvPicPr>
            <a:picLocks noChangeAspect="1"/>
          </p:cNvPicPr>
          <p:nvPr userDrawn="1"/>
        </p:nvPicPr>
        <p:blipFill>
          <a:blip r:embed="rId2"/>
          <a:srcRect t="8194"/>
          <a:stretch>
            <a:fillRect/>
          </a:stretch>
        </p:blipFill>
        <p:spPr>
          <a:xfrm>
            <a:off x="0" y="1"/>
            <a:ext cx="12188825" cy="6296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87195" y="2857500"/>
            <a:ext cx="10667339" cy="685800"/>
          </a:xfrm>
        </p:spPr>
        <p:txBody>
          <a:bodyPr anchor="b" anchorCtr="0"/>
          <a:lstStyle>
            <a:lvl1pPr algn="l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787196" y="3543300"/>
            <a:ext cx="10667337" cy="419101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3718" y="1366884"/>
            <a:ext cx="2805619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90098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15236-Riversand-COV2-FINAL -3.30.jpg"/>
          <p:cNvPicPr>
            <a:picLocks noChangeAspect="1"/>
          </p:cNvPicPr>
          <p:nvPr userDrawn="1"/>
        </p:nvPicPr>
        <p:blipFill>
          <a:blip r:embed="rId2" cstate="print"/>
          <a:srcRect t="72639"/>
          <a:stretch>
            <a:fillRect/>
          </a:stretch>
        </p:blipFill>
        <p:spPr>
          <a:xfrm>
            <a:off x="0" y="7296151"/>
            <a:ext cx="121888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343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787195" y="2221992"/>
            <a:ext cx="10667339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787195" y="1585913"/>
            <a:ext cx="10667339" cy="639762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17629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87195" y="1603375"/>
            <a:ext cx="5082740" cy="4573588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371794" y="1603375"/>
            <a:ext cx="5082740" cy="4573588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1359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787195" y="1585914"/>
            <a:ext cx="5180251" cy="471487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787195" y="2221993"/>
            <a:ext cx="5180251" cy="3954971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274283" y="1585914"/>
            <a:ext cx="5180251" cy="471487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274283" y="2221993"/>
            <a:ext cx="5180251" cy="3954971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57340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44642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77776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26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53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691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1195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88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443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51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5563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05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7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7/9/2015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7/9/2015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488" y="79328"/>
            <a:ext cx="1608975" cy="155556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roup 397"/>
          <p:cNvGrpSpPr/>
          <p:nvPr/>
        </p:nvGrpSpPr>
        <p:grpSpPr bwMode="white">
          <a:xfrm>
            <a:off x="7296367" y="19050"/>
            <a:ext cx="4160283" cy="431800"/>
            <a:chOff x="5473700" y="133350"/>
            <a:chExt cx="3121025" cy="431800"/>
          </a:xfrm>
        </p:grpSpPr>
        <p:sp>
          <p:nvSpPr>
            <p:cNvPr id="379" name="Oval 7"/>
            <p:cNvSpPr>
              <a:spLocks noChangeArrowheads="1"/>
            </p:cNvSpPr>
            <p:nvPr userDrawn="1"/>
          </p:nvSpPr>
          <p:spPr bwMode="white">
            <a:xfrm flipH="1">
              <a:off x="8162925" y="355600"/>
              <a:ext cx="209550" cy="20955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80" name="Oval 8"/>
            <p:cNvSpPr>
              <a:spLocks noChangeArrowheads="1"/>
            </p:cNvSpPr>
            <p:nvPr userDrawn="1"/>
          </p:nvSpPr>
          <p:spPr bwMode="white">
            <a:xfrm flipH="1">
              <a:off x="7942262" y="355600"/>
              <a:ext cx="209550" cy="20955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81" name="Oval 42"/>
            <p:cNvSpPr>
              <a:spLocks noChangeArrowheads="1"/>
            </p:cNvSpPr>
            <p:nvPr userDrawn="1"/>
          </p:nvSpPr>
          <p:spPr bwMode="white">
            <a:xfrm flipH="1">
              <a:off x="8383587" y="133350"/>
              <a:ext cx="211138" cy="21431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73" name="Oval 109"/>
            <p:cNvSpPr>
              <a:spLocks noChangeArrowheads="1"/>
            </p:cNvSpPr>
            <p:nvPr userDrawn="1"/>
          </p:nvSpPr>
          <p:spPr bwMode="white">
            <a:xfrm flipH="1">
              <a:off x="6618287" y="133350"/>
              <a:ext cx="212725" cy="21431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74" name="Oval 124"/>
            <p:cNvSpPr>
              <a:spLocks noChangeArrowheads="1"/>
            </p:cNvSpPr>
            <p:nvPr userDrawn="1"/>
          </p:nvSpPr>
          <p:spPr bwMode="white">
            <a:xfrm flipH="1">
              <a:off x="6838950" y="355600"/>
              <a:ext cx="209550" cy="20955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75" name="Oval 141"/>
            <p:cNvSpPr>
              <a:spLocks noChangeArrowheads="1"/>
            </p:cNvSpPr>
            <p:nvPr userDrawn="1"/>
          </p:nvSpPr>
          <p:spPr bwMode="white">
            <a:xfrm flipH="1">
              <a:off x="6354762" y="311150"/>
              <a:ext cx="79375" cy="7778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76" name="Oval 151"/>
            <p:cNvSpPr>
              <a:spLocks noChangeArrowheads="1"/>
            </p:cNvSpPr>
            <p:nvPr userDrawn="1"/>
          </p:nvSpPr>
          <p:spPr bwMode="white">
            <a:xfrm flipH="1">
              <a:off x="5735637" y="355600"/>
              <a:ext cx="214313" cy="20955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78" name="Oval 192"/>
            <p:cNvSpPr>
              <a:spLocks noChangeArrowheads="1"/>
            </p:cNvSpPr>
            <p:nvPr userDrawn="1"/>
          </p:nvSpPr>
          <p:spPr bwMode="white">
            <a:xfrm flipH="1">
              <a:off x="5473700" y="311150"/>
              <a:ext cx="79375" cy="77788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220" name="Oval 6"/>
          <p:cNvSpPr>
            <a:spLocks noChangeArrowheads="1"/>
          </p:cNvSpPr>
          <p:nvPr/>
        </p:nvSpPr>
        <p:spPr bwMode="auto">
          <a:xfrm flipH="1">
            <a:off x="10821813" y="196850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1" name="Oval 9"/>
          <p:cNvSpPr>
            <a:spLocks noChangeArrowheads="1"/>
          </p:cNvSpPr>
          <p:nvPr/>
        </p:nvSpPr>
        <p:spPr bwMode="auto">
          <a:xfrm flipH="1">
            <a:off x="10290670" y="241300"/>
            <a:ext cx="285676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2" name="Oval 10"/>
          <p:cNvSpPr>
            <a:spLocks noChangeArrowheads="1"/>
          </p:cNvSpPr>
          <p:nvPr/>
        </p:nvSpPr>
        <p:spPr bwMode="auto">
          <a:xfrm flipH="1">
            <a:off x="10525559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3" name="Oval 11"/>
          <p:cNvSpPr>
            <a:spLocks noChangeArrowheads="1"/>
          </p:cNvSpPr>
          <p:nvPr/>
        </p:nvSpPr>
        <p:spPr bwMode="auto">
          <a:xfrm flipH="1">
            <a:off x="11115954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4" name="Oval 12"/>
          <p:cNvSpPr>
            <a:spLocks noChangeArrowheads="1"/>
          </p:cNvSpPr>
          <p:nvPr/>
        </p:nvSpPr>
        <p:spPr bwMode="auto">
          <a:xfrm flipH="1">
            <a:off x="10231418" y="196850"/>
            <a:ext cx="11003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5" name="Oval 13"/>
          <p:cNvSpPr>
            <a:spLocks noChangeArrowheads="1"/>
          </p:cNvSpPr>
          <p:nvPr/>
        </p:nvSpPr>
        <p:spPr bwMode="auto">
          <a:xfrm flipH="1">
            <a:off x="11465113" y="241300"/>
            <a:ext cx="285676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6" name="Oval 14"/>
          <p:cNvSpPr>
            <a:spLocks noChangeArrowheads="1"/>
          </p:cNvSpPr>
          <p:nvPr/>
        </p:nvSpPr>
        <p:spPr bwMode="auto">
          <a:xfrm flipH="1">
            <a:off x="11410095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7" name="Oval 15"/>
          <p:cNvSpPr>
            <a:spLocks noChangeArrowheads="1"/>
          </p:cNvSpPr>
          <p:nvPr/>
        </p:nvSpPr>
        <p:spPr bwMode="auto">
          <a:xfrm flipH="1">
            <a:off x="11175205" y="241300"/>
            <a:ext cx="281444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8" name="Oval 16"/>
          <p:cNvSpPr>
            <a:spLocks noChangeArrowheads="1"/>
          </p:cNvSpPr>
          <p:nvPr/>
        </p:nvSpPr>
        <p:spPr bwMode="auto">
          <a:xfrm flipH="1">
            <a:off x="9996530" y="241300"/>
            <a:ext cx="283559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9" name="Oval 17"/>
          <p:cNvSpPr>
            <a:spLocks noChangeArrowheads="1"/>
          </p:cNvSpPr>
          <p:nvPr/>
        </p:nvSpPr>
        <p:spPr bwMode="auto">
          <a:xfrm flipH="1">
            <a:off x="11700002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30" name="Oval 18"/>
          <p:cNvSpPr>
            <a:spLocks noChangeArrowheads="1"/>
          </p:cNvSpPr>
          <p:nvPr/>
        </p:nvSpPr>
        <p:spPr bwMode="auto">
          <a:xfrm flipH="1">
            <a:off x="9941509" y="196850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31" name="Oval 19"/>
          <p:cNvSpPr>
            <a:spLocks noChangeArrowheads="1"/>
          </p:cNvSpPr>
          <p:nvPr/>
        </p:nvSpPr>
        <p:spPr bwMode="auto">
          <a:xfrm flipH="1">
            <a:off x="9996530" y="19051"/>
            <a:ext cx="283559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32" name="Oval 20"/>
          <p:cNvSpPr>
            <a:spLocks noChangeArrowheads="1"/>
          </p:cNvSpPr>
          <p:nvPr/>
        </p:nvSpPr>
        <p:spPr bwMode="auto">
          <a:xfrm flipH="1">
            <a:off x="10231418" y="-20637"/>
            <a:ext cx="11003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33" name="Oval 21"/>
          <p:cNvSpPr>
            <a:spLocks noChangeArrowheads="1"/>
          </p:cNvSpPr>
          <p:nvPr/>
        </p:nvSpPr>
        <p:spPr bwMode="auto">
          <a:xfrm flipH="1">
            <a:off x="9941509" y="-20637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34" name="Oval 22"/>
          <p:cNvSpPr>
            <a:spLocks noChangeArrowheads="1"/>
          </p:cNvSpPr>
          <p:nvPr/>
        </p:nvSpPr>
        <p:spPr bwMode="auto">
          <a:xfrm flipH="1">
            <a:off x="10290670" y="19051"/>
            <a:ext cx="285676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35" name="Oval 23"/>
          <p:cNvSpPr>
            <a:spLocks noChangeArrowheads="1"/>
          </p:cNvSpPr>
          <p:nvPr/>
        </p:nvSpPr>
        <p:spPr bwMode="auto">
          <a:xfrm flipH="1">
            <a:off x="11996258" y="-20637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3" name="Oval 33"/>
          <p:cNvSpPr>
            <a:spLocks noChangeArrowheads="1"/>
          </p:cNvSpPr>
          <p:nvPr/>
        </p:nvSpPr>
        <p:spPr bwMode="auto">
          <a:xfrm flipH="1">
            <a:off x="10821813" y="-20637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4" name="Oval 34"/>
          <p:cNvSpPr>
            <a:spLocks noChangeArrowheads="1"/>
          </p:cNvSpPr>
          <p:nvPr/>
        </p:nvSpPr>
        <p:spPr bwMode="auto">
          <a:xfrm flipH="1">
            <a:off x="10525559" y="-20637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5" name="Oval 35"/>
          <p:cNvSpPr>
            <a:spLocks noChangeArrowheads="1"/>
          </p:cNvSpPr>
          <p:nvPr/>
        </p:nvSpPr>
        <p:spPr bwMode="auto">
          <a:xfrm flipH="1">
            <a:off x="11115954" y="-20637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6" name="Oval 36"/>
          <p:cNvSpPr>
            <a:spLocks noChangeArrowheads="1"/>
          </p:cNvSpPr>
          <p:nvPr/>
        </p:nvSpPr>
        <p:spPr bwMode="auto">
          <a:xfrm flipH="1">
            <a:off x="10881066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7" name="Oval 37"/>
          <p:cNvSpPr>
            <a:spLocks noChangeArrowheads="1"/>
          </p:cNvSpPr>
          <p:nvPr/>
        </p:nvSpPr>
        <p:spPr bwMode="auto">
          <a:xfrm flipH="1">
            <a:off x="10586925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8" name="Oval 38"/>
          <p:cNvSpPr>
            <a:spLocks noChangeArrowheads="1"/>
          </p:cNvSpPr>
          <p:nvPr/>
        </p:nvSpPr>
        <p:spPr bwMode="auto">
          <a:xfrm flipH="1">
            <a:off x="11465113" y="19051"/>
            <a:ext cx="285676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9" name="Oval 39"/>
          <p:cNvSpPr>
            <a:spLocks noChangeArrowheads="1"/>
          </p:cNvSpPr>
          <p:nvPr/>
        </p:nvSpPr>
        <p:spPr bwMode="auto">
          <a:xfrm flipH="1">
            <a:off x="11761370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50" name="Oval 40"/>
          <p:cNvSpPr>
            <a:spLocks noChangeArrowheads="1"/>
          </p:cNvSpPr>
          <p:nvPr/>
        </p:nvSpPr>
        <p:spPr bwMode="auto">
          <a:xfrm flipH="1">
            <a:off x="11700002" y="-20637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51" name="Oval 41"/>
          <p:cNvSpPr>
            <a:spLocks noChangeArrowheads="1"/>
          </p:cNvSpPr>
          <p:nvPr/>
        </p:nvSpPr>
        <p:spPr bwMode="auto">
          <a:xfrm flipH="1">
            <a:off x="11410095" y="-20637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55" name="Oval 49"/>
          <p:cNvSpPr>
            <a:spLocks noChangeArrowheads="1"/>
          </p:cNvSpPr>
          <p:nvPr/>
        </p:nvSpPr>
        <p:spPr bwMode="auto">
          <a:xfrm flipH="1">
            <a:off x="11996258" y="196850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60" name="Oval 55"/>
          <p:cNvSpPr>
            <a:spLocks noChangeArrowheads="1"/>
          </p:cNvSpPr>
          <p:nvPr/>
        </p:nvSpPr>
        <p:spPr bwMode="auto">
          <a:xfrm flipH="1">
            <a:off x="11761370" y="241300"/>
            <a:ext cx="279327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61" name="Oval 56"/>
          <p:cNvSpPr>
            <a:spLocks noChangeArrowheads="1"/>
          </p:cNvSpPr>
          <p:nvPr/>
        </p:nvSpPr>
        <p:spPr bwMode="auto">
          <a:xfrm flipH="1">
            <a:off x="9410365" y="19051"/>
            <a:ext cx="281444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62" name="Oval 57"/>
          <p:cNvSpPr>
            <a:spLocks noChangeArrowheads="1"/>
          </p:cNvSpPr>
          <p:nvPr/>
        </p:nvSpPr>
        <p:spPr bwMode="auto">
          <a:xfrm flipH="1">
            <a:off x="9410365" y="241300"/>
            <a:ext cx="281444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74" name="Oval 70"/>
          <p:cNvSpPr>
            <a:spLocks noChangeArrowheads="1"/>
          </p:cNvSpPr>
          <p:nvPr/>
        </p:nvSpPr>
        <p:spPr bwMode="auto">
          <a:xfrm flipH="1">
            <a:off x="9706621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75" name="Oval 71"/>
          <p:cNvSpPr>
            <a:spLocks noChangeArrowheads="1"/>
          </p:cNvSpPr>
          <p:nvPr/>
        </p:nvSpPr>
        <p:spPr bwMode="auto">
          <a:xfrm flipH="1">
            <a:off x="9706621" y="241300"/>
            <a:ext cx="279327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95" name="Oval 93"/>
          <p:cNvSpPr>
            <a:spLocks noChangeArrowheads="1"/>
          </p:cNvSpPr>
          <p:nvPr/>
        </p:nvSpPr>
        <p:spPr bwMode="auto">
          <a:xfrm flipH="1">
            <a:off x="9645255" y="-20637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96" name="Oval 94"/>
          <p:cNvSpPr>
            <a:spLocks noChangeArrowheads="1"/>
          </p:cNvSpPr>
          <p:nvPr/>
        </p:nvSpPr>
        <p:spPr bwMode="auto">
          <a:xfrm flipH="1">
            <a:off x="9645255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10" name="Oval 108"/>
          <p:cNvSpPr>
            <a:spLocks noChangeArrowheads="1"/>
          </p:cNvSpPr>
          <p:nvPr/>
        </p:nvSpPr>
        <p:spPr bwMode="auto">
          <a:xfrm flipH="1">
            <a:off x="8767066" y="-20637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11" name="Oval 110"/>
          <p:cNvSpPr>
            <a:spLocks noChangeArrowheads="1"/>
          </p:cNvSpPr>
          <p:nvPr/>
        </p:nvSpPr>
        <p:spPr bwMode="auto">
          <a:xfrm flipH="1">
            <a:off x="8532178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12" name="Oval 111"/>
          <p:cNvSpPr>
            <a:spLocks noChangeArrowheads="1"/>
          </p:cNvSpPr>
          <p:nvPr/>
        </p:nvSpPr>
        <p:spPr bwMode="auto">
          <a:xfrm flipH="1">
            <a:off x="9056973" y="-20637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13" name="Oval 112"/>
          <p:cNvSpPr>
            <a:spLocks noChangeArrowheads="1"/>
          </p:cNvSpPr>
          <p:nvPr/>
        </p:nvSpPr>
        <p:spPr bwMode="auto">
          <a:xfrm flipH="1">
            <a:off x="9056973" y="196850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14" name="Oval 113"/>
          <p:cNvSpPr>
            <a:spLocks noChangeArrowheads="1"/>
          </p:cNvSpPr>
          <p:nvPr/>
        </p:nvSpPr>
        <p:spPr bwMode="auto">
          <a:xfrm flipH="1">
            <a:off x="8822086" y="241300"/>
            <a:ext cx="283559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15" name="Oval 114"/>
          <p:cNvSpPr>
            <a:spLocks noChangeArrowheads="1"/>
          </p:cNvSpPr>
          <p:nvPr/>
        </p:nvSpPr>
        <p:spPr bwMode="auto">
          <a:xfrm flipH="1">
            <a:off x="8767066" y="196850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16" name="Oval 115"/>
          <p:cNvSpPr>
            <a:spLocks noChangeArrowheads="1"/>
          </p:cNvSpPr>
          <p:nvPr/>
        </p:nvSpPr>
        <p:spPr bwMode="auto">
          <a:xfrm flipH="1">
            <a:off x="8532178" y="241300"/>
            <a:ext cx="279327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22" name="Oval 121"/>
          <p:cNvSpPr>
            <a:spLocks noChangeArrowheads="1"/>
          </p:cNvSpPr>
          <p:nvPr/>
        </p:nvSpPr>
        <p:spPr bwMode="auto">
          <a:xfrm flipH="1">
            <a:off x="9351114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24" name="Oval 123"/>
          <p:cNvSpPr>
            <a:spLocks noChangeArrowheads="1"/>
          </p:cNvSpPr>
          <p:nvPr/>
        </p:nvSpPr>
        <p:spPr bwMode="auto">
          <a:xfrm flipH="1">
            <a:off x="9351114" y="-20637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25" name="Oval 125"/>
          <p:cNvSpPr>
            <a:spLocks noChangeArrowheads="1"/>
          </p:cNvSpPr>
          <p:nvPr/>
        </p:nvSpPr>
        <p:spPr bwMode="auto">
          <a:xfrm flipH="1">
            <a:off x="9116225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29" name="Oval 129"/>
          <p:cNvSpPr>
            <a:spLocks noChangeArrowheads="1"/>
          </p:cNvSpPr>
          <p:nvPr/>
        </p:nvSpPr>
        <p:spPr bwMode="auto">
          <a:xfrm flipH="1">
            <a:off x="7002226" y="-20637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0" name="Oval 130"/>
          <p:cNvSpPr>
            <a:spLocks noChangeArrowheads="1"/>
          </p:cNvSpPr>
          <p:nvPr/>
        </p:nvSpPr>
        <p:spPr bwMode="auto">
          <a:xfrm flipH="1">
            <a:off x="7590506" y="-20637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1" name="Oval 131"/>
          <p:cNvSpPr>
            <a:spLocks noChangeArrowheads="1"/>
          </p:cNvSpPr>
          <p:nvPr/>
        </p:nvSpPr>
        <p:spPr bwMode="auto">
          <a:xfrm flipH="1">
            <a:off x="7645525" y="19051"/>
            <a:ext cx="285676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2" name="Oval 132"/>
          <p:cNvSpPr>
            <a:spLocks noChangeArrowheads="1"/>
          </p:cNvSpPr>
          <p:nvPr/>
        </p:nvSpPr>
        <p:spPr bwMode="auto">
          <a:xfrm flipH="1">
            <a:off x="7296367" y="-20637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3" name="Oval 133"/>
          <p:cNvSpPr>
            <a:spLocks noChangeArrowheads="1"/>
          </p:cNvSpPr>
          <p:nvPr/>
        </p:nvSpPr>
        <p:spPr bwMode="auto">
          <a:xfrm flipH="1">
            <a:off x="7061477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4" name="Oval 134"/>
          <p:cNvSpPr>
            <a:spLocks noChangeArrowheads="1"/>
          </p:cNvSpPr>
          <p:nvPr/>
        </p:nvSpPr>
        <p:spPr bwMode="auto">
          <a:xfrm flipH="1">
            <a:off x="7355616" y="19051"/>
            <a:ext cx="281444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5" name="Oval 135"/>
          <p:cNvSpPr>
            <a:spLocks noChangeArrowheads="1"/>
          </p:cNvSpPr>
          <p:nvPr/>
        </p:nvSpPr>
        <p:spPr bwMode="auto">
          <a:xfrm flipH="1">
            <a:off x="8176669" y="-20637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6" name="Oval 136"/>
          <p:cNvSpPr>
            <a:spLocks noChangeArrowheads="1"/>
          </p:cNvSpPr>
          <p:nvPr/>
        </p:nvSpPr>
        <p:spPr bwMode="auto">
          <a:xfrm flipH="1">
            <a:off x="7880414" y="-20637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7" name="Oval 137"/>
          <p:cNvSpPr>
            <a:spLocks noChangeArrowheads="1"/>
          </p:cNvSpPr>
          <p:nvPr/>
        </p:nvSpPr>
        <p:spPr bwMode="auto">
          <a:xfrm flipH="1">
            <a:off x="8235921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8" name="Oval 138"/>
          <p:cNvSpPr>
            <a:spLocks noChangeArrowheads="1"/>
          </p:cNvSpPr>
          <p:nvPr/>
        </p:nvSpPr>
        <p:spPr bwMode="auto">
          <a:xfrm flipH="1">
            <a:off x="7941781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40" name="Oval 140"/>
          <p:cNvSpPr>
            <a:spLocks noChangeArrowheads="1"/>
          </p:cNvSpPr>
          <p:nvPr/>
        </p:nvSpPr>
        <p:spPr bwMode="auto">
          <a:xfrm flipH="1">
            <a:off x="8470810" y="-20637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41" name="Oval 142"/>
          <p:cNvSpPr>
            <a:spLocks noChangeArrowheads="1"/>
          </p:cNvSpPr>
          <p:nvPr/>
        </p:nvSpPr>
        <p:spPr bwMode="auto">
          <a:xfrm flipH="1">
            <a:off x="8235921" y="241300"/>
            <a:ext cx="279327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42" name="Oval 143"/>
          <p:cNvSpPr>
            <a:spLocks noChangeArrowheads="1"/>
          </p:cNvSpPr>
          <p:nvPr/>
        </p:nvSpPr>
        <p:spPr bwMode="auto">
          <a:xfrm flipH="1">
            <a:off x="7355616" y="241300"/>
            <a:ext cx="281444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43" name="Oval 144"/>
          <p:cNvSpPr>
            <a:spLocks noChangeArrowheads="1"/>
          </p:cNvSpPr>
          <p:nvPr/>
        </p:nvSpPr>
        <p:spPr bwMode="auto">
          <a:xfrm flipH="1">
            <a:off x="7296367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44" name="Oval 145"/>
          <p:cNvSpPr>
            <a:spLocks noChangeArrowheads="1"/>
          </p:cNvSpPr>
          <p:nvPr/>
        </p:nvSpPr>
        <p:spPr bwMode="auto">
          <a:xfrm flipH="1">
            <a:off x="7061477" y="241300"/>
            <a:ext cx="279327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45" name="Oval 146"/>
          <p:cNvSpPr>
            <a:spLocks noChangeArrowheads="1"/>
          </p:cNvSpPr>
          <p:nvPr/>
        </p:nvSpPr>
        <p:spPr bwMode="auto">
          <a:xfrm flipH="1">
            <a:off x="7002226" y="196850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46" name="Oval 147"/>
          <p:cNvSpPr>
            <a:spLocks noChangeArrowheads="1"/>
          </p:cNvSpPr>
          <p:nvPr/>
        </p:nvSpPr>
        <p:spPr bwMode="auto">
          <a:xfrm flipH="1">
            <a:off x="8176669" y="196850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47" name="Oval 148"/>
          <p:cNvSpPr>
            <a:spLocks noChangeArrowheads="1"/>
          </p:cNvSpPr>
          <p:nvPr/>
        </p:nvSpPr>
        <p:spPr bwMode="auto">
          <a:xfrm flipH="1">
            <a:off x="7880414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48" name="Oval 149"/>
          <p:cNvSpPr>
            <a:spLocks noChangeArrowheads="1"/>
          </p:cNvSpPr>
          <p:nvPr/>
        </p:nvSpPr>
        <p:spPr bwMode="auto">
          <a:xfrm flipH="1">
            <a:off x="7941781" y="241300"/>
            <a:ext cx="279327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49" name="Oval 150"/>
          <p:cNvSpPr>
            <a:spLocks noChangeArrowheads="1"/>
          </p:cNvSpPr>
          <p:nvPr/>
        </p:nvSpPr>
        <p:spPr bwMode="auto">
          <a:xfrm flipH="1">
            <a:off x="7590506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67" name="Oval 174"/>
          <p:cNvSpPr>
            <a:spLocks noChangeArrowheads="1"/>
          </p:cNvSpPr>
          <p:nvPr/>
        </p:nvSpPr>
        <p:spPr bwMode="auto">
          <a:xfrm flipH="1">
            <a:off x="11700002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68" name="Oval 195"/>
          <p:cNvSpPr>
            <a:spLocks noChangeArrowheads="1"/>
          </p:cNvSpPr>
          <p:nvPr/>
        </p:nvSpPr>
        <p:spPr bwMode="auto">
          <a:xfrm flipH="1">
            <a:off x="7590506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214" name="Group 213"/>
          <p:cNvGrpSpPr/>
          <p:nvPr/>
        </p:nvGrpSpPr>
        <p:grpSpPr bwMode="white">
          <a:xfrm>
            <a:off x="1" y="-20637"/>
            <a:ext cx="7038200" cy="471487"/>
            <a:chOff x="0" y="2193926"/>
            <a:chExt cx="5280025" cy="471487"/>
          </a:xfrm>
        </p:grpSpPr>
        <p:sp>
          <p:nvSpPr>
            <p:cNvPr id="1176" name="Oval 152"/>
            <p:cNvSpPr>
              <a:spLocks noChangeArrowheads="1"/>
            </p:cNvSpPr>
            <p:nvPr userDrawn="1"/>
          </p:nvSpPr>
          <p:spPr bwMode="white">
            <a:xfrm>
              <a:off x="5070475" y="2455863"/>
              <a:ext cx="209550" cy="20955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charset="0"/>
              </a:endParaRPr>
            </a:p>
          </p:txBody>
        </p:sp>
        <p:grpSp>
          <p:nvGrpSpPr>
            <p:cNvPr id="213" name="Group 212"/>
            <p:cNvGrpSpPr/>
            <p:nvPr userDrawn="1"/>
          </p:nvGrpSpPr>
          <p:grpSpPr bwMode="white">
            <a:xfrm>
              <a:off x="0" y="2193926"/>
              <a:ext cx="4883150" cy="471487"/>
              <a:chOff x="0" y="2193926"/>
              <a:chExt cx="4883150" cy="471487"/>
            </a:xfrm>
          </p:grpSpPr>
          <p:grpSp>
            <p:nvGrpSpPr>
              <p:cNvPr id="212" name="Group 211"/>
              <p:cNvGrpSpPr/>
              <p:nvPr userDrawn="1"/>
            </p:nvGrpSpPr>
            <p:grpSpPr bwMode="white">
              <a:xfrm>
                <a:off x="0" y="2193926"/>
                <a:ext cx="2414588" cy="471487"/>
                <a:chOff x="0" y="2193926"/>
                <a:chExt cx="2414588" cy="471487"/>
              </a:xfrm>
            </p:grpSpPr>
            <p:sp>
              <p:nvSpPr>
                <p:cNvPr id="1031" name="Oval 7"/>
                <p:cNvSpPr>
                  <a:spLocks noChangeArrowheads="1"/>
                </p:cNvSpPr>
                <p:nvPr userDrawn="1"/>
              </p:nvSpPr>
              <p:spPr bwMode="white">
                <a:xfrm>
                  <a:off x="1984375" y="2455863"/>
                  <a:ext cx="209550" cy="2095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</a:pPr>
                  <a:endParaRPr lang="en-US" sz="1800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1032" name="Oval 8"/>
                <p:cNvSpPr>
                  <a:spLocks noChangeArrowheads="1"/>
                </p:cNvSpPr>
                <p:nvPr userDrawn="1"/>
              </p:nvSpPr>
              <p:spPr bwMode="white">
                <a:xfrm>
                  <a:off x="2205038" y="2455863"/>
                  <a:ext cx="209550" cy="2095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</a:pPr>
                  <a:endParaRPr lang="en-US" sz="1800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1066" name="Oval 42"/>
                <p:cNvSpPr>
                  <a:spLocks noChangeArrowheads="1"/>
                </p:cNvSpPr>
                <p:nvPr userDrawn="1"/>
              </p:nvSpPr>
              <p:spPr bwMode="white">
                <a:xfrm>
                  <a:off x="1762125" y="2233613"/>
                  <a:ext cx="211138" cy="21431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</a:pPr>
                  <a:endParaRPr lang="en-US" sz="1800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grpSp>
              <p:nvGrpSpPr>
                <p:cNvPr id="210" name="Group 209"/>
                <p:cNvGrpSpPr/>
                <p:nvPr userDrawn="1"/>
              </p:nvGrpSpPr>
              <p:grpSpPr bwMode="white">
                <a:xfrm>
                  <a:off x="0" y="2193926"/>
                  <a:ext cx="1312863" cy="471487"/>
                  <a:chOff x="0" y="2193926"/>
                  <a:chExt cx="1312863" cy="471487"/>
                </a:xfrm>
              </p:grpSpPr>
              <p:sp>
                <p:nvSpPr>
                  <p:cNvPr id="1070" name="Oval 46"/>
                  <p:cNvSpPr>
                    <a:spLocks noChangeArrowheads="1"/>
                  </p:cNvSpPr>
                  <p:nvPr userDrawn="1"/>
                </p:nvSpPr>
                <p:spPr bwMode="white">
                  <a:xfrm>
                    <a:off x="881063" y="2455863"/>
                    <a:ext cx="209550" cy="2095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>
                      <a:lnSpc>
                        <a:spcPct val="9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lang="en-US" sz="1800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072" name="Oval 48"/>
                  <p:cNvSpPr>
                    <a:spLocks noChangeArrowheads="1"/>
                  </p:cNvSpPr>
                  <p:nvPr userDrawn="1"/>
                </p:nvSpPr>
                <p:spPr bwMode="white">
                  <a:xfrm>
                    <a:off x="1103313" y="2455863"/>
                    <a:ext cx="209550" cy="2095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>
                      <a:lnSpc>
                        <a:spcPct val="9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lang="en-US" sz="1800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078" name="Oval 54"/>
                  <p:cNvSpPr>
                    <a:spLocks noChangeArrowheads="1"/>
                  </p:cNvSpPr>
                  <p:nvPr userDrawn="1"/>
                </p:nvSpPr>
                <p:spPr bwMode="white">
                  <a:xfrm>
                    <a:off x="660400" y="2455863"/>
                    <a:ext cx="212725" cy="2095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>
                      <a:lnSpc>
                        <a:spcPct val="9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lang="en-US" sz="1800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grpSp>
                <p:nvGrpSpPr>
                  <p:cNvPr id="209" name="Group 208"/>
                  <p:cNvGrpSpPr/>
                  <p:nvPr userDrawn="1"/>
                </p:nvGrpSpPr>
                <p:grpSpPr bwMode="white">
                  <a:xfrm>
                    <a:off x="0" y="2193926"/>
                    <a:ext cx="476250" cy="471487"/>
                    <a:chOff x="0" y="2193926"/>
                    <a:chExt cx="476250" cy="471487"/>
                  </a:xfrm>
                </p:grpSpPr>
                <p:sp>
                  <p:nvSpPr>
                    <p:cNvPr id="1053" name="Oval 29"/>
                    <p:cNvSpPr>
                      <a:spLocks noChangeArrowheads="1"/>
                    </p:cNvSpPr>
                    <p:nvPr userDrawn="1"/>
                  </p:nvSpPr>
                  <p:spPr bwMode="white">
                    <a:xfrm>
                      <a:off x="396875" y="2193926"/>
                      <a:ext cx="79375" cy="7778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914400" fontAlgn="base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US" sz="1800">
                        <a:solidFill>
                          <a:prstClr val="black"/>
                        </a:solidFill>
                        <a:latin typeface="Arial" charset="0"/>
                      </a:endParaRPr>
                    </a:p>
                  </p:txBody>
                </p:sp>
                <p:sp>
                  <p:nvSpPr>
                    <p:cNvPr id="1055" name="Oval 31"/>
                    <p:cNvSpPr>
                      <a:spLocks noChangeArrowheads="1"/>
                    </p:cNvSpPr>
                    <p:nvPr userDrawn="1"/>
                  </p:nvSpPr>
                  <p:spPr bwMode="white">
                    <a:xfrm>
                      <a:off x="220663" y="2233613"/>
                      <a:ext cx="211138" cy="2143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914400" fontAlgn="base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US" sz="1800">
                        <a:solidFill>
                          <a:prstClr val="black"/>
                        </a:solidFill>
                        <a:latin typeface="Arial" charset="0"/>
                      </a:endParaRPr>
                    </a:p>
                  </p:txBody>
                </p:sp>
                <p:sp>
                  <p:nvSpPr>
                    <p:cNvPr id="1069" name="Oval 45"/>
                    <p:cNvSpPr>
                      <a:spLocks noChangeArrowheads="1"/>
                    </p:cNvSpPr>
                    <p:nvPr userDrawn="1"/>
                  </p:nvSpPr>
                  <p:spPr bwMode="white">
                    <a:xfrm>
                      <a:off x="220663" y="2455863"/>
                      <a:ext cx="211138" cy="2095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914400" fontAlgn="base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US" sz="1800">
                        <a:solidFill>
                          <a:prstClr val="black"/>
                        </a:solidFill>
                        <a:latin typeface="Arial" charset="0"/>
                      </a:endParaRPr>
                    </a:p>
                  </p:txBody>
                </p:sp>
                <p:sp>
                  <p:nvSpPr>
                    <p:cNvPr id="1113" name="Oval 89"/>
                    <p:cNvSpPr>
                      <a:spLocks noChangeArrowheads="1"/>
                    </p:cNvSpPr>
                    <p:nvPr userDrawn="1"/>
                  </p:nvSpPr>
                  <p:spPr bwMode="white">
                    <a:xfrm>
                      <a:off x="0" y="2455863"/>
                      <a:ext cx="209550" cy="2095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defTabSz="914400" fontAlgn="base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US" sz="1800">
                        <a:solidFill>
                          <a:prstClr val="black"/>
                        </a:solidFill>
                        <a:latin typeface="Arial" charset="0"/>
                      </a:endParaRPr>
                    </a:p>
                  </p:txBody>
                </p:sp>
              </p:grpSp>
            </p:grpSp>
          </p:grp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white">
              <a:xfrm>
                <a:off x="3525838" y="2233613"/>
                <a:ext cx="212725" cy="214313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lang="en-US" sz="1800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white">
              <a:xfrm>
                <a:off x="3308350" y="2455863"/>
                <a:ext cx="209550" cy="20955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lang="en-US" sz="1800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65" name="Oval 141"/>
              <p:cNvSpPr>
                <a:spLocks noChangeArrowheads="1"/>
              </p:cNvSpPr>
              <p:nvPr userDrawn="1"/>
            </p:nvSpPr>
            <p:spPr bwMode="white">
              <a:xfrm>
                <a:off x="3922713" y="2411413"/>
                <a:ext cx="79375" cy="7778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lang="en-US" sz="1800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175" name="Oval 151"/>
              <p:cNvSpPr>
                <a:spLocks noChangeArrowheads="1"/>
              </p:cNvSpPr>
              <p:nvPr userDrawn="1"/>
            </p:nvSpPr>
            <p:spPr bwMode="white">
              <a:xfrm>
                <a:off x="4406900" y="2455863"/>
                <a:ext cx="214313" cy="20955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lang="en-US" sz="1800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1216" name="Oval 192"/>
              <p:cNvSpPr>
                <a:spLocks noChangeArrowheads="1"/>
              </p:cNvSpPr>
              <p:nvPr userDrawn="1"/>
            </p:nvSpPr>
            <p:spPr bwMode="white">
              <a:xfrm>
                <a:off x="4803775" y="2411413"/>
                <a:ext cx="79375" cy="7778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lang="en-US" sz="1800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2880034" y="196850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3229193" y="241300"/>
            <a:ext cx="285676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3174174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auto">
          <a:xfrm>
            <a:off x="2583778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36" name="Oval 12"/>
          <p:cNvSpPr>
            <a:spLocks noChangeArrowheads="1"/>
          </p:cNvSpPr>
          <p:nvPr/>
        </p:nvSpPr>
        <p:spPr bwMode="auto">
          <a:xfrm>
            <a:off x="3464082" y="196850"/>
            <a:ext cx="11003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37" name="Oval 13"/>
          <p:cNvSpPr>
            <a:spLocks noChangeArrowheads="1"/>
          </p:cNvSpPr>
          <p:nvPr/>
        </p:nvSpPr>
        <p:spPr bwMode="auto">
          <a:xfrm>
            <a:off x="2054750" y="241300"/>
            <a:ext cx="285676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38" name="Oval 14"/>
          <p:cNvSpPr>
            <a:spLocks noChangeArrowheads="1"/>
          </p:cNvSpPr>
          <p:nvPr/>
        </p:nvSpPr>
        <p:spPr bwMode="auto">
          <a:xfrm>
            <a:off x="2289637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39" name="Oval 15"/>
          <p:cNvSpPr>
            <a:spLocks noChangeArrowheads="1"/>
          </p:cNvSpPr>
          <p:nvPr/>
        </p:nvSpPr>
        <p:spPr bwMode="auto">
          <a:xfrm>
            <a:off x="2348888" y="241300"/>
            <a:ext cx="281444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40" name="Oval 16"/>
          <p:cNvSpPr>
            <a:spLocks noChangeArrowheads="1"/>
          </p:cNvSpPr>
          <p:nvPr/>
        </p:nvSpPr>
        <p:spPr bwMode="auto">
          <a:xfrm>
            <a:off x="3525449" y="241300"/>
            <a:ext cx="283559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41" name="Oval 17"/>
          <p:cNvSpPr>
            <a:spLocks noChangeArrowheads="1"/>
          </p:cNvSpPr>
          <p:nvPr/>
        </p:nvSpPr>
        <p:spPr bwMode="auto">
          <a:xfrm>
            <a:off x="1999730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42" name="Oval 18"/>
          <p:cNvSpPr>
            <a:spLocks noChangeArrowheads="1"/>
          </p:cNvSpPr>
          <p:nvPr/>
        </p:nvSpPr>
        <p:spPr bwMode="auto">
          <a:xfrm>
            <a:off x="3760338" y="196850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43" name="Oval 19"/>
          <p:cNvSpPr>
            <a:spLocks noChangeArrowheads="1"/>
          </p:cNvSpPr>
          <p:nvPr/>
        </p:nvSpPr>
        <p:spPr bwMode="auto">
          <a:xfrm>
            <a:off x="3525449" y="19051"/>
            <a:ext cx="283559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44" name="Oval 20"/>
          <p:cNvSpPr>
            <a:spLocks noChangeArrowheads="1"/>
          </p:cNvSpPr>
          <p:nvPr/>
        </p:nvSpPr>
        <p:spPr bwMode="auto">
          <a:xfrm>
            <a:off x="3464082" y="-20637"/>
            <a:ext cx="11003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45" name="Oval 21"/>
          <p:cNvSpPr>
            <a:spLocks noChangeArrowheads="1"/>
          </p:cNvSpPr>
          <p:nvPr/>
        </p:nvSpPr>
        <p:spPr bwMode="auto">
          <a:xfrm>
            <a:off x="3760338" y="-20637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46" name="Oval 22"/>
          <p:cNvSpPr>
            <a:spLocks noChangeArrowheads="1"/>
          </p:cNvSpPr>
          <p:nvPr/>
        </p:nvSpPr>
        <p:spPr bwMode="auto">
          <a:xfrm>
            <a:off x="3229193" y="19051"/>
            <a:ext cx="285676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47" name="Oval 23"/>
          <p:cNvSpPr>
            <a:spLocks noChangeArrowheads="1"/>
          </p:cNvSpPr>
          <p:nvPr/>
        </p:nvSpPr>
        <p:spPr bwMode="auto">
          <a:xfrm>
            <a:off x="1705589" y="-20637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48" name="Oval 24"/>
          <p:cNvSpPr>
            <a:spLocks noChangeArrowheads="1"/>
          </p:cNvSpPr>
          <p:nvPr/>
        </p:nvSpPr>
        <p:spPr bwMode="auto">
          <a:xfrm>
            <a:off x="1115194" y="-20637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49" name="Oval 25"/>
          <p:cNvSpPr>
            <a:spLocks noChangeArrowheads="1"/>
          </p:cNvSpPr>
          <p:nvPr/>
        </p:nvSpPr>
        <p:spPr bwMode="auto">
          <a:xfrm>
            <a:off x="880305" y="19051"/>
            <a:ext cx="283559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50" name="Oval 26"/>
          <p:cNvSpPr>
            <a:spLocks noChangeArrowheads="1"/>
          </p:cNvSpPr>
          <p:nvPr/>
        </p:nvSpPr>
        <p:spPr bwMode="auto">
          <a:xfrm>
            <a:off x="1409333" y="-20637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51" name="Oval 27"/>
          <p:cNvSpPr>
            <a:spLocks noChangeArrowheads="1"/>
          </p:cNvSpPr>
          <p:nvPr/>
        </p:nvSpPr>
        <p:spPr bwMode="auto">
          <a:xfrm>
            <a:off x="1470701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52" name="Oval 28"/>
          <p:cNvSpPr>
            <a:spLocks noChangeArrowheads="1"/>
          </p:cNvSpPr>
          <p:nvPr/>
        </p:nvSpPr>
        <p:spPr bwMode="auto">
          <a:xfrm>
            <a:off x="1174445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54" name="Oval 30"/>
          <p:cNvSpPr>
            <a:spLocks noChangeArrowheads="1"/>
          </p:cNvSpPr>
          <p:nvPr/>
        </p:nvSpPr>
        <p:spPr bwMode="auto">
          <a:xfrm>
            <a:off x="825285" y="-20637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56" name="Oval 32"/>
          <p:cNvSpPr>
            <a:spLocks noChangeArrowheads="1"/>
          </p:cNvSpPr>
          <p:nvPr/>
        </p:nvSpPr>
        <p:spPr bwMode="auto">
          <a:xfrm>
            <a:off x="590397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57" name="Oval 33"/>
          <p:cNvSpPr>
            <a:spLocks noChangeArrowheads="1"/>
          </p:cNvSpPr>
          <p:nvPr/>
        </p:nvSpPr>
        <p:spPr bwMode="auto">
          <a:xfrm>
            <a:off x="2880034" y="-20637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58" name="Oval 34"/>
          <p:cNvSpPr>
            <a:spLocks noChangeArrowheads="1"/>
          </p:cNvSpPr>
          <p:nvPr/>
        </p:nvSpPr>
        <p:spPr bwMode="auto">
          <a:xfrm>
            <a:off x="3174174" y="-20637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59" name="Oval 35"/>
          <p:cNvSpPr>
            <a:spLocks noChangeArrowheads="1"/>
          </p:cNvSpPr>
          <p:nvPr/>
        </p:nvSpPr>
        <p:spPr bwMode="auto">
          <a:xfrm>
            <a:off x="2583778" y="-20637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60" name="Oval 36"/>
          <p:cNvSpPr>
            <a:spLocks noChangeArrowheads="1"/>
          </p:cNvSpPr>
          <p:nvPr/>
        </p:nvSpPr>
        <p:spPr bwMode="auto">
          <a:xfrm>
            <a:off x="2645144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61" name="Oval 37"/>
          <p:cNvSpPr>
            <a:spLocks noChangeArrowheads="1"/>
          </p:cNvSpPr>
          <p:nvPr/>
        </p:nvSpPr>
        <p:spPr bwMode="auto">
          <a:xfrm>
            <a:off x="2939285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62" name="Oval 38"/>
          <p:cNvSpPr>
            <a:spLocks noChangeArrowheads="1"/>
          </p:cNvSpPr>
          <p:nvPr/>
        </p:nvSpPr>
        <p:spPr bwMode="auto">
          <a:xfrm>
            <a:off x="2054750" y="19051"/>
            <a:ext cx="285676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63" name="Oval 39"/>
          <p:cNvSpPr>
            <a:spLocks noChangeArrowheads="1"/>
          </p:cNvSpPr>
          <p:nvPr/>
        </p:nvSpPr>
        <p:spPr bwMode="auto">
          <a:xfrm>
            <a:off x="1764840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64" name="Oval 40"/>
          <p:cNvSpPr>
            <a:spLocks noChangeArrowheads="1"/>
          </p:cNvSpPr>
          <p:nvPr/>
        </p:nvSpPr>
        <p:spPr bwMode="auto">
          <a:xfrm>
            <a:off x="1999730" y="-20637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65" name="Oval 41"/>
          <p:cNvSpPr>
            <a:spLocks noChangeArrowheads="1"/>
          </p:cNvSpPr>
          <p:nvPr/>
        </p:nvSpPr>
        <p:spPr bwMode="auto">
          <a:xfrm>
            <a:off x="2289637" y="-20637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67" name="Oval 43"/>
          <p:cNvSpPr>
            <a:spLocks noChangeArrowheads="1"/>
          </p:cNvSpPr>
          <p:nvPr/>
        </p:nvSpPr>
        <p:spPr bwMode="auto">
          <a:xfrm>
            <a:off x="234890" y="-20637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68" name="Oval 44"/>
          <p:cNvSpPr>
            <a:spLocks noChangeArrowheads="1"/>
          </p:cNvSpPr>
          <p:nvPr/>
        </p:nvSpPr>
        <p:spPr bwMode="auto">
          <a:xfrm>
            <a:off x="234890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71" name="Oval 47"/>
          <p:cNvSpPr>
            <a:spLocks noChangeArrowheads="1"/>
          </p:cNvSpPr>
          <p:nvPr/>
        </p:nvSpPr>
        <p:spPr bwMode="auto">
          <a:xfrm>
            <a:off x="1409333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73" name="Oval 49"/>
          <p:cNvSpPr>
            <a:spLocks noChangeArrowheads="1"/>
          </p:cNvSpPr>
          <p:nvPr/>
        </p:nvSpPr>
        <p:spPr bwMode="auto">
          <a:xfrm>
            <a:off x="1705589" y="196850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74" name="Oval 50"/>
          <p:cNvSpPr>
            <a:spLocks noChangeArrowheads="1"/>
          </p:cNvSpPr>
          <p:nvPr/>
        </p:nvSpPr>
        <p:spPr bwMode="auto">
          <a:xfrm>
            <a:off x="529029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75" name="Oval 51"/>
          <p:cNvSpPr>
            <a:spLocks noChangeArrowheads="1"/>
          </p:cNvSpPr>
          <p:nvPr/>
        </p:nvSpPr>
        <p:spPr bwMode="auto">
          <a:xfrm>
            <a:off x="825285" y="196850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76" name="Oval 52"/>
          <p:cNvSpPr>
            <a:spLocks noChangeArrowheads="1"/>
          </p:cNvSpPr>
          <p:nvPr/>
        </p:nvSpPr>
        <p:spPr bwMode="auto">
          <a:xfrm>
            <a:off x="590397" y="241300"/>
            <a:ext cx="279327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77" name="Oval 53"/>
          <p:cNvSpPr>
            <a:spLocks noChangeArrowheads="1"/>
          </p:cNvSpPr>
          <p:nvPr/>
        </p:nvSpPr>
        <p:spPr bwMode="auto">
          <a:xfrm>
            <a:off x="1115194" y="196850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79" name="Oval 55"/>
          <p:cNvSpPr>
            <a:spLocks noChangeArrowheads="1"/>
          </p:cNvSpPr>
          <p:nvPr/>
        </p:nvSpPr>
        <p:spPr bwMode="auto">
          <a:xfrm>
            <a:off x="1764840" y="241300"/>
            <a:ext cx="279327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80" name="Oval 56"/>
          <p:cNvSpPr>
            <a:spLocks noChangeArrowheads="1"/>
          </p:cNvSpPr>
          <p:nvPr/>
        </p:nvSpPr>
        <p:spPr bwMode="auto">
          <a:xfrm>
            <a:off x="4113728" y="19051"/>
            <a:ext cx="281444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81" name="Oval 57"/>
          <p:cNvSpPr>
            <a:spLocks noChangeArrowheads="1"/>
          </p:cNvSpPr>
          <p:nvPr/>
        </p:nvSpPr>
        <p:spPr bwMode="auto">
          <a:xfrm>
            <a:off x="4113728" y="241300"/>
            <a:ext cx="281444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94" name="Oval 70"/>
          <p:cNvSpPr>
            <a:spLocks noChangeArrowheads="1"/>
          </p:cNvSpPr>
          <p:nvPr/>
        </p:nvSpPr>
        <p:spPr bwMode="auto">
          <a:xfrm>
            <a:off x="3819589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95" name="Oval 71"/>
          <p:cNvSpPr>
            <a:spLocks noChangeArrowheads="1"/>
          </p:cNvSpPr>
          <p:nvPr/>
        </p:nvSpPr>
        <p:spPr bwMode="auto">
          <a:xfrm>
            <a:off x="3819589" y="241300"/>
            <a:ext cx="279327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14" name="Oval 90"/>
          <p:cNvSpPr>
            <a:spLocks noChangeArrowheads="1"/>
          </p:cNvSpPr>
          <p:nvPr/>
        </p:nvSpPr>
        <p:spPr bwMode="auto">
          <a:xfrm>
            <a:off x="0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17" name="Oval 93"/>
          <p:cNvSpPr>
            <a:spLocks noChangeArrowheads="1"/>
          </p:cNvSpPr>
          <p:nvPr/>
        </p:nvSpPr>
        <p:spPr bwMode="auto">
          <a:xfrm>
            <a:off x="4054478" y="-20637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18" name="Oval 94"/>
          <p:cNvSpPr>
            <a:spLocks noChangeArrowheads="1"/>
          </p:cNvSpPr>
          <p:nvPr/>
        </p:nvSpPr>
        <p:spPr bwMode="auto">
          <a:xfrm>
            <a:off x="4054478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32" name="Oval 108"/>
          <p:cNvSpPr>
            <a:spLocks noChangeArrowheads="1"/>
          </p:cNvSpPr>
          <p:nvPr/>
        </p:nvSpPr>
        <p:spPr bwMode="auto">
          <a:xfrm>
            <a:off x="4934781" y="-20637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34" name="Oval 110"/>
          <p:cNvSpPr>
            <a:spLocks noChangeArrowheads="1"/>
          </p:cNvSpPr>
          <p:nvPr/>
        </p:nvSpPr>
        <p:spPr bwMode="auto">
          <a:xfrm>
            <a:off x="4994033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35" name="Oval 111"/>
          <p:cNvSpPr>
            <a:spLocks noChangeArrowheads="1"/>
          </p:cNvSpPr>
          <p:nvPr/>
        </p:nvSpPr>
        <p:spPr bwMode="auto">
          <a:xfrm>
            <a:off x="4644874" y="-20637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36" name="Oval 112"/>
          <p:cNvSpPr>
            <a:spLocks noChangeArrowheads="1"/>
          </p:cNvSpPr>
          <p:nvPr/>
        </p:nvSpPr>
        <p:spPr bwMode="auto">
          <a:xfrm>
            <a:off x="4644874" y="196850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37" name="Oval 113"/>
          <p:cNvSpPr>
            <a:spLocks noChangeArrowheads="1"/>
          </p:cNvSpPr>
          <p:nvPr/>
        </p:nvSpPr>
        <p:spPr bwMode="auto">
          <a:xfrm>
            <a:off x="4699894" y="241300"/>
            <a:ext cx="283559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38" name="Oval 114"/>
          <p:cNvSpPr>
            <a:spLocks noChangeArrowheads="1"/>
          </p:cNvSpPr>
          <p:nvPr/>
        </p:nvSpPr>
        <p:spPr bwMode="auto">
          <a:xfrm>
            <a:off x="4934781" y="196850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39" name="Oval 115"/>
          <p:cNvSpPr>
            <a:spLocks noChangeArrowheads="1"/>
          </p:cNvSpPr>
          <p:nvPr/>
        </p:nvSpPr>
        <p:spPr bwMode="auto">
          <a:xfrm>
            <a:off x="4994033" y="241300"/>
            <a:ext cx="279327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45" name="Oval 121"/>
          <p:cNvSpPr>
            <a:spLocks noChangeArrowheads="1"/>
          </p:cNvSpPr>
          <p:nvPr/>
        </p:nvSpPr>
        <p:spPr bwMode="auto">
          <a:xfrm>
            <a:off x="4348618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47" name="Oval 123"/>
          <p:cNvSpPr>
            <a:spLocks noChangeArrowheads="1"/>
          </p:cNvSpPr>
          <p:nvPr/>
        </p:nvSpPr>
        <p:spPr bwMode="auto">
          <a:xfrm>
            <a:off x="4348618" y="-20637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49" name="Oval 125"/>
          <p:cNvSpPr>
            <a:spLocks noChangeArrowheads="1"/>
          </p:cNvSpPr>
          <p:nvPr/>
        </p:nvSpPr>
        <p:spPr bwMode="auto">
          <a:xfrm>
            <a:off x="4409985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53" name="Oval 129"/>
          <p:cNvSpPr>
            <a:spLocks noChangeArrowheads="1"/>
          </p:cNvSpPr>
          <p:nvPr/>
        </p:nvSpPr>
        <p:spPr bwMode="auto">
          <a:xfrm>
            <a:off x="6699622" y="-20637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54" name="Oval 130"/>
          <p:cNvSpPr>
            <a:spLocks noChangeArrowheads="1"/>
          </p:cNvSpPr>
          <p:nvPr/>
        </p:nvSpPr>
        <p:spPr bwMode="auto">
          <a:xfrm>
            <a:off x="6109227" y="-20637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55" name="Oval 131"/>
          <p:cNvSpPr>
            <a:spLocks noChangeArrowheads="1"/>
          </p:cNvSpPr>
          <p:nvPr/>
        </p:nvSpPr>
        <p:spPr bwMode="auto">
          <a:xfrm>
            <a:off x="5874337" y="19051"/>
            <a:ext cx="285676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56" name="Oval 132"/>
          <p:cNvSpPr>
            <a:spLocks noChangeArrowheads="1"/>
          </p:cNvSpPr>
          <p:nvPr/>
        </p:nvSpPr>
        <p:spPr bwMode="auto">
          <a:xfrm>
            <a:off x="6403366" y="-20637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57" name="Oval 133"/>
          <p:cNvSpPr>
            <a:spLocks noChangeArrowheads="1"/>
          </p:cNvSpPr>
          <p:nvPr/>
        </p:nvSpPr>
        <p:spPr bwMode="auto">
          <a:xfrm>
            <a:off x="6464733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58" name="Oval 134"/>
          <p:cNvSpPr>
            <a:spLocks noChangeArrowheads="1"/>
          </p:cNvSpPr>
          <p:nvPr/>
        </p:nvSpPr>
        <p:spPr bwMode="auto">
          <a:xfrm>
            <a:off x="6168477" y="19051"/>
            <a:ext cx="281444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59" name="Oval 135"/>
          <p:cNvSpPr>
            <a:spLocks noChangeArrowheads="1"/>
          </p:cNvSpPr>
          <p:nvPr/>
        </p:nvSpPr>
        <p:spPr bwMode="auto">
          <a:xfrm>
            <a:off x="5525178" y="-20637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60" name="Oval 136"/>
          <p:cNvSpPr>
            <a:spLocks noChangeArrowheads="1"/>
          </p:cNvSpPr>
          <p:nvPr/>
        </p:nvSpPr>
        <p:spPr bwMode="auto">
          <a:xfrm>
            <a:off x="5819318" y="-20637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61" name="Oval 137"/>
          <p:cNvSpPr>
            <a:spLocks noChangeArrowheads="1"/>
          </p:cNvSpPr>
          <p:nvPr/>
        </p:nvSpPr>
        <p:spPr bwMode="auto">
          <a:xfrm>
            <a:off x="5290289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62" name="Oval 138"/>
          <p:cNvSpPr>
            <a:spLocks noChangeArrowheads="1"/>
          </p:cNvSpPr>
          <p:nvPr/>
        </p:nvSpPr>
        <p:spPr bwMode="auto">
          <a:xfrm>
            <a:off x="5584429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63" name="Oval 139"/>
          <p:cNvSpPr>
            <a:spLocks noChangeArrowheads="1"/>
          </p:cNvSpPr>
          <p:nvPr/>
        </p:nvSpPr>
        <p:spPr bwMode="auto">
          <a:xfrm>
            <a:off x="6758873" y="19051"/>
            <a:ext cx="279327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64" name="Oval 140"/>
          <p:cNvSpPr>
            <a:spLocks noChangeArrowheads="1"/>
          </p:cNvSpPr>
          <p:nvPr/>
        </p:nvSpPr>
        <p:spPr bwMode="auto">
          <a:xfrm>
            <a:off x="5228922" y="-20637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66" name="Oval 142"/>
          <p:cNvSpPr>
            <a:spLocks noChangeArrowheads="1"/>
          </p:cNvSpPr>
          <p:nvPr/>
        </p:nvSpPr>
        <p:spPr bwMode="auto">
          <a:xfrm>
            <a:off x="5290289" y="241300"/>
            <a:ext cx="279327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67" name="Oval 143"/>
          <p:cNvSpPr>
            <a:spLocks noChangeArrowheads="1"/>
          </p:cNvSpPr>
          <p:nvPr/>
        </p:nvSpPr>
        <p:spPr bwMode="auto">
          <a:xfrm>
            <a:off x="6168477" y="241300"/>
            <a:ext cx="281444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68" name="Oval 144"/>
          <p:cNvSpPr>
            <a:spLocks noChangeArrowheads="1"/>
          </p:cNvSpPr>
          <p:nvPr/>
        </p:nvSpPr>
        <p:spPr bwMode="auto">
          <a:xfrm>
            <a:off x="6403366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69" name="Oval 145"/>
          <p:cNvSpPr>
            <a:spLocks noChangeArrowheads="1"/>
          </p:cNvSpPr>
          <p:nvPr/>
        </p:nvSpPr>
        <p:spPr bwMode="auto">
          <a:xfrm>
            <a:off x="6464733" y="241300"/>
            <a:ext cx="279327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70" name="Oval 146"/>
          <p:cNvSpPr>
            <a:spLocks noChangeArrowheads="1"/>
          </p:cNvSpPr>
          <p:nvPr/>
        </p:nvSpPr>
        <p:spPr bwMode="auto">
          <a:xfrm>
            <a:off x="6699622" y="196850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71" name="Oval 147"/>
          <p:cNvSpPr>
            <a:spLocks noChangeArrowheads="1"/>
          </p:cNvSpPr>
          <p:nvPr/>
        </p:nvSpPr>
        <p:spPr bwMode="auto">
          <a:xfrm>
            <a:off x="5525178" y="196850"/>
            <a:ext cx="10369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72" name="Oval 148"/>
          <p:cNvSpPr>
            <a:spLocks noChangeArrowheads="1"/>
          </p:cNvSpPr>
          <p:nvPr/>
        </p:nvSpPr>
        <p:spPr bwMode="auto">
          <a:xfrm>
            <a:off x="5819318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73" name="Oval 149"/>
          <p:cNvSpPr>
            <a:spLocks noChangeArrowheads="1"/>
          </p:cNvSpPr>
          <p:nvPr/>
        </p:nvSpPr>
        <p:spPr bwMode="auto">
          <a:xfrm>
            <a:off x="5584429" y="241300"/>
            <a:ext cx="279327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74" name="Oval 150"/>
          <p:cNvSpPr>
            <a:spLocks noChangeArrowheads="1"/>
          </p:cNvSpPr>
          <p:nvPr/>
        </p:nvSpPr>
        <p:spPr bwMode="auto">
          <a:xfrm>
            <a:off x="6109227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98" name="Oval 174"/>
          <p:cNvSpPr>
            <a:spLocks noChangeArrowheads="1"/>
          </p:cNvSpPr>
          <p:nvPr/>
        </p:nvSpPr>
        <p:spPr bwMode="auto">
          <a:xfrm>
            <a:off x="1999730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19" name="Oval 195"/>
          <p:cNvSpPr>
            <a:spLocks noChangeArrowheads="1"/>
          </p:cNvSpPr>
          <p:nvPr/>
        </p:nvSpPr>
        <p:spPr bwMode="auto">
          <a:xfrm>
            <a:off x="6109227" y="196850"/>
            <a:ext cx="105806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93" name="Rectangle 392"/>
          <p:cNvSpPr/>
          <p:nvPr/>
        </p:nvSpPr>
        <p:spPr bwMode="auto">
          <a:xfrm>
            <a:off x="0" y="1"/>
            <a:ext cx="12188825" cy="117157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5000">
                <a:schemeClr val="accent1">
                  <a:alpha val="0"/>
                </a:schemeClr>
              </a:gs>
            </a:gsLst>
            <a:lin ang="5400000" scaled="1"/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b="1" dirty="0" smtClean="0">
              <a:solidFill>
                <a:prstClr val="white"/>
              </a:solidFill>
            </a:endParaRP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87195" y="1689101"/>
            <a:ext cx="10667339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1008033" y="6500814"/>
            <a:ext cx="1070754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fld id="{2C78AFB4-C6FC-46C2-866E-1D035D18C516}" type="slidenum">
              <a:rPr lang="en-US" sz="1000" smtClean="0">
                <a:solidFill>
                  <a:srgbClr val="8F989D"/>
                </a:solidFill>
                <a:latin typeface="Arial" charset="0"/>
              </a:rPr>
              <a:pPr defTabSz="914400" fontAlgn="base"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8F989D"/>
              </a:solidFill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14978" y="2362201"/>
            <a:ext cx="5573848" cy="1343025"/>
          </a:xfrm>
          <a:prstGeom prst="rect">
            <a:avLst/>
          </a:prstGeom>
          <a:gradFill flip="none" rotWithShape="1">
            <a:gsLst>
              <a:gs pos="36000">
                <a:schemeClr val="bg1"/>
              </a:gs>
              <a:gs pos="100000">
                <a:schemeClr val="accent1">
                  <a:alpha val="0"/>
                </a:schemeClr>
              </a:gs>
            </a:gsLst>
            <a:lin ang="10800000" scaled="1"/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b="1" dirty="0" smtClean="0">
              <a:solidFill>
                <a:prstClr val="white"/>
              </a:solidFill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87195" y="438149"/>
            <a:ext cx="10667339" cy="936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403" name="Picture 402" descr="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6629" y="6381751"/>
            <a:ext cx="1275441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9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ransition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>
          <a:solidFill>
            <a:schemeClr val="tx2"/>
          </a:solidFill>
          <a:latin typeface="+mn-lt"/>
        </a:defRPr>
      </a:lvl2pPr>
      <a:lvl3pPr marL="102870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>
          <a:solidFill>
            <a:schemeClr val="tx2"/>
          </a:solidFill>
          <a:latin typeface="+mn-lt"/>
        </a:defRPr>
      </a:lvl3pPr>
      <a:lvl4pPr marL="142875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>
          <a:solidFill>
            <a:schemeClr val="tx2"/>
          </a:solidFill>
          <a:latin typeface="+mn-lt"/>
        </a:defRPr>
      </a:lvl4pPr>
      <a:lvl5pPr marL="17716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>
          <a:solidFill>
            <a:schemeClr val="tx2"/>
          </a:solidFill>
          <a:latin typeface="+mn-lt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fld id="{4CFFEE8A-0C3B-4CE3-BDBE-3AB865C6E9B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7/9/2015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fld id="{E0DBC28C-C8D9-41EE-A049-76BA2ACCFA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5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urtis.schla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sawyer@hdnug.or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virtualacademy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urtis.schlak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agiledotnext.com/" TargetMode="External"/><Relationship Id="rId5" Type="http://schemas.openxmlformats.org/officeDocument/2006/relationships/hyperlink" Target="agiledotnext.com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965036" cy="2000251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TH</a:t>
            </a:r>
            <a:r>
              <a:rPr lang="en-US" sz="48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asy</a:t>
            </a:r>
            <a:r>
              <a:rPr lang="en-US" sz="4800" dirty="0" err="1" smtClean="0"/>
              <a:t>INK</a:t>
            </a:r>
            <a:r>
              <a:rPr lang="en-US" sz="48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nc</a:t>
            </a:r>
            <a:r>
              <a:rPr lang="en-US" sz="4800" b="1" dirty="0" smtClean="0"/>
              <a:t>: </a:t>
            </a:r>
            <a:r>
              <a:rPr lang="en-US" sz="4800" b="1" dirty="0" smtClean="0"/>
              <a:t>Multi-threading in Microsoft </a:t>
            </a:r>
            <a:r>
              <a:rPr lang="en-US" sz="4800" b="1" dirty="0" err="1" smtClean="0"/>
              <a:t>.Net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3600" b="1" i="1" dirty="0" smtClean="0"/>
              <a:t>By Eric Burcha</a:t>
            </a:r>
            <a:r>
              <a:rPr lang="en-US" sz="3600" b="1" i="1" dirty="0"/>
              <a:t>m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HDNUG Meeting #159</a:t>
            </a:r>
          </a:p>
          <a:p>
            <a:r>
              <a:rPr lang="en-US" dirty="0" smtClean="0"/>
              <a:t>July 9, 2015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9812" y="5105400"/>
            <a:ext cx="80714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Tonight’s Event Sponsored By:</a:t>
            </a:r>
          </a:p>
          <a:p>
            <a:r>
              <a:rPr lang="en-US" sz="2800" dirty="0"/>
              <a:t>Curtis </a:t>
            </a:r>
            <a:r>
              <a:rPr lang="en-US" sz="2800" dirty="0" err="1" smtClean="0"/>
              <a:t>Schlak</a:t>
            </a:r>
            <a:r>
              <a:rPr lang="en-US" sz="2800" dirty="0" smtClean="0"/>
              <a:t> - </a:t>
            </a:r>
            <a:r>
              <a:rPr lang="en-US" sz="2800" dirty="0">
                <a:hlinkClick r:id="rId3"/>
              </a:rPr>
              <a:t>http://curtis.schlak.com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Tonight’s Talk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827212" y="4951266"/>
            <a:ext cx="6867483" cy="1220933"/>
          </a:xfrm>
        </p:spPr>
        <p:txBody>
          <a:bodyPr>
            <a:normAutofit fontScale="92500" lnSpcReduction="20000"/>
          </a:bodyPr>
          <a:lstStyle/>
          <a:p>
            <a:endParaRPr lang="en-US" b="1" dirty="0"/>
          </a:p>
          <a:p>
            <a:r>
              <a:rPr lang="en-US" b="1" dirty="0" err="1" smtClean="0"/>
              <a:t>Thinkasync</a:t>
            </a:r>
            <a:r>
              <a:rPr lang="en-US" b="1" dirty="0" smtClean="0"/>
              <a:t> : multithreading in Microsoft </a:t>
            </a:r>
            <a:r>
              <a:rPr lang="en-US" b="1" dirty="0" err="1" smtClean="0"/>
              <a:t>.net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1600" b="1" i="1" dirty="0" smtClean="0"/>
              <a:t>By </a:t>
            </a:r>
            <a:r>
              <a:rPr lang="en-US" sz="1600" b="1" i="1" dirty="0" err="1" smtClean="0"/>
              <a:t>eric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burcham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99520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Wireless:</a:t>
            </a:r>
          </a:p>
          <a:p>
            <a:pPr lvl="1"/>
            <a:r>
              <a:rPr lang="en-US" dirty="0" smtClean="0"/>
              <a:t>SSID: </a:t>
            </a:r>
            <a:r>
              <a:rPr lang="en-US" dirty="0" err="1" smtClean="0"/>
              <a:t>msftopen</a:t>
            </a:r>
            <a:endParaRPr lang="en-US" dirty="0" smtClean="0"/>
          </a:p>
          <a:p>
            <a:r>
              <a:rPr lang="en-US" dirty="0" smtClean="0"/>
              <a:t>Restrooms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HDNUG can help! </a:t>
            </a:r>
          </a:p>
          <a:p>
            <a:r>
              <a:rPr lang="en-US" dirty="0" smtClean="0"/>
              <a:t>Free 30 day subscription to </a:t>
            </a:r>
            <a:r>
              <a:rPr lang="en-US" dirty="0" err="1" smtClean="0"/>
              <a:t>Pluralsight</a:t>
            </a:r>
            <a:endParaRPr lang="en-US" dirty="0" smtClean="0"/>
          </a:p>
          <a:p>
            <a:pPr lvl="1"/>
            <a:r>
              <a:rPr lang="en-US" dirty="0" smtClean="0"/>
              <a:t>Send email to </a:t>
            </a:r>
            <a:r>
              <a:rPr lang="en-US" dirty="0" smtClean="0">
                <a:hlinkClick r:id="rId2"/>
              </a:rPr>
              <a:t>jsawyer@hdnug.org</a:t>
            </a:r>
            <a:endParaRPr lang="en-US" dirty="0" smtClean="0"/>
          </a:p>
          <a:p>
            <a:r>
              <a:rPr lang="en-US" dirty="0" smtClean="0"/>
              <a:t>Connect with recruiters and jobs on HDNUG’s LinkedIn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5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 of the 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invented punch cards?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 of the 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066529" cy="4465320"/>
          </a:xfrm>
        </p:spPr>
        <p:txBody>
          <a:bodyPr>
            <a:noAutofit/>
          </a:bodyPr>
          <a:lstStyle/>
          <a:p>
            <a:r>
              <a:rPr lang="en-US" sz="2400" dirty="0" smtClean="0"/>
              <a:t>Joseph Marie Jacquard</a:t>
            </a:r>
          </a:p>
          <a:p>
            <a:pPr lvl="1"/>
            <a:r>
              <a:rPr lang="en-US" sz="2000" dirty="0" smtClean="0"/>
              <a:t>born July 7, 1752</a:t>
            </a:r>
          </a:p>
          <a:p>
            <a:r>
              <a:rPr lang="en-US" sz="2400" dirty="0" smtClean="0"/>
              <a:t>Invented the </a:t>
            </a:r>
            <a:r>
              <a:rPr lang="en-US" sz="2400" i="1" dirty="0" smtClean="0"/>
              <a:t>Jacquard loom, </a:t>
            </a:r>
            <a:r>
              <a:rPr lang="en-US" sz="2400" dirty="0" smtClean="0"/>
              <a:t>which </a:t>
            </a:r>
            <a:r>
              <a:rPr lang="en-US" sz="2400" smtClean="0"/>
              <a:t>used  replaceable </a:t>
            </a:r>
            <a:r>
              <a:rPr lang="en-US" sz="2400" dirty="0" smtClean="0"/>
              <a:t>punched cards to control a </a:t>
            </a:r>
            <a:br>
              <a:rPr lang="en-US" sz="2400" dirty="0" smtClean="0"/>
            </a:br>
            <a:r>
              <a:rPr lang="en-US" sz="2400" dirty="0" smtClean="0"/>
              <a:t>sequence of operations (1801)</a:t>
            </a:r>
          </a:p>
          <a:p>
            <a:r>
              <a:rPr lang="en-US" sz="2400" dirty="0" smtClean="0"/>
              <a:t>Babbage knew of this and planned on </a:t>
            </a:r>
            <a:br>
              <a:rPr lang="en-US" sz="2400" dirty="0" smtClean="0"/>
            </a:br>
            <a:r>
              <a:rPr lang="en-US" sz="2400" dirty="0" smtClean="0"/>
              <a:t>using it for his Analytical Engine</a:t>
            </a:r>
          </a:p>
          <a:p>
            <a:r>
              <a:rPr lang="en-US" sz="2400" dirty="0" smtClean="0"/>
              <a:t>Herman Hollerith took this a step further </a:t>
            </a:r>
            <a:br>
              <a:rPr lang="en-US" sz="2400" dirty="0" smtClean="0"/>
            </a:br>
            <a:r>
              <a:rPr lang="en-US" sz="2400" dirty="0" smtClean="0"/>
              <a:t>for the 1890 US Census</a:t>
            </a:r>
          </a:p>
          <a:p>
            <a:r>
              <a:rPr lang="en-US" sz="2400" dirty="0" smtClean="0"/>
              <a:t>Punched cards remained in use into the </a:t>
            </a:r>
            <a:br>
              <a:rPr lang="en-US" sz="2400" dirty="0" smtClean="0"/>
            </a:br>
            <a:r>
              <a:rPr lang="en-US" sz="2400" dirty="0" smtClean="0"/>
              <a:t>80’s.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2606040"/>
            <a:ext cx="2674620" cy="35661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94813" y="6172200"/>
            <a:ext cx="267462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"Hand-driven-jacquard-loom" </a:t>
            </a: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600" dirty="0" smtClean="0"/>
              <a:t>by </a:t>
            </a:r>
            <a:r>
              <a:rPr lang="en-US" sz="600" dirty="0"/>
              <a:t>Edal Anton </a:t>
            </a:r>
            <a:r>
              <a:rPr lang="en-US" sz="600" dirty="0" err="1"/>
              <a:t>Lefterov</a:t>
            </a:r>
            <a:r>
              <a:rPr lang="en-US" sz="600" dirty="0"/>
              <a:t> - Own work. Licensed under CC BY-SA 3.0 via Wikimedia Commons - https://commons.wikimedia.org/wiki/File:Hand-driven-jacquard-loom.jpg#/media/File:Hand-driven-jacquard-loom.jpg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04408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News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TRAINING: </a:t>
            </a:r>
          </a:p>
          <a:p>
            <a:pPr lvl="1"/>
            <a:r>
              <a:rPr lang="en-US" dirty="0" smtClean="0"/>
              <a:t>Microsoft Virtual Academy</a:t>
            </a:r>
          </a:p>
          <a:p>
            <a:pPr lvl="1"/>
            <a:r>
              <a:rPr lang="en-US" dirty="0" smtClean="0">
                <a:hlinkClick r:id="rId2"/>
              </a:rPr>
              <a:t>www.microsoftvirtualacademy.com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2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from our sponsor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Curtis </a:t>
            </a:r>
            <a:r>
              <a:rPr lang="en-US" dirty="0" err="1" smtClean="0"/>
              <a:t>Schlak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://curtis.schlak.com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3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56" y="2002340"/>
            <a:ext cx="9158547" cy="23766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2965" y="1625098"/>
            <a:ext cx="1085455" cy="108545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63157" y="2008712"/>
            <a:ext cx="9158547" cy="239667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60" r="50156"/>
          <a:stretch/>
        </p:blipFill>
        <p:spPr>
          <a:xfrm>
            <a:off x="2287335" y="2803900"/>
            <a:ext cx="7219510" cy="100654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51531" y="198916"/>
            <a:ext cx="7679430" cy="1753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3599" b="1" dirty="0">
                <a:solidFill>
                  <a:prstClr val="white"/>
                </a:solidFill>
              </a:rPr>
              <a:t>Coming Soon to a Theatre Near You</a:t>
            </a:r>
          </a:p>
          <a:p>
            <a:pPr algn="ctr" defTabSz="914126"/>
            <a:r>
              <a:rPr lang="en-US" sz="2399" b="1" dirty="0">
                <a:solidFill>
                  <a:prstClr val="black"/>
                </a:solidFill>
              </a:rPr>
              <a:t>Tuesday, August 11, 2015</a:t>
            </a:r>
          </a:p>
          <a:p>
            <a:pPr algn="ctr" defTabSz="914126"/>
            <a:r>
              <a:rPr lang="en-US" sz="2399" b="1" dirty="0">
                <a:solidFill>
                  <a:prstClr val="black"/>
                </a:solidFill>
              </a:rPr>
              <a:t>8am-5pm</a:t>
            </a:r>
          </a:p>
          <a:p>
            <a:pPr algn="ctr" defTabSz="914126"/>
            <a:r>
              <a:rPr lang="en-US" sz="2399" b="1" dirty="0">
                <a:solidFill>
                  <a:prstClr val="black"/>
                </a:solidFill>
              </a:rPr>
              <a:t>Studio Movie Grill City Center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-1307386" y="2008712"/>
            <a:ext cx="0" cy="19605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hlinkClick r:id="rId5"/>
          </p:cNvPr>
          <p:cNvSpPr txBox="1"/>
          <p:nvPr/>
        </p:nvSpPr>
        <p:spPr>
          <a:xfrm>
            <a:off x="3011605" y="4425663"/>
            <a:ext cx="6159283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3199" b="1" dirty="0">
                <a:solidFill>
                  <a:prstClr val="white"/>
                </a:solidFill>
              </a:rPr>
              <a:t>Register now </a:t>
            </a:r>
            <a:r>
              <a:rPr lang="en-US" sz="3199" b="1" dirty="0">
                <a:solidFill>
                  <a:prstClr val="black"/>
                </a:solidFill>
                <a:hlinkClick r:id="rId6"/>
              </a:rPr>
              <a:t>AgileDotNext.com </a:t>
            </a:r>
            <a:r>
              <a:rPr lang="en-US" sz="3199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49239" y="5258613"/>
            <a:ext cx="4284014" cy="83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2399" b="1" dirty="0">
                <a:solidFill>
                  <a:prstClr val="white"/>
                </a:solidFill>
              </a:rPr>
              <a:t>Get 10% off by entering</a:t>
            </a:r>
            <a:r>
              <a:rPr lang="en-US" sz="2399" b="1" dirty="0">
                <a:solidFill>
                  <a:prstClr val="black"/>
                </a:solidFill>
              </a:rPr>
              <a:t>  </a:t>
            </a:r>
            <a:r>
              <a:rPr lang="en-US" sz="2399" b="1" i="1" u="sng" dirty="0" err="1">
                <a:solidFill>
                  <a:prstClr val="black"/>
                </a:solidFill>
              </a:rPr>
              <a:t>IEUGfriends</a:t>
            </a:r>
            <a:endParaRPr lang="en-US" sz="2399" b="1" i="1" u="sng" dirty="0">
              <a:solidFill>
                <a:prstClr val="black"/>
              </a:solidFill>
            </a:endParaRPr>
          </a:p>
        </p:txBody>
      </p:sp>
      <p:pic>
        <p:nvPicPr>
          <p:cNvPr id="1026" name="Picture 2" descr="http://agiledotnext.com/Content/supreme/image/improving_logo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81" y="2167826"/>
            <a:ext cx="2522374" cy="58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2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Minutes</a:t>
            </a:r>
          </a:p>
          <a:p>
            <a:r>
              <a:rPr lang="en-US" dirty="0"/>
              <a:t>Last chance to buy</a:t>
            </a:r>
            <a:r>
              <a:rPr lang="en-US" dirty="0" smtClean="0"/>
              <a:t> </a:t>
            </a:r>
            <a:r>
              <a:rPr lang="en-US" dirty="0"/>
              <a:t>extra door prize tickets!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1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ustom 1">
      <a:majorFont>
        <a:latin typeface="Trebuchet MS"/>
        <a:ea typeface=""/>
        <a:cs typeface=""/>
      </a:majorFont>
      <a:minorFont>
        <a:latin typeface="Consolas"/>
        <a:ea typeface=""/>
        <a:cs typeface="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45236-Riversand Template">
  <a:themeElements>
    <a:clrScheme name="Riversand 3.30.2012-2">
      <a:dk1>
        <a:sysClr val="windowText" lastClr="000000"/>
      </a:dk1>
      <a:lt1>
        <a:sysClr val="window" lastClr="FFFFFF"/>
      </a:lt1>
      <a:dk2>
        <a:srgbClr val="00345B"/>
      </a:dk2>
      <a:lt2>
        <a:srgbClr val="8F989D"/>
      </a:lt2>
      <a:accent1>
        <a:srgbClr val="00345B"/>
      </a:accent1>
      <a:accent2>
        <a:srgbClr val="0094CC"/>
      </a:accent2>
      <a:accent3>
        <a:srgbClr val="B19D7F"/>
      </a:accent3>
      <a:accent4>
        <a:srgbClr val="D6DE22"/>
      </a:accent4>
      <a:accent5>
        <a:srgbClr val="FF7444"/>
      </a:accent5>
      <a:accent6>
        <a:srgbClr val="DC1242"/>
      </a:accent6>
      <a:hlink>
        <a:srgbClr val="D8CEBF"/>
      </a:hlink>
      <a:folHlink>
        <a:srgbClr val="D6DE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>
          <a:defRPr b="1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2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 rtlCol="0">
        <a:spAutoFit/>
      </a:bodyPr>
      <a:lstStyle>
        <a:defPPr algn="l"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</Words>
  <Application>Microsoft Office PowerPoint</Application>
  <PresentationFormat>Custom</PresentationFormat>
  <Paragraphs>44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Trebuchet MS</vt:lpstr>
      <vt:lpstr>Tech 16x9</vt:lpstr>
      <vt:lpstr>145236-Riversand Template</vt:lpstr>
      <vt:lpstr>Office Theme</vt:lpstr>
      <vt:lpstr>THasyINKnc: Multi-threading in Microsoft .Net By Eric Burcham</vt:lpstr>
      <vt:lpstr>Housekeeping</vt:lpstr>
      <vt:lpstr>Out of Work?</vt:lpstr>
      <vt:lpstr>Fun Fact of the Month</vt:lpstr>
      <vt:lpstr>Fun Fact of the Month</vt:lpstr>
      <vt:lpstr>Microsoft News</vt:lpstr>
      <vt:lpstr>A word from our sponsor … </vt:lpstr>
      <vt:lpstr>PowerPoint Presentation</vt:lpstr>
      <vt:lpstr>Intermission</vt:lpstr>
      <vt:lpstr>Tonight’s Talk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Once for Windows Phone and Windows 8 By Paul DeCarlo</dc:title>
  <dc:creator/>
  <cp:keywords/>
  <cp:lastModifiedBy/>
  <cp:revision>2</cp:revision>
  <dcterms:created xsi:type="dcterms:W3CDTF">2013-09-12T01:14:59Z</dcterms:created>
  <dcterms:modified xsi:type="dcterms:W3CDTF">2015-07-09T23:31:29Z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