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2" r:id="rId5"/>
  </p:sldMasterIdLst>
  <p:sldIdLst>
    <p:sldId id="256" r:id="rId6"/>
    <p:sldId id="260" r:id="rId7"/>
    <p:sldId id="261" r:id="rId8"/>
    <p:sldId id="259" r:id="rId9"/>
    <p:sldId id="257" r:id="rId10"/>
    <p:sldId id="258" r:id="rId11"/>
    <p:sldId id="262" r:id="rId12"/>
    <p:sldId id="269" r:id="rId13"/>
    <p:sldId id="295" r:id="rId14"/>
    <p:sldId id="263" r:id="rId15"/>
    <p:sldId id="270" r:id="rId16"/>
    <p:sldId id="264" r:id="rId17"/>
    <p:sldId id="271" r:id="rId18"/>
    <p:sldId id="265" r:id="rId19"/>
    <p:sldId id="272" r:id="rId20"/>
    <p:sldId id="266" r:id="rId21"/>
    <p:sldId id="267" r:id="rId22"/>
    <p:sldId id="268" r:id="rId23"/>
    <p:sldId id="273" r:id="rId24"/>
    <p:sldId id="274" r:id="rId25"/>
    <p:sldId id="278" r:id="rId26"/>
    <p:sldId id="290" r:id="rId27"/>
    <p:sldId id="275" r:id="rId28"/>
    <p:sldId id="279" r:id="rId29"/>
    <p:sldId id="281" r:id="rId30"/>
    <p:sldId id="291" r:id="rId31"/>
    <p:sldId id="277" r:id="rId32"/>
    <p:sldId id="280" r:id="rId33"/>
    <p:sldId id="282" r:id="rId34"/>
    <p:sldId id="287" r:id="rId35"/>
    <p:sldId id="283" r:id="rId36"/>
    <p:sldId id="284" r:id="rId37"/>
    <p:sldId id="288" r:id="rId38"/>
    <p:sldId id="285" r:id="rId39"/>
    <p:sldId id="286" r:id="rId40"/>
    <p:sldId id="292" r:id="rId41"/>
    <p:sldId id="289" r:id="rId42"/>
    <p:sldId id="276" r:id="rId43"/>
    <p:sldId id="294" r:id="rId44"/>
    <p:sldId id="293"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napToObjects="1">
      <p:cViewPr varScale="1">
        <p:scale>
          <a:sx n="159" d="100"/>
          <a:sy n="159" d="100"/>
        </p:scale>
        <p:origin x="-240"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3708427"/>
            <a:ext cx="9144000" cy="1435075"/>
          </a:xfrm>
          <a:prstGeom prst="rect">
            <a:avLst/>
          </a:prstGeom>
        </p:spPr>
      </p:pic>
      <p:sp>
        <p:nvSpPr>
          <p:cNvPr id="2" name="Title 1"/>
          <p:cNvSpPr>
            <a:spLocks noGrp="1"/>
          </p:cNvSpPr>
          <p:nvPr>
            <p:ph type="ctrTitle"/>
          </p:nvPr>
        </p:nvSpPr>
        <p:spPr>
          <a:xfrm>
            <a:off x="685800" y="1597820"/>
            <a:ext cx="77724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713037"/>
            <a:ext cx="6400800" cy="1314450"/>
          </a:xfrm>
        </p:spPr>
        <p:txBody>
          <a:bodyPr/>
          <a:lstStyle>
            <a:lvl1pPr marL="27432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18534" y="4767264"/>
            <a:ext cx="2133600" cy="273844"/>
          </a:xfrm>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a:xfrm>
            <a:off x="6874934" y="4766469"/>
            <a:ext cx="2133600" cy="273844"/>
          </a:xfrm>
        </p:spPr>
        <p:txBody>
          <a:bodyPr/>
          <a:lstStyle/>
          <a:p>
            <a:fld id="{140BEB6C-1804-4B4E-AECB-25310A1E39A4}" type="slidenum">
              <a:rPr lang="en-US" smtClean="0"/>
              <a:t>‹#›</a:t>
            </a:fld>
            <a:endParaRPr lang="en-US"/>
          </a:p>
        </p:txBody>
      </p:sp>
      <p:pic>
        <p:nvPicPr>
          <p:cNvPr id="7" name="Picture 6"/>
          <p:cNvPicPr>
            <a:picLocks noChangeAspect="1"/>
          </p:cNvPicPr>
          <p:nvPr userDrawn="1"/>
        </p:nvPicPr>
        <p:blipFill>
          <a:blip r:embed="rId3"/>
          <a:stretch>
            <a:fillRect/>
          </a:stretch>
        </p:blipFill>
        <p:spPr>
          <a:xfrm>
            <a:off x="0" y="2"/>
            <a:ext cx="9144000" cy="1349237"/>
          </a:xfrm>
          <a:prstGeom prst="rect">
            <a:avLst/>
          </a:prstGeom>
        </p:spPr>
      </p:pic>
      <p:pic>
        <p:nvPicPr>
          <p:cNvPr id="11" name="Picture 10"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FFEE8A-0C3B-4CE3-BDBE-3AB865C6E9B1}" type="datetimeFigureOut">
              <a:rPr lang="en-US" smtClean="0">
                <a:solidFill>
                  <a:prstClr val="black">
                    <a:tint val="75000"/>
                  </a:prstClr>
                </a:solidFill>
              </a:rPr>
              <a:pPr/>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DBC28C-C8D9-41EE-A049-76BA2ACCFA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9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72492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03187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208107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51435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415364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51435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86941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51435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326203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30779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pic>
        <p:nvPicPr>
          <p:cNvPr id="8" name="Picture 7"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Tree>
    <p:extLst>
      <p:ext uri="{BB962C8B-B14F-4D97-AF65-F5344CB8AC3E}">
        <p14:creationId xmlns:p14="http://schemas.microsoft.com/office/powerpoint/2010/main" val="3851053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769703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910401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59395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3708427"/>
            <a:ext cx="9144000" cy="1435075"/>
          </a:xfrm>
          <a:prstGeom prst="rect">
            <a:avLst/>
          </a:prstGeom>
        </p:spPr>
      </p:pic>
      <p:pic>
        <p:nvPicPr>
          <p:cNvPr id="8" name="Picture 7"/>
          <p:cNvPicPr>
            <a:picLocks noChangeAspect="1"/>
          </p:cNvPicPr>
          <p:nvPr userDrawn="1"/>
        </p:nvPicPr>
        <p:blipFill>
          <a:blip r:embed="rId3"/>
          <a:stretch>
            <a:fillRect/>
          </a:stretch>
        </p:blipFill>
        <p:spPr>
          <a:xfrm>
            <a:off x="0" y="2"/>
            <a:ext cx="9144000" cy="1349237"/>
          </a:xfrm>
          <a:prstGeom prst="rect">
            <a:avLst/>
          </a:prstGeom>
        </p:spPr>
      </p:pic>
      <p:pic>
        <p:nvPicPr>
          <p:cNvPr id="9" name="Picture 8"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30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27432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4416166"/>
            <a:ext cx="9144000" cy="727334"/>
          </a:xfrm>
          <a:prstGeom prst="rect">
            <a:avLst/>
          </a:prstGeom>
        </p:spPr>
      </p:pic>
      <p:pic>
        <p:nvPicPr>
          <p:cNvPr id="11" name="Picture 10"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7/9/2015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4416166"/>
            <a:ext cx="9144000" cy="727334"/>
          </a:xfrm>
          <a:prstGeom prst="rect">
            <a:avLst/>
          </a:prstGeom>
        </p:spPr>
      </p:pic>
      <p:pic>
        <p:nvPicPr>
          <p:cNvPr id="7" name="Picture 6"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7/9/2015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4416166"/>
            <a:ext cx="9144000" cy="727334"/>
          </a:xfrm>
          <a:prstGeom prst="rect">
            <a:avLst/>
          </a:prstGeom>
        </p:spPr>
      </p:pic>
      <p:pic>
        <p:nvPicPr>
          <p:cNvPr id="6" name="Picture 5"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Date Placeholder 1"/>
          <p:cNvSpPr>
            <a:spLocks noGrp="1"/>
          </p:cNvSpPr>
          <p:nvPr>
            <p:ph type="dt" sz="half" idx="10"/>
          </p:nvPr>
        </p:nvSpPr>
        <p:spPr/>
        <p:txBody>
          <a:bodyPr/>
          <a:lstStyle/>
          <a:p>
            <a:fld id="{2A7CB402-B72D-3346-9EA5-354251120F9E}" type="datetimeFigureOut">
              <a:rPr lang="en-US" smtClean="0"/>
              <a:t>7/9/2015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xfrm>
            <a:off x="3" y="1"/>
            <a:ext cx="1473201" cy="871538"/>
          </a:xfrm>
          <a:solidFill>
            <a:srgbClr val="1F2160"/>
          </a:solidFill>
        </p:spPr>
        <p:txBody>
          <a:bodyPr anchor="b">
            <a:noAutofit/>
          </a:bodyPr>
          <a:lstStyle>
            <a:lvl1pPr marL="0" algn="l">
              <a:defRPr sz="135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95120" y="204789"/>
            <a:ext cx="7467600" cy="4389835"/>
          </a:xfrm>
        </p:spPr>
        <p:txBody>
          <a:bodyPr/>
          <a:lstStyle>
            <a:lvl1pPr>
              <a:defRPr sz="2400">
                <a:solidFill>
                  <a:srgbClr val="1F2160"/>
                </a:solidFill>
              </a:defRPr>
            </a:lvl1pPr>
            <a:lvl2pPr>
              <a:defRPr sz="2100">
                <a:solidFill>
                  <a:srgbClr val="1F2160"/>
                </a:solidFill>
              </a:defRPr>
            </a:lvl2pPr>
            <a:lvl3pPr>
              <a:defRPr sz="1800">
                <a:solidFill>
                  <a:srgbClr val="1F2160"/>
                </a:solidFill>
              </a:defRPr>
            </a:lvl3pPr>
            <a:lvl4pPr>
              <a:defRPr sz="1500">
                <a:solidFill>
                  <a:srgbClr val="1F2160"/>
                </a:solidFill>
              </a:defRPr>
            </a:lvl4pPr>
            <a:lvl5pPr>
              <a:defRPr sz="1500">
                <a:solidFill>
                  <a:srgbClr val="1F2160"/>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473200" cy="4268629"/>
          </a:xfrm>
          <a:solidFill>
            <a:srgbClr val="1F2160"/>
          </a:solidFill>
        </p:spPr>
        <p:txBody>
          <a:bodyPr/>
          <a:lstStyle>
            <a:lvl1pPr marL="0" indent="0">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 y="486632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6" name="Slide Number Placeholder 5"/>
          <p:cNvSpPr>
            <a:spLocks noGrp="1"/>
          </p:cNvSpPr>
          <p:nvPr>
            <p:ph type="sldNum" sz="quarter" idx="4"/>
          </p:nvPr>
        </p:nvSpPr>
        <p:spPr>
          <a:xfrm>
            <a:off x="6929120" y="486632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74320" algn="l" defTabSz="342900" rtl="0" eaLnBrk="1" latinLnBrk="0" hangingPunct="1">
        <a:spcBef>
          <a:spcPct val="0"/>
        </a:spcBef>
        <a:buNone/>
        <a:defRPr sz="3300" kern="1200">
          <a:solidFill>
            <a:srgbClr val="1F216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216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216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216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216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216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193052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ithub.com/ericburcham/THasyINKn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hyperlink" Target="http://www.improvingenterprises.com/" TargetMode="External"/><Relationship Id="rId2" Type="http://schemas.openxmlformats.org/officeDocument/2006/relationships/hyperlink" Target="mailto:eric.burcham@improvingenterprise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http://agiledotnext.com/" TargetMode="External"/><Relationship Id="rId5" Type="http://schemas.openxmlformats.org/officeDocument/2006/relationships/hyperlink" Target="agiledotnext.com" TargetMode="Externa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hyperlink" Target="mailto:Valerie.Carmona@improvingenterprise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scala-lang.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97820"/>
            <a:ext cx="7772400" cy="780815"/>
          </a:xfrm>
        </p:spPr>
        <p:txBody>
          <a:bodyPr>
            <a:normAutofit/>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1200" b="1" dirty="0" smtClean="0">
                <a:solidFill>
                  <a:schemeClr val="accent1">
                    <a:lumMod val="75000"/>
                  </a:schemeClr>
                </a:solidFill>
              </a:rPr>
              <a:t>Thanks Curtissimo!</a:t>
            </a:r>
            <a:endParaRPr lang="en-US" sz="5300" dirty="0"/>
          </a:p>
        </p:txBody>
      </p:sp>
      <p:sp>
        <p:nvSpPr>
          <p:cNvPr id="7" name="Subtitle 6"/>
          <p:cNvSpPr>
            <a:spLocks noGrp="1"/>
          </p:cNvSpPr>
          <p:nvPr>
            <p:ph type="subTitle" idx="1"/>
          </p:nvPr>
        </p:nvSpPr>
        <p:spPr>
          <a:xfrm>
            <a:off x="665334" y="2581565"/>
            <a:ext cx="6069330" cy="437357"/>
          </a:xfrm>
        </p:spPr>
        <p:txBody>
          <a:bodyPr>
            <a:normAutofit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665334" y="3018922"/>
            <a:ext cx="6069330" cy="437357"/>
          </a:xfrm>
          <a:prstGeom prst="rect">
            <a:avLst/>
          </a:prstGeom>
        </p:spPr>
        <p:txBody>
          <a:bodyPr vert="horz" lIns="68580" tIns="34290" rIns="68580" bIns="34290"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a:solidFill>
                  <a:schemeClr val="tx1">
                    <a:lumMod val="50000"/>
                    <a:lumOff val="50000"/>
                  </a:schemeClr>
                </a:solidFill>
              </a:rPr>
              <a:t>Eric Burcham – Improving Enterprises</a:t>
            </a:r>
          </a:p>
        </p:txBody>
      </p:sp>
      <p:sp>
        <p:nvSpPr>
          <p:cNvPr id="2" name="Rectangle 1"/>
          <p:cNvSpPr/>
          <p:nvPr/>
        </p:nvSpPr>
        <p:spPr>
          <a:xfrm>
            <a:off x="959225" y="3641606"/>
            <a:ext cx="6780306" cy="369332"/>
          </a:xfrm>
          <a:prstGeom prst="rect">
            <a:avLst/>
          </a:prstGeom>
        </p:spPr>
        <p:txBody>
          <a:bodyPr wrap="square">
            <a:spAutoFit/>
          </a:bodyPr>
          <a:lstStyle/>
          <a:p>
            <a:r>
              <a:rPr lang="en-US" b="1" dirty="0">
                <a:solidFill>
                  <a:schemeClr val="accent1">
                    <a:lumMod val="75000"/>
                  </a:schemeClr>
                </a:solidFill>
              </a:rPr>
              <a:t>Source at: </a:t>
            </a:r>
            <a:r>
              <a:rPr lang="en-US" b="1" dirty="0">
                <a:solidFill>
                  <a:schemeClr val="accent1">
                    <a:lumMod val="75000"/>
                  </a:schemeClr>
                </a:solidFill>
                <a:hlinkClick r:id="rId2"/>
              </a:rPr>
              <a:t>http://github.com/ericburcham/THasyINKnc/</a:t>
            </a:r>
            <a:endParaRPr lang="en-US" dirty="0"/>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457200" y="1212507"/>
            <a:ext cx="8229600" cy="3394472"/>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Eric Burcham</a:t>
            </a:r>
            <a:endParaRPr lang="en-US" dirty="0"/>
          </a:p>
        </p:txBody>
      </p:sp>
      <p:sp>
        <p:nvSpPr>
          <p:cNvPr id="3" name="Content Placeholder 2"/>
          <p:cNvSpPr>
            <a:spLocks noGrp="1"/>
          </p:cNvSpPr>
          <p:nvPr>
            <p:ph idx="1"/>
          </p:nvPr>
        </p:nvSpPr>
        <p:spPr>
          <a:xfrm>
            <a:off x="1485900" y="835819"/>
            <a:ext cx="6172200" cy="3758804"/>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Lifecycle</a:t>
            </a:r>
            <a:endParaRPr lang="en-US" dirty="0"/>
          </a:p>
        </p:txBody>
      </p:sp>
      <p:sp>
        <p:nvSpPr>
          <p:cNvPr id="3" name="Oval 2"/>
          <p:cNvSpPr/>
          <p:nvPr/>
        </p:nvSpPr>
        <p:spPr>
          <a:xfrm>
            <a:off x="3759543" y="775388"/>
            <a:ext cx="1624913" cy="10194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Waiting to Run</a:t>
            </a:r>
            <a:endParaRPr lang="en-US" dirty="0"/>
          </a:p>
        </p:txBody>
      </p:sp>
      <p:sp>
        <p:nvSpPr>
          <p:cNvPr id="10" name="Oval 9"/>
          <p:cNvSpPr/>
          <p:nvPr/>
        </p:nvSpPr>
        <p:spPr>
          <a:xfrm>
            <a:off x="6814751"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to Completion</a:t>
            </a:r>
            <a:endParaRPr lang="en-US" dirty="0"/>
          </a:p>
        </p:txBody>
      </p:sp>
      <p:sp>
        <p:nvSpPr>
          <p:cNvPr id="12" name="Oval 11"/>
          <p:cNvSpPr/>
          <p:nvPr/>
        </p:nvSpPr>
        <p:spPr>
          <a:xfrm>
            <a:off x="3664550" y="2233998"/>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Running</a:t>
            </a:r>
            <a:endParaRPr lang="en-US" dirty="0"/>
          </a:p>
        </p:txBody>
      </p:sp>
      <p:sp>
        <p:nvSpPr>
          <p:cNvPr id="13" name="Oval 12"/>
          <p:cNvSpPr/>
          <p:nvPr/>
        </p:nvSpPr>
        <p:spPr>
          <a:xfrm>
            <a:off x="5143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Cancelled</a:t>
            </a:r>
            <a:endParaRPr lang="en-US" dirty="0"/>
          </a:p>
        </p:txBody>
      </p:sp>
      <p:sp>
        <p:nvSpPr>
          <p:cNvPr id="14" name="Oval 13"/>
          <p:cNvSpPr/>
          <p:nvPr/>
        </p:nvSpPr>
        <p:spPr>
          <a:xfrm>
            <a:off x="36645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Faulted</a:t>
            </a:r>
            <a:endParaRPr lang="en-US" dirty="0"/>
          </a:p>
        </p:txBody>
      </p:sp>
      <p:cxnSp>
        <p:nvCxnSpPr>
          <p:cNvPr id="16" name="Straight Arrow Connector 15"/>
          <p:cNvCxnSpPr>
            <a:stCxn id="3" idx="3"/>
            <a:endCxn id="13" idx="7"/>
          </p:cNvCxnSpPr>
          <p:nvPr/>
        </p:nvCxnSpPr>
        <p:spPr>
          <a:xfrm flipH="1">
            <a:off x="2063460" y="1645528"/>
            <a:ext cx="1934046" cy="2068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4571999" y="1794820"/>
            <a:ext cx="1" cy="439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2329246" y="2688109"/>
            <a:ext cx="1335304" cy="134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4571998" y="3142220"/>
            <a:ext cx="1" cy="439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5479447" y="2688109"/>
            <a:ext cx="1601090" cy="1026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457201" y="669241"/>
          <a:ext cx="1477438" cy="3206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2166600" y="669241"/>
          <a:ext cx="1477438" cy="3206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3876974" y="669241"/>
          <a:ext cx="1477438" cy="32066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5663509" y="851914"/>
            <a:ext cx="2444772" cy="369332"/>
          </a:xfrm>
          <a:prstGeom prst="rect">
            <a:avLst/>
          </a:prstGeom>
          <a:noFill/>
        </p:spPr>
        <p:txBody>
          <a:bodyPr wrap="none" rtlCol="0">
            <a:spAutoFit/>
          </a:bodyPr>
          <a:lstStyle/>
          <a:p>
            <a:r>
              <a:rPr lang="en-US" dirty="0" smtClean="0"/>
              <a:t>Partitioned Input Values</a:t>
            </a:r>
            <a:endParaRPr lang="en-US" dirty="0"/>
          </a:p>
        </p:txBody>
      </p:sp>
      <p:sp>
        <p:nvSpPr>
          <p:cNvPr id="15" name="TextBox 14"/>
          <p:cNvSpPr txBox="1"/>
          <p:nvPr/>
        </p:nvSpPr>
        <p:spPr>
          <a:xfrm>
            <a:off x="5663509" y="2148788"/>
            <a:ext cx="1933734" cy="369332"/>
          </a:xfrm>
          <a:prstGeom prst="rect">
            <a:avLst/>
          </a:prstGeom>
          <a:noFill/>
        </p:spPr>
        <p:txBody>
          <a:bodyPr wrap="none" rtlCol="0">
            <a:spAutoFit/>
          </a:bodyPr>
          <a:lstStyle/>
          <a:p>
            <a:r>
              <a:rPr lang="en-US" dirty="0" smtClean="0"/>
              <a:t>Independent Tasks</a:t>
            </a:r>
            <a:endParaRPr lang="en-US" dirty="0"/>
          </a:p>
        </p:txBody>
      </p:sp>
      <p:grpSp>
        <p:nvGrpSpPr>
          <p:cNvPr id="16" name="Group 15"/>
          <p:cNvGrpSpPr/>
          <p:nvPr/>
        </p:nvGrpSpPr>
        <p:grpSpPr>
          <a:xfrm>
            <a:off x="3873987" y="4261709"/>
            <a:ext cx="1442986" cy="801658"/>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Return Aggregate Result</a:t>
              </a:r>
              <a:endParaRPr lang="en-US" sz="1800" kern="1200" dirty="0"/>
            </a:p>
          </p:txBody>
        </p:sp>
      </p:grpSp>
      <p:grpSp>
        <p:nvGrpSpPr>
          <p:cNvPr id="19" name="Group 18"/>
          <p:cNvGrpSpPr/>
          <p:nvPr/>
        </p:nvGrpSpPr>
        <p:grpSpPr>
          <a:xfrm>
            <a:off x="4415107" y="3925774"/>
            <a:ext cx="360746" cy="300622"/>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2" name="TextBox 21"/>
          <p:cNvSpPr txBox="1"/>
          <p:nvPr/>
        </p:nvSpPr>
        <p:spPr>
          <a:xfrm>
            <a:off x="5663509" y="3255537"/>
            <a:ext cx="3123163" cy="369332"/>
          </a:xfrm>
          <a:prstGeom prst="rect">
            <a:avLst/>
          </a:prstGeom>
          <a:noFill/>
        </p:spPr>
        <p:txBody>
          <a:bodyPr wrap="none" rtlCol="0">
            <a:spAutoFit/>
          </a:bodyPr>
          <a:lstStyle/>
          <a:p>
            <a:r>
              <a:rPr lang="en-US" dirty="0" smtClean="0"/>
              <a:t>Coordinated by serializing locks</a:t>
            </a:r>
            <a:endParaRPr lang="en-US" dirty="0"/>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 an Improver</a:t>
            </a:r>
            <a:endParaRPr lang="en-US" dirty="0"/>
          </a:p>
        </p:txBody>
      </p:sp>
      <p:sp>
        <p:nvSpPr>
          <p:cNvPr id="3" name="Content Placeholder 2"/>
          <p:cNvSpPr>
            <a:spLocks noGrp="1"/>
          </p:cNvSpPr>
          <p:nvPr>
            <p:ph idx="1"/>
          </p:nvPr>
        </p:nvSpPr>
        <p:spPr>
          <a:ln>
            <a:noFill/>
          </a:ln>
        </p:spPr>
        <p:txBody>
          <a:bodyPr>
            <a:normAutofit/>
          </a:bodyPr>
          <a:lstStyle/>
          <a:p>
            <a:r>
              <a:rPr lang="en-US" sz="2100" dirty="0"/>
              <a:t>Principal Consultant with Improving Enterprises</a:t>
            </a:r>
          </a:p>
          <a:p>
            <a:r>
              <a:rPr lang="en-US" sz="2100" dirty="0"/>
              <a:t>We’re hiring (Attitude and Aptitude)</a:t>
            </a:r>
          </a:p>
          <a:p>
            <a:r>
              <a:rPr lang="en-US" sz="2100" dirty="0"/>
              <a:t>You should totally call me, bro:  </a:t>
            </a:r>
            <a:r>
              <a:rPr lang="en-US" sz="2100" b="1" dirty="0"/>
              <a:t>214-578-9217</a:t>
            </a:r>
          </a:p>
          <a:p>
            <a:r>
              <a:rPr lang="en-US" sz="2100" dirty="0"/>
              <a:t>Or email: </a:t>
            </a:r>
            <a:r>
              <a:rPr lang="en-US" sz="2100" b="1" dirty="0" smtClean="0">
                <a:hlinkClick r:id="rId2"/>
              </a:rPr>
              <a:t>eric.burcham@improvingenterprises.com</a:t>
            </a:r>
            <a:endParaRPr lang="en-US" sz="2100" b="1" dirty="0"/>
          </a:p>
          <a:p>
            <a:r>
              <a:rPr lang="en-US" sz="2100" dirty="0"/>
              <a:t>We have a website: </a:t>
            </a:r>
            <a:r>
              <a:rPr lang="en-US" sz="2100" b="1" dirty="0">
                <a:hlinkClick r:id="rId3"/>
              </a:rPr>
              <a:t>www.improvingenterprises.com</a:t>
            </a:r>
            <a:endParaRPr lang="en-US" sz="2100" b="1" dirty="0"/>
          </a:p>
          <a:p>
            <a:endParaRPr lang="en-US" sz="2100" dirty="0"/>
          </a:p>
        </p:txBody>
      </p:sp>
      <p:pic>
        <p:nvPicPr>
          <p:cNvPr id="4" name="Picture 3"/>
          <p:cNvPicPr>
            <a:picLocks noChangeAspect="1"/>
          </p:cNvPicPr>
          <p:nvPr/>
        </p:nvPicPr>
        <p:blipFill>
          <a:blip r:embed="rId4"/>
          <a:stretch>
            <a:fillRect/>
          </a:stretch>
        </p:blipFill>
        <p:spPr>
          <a:xfrm>
            <a:off x="4989871" y="3483058"/>
            <a:ext cx="2668231" cy="1111565"/>
          </a:xfrm>
          <a:prstGeom prst="rect">
            <a:avLst/>
          </a:prstGeom>
          <a:ln>
            <a:solidFill>
              <a:schemeClr val="tx1"/>
            </a:solidFill>
          </a:ln>
          <a:effectLst>
            <a:outerShdw blurRad="50800" dist="38100" dir="2700000" algn="tl" rotWithShape="0">
              <a:prstClr val="black">
                <a:alpha val="40000"/>
              </a:prstClr>
            </a:outerShdw>
          </a:effectLst>
        </p:spPr>
      </p:pic>
      <p:sp>
        <p:nvSpPr>
          <p:cNvPr id="6" name="Right Arrow 5"/>
          <p:cNvSpPr/>
          <p:nvPr/>
        </p:nvSpPr>
        <p:spPr>
          <a:xfrm>
            <a:off x="1859993" y="3483058"/>
            <a:ext cx="2925927" cy="111156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Go Now!!!</a:t>
            </a:r>
          </a:p>
        </p:txBody>
      </p:sp>
    </p:spTree>
    <p:extLst>
      <p:ext uri="{BB962C8B-B14F-4D97-AF65-F5344CB8AC3E}">
        <p14:creationId xmlns:p14="http://schemas.microsoft.com/office/powerpoint/2010/main" val="3475792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Devlin Liles</a:t>
            </a:r>
            <a:r>
              <a:rPr lang="en-US" dirty="0" smtClean="0"/>
              <a:t>.</a:t>
            </a:r>
            <a:endParaRPr lang="en-US" dirty="0"/>
          </a:p>
        </p:txBody>
      </p:sp>
    </p:spTree>
    <p:extLst>
      <p:ext uri="{BB962C8B-B14F-4D97-AF65-F5344CB8AC3E}">
        <p14:creationId xmlns:p14="http://schemas.microsoft.com/office/powerpoint/2010/main" val="2718485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Visual Task Graph</a:t>
            </a:r>
            <a:endParaRPr lang="en-US" dirty="0"/>
          </a:p>
        </p:txBody>
      </p:sp>
      <p:sp>
        <p:nvSpPr>
          <p:cNvPr id="4" name="Oval 3"/>
          <p:cNvSpPr/>
          <p:nvPr/>
        </p:nvSpPr>
        <p:spPr>
          <a:xfrm>
            <a:off x="4007051" y="710552"/>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2210284" y="2142961"/>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f1(a)</a:t>
            </a:r>
            <a:endParaRPr lang="en-US" dirty="0"/>
          </a:p>
        </p:txBody>
      </p:sp>
      <p:sp>
        <p:nvSpPr>
          <p:cNvPr id="6" name="Oval 5"/>
          <p:cNvSpPr/>
          <p:nvPr/>
        </p:nvSpPr>
        <p:spPr>
          <a:xfrm>
            <a:off x="4854472" y="1691967"/>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a:t>
            </a:r>
            <a:endParaRPr lang="en-US" dirty="0"/>
          </a:p>
        </p:txBody>
      </p:sp>
      <p:sp>
        <p:nvSpPr>
          <p:cNvPr id="7" name="Oval 6"/>
          <p:cNvSpPr/>
          <p:nvPr/>
        </p:nvSpPr>
        <p:spPr>
          <a:xfrm>
            <a:off x="4854472" y="2593955"/>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f3(c)</a:t>
            </a:r>
            <a:endParaRPr lang="en-US" dirty="0"/>
          </a:p>
        </p:txBody>
      </p:sp>
      <p:sp>
        <p:nvSpPr>
          <p:cNvPr id="8" name="Oval 7"/>
          <p:cNvSpPr/>
          <p:nvPr/>
        </p:nvSpPr>
        <p:spPr>
          <a:xfrm>
            <a:off x="3532378" y="3548882"/>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f4(b, d)</a:t>
            </a:r>
            <a:endParaRPr lang="en-US" dirty="0"/>
          </a:p>
        </p:txBody>
      </p:sp>
      <p:cxnSp>
        <p:nvCxnSpPr>
          <p:cNvPr id="10" name="Straight Arrow Connector 9"/>
          <p:cNvCxnSpPr>
            <a:stCxn id="4" idx="3"/>
            <a:endCxn id="5" idx="7"/>
          </p:cNvCxnSpPr>
          <p:nvPr/>
        </p:nvCxnSpPr>
        <p:spPr>
          <a:xfrm flipH="1">
            <a:off x="3338762" y="1028713"/>
            <a:ext cx="722877" cy="11807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4325212" y="1028713"/>
            <a:ext cx="722876" cy="7297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3338762" y="2530720"/>
            <a:ext cx="387232" cy="10846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5515519" y="2146255"/>
            <a:ext cx="0" cy="447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4660856" y="2981714"/>
            <a:ext cx="387232" cy="633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4193425" y="4003170"/>
            <a:ext cx="0" cy="568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430720" y="1389164"/>
            <a:ext cx="295274"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4622382" y="1092778"/>
            <a:ext cx="295274"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5486399" y="2162143"/>
            <a:ext cx="282450" cy="369332"/>
          </a:xfrm>
          <a:prstGeom prst="rect">
            <a:avLst/>
          </a:prstGeom>
          <a:noFill/>
        </p:spPr>
        <p:txBody>
          <a:bodyPr wrap="none" rtlCol="0">
            <a:spAutoFit/>
          </a:bodyPr>
          <a:lstStyle/>
          <a:p>
            <a:r>
              <a:rPr lang="en-US" dirty="0"/>
              <a:t>c</a:t>
            </a:r>
          </a:p>
        </p:txBody>
      </p:sp>
      <p:sp>
        <p:nvSpPr>
          <p:cNvPr id="39" name="TextBox 38"/>
          <p:cNvSpPr txBox="1"/>
          <p:nvPr/>
        </p:nvSpPr>
        <p:spPr>
          <a:xfrm>
            <a:off x="3237717" y="2818642"/>
            <a:ext cx="306494" cy="369332"/>
          </a:xfrm>
          <a:prstGeom prst="rect">
            <a:avLst/>
          </a:prstGeom>
          <a:noFill/>
        </p:spPr>
        <p:txBody>
          <a:bodyPr wrap="none" rtlCol="0">
            <a:spAutoFit/>
          </a:bodyPr>
          <a:lstStyle/>
          <a:p>
            <a:r>
              <a:rPr lang="en-US" dirty="0"/>
              <a:t>b</a:t>
            </a:r>
          </a:p>
        </p:txBody>
      </p:sp>
      <p:sp>
        <p:nvSpPr>
          <p:cNvPr id="40" name="TextBox 39"/>
          <p:cNvSpPr txBox="1"/>
          <p:nvPr/>
        </p:nvSpPr>
        <p:spPr>
          <a:xfrm>
            <a:off x="4900451" y="3113896"/>
            <a:ext cx="306494" cy="369332"/>
          </a:xfrm>
          <a:prstGeom prst="rect">
            <a:avLst/>
          </a:prstGeom>
          <a:noFill/>
        </p:spPr>
        <p:txBody>
          <a:bodyPr wrap="none" rtlCol="0">
            <a:spAutoFit/>
          </a:bodyPr>
          <a:lstStyle/>
          <a:p>
            <a:r>
              <a:rPr lang="en-US" dirty="0"/>
              <a:t>d</a:t>
            </a:r>
          </a:p>
        </p:txBody>
      </p:sp>
      <p:sp>
        <p:nvSpPr>
          <p:cNvPr id="41" name="TextBox 40"/>
          <p:cNvSpPr txBox="1"/>
          <p:nvPr/>
        </p:nvSpPr>
        <p:spPr>
          <a:xfrm>
            <a:off x="4185571" y="4076712"/>
            <a:ext cx="255198" cy="369332"/>
          </a:xfrm>
          <a:prstGeom prst="rect">
            <a:avLst/>
          </a:prstGeom>
          <a:noFill/>
        </p:spPr>
        <p:txBody>
          <a:bodyPr wrap="none" rtlCol="0">
            <a:spAutoFit/>
          </a:bodyPr>
          <a:lstStyle/>
          <a:p>
            <a:r>
              <a:rPr lang="en-US" dirty="0" smtClean="0"/>
              <a:t>f</a:t>
            </a:r>
            <a:endParaRPr lang="en-US" dirty="0"/>
          </a:p>
        </p:txBody>
      </p:sp>
      <p:sp>
        <p:nvSpPr>
          <p:cNvPr id="46" name="Oval 45"/>
          <p:cNvSpPr/>
          <p:nvPr/>
        </p:nvSpPr>
        <p:spPr>
          <a:xfrm>
            <a:off x="4007050" y="4572003"/>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Curtis Schlak.</a:t>
            </a:r>
          </a:p>
          <a:p>
            <a:endParaRPr lang="en-US" dirty="0"/>
          </a:p>
        </p:txBody>
      </p:sp>
    </p:spTree>
    <p:extLst>
      <p:ext uri="{BB962C8B-B14F-4D97-AF65-F5344CB8AC3E}">
        <p14:creationId xmlns:p14="http://schemas.microsoft.com/office/powerpoint/2010/main" val="3112344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Sentence Creation Pipeline</a:t>
            </a:r>
            <a:endParaRPr lang="en-US" dirty="0"/>
          </a:p>
        </p:txBody>
      </p:sp>
      <p:sp>
        <p:nvSpPr>
          <p:cNvPr id="4" name="Can 3"/>
          <p:cNvSpPr/>
          <p:nvPr/>
        </p:nvSpPr>
        <p:spPr>
          <a:xfrm>
            <a:off x="195110" y="751322"/>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5" name="Rectangle 4"/>
          <p:cNvSpPr/>
          <p:nvPr/>
        </p:nvSpPr>
        <p:spPr>
          <a:xfrm>
            <a:off x="2795618" y="751322"/>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 Strings</a:t>
            </a:r>
            <a:endParaRPr lang="en-US" dirty="0"/>
          </a:p>
        </p:txBody>
      </p:sp>
      <p:sp>
        <p:nvSpPr>
          <p:cNvPr id="6" name="Flowchart: Multidocument 5"/>
          <p:cNvSpPr/>
          <p:nvPr/>
        </p:nvSpPr>
        <p:spPr>
          <a:xfrm>
            <a:off x="6971568" y="1322094"/>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1</a:t>
            </a:r>
            <a:endParaRPr lang="en-US" dirty="0"/>
          </a:p>
        </p:txBody>
      </p:sp>
      <p:sp>
        <p:nvSpPr>
          <p:cNvPr id="10" name="Rectangle 9"/>
          <p:cNvSpPr/>
          <p:nvPr/>
        </p:nvSpPr>
        <p:spPr>
          <a:xfrm>
            <a:off x="2795618" y="1864716"/>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Correct Case</a:t>
            </a:r>
            <a:endParaRPr lang="en-US" dirty="0"/>
          </a:p>
        </p:txBody>
      </p:sp>
      <p:sp>
        <p:nvSpPr>
          <p:cNvPr id="11" name="Rectangle 10"/>
          <p:cNvSpPr/>
          <p:nvPr/>
        </p:nvSpPr>
        <p:spPr>
          <a:xfrm>
            <a:off x="2795618" y="2924721"/>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a:t>
            </a:r>
            <a:r>
              <a:rPr lang="en-US" dirty="0"/>
              <a:t>Sentences</a:t>
            </a:r>
          </a:p>
        </p:txBody>
      </p:sp>
      <p:sp>
        <p:nvSpPr>
          <p:cNvPr id="12" name="Rectangle 11"/>
          <p:cNvSpPr/>
          <p:nvPr/>
        </p:nvSpPr>
        <p:spPr>
          <a:xfrm>
            <a:off x="2795618" y="3949780"/>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Write Sentences</a:t>
            </a:r>
            <a:endParaRPr lang="en-US" dirty="0"/>
          </a:p>
        </p:txBody>
      </p:sp>
      <p:sp>
        <p:nvSpPr>
          <p:cNvPr id="13" name="Flowchart: Multidocument 12"/>
          <p:cNvSpPr/>
          <p:nvPr/>
        </p:nvSpPr>
        <p:spPr>
          <a:xfrm>
            <a:off x="239759" y="2423839"/>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2</a:t>
            </a:r>
            <a:endParaRPr lang="en-US" dirty="0"/>
          </a:p>
        </p:txBody>
      </p:sp>
      <p:sp>
        <p:nvSpPr>
          <p:cNvPr id="14" name="Flowchart: Multidocument 13"/>
          <p:cNvSpPr/>
          <p:nvPr/>
        </p:nvSpPr>
        <p:spPr>
          <a:xfrm>
            <a:off x="6971567" y="3472196"/>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3</a:t>
            </a:r>
            <a:endParaRPr lang="en-US" dirty="0"/>
          </a:p>
        </p:txBody>
      </p:sp>
      <p:sp>
        <p:nvSpPr>
          <p:cNvPr id="15" name="Can 14"/>
          <p:cNvSpPr/>
          <p:nvPr/>
        </p:nvSpPr>
        <p:spPr>
          <a:xfrm>
            <a:off x="195110" y="3949780"/>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endParaRPr lang="en-US" dirty="0"/>
          </a:p>
        </p:txBody>
      </p:sp>
      <p:cxnSp>
        <p:nvCxnSpPr>
          <p:cNvPr id="17" name="Straight Arrow Connector 16"/>
          <p:cNvCxnSpPr>
            <a:stCxn id="4" idx="4"/>
            <a:endCxn id="5" idx="1"/>
          </p:cNvCxnSpPr>
          <p:nvPr/>
        </p:nvCxnSpPr>
        <p:spPr>
          <a:xfrm>
            <a:off x="1764187" y="1106113"/>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5963754" y="1106113"/>
            <a:ext cx="2133373" cy="215981"/>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6786220" y="1182339"/>
            <a:ext cx="214703" cy="185963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365318" y="2219507"/>
            <a:ext cx="1430300" cy="2043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857117" y="2341010"/>
            <a:ext cx="172963" cy="170404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5963754" y="3279512"/>
            <a:ext cx="2133372" cy="19268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6818738" y="3299922"/>
            <a:ext cx="149665" cy="18596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764187" y="4304571"/>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976" y="1769047"/>
            <a:ext cx="5153025" cy="133723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8730" y="1556791"/>
            <a:ext cx="610728" cy="610728"/>
          </a:xfrm>
          <a:prstGeom prst="rect">
            <a:avLst/>
          </a:prstGeom>
        </p:spPr>
      </p:pic>
      <p:sp>
        <p:nvSpPr>
          <p:cNvPr id="15" name="Rectangle 14"/>
          <p:cNvSpPr/>
          <p:nvPr/>
        </p:nvSpPr>
        <p:spPr>
          <a:xfrm>
            <a:off x="1909976" y="1772632"/>
            <a:ext cx="5153025" cy="1348478"/>
          </a:xfrm>
          <a:prstGeom prst="rect">
            <a:avLst/>
          </a:prstGeom>
          <a:solidFill>
            <a:schemeClr val="tx1">
              <a:alpha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514350"/>
            <a:endParaRPr lang="en-US" sz="1013" dirty="0">
              <a:solidFill>
                <a:prstClr val="white"/>
              </a:solidFill>
            </a:endParaRPr>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t="-10060" r="50156"/>
          <a:stretch/>
        </p:blipFill>
        <p:spPr>
          <a:xfrm>
            <a:off x="2429964" y="2220042"/>
            <a:ext cx="4062032" cy="566329"/>
          </a:xfrm>
          <a:prstGeom prst="rect">
            <a:avLst/>
          </a:prstGeom>
        </p:spPr>
      </p:pic>
      <p:sp>
        <p:nvSpPr>
          <p:cNvPr id="23" name="TextBox 22"/>
          <p:cNvSpPr txBox="1"/>
          <p:nvPr/>
        </p:nvSpPr>
        <p:spPr>
          <a:xfrm>
            <a:off x="1909976" y="434279"/>
            <a:ext cx="5153025" cy="1027204"/>
          </a:xfrm>
          <a:prstGeom prst="rect">
            <a:avLst/>
          </a:prstGeom>
          <a:noFill/>
        </p:spPr>
        <p:txBody>
          <a:bodyPr wrap="square" rtlCol="0">
            <a:spAutoFit/>
          </a:bodyPr>
          <a:lstStyle/>
          <a:p>
            <a:pPr algn="ctr" defTabSz="514350"/>
            <a:r>
              <a:rPr lang="en-US" sz="2025" b="1" dirty="0">
                <a:solidFill>
                  <a:prstClr val="white"/>
                </a:solidFill>
              </a:rPr>
              <a:t>Coming Soon to a Theatre Near You</a:t>
            </a:r>
          </a:p>
          <a:p>
            <a:pPr algn="ctr" defTabSz="514350"/>
            <a:r>
              <a:rPr lang="en-US" sz="1350" b="1" dirty="0">
                <a:solidFill>
                  <a:prstClr val="black"/>
                </a:solidFill>
              </a:rPr>
              <a:t>Tuesday, August 11, 2015</a:t>
            </a:r>
          </a:p>
          <a:p>
            <a:pPr algn="ctr" defTabSz="514350"/>
            <a:r>
              <a:rPr lang="en-US" sz="1350" b="1" dirty="0">
                <a:solidFill>
                  <a:prstClr val="black"/>
                </a:solidFill>
              </a:rPr>
              <a:t>8am-5pm</a:t>
            </a:r>
          </a:p>
          <a:p>
            <a:pPr algn="ctr" defTabSz="514350"/>
            <a:r>
              <a:rPr lang="en-US" sz="1350" b="1" dirty="0">
                <a:solidFill>
                  <a:prstClr val="black"/>
                </a:solidFill>
              </a:rPr>
              <a:t>Studio Movie Grill City Center</a:t>
            </a:r>
          </a:p>
        </p:txBody>
      </p:sp>
      <p:cxnSp>
        <p:nvCxnSpPr>
          <p:cNvPr id="26" name="Straight Connector 25"/>
          <p:cNvCxnSpPr/>
          <p:nvPr/>
        </p:nvCxnSpPr>
        <p:spPr>
          <a:xfrm>
            <a:off x="-735596" y="1772630"/>
            <a:ext cx="0" cy="1103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hlinkClick r:id="rId5"/>
          </p:cNvPr>
          <p:cNvSpPr txBox="1"/>
          <p:nvPr/>
        </p:nvSpPr>
        <p:spPr>
          <a:xfrm>
            <a:off x="2837472" y="3132521"/>
            <a:ext cx="3465499" cy="369332"/>
          </a:xfrm>
          <a:prstGeom prst="rect">
            <a:avLst/>
          </a:prstGeom>
          <a:noFill/>
        </p:spPr>
        <p:txBody>
          <a:bodyPr wrap="square" rtlCol="0">
            <a:spAutoFit/>
          </a:bodyPr>
          <a:lstStyle/>
          <a:p>
            <a:pPr algn="ctr" defTabSz="514350"/>
            <a:r>
              <a:rPr lang="en-US" b="1" dirty="0">
                <a:solidFill>
                  <a:prstClr val="white"/>
                </a:solidFill>
              </a:rPr>
              <a:t>Register now </a:t>
            </a:r>
            <a:r>
              <a:rPr lang="en-US" b="1" dirty="0">
                <a:solidFill>
                  <a:prstClr val="black"/>
                </a:solidFill>
                <a:hlinkClick r:id="rId6"/>
              </a:rPr>
              <a:t>AgileDotNext.com </a:t>
            </a:r>
            <a:r>
              <a:rPr lang="en-US" b="1" dirty="0">
                <a:solidFill>
                  <a:prstClr val="black"/>
                </a:solidFill>
              </a:rPr>
              <a:t> </a:t>
            </a:r>
          </a:p>
        </p:txBody>
      </p:sp>
      <p:sp>
        <p:nvSpPr>
          <p:cNvPr id="32" name="TextBox 31"/>
          <p:cNvSpPr txBox="1"/>
          <p:nvPr/>
        </p:nvSpPr>
        <p:spPr>
          <a:xfrm>
            <a:off x="3365026" y="3601177"/>
            <a:ext cx="2410386" cy="507831"/>
          </a:xfrm>
          <a:prstGeom prst="rect">
            <a:avLst/>
          </a:prstGeom>
          <a:noFill/>
        </p:spPr>
        <p:txBody>
          <a:bodyPr wrap="square" rtlCol="0">
            <a:spAutoFit/>
          </a:bodyPr>
          <a:lstStyle/>
          <a:p>
            <a:pPr algn="ctr" defTabSz="514350"/>
            <a:r>
              <a:rPr lang="en-US" sz="1350" b="1" dirty="0">
                <a:solidFill>
                  <a:prstClr val="white"/>
                </a:solidFill>
              </a:rPr>
              <a:t>Get 10% off by entering</a:t>
            </a:r>
            <a:r>
              <a:rPr lang="en-US" sz="1350" b="1" dirty="0">
                <a:solidFill>
                  <a:prstClr val="black"/>
                </a:solidFill>
              </a:rPr>
              <a:t>  </a:t>
            </a:r>
            <a:r>
              <a:rPr lang="en-US" sz="1350" b="1" i="1" u="sng" dirty="0">
                <a:solidFill>
                  <a:prstClr val="black"/>
                </a:solidFill>
              </a:rPr>
              <a:t>IEfriends</a:t>
            </a:r>
          </a:p>
        </p:txBody>
      </p:sp>
      <p:pic>
        <p:nvPicPr>
          <p:cNvPr id="1026" name="Picture 2" descr="http://agiledotnext.com/Content/supreme/image/improving_logo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610" y="1862155"/>
            <a:ext cx="1419205" cy="32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51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We’re Hiring</a:t>
            </a:r>
            <a:endParaRPr lang="en-US" dirty="0"/>
          </a:p>
        </p:txBody>
      </p:sp>
      <p:sp>
        <p:nvSpPr>
          <p:cNvPr id="3" name="Content Placeholder 2"/>
          <p:cNvSpPr>
            <a:spLocks noGrp="1"/>
          </p:cNvSpPr>
          <p:nvPr>
            <p:ph idx="1"/>
          </p:nvPr>
        </p:nvSpPr>
        <p:spPr/>
        <p:txBody>
          <a:bodyPr/>
          <a:lstStyle/>
          <a:p>
            <a:r>
              <a:rPr lang="en-US" dirty="0" smtClean="0"/>
              <a:t>Senior </a:t>
            </a:r>
            <a:r>
              <a:rPr lang="en-US" dirty="0" err="1" smtClean="0"/>
              <a:t>.Net</a:t>
            </a:r>
            <a:r>
              <a:rPr lang="en-US" dirty="0" smtClean="0"/>
              <a:t> Developer</a:t>
            </a:r>
          </a:p>
          <a:p>
            <a:r>
              <a:rPr lang="en-US" dirty="0" smtClean="0"/>
              <a:t>Business Development Manager</a:t>
            </a:r>
          </a:p>
          <a:p>
            <a:r>
              <a:rPr lang="en-US" dirty="0" smtClean="0"/>
              <a:t>Program Manager</a:t>
            </a:r>
          </a:p>
          <a:p>
            <a:endParaRPr lang="en-US" dirty="0"/>
          </a:p>
          <a:p>
            <a:pPr marL="0" indent="0">
              <a:buNone/>
            </a:pPr>
            <a:r>
              <a:rPr lang="en-US" sz="2000" dirty="0" smtClean="0"/>
              <a:t>Email Valerie Carmona:  </a:t>
            </a:r>
            <a:r>
              <a:rPr lang="en-US" sz="2000" dirty="0" smtClean="0">
                <a:hlinkClick r:id="rId2"/>
              </a:rPr>
              <a:t>Valerie.Carmona@improvingenterprises.com</a:t>
            </a:r>
            <a:endParaRPr lang="en-US" dirty="0"/>
          </a:p>
        </p:txBody>
      </p:sp>
    </p:spTree>
    <p:extLst>
      <p:ext uri="{BB962C8B-B14F-4D97-AF65-F5344CB8AC3E}">
        <p14:creationId xmlns:p14="http://schemas.microsoft.com/office/powerpoint/2010/main" val="112696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Houston </a:t>
            </a:r>
            <a:r>
              <a:rPr lang="en-US" dirty="0" err="1" smtClean="0"/>
              <a:t>TechFest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All-day Internet and Technology Conference</a:t>
            </a:r>
          </a:p>
          <a:p>
            <a:r>
              <a:rPr lang="en-US" dirty="0" smtClean="0"/>
              <a:t>September 12, 2015</a:t>
            </a:r>
          </a:p>
          <a:p>
            <a:r>
              <a:rPr lang="en-US" dirty="0" smtClean="0"/>
              <a:t>It has a logo.  Here it is!!!  </a:t>
            </a:r>
          </a:p>
          <a:p>
            <a:endParaRPr lang="en-US" dirty="0" smtClean="0"/>
          </a:p>
          <a:p>
            <a:r>
              <a:rPr lang="en-US" dirty="0" smtClean="0"/>
              <a:t>It’s pretty much free.  As in free beer.  There’s gas and your time and stuff, but whatever…</a:t>
            </a:r>
          </a:p>
          <a:p>
            <a:r>
              <a:rPr lang="en-US" dirty="0" smtClean="0"/>
              <a:t>It actually has pretty decent speakers.</a:t>
            </a:r>
          </a:p>
          <a:p>
            <a:pPr lvl="1"/>
            <a:r>
              <a:rPr lang="en-US" dirty="0" smtClean="0"/>
              <a:t>WAY better than me.</a:t>
            </a:r>
          </a:p>
          <a:p>
            <a:pPr lvl="1"/>
            <a:r>
              <a:rPr lang="en-US" dirty="0" smtClean="0"/>
              <a:t>I’ll be there too, though, probably.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597" y="1907382"/>
            <a:ext cx="771525" cy="450056"/>
          </a:xfrm>
          <a:prstGeom prst="rect">
            <a:avLst/>
          </a:prstGeom>
        </p:spPr>
      </p:pic>
    </p:spTree>
    <p:extLst>
      <p:ext uri="{BB962C8B-B14F-4D97-AF65-F5344CB8AC3E}">
        <p14:creationId xmlns:p14="http://schemas.microsoft.com/office/powerpoint/2010/main" val="3012238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Warm Up Your Internal Compiler…</a:t>
            </a:r>
            <a:endParaRPr lang="en-US" dirty="0"/>
          </a:p>
        </p:txBody>
      </p:sp>
      <p:sp>
        <p:nvSpPr>
          <p:cNvPr id="6" name="Rectangle 3"/>
          <p:cNvSpPr>
            <a:spLocks noChangeArrowheads="1"/>
          </p:cNvSpPr>
          <p:nvPr/>
        </p:nvSpPr>
        <p:spPr bwMode="auto">
          <a:xfrm>
            <a:off x="0" y="2233791"/>
            <a:ext cx="18473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541020"/>
            <a:ext cx="4942379"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class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She(){</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have(f: =&gt; </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Unit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 =&gt; </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Boolean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do</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class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TBird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class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Daddy(){</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takeAway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TBird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"Daddy took the T-Bird away."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true</a:t>
            </a:r>
            <a:b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object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Solution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main(</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a:t>
            </a:r>
            <a:r>
              <a:rPr kumimoji="0" lang="en-US" altLang="en-US" sz="11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String</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val</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funFunFun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"Fun! Fun! Fun!"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She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have(</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funFunFun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Daddy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takeAway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TBird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4942379" y="541020"/>
            <a:ext cx="2747099" cy="646331"/>
          </a:xfrm>
          <a:prstGeom prst="rect">
            <a:avLst/>
          </a:prstGeom>
          <a:noFill/>
        </p:spPr>
        <p:txBody>
          <a:bodyPr wrap="none" rtlCol="0">
            <a:spAutoFit/>
          </a:bodyPr>
          <a:lstStyle/>
          <a:p>
            <a:r>
              <a:rPr lang="en-US" dirty="0" smtClean="0"/>
              <a:t>Check </a:t>
            </a:r>
            <a:r>
              <a:rPr lang="en-US" dirty="0"/>
              <a:t>out Scala…</a:t>
            </a:r>
            <a:br>
              <a:rPr lang="en-US" dirty="0"/>
            </a:br>
            <a:r>
              <a:rPr lang="en-US" dirty="0">
                <a:hlinkClick r:id="rId2"/>
              </a:rPr>
              <a:t>http://www.scala-lang.org/</a:t>
            </a:r>
            <a:endParaRPr lang="en-US" dirty="0"/>
          </a:p>
        </p:txBody>
      </p:sp>
    </p:spTree>
    <p:extLst>
      <p:ext uri="{BB962C8B-B14F-4D97-AF65-F5344CB8AC3E}">
        <p14:creationId xmlns:p14="http://schemas.microsoft.com/office/powerpoint/2010/main" val="4015215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2013 Improving ppt template [Read-Only]" id="{9CD52372-1ABB-429C-AE8B-5116A847D281}" vid="{C9E045ED-5E7D-45F0-ABC2-8913C89F506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57AB07-B2ED-439E-860F-4F56FB345D1B}">
  <ds:schemaRefs>
    <ds:schemaRef ds:uri="http://schemas.microsoft.com/sharepoint/v3/contenttype/forms"/>
  </ds:schemaRefs>
</ds:datastoreItem>
</file>

<file path=customXml/itemProps2.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3464</TotalTime>
  <Words>1390</Words>
  <Application>Microsoft Office PowerPoint</Application>
  <PresentationFormat>On-screen Show (16:9)</PresentationFormat>
  <Paragraphs>212</Paragraphs>
  <Slides>40</Slides>
  <Notes>0</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Office Theme</vt:lpstr>
      <vt:lpstr>1_Office Theme</vt:lpstr>
      <vt:lpstr>THasyINKnc Thanks Curtissimo!</vt:lpstr>
      <vt:lpstr>Eric Burcham</vt:lpstr>
      <vt:lpstr>I’m an Improver</vt:lpstr>
      <vt:lpstr>PowerPoint Presentation</vt:lpstr>
      <vt:lpstr>Houston TechFest</vt:lpstr>
      <vt:lpstr>Broism: Bilbro Baggins</vt:lpstr>
      <vt:lpstr>Overview</vt:lpstr>
      <vt:lpstr>Lame Joke</vt:lpstr>
      <vt:lpstr>Warm Up Your Internal Compiler…</vt:lpstr>
      <vt:lpstr>When to Use Multi-threading</vt:lpstr>
      <vt:lpstr>Lame Joke</vt:lpstr>
      <vt:lpstr>A Word of Caution</vt:lpstr>
      <vt:lpstr>Lame Joke</vt:lpstr>
      <vt:lpstr>How to Begin</vt:lpstr>
      <vt:lpstr>Lame Joke</vt:lpstr>
      <vt:lpstr>Tips and Tricks</vt:lpstr>
      <vt:lpstr>Lame Joke</vt:lpstr>
      <vt:lpstr>Basics of Threading in .Net</vt:lpstr>
      <vt:lpstr>Lame Joke</vt:lpstr>
      <vt:lpstr>Parallel Design Patterns</vt:lpstr>
      <vt:lpstr>Parallel Loops</vt:lpstr>
      <vt:lpstr>Anti-Patterns</vt:lpstr>
      <vt:lpstr>Lame Joke</vt:lpstr>
      <vt:lpstr>Parallel Tasks (Fork/Join, Master/Worker, Etc…)</vt:lpstr>
      <vt:lpstr>Task Lifecycle</vt:lpstr>
      <vt:lpstr>Anti-Patterns</vt:lpstr>
      <vt:lpstr>Lame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lpstr>Questions And Answers</vt:lpstr>
      <vt:lpstr>We’re Hiring</vt:lpstr>
    </vt:vector>
  </TitlesOfParts>
  <Company>Improving Enterprises,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eburcham</cp:lastModifiedBy>
  <cp:revision>85</cp:revision>
  <dcterms:created xsi:type="dcterms:W3CDTF">2015-04-11T00:42:42Z</dcterms:created>
  <dcterms:modified xsi:type="dcterms:W3CDTF">2015-07-09T17:26:56Z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