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sldIdLst>
    <p:sldId id="256" r:id="rId6"/>
    <p:sldId id="260" r:id="rId7"/>
    <p:sldId id="261" r:id="rId8"/>
    <p:sldId id="259" r:id="rId9"/>
    <p:sldId id="257" r:id="rId10"/>
    <p:sldId id="258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81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3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9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7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2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3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1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2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7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6/16/2015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30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rovingenterprises.com/" TargetMode="External"/><Relationship Id="rId2" Type="http://schemas.openxmlformats.org/officeDocument/2006/relationships/hyperlink" Target="mailto:eric.Burcham@improvingenterprise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agiledotnext.com/" TargetMode="External"/><Relationship Id="rId5" Type="http://schemas.openxmlformats.org/officeDocument/2006/relationships/hyperlink" Target="agiledotnext.com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 err="1" smtClean="0"/>
              <a:t>INK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ync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8092440" cy="583142"/>
          </a:xfrm>
        </p:spPr>
        <p:txBody>
          <a:bodyPr/>
          <a:lstStyle/>
          <a:p>
            <a:r>
              <a:rPr lang="en-US" dirty="0" smtClean="0"/>
              <a:t>Multi-Threaded Programming 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your application and what can be done in parallel </a:t>
            </a:r>
            <a:r>
              <a:rPr lang="en-US" b="1" dirty="0" smtClean="0">
                <a:solidFill>
                  <a:srgbClr val="FF0000"/>
                </a:solidFill>
              </a:rPr>
              <a:t>CANNOT be skipped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Look for potential parallelism across the application as a whole.</a:t>
            </a:r>
          </a:p>
          <a:p>
            <a:r>
              <a:rPr lang="en-US" dirty="0" smtClean="0"/>
              <a:t>Prepare your application for parallel execution my making structural changes.</a:t>
            </a:r>
          </a:p>
          <a:p>
            <a:r>
              <a:rPr lang="en-US" dirty="0" smtClean="0"/>
              <a:t>Sound vague?  Know </a:t>
            </a:r>
            <a:r>
              <a:rPr lang="en-US" dirty="0"/>
              <a:t>the patterns and the problems they solve!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8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Locks are the “</a:t>
            </a:r>
            <a:r>
              <a:rPr lang="en-US" dirty="0" err="1" smtClean="0"/>
              <a:t>goto</a:t>
            </a:r>
            <a:r>
              <a:rPr lang="en-US" dirty="0" smtClean="0"/>
              <a:t>” statement of multi-threading.</a:t>
            </a:r>
          </a:p>
          <a:p>
            <a:r>
              <a:rPr lang="en-US" dirty="0" smtClean="0"/>
              <a:t>The code NEEDS to be correct.  If you aren’t certain, seek help.  This stuff is hard!</a:t>
            </a:r>
          </a:p>
          <a:p>
            <a:r>
              <a:rPr lang="en-US" dirty="0" smtClean="0"/>
              <a:t>Don’t share data among threads unless absolutely necessary.</a:t>
            </a:r>
          </a:p>
          <a:p>
            <a:r>
              <a:rPr lang="en-US" dirty="0" smtClean="0"/>
              <a:t>Try to use threads and locks as a last resort.  Try to raise the level of abstraction from threads to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0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infinite number of mathematicians walk into a bar.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0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 of Threading in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Threading hello world</a:t>
            </a:r>
          </a:p>
          <a:p>
            <a:r>
              <a:rPr lang="en-US" dirty="0" smtClean="0"/>
              <a:t>Passing parameters to threads</a:t>
            </a:r>
          </a:p>
          <a:p>
            <a:r>
              <a:rPr lang="en-US" dirty="0" smtClean="0"/>
              <a:t>Data races and locking</a:t>
            </a:r>
          </a:p>
          <a:p>
            <a:r>
              <a:rPr lang="en-US" dirty="0" smtClean="0"/>
              <a:t>Deadlocks, waiting, and pulsing</a:t>
            </a:r>
          </a:p>
          <a:p>
            <a:r>
              <a:rPr lang="en-US" dirty="0" smtClean="0"/>
              <a:t>Wait handles</a:t>
            </a:r>
          </a:p>
          <a:p>
            <a:r>
              <a:rPr lang="en-US" dirty="0" smtClean="0"/>
              <a:t>Volatility, atomicity, and interlocking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ThreadPool</a:t>
            </a:r>
            <a:r>
              <a:rPr lang="en-US" dirty="0" smtClean="0"/>
              <a:t> and asynchronous methods.</a:t>
            </a:r>
          </a:p>
          <a:p>
            <a:r>
              <a:rPr lang="en-US" dirty="0" smtClean="0"/>
              <a:t>Shutting down workers</a:t>
            </a:r>
          </a:p>
          <a:p>
            <a:r>
              <a:rPr lang="en-US" dirty="0" smtClean="0"/>
              <a:t>Locking (and choosing what to lock on)</a:t>
            </a:r>
          </a:p>
          <a:p>
            <a:r>
              <a:rPr lang="en-US" dirty="0" smtClean="0"/>
              <a:t>Alternative approaches to monitors</a:t>
            </a:r>
          </a:p>
          <a:p>
            <a:r>
              <a:rPr lang="en-US" dirty="0" smtClean="0"/>
              <a:t>Thread-safety</a:t>
            </a:r>
          </a:p>
          <a:p>
            <a:r>
              <a:rPr lang="en-US" dirty="0" smtClean="0"/>
              <a:t>Aborting and interrupting threads</a:t>
            </a:r>
          </a:p>
          <a:p>
            <a:r>
              <a:rPr lang="en-US" dirty="0" smtClean="0"/>
              <a:t>Error handling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5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Eric Burcham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4426"/>
            <a:ext cx="8229600" cy="50117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Most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Telling bad jokes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words “bro” and “totally.”  I’m not kidding.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Dislikes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Dog hair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few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Telling jokes that don’t work (Happens a LOT)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Making lists of stuff</a:t>
            </a:r>
          </a:p>
        </p:txBody>
      </p:sp>
    </p:spTree>
    <p:extLst>
      <p:ext uri="{BB962C8B-B14F-4D97-AF65-F5344CB8AC3E}">
        <p14:creationId xmlns:p14="http://schemas.microsoft.com/office/powerpoint/2010/main" val="270842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I’m an Improver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 smtClean="0"/>
              <a:t>Principal Consultant with Improving Enterprises</a:t>
            </a:r>
          </a:p>
          <a:p>
            <a:r>
              <a:rPr lang="en-US" sz="2800" dirty="0" smtClean="0"/>
              <a:t>We’re hiring (Attitude and Aptitude)</a:t>
            </a:r>
          </a:p>
          <a:p>
            <a:r>
              <a:rPr lang="en-US" sz="2800" dirty="0" smtClean="0"/>
              <a:t>You should totally call me, bro:  </a:t>
            </a:r>
            <a:r>
              <a:rPr lang="en-US" sz="2800" b="1" dirty="0" smtClean="0"/>
              <a:t>214-578-9217</a:t>
            </a:r>
          </a:p>
          <a:p>
            <a:r>
              <a:rPr lang="en-US" sz="2800" dirty="0" smtClean="0"/>
              <a:t>Or email: </a:t>
            </a:r>
            <a:r>
              <a:rPr lang="en-US" sz="2800" b="1" dirty="0" smtClean="0">
                <a:hlinkClick r:id="rId2"/>
              </a:rPr>
              <a:t>eric.Burcham@improvingenterprises.com</a:t>
            </a:r>
            <a:endParaRPr lang="en-US" sz="2800" b="1" dirty="0" smtClean="0"/>
          </a:p>
          <a:p>
            <a:r>
              <a:rPr lang="en-US" sz="2800" dirty="0"/>
              <a:t>We </a:t>
            </a:r>
            <a:r>
              <a:rPr lang="en-US" sz="2800" dirty="0" smtClean="0"/>
              <a:t>have </a:t>
            </a:r>
            <a:r>
              <a:rPr lang="en-US" sz="2800" dirty="0"/>
              <a:t>a </a:t>
            </a:r>
            <a:r>
              <a:rPr lang="en-US" sz="2800" dirty="0" smtClean="0"/>
              <a:t>website: </a:t>
            </a:r>
            <a:r>
              <a:rPr lang="en-US" sz="2800" b="1" dirty="0" smtClean="0">
                <a:hlinkClick r:id="rId3"/>
              </a:rPr>
              <a:t>www.improvingenterprises.com</a:t>
            </a:r>
            <a:endParaRPr lang="en-US" sz="2800" b="1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159" y="4644077"/>
            <a:ext cx="3557641" cy="14820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ight Arrow 5"/>
          <p:cNvSpPr/>
          <p:nvPr/>
        </p:nvSpPr>
        <p:spPr>
          <a:xfrm>
            <a:off x="955990" y="4644077"/>
            <a:ext cx="3901236" cy="148208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Now!!!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34" y="2358727"/>
            <a:ext cx="6870700" cy="17829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8307" y="2075721"/>
            <a:ext cx="814304" cy="81430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22634" y="2363506"/>
            <a:ext cx="6870700" cy="179797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60" r="50156"/>
          <a:stretch/>
        </p:blipFill>
        <p:spPr>
          <a:xfrm>
            <a:off x="1715949" y="2960053"/>
            <a:ext cx="5416043" cy="75510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55544" y="994676"/>
            <a:ext cx="44281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700" b="1" dirty="0">
                <a:solidFill>
                  <a:prstClr val="white"/>
                </a:solidFill>
              </a:rPr>
              <a:t>Save the Date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Tuesday, August 11, 2015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8am-5pm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Studio Movie Grill City Center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-980795" y="2363506"/>
            <a:ext cx="0" cy="1470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hlinkClick r:id="rId5"/>
          </p:cNvPr>
          <p:cNvSpPr txBox="1"/>
          <p:nvPr/>
        </p:nvSpPr>
        <p:spPr>
          <a:xfrm>
            <a:off x="2259293" y="4176692"/>
            <a:ext cx="4620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400" b="1" dirty="0">
                <a:solidFill>
                  <a:prstClr val="white"/>
                </a:solidFill>
              </a:rPr>
              <a:t>Register now </a:t>
            </a:r>
            <a:r>
              <a:rPr lang="en-US" sz="2400" b="1" dirty="0">
                <a:solidFill>
                  <a:prstClr val="black"/>
                </a:solidFill>
                <a:hlinkClick r:id="rId6"/>
              </a:rPr>
              <a:t>AgileDotNext.com 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62701" y="4801567"/>
            <a:ext cx="321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b="1" dirty="0">
                <a:solidFill>
                  <a:prstClr val="white"/>
                </a:solidFill>
              </a:rPr>
              <a:t>Get 10% off by entering</a:t>
            </a:r>
            <a:r>
              <a:rPr lang="en-US" b="1" dirty="0">
                <a:solidFill>
                  <a:prstClr val="black"/>
                </a:solidFill>
              </a:rPr>
              <a:t>  </a:t>
            </a:r>
            <a:r>
              <a:rPr lang="en-US" b="1" i="1" u="sng" dirty="0">
                <a:solidFill>
                  <a:prstClr val="black"/>
                </a:solidFill>
              </a:rPr>
              <a:t>IEfriends</a:t>
            </a:r>
          </a:p>
        </p:txBody>
      </p:sp>
      <p:pic>
        <p:nvPicPr>
          <p:cNvPr id="1026" name="Picture 2" descr="http://agiledotnext.com/Content/supreme/image/improving_logo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44" y="2482873"/>
            <a:ext cx="1892273" cy="4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2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Houston </a:t>
            </a:r>
            <a:r>
              <a:rPr lang="en-US" dirty="0" err="1" smtClean="0"/>
              <a:t>Techfest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All-day Internet and Technology Conference</a:t>
            </a:r>
          </a:p>
          <a:p>
            <a:r>
              <a:rPr lang="en-US" dirty="0" smtClean="0"/>
              <a:t>September 12, 2015</a:t>
            </a:r>
          </a:p>
          <a:p>
            <a:r>
              <a:rPr lang="en-US" dirty="0" smtClean="0"/>
              <a:t>It has a logo.  Here it is!!!  </a:t>
            </a:r>
          </a:p>
          <a:p>
            <a:endParaRPr lang="en-US" dirty="0" smtClean="0"/>
          </a:p>
          <a:p>
            <a:r>
              <a:rPr lang="en-US" dirty="0" smtClean="0"/>
              <a:t>It’s pretty much free.  As in free beer.  There’s gas and your time and stuff, but whatever…</a:t>
            </a:r>
          </a:p>
          <a:p>
            <a:r>
              <a:rPr lang="en-US" dirty="0" smtClean="0"/>
              <a:t>It actually has pretty decent speakers.</a:t>
            </a:r>
          </a:p>
          <a:p>
            <a:pPr lvl="1"/>
            <a:r>
              <a:rPr lang="en-US" dirty="0" smtClean="0"/>
              <a:t>WAY better than me.</a:t>
            </a:r>
          </a:p>
          <a:p>
            <a:pPr lvl="1"/>
            <a:r>
              <a:rPr lang="en-US" dirty="0" smtClean="0"/>
              <a:t>I’ll be there too, though, probably.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63" y="2543173"/>
            <a:ext cx="1028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3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Broism</a:t>
            </a:r>
            <a:r>
              <a:rPr lang="en-US" dirty="0" smtClean="0"/>
              <a:t>: </a:t>
            </a:r>
            <a:r>
              <a:rPr lang="en-US" dirty="0" err="1" smtClean="0"/>
              <a:t>Bilbro</a:t>
            </a:r>
            <a:r>
              <a:rPr lang="en-US" dirty="0" smtClean="0"/>
              <a:t> Baggins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Bilbro</a:t>
            </a:r>
            <a:r>
              <a:rPr lang="en-US" b="1" dirty="0"/>
              <a:t> </a:t>
            </a:r>
            <a:r>
              <a:rPr lang="en-US" b="1" dirty="0" smtClean="0"/>
              <a:t>Baggins</a:t>
            </a:r>
            <a:r>
              <a:rPr lang="en-US" dirty="0" smtClean="0"/>
              <a:t>:  Your bro who is obsessed with Lord of the Rings.  Example:  Joe has seen the twin towers like 5 times.  He’s such a </a:t>
            </a:r>
            <a:r>
              <a:rPr lang="en-US" i="1" dirty="0" err="1" smtClean="0"/>
              <a:t>Bilbro</a:t>
            </a:r>
            <a:r>
              <a:rPr lang="en-US" i="1" dirty="0" smtClean="0"/>
              <a:t> Baggins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Lots of bad jokes (I can’t help it).</a:t>
            </a:r>
          </a:p>
          <a:p>
            <a:r>
              <a:rPr lang="en-US" dirty="0" smtClean="0"/>
              <a:t>When to use threads.</a:t>
            </a:r>
          </a:p>
          <a:p>
            <a:r>
              <a:rPr lang="en-US" dirty="0" smtClean="0"/>
              <a:t>Basics of multi-threading in </a:t>
            </a:r>
            <a:r>
              <a:rPr lang="en-US" dirty="0" err="1" smtClean="0"/>
              <a:t>.Net</a:t>
            </a:r>
            <a:endParaRPr lang="en-US" dirty="0" smtClean="0"/>
          </a:p>
          <a:p>
            <a:r>
              <a:rPr lang="en-US" dirty="0" smtClean="0"/>
              <a:t>Multi-threaded programming patterns</a:t>
            </a:r>
          </a:p>
          <a:p>
            <a:r>
              <a:rPr lang="en-US" dirty="0" smtClean="0"/>
              <a:t>Parallel </a:t>
            </a:r>
            <a:r>
              <a:rPr lang="en-US" dirty="0" err="1" smtClean="0"/>
              <a:t>Linq</a:t>
            </a:r>
            <a:endParaRPr lang="en-US" dirty="0" smtClean="0"/>
          </a:p>
          <a:p>
            <a:r>
              <a:rPr lang="en-US" dirty="0" smtClean="0"/>
              <a:t>Task Parallel Library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Controllers (and why they matter)</a:t>
            </a:r>
          </a:p>
          <a:p>
            <a:r>
              <a:rPr lang="en-US" dirty="0" smtClean="0"/>
              <a:t>Writing tests for parallel code</a:t>
            </a:r>
            <a:r>
              <a:rPr lang="en-US" dirty="0"/>
              <a:t> (if time).</a:t>
            </a:r>
            <a:endParaRPr lang="en-US" dirty="0" smtClean="0"/>
          </a:p>
          <a:p>
            <a:r>
              <a:rPr lang="en-US" dirty="0" smtClean="0"/>
              <a:t>F# Examples</a:t>
            </a:r>
            <a:r>
              <a:rPr lang="en-US" dirty="0"/>
              <a:t> (if time).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Use Multi-threading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is CPU bound and not using all cores.  The task manager tells the story.</a:t>
            </a:r>
          </a:p>
          <a:p>
            <a:r>
              <a:rPr lang="en-US" dirty="0" smtClean="0"/>
              <a:t>Application is waiting on external resources that can be loaded in parallel.</a:t>
            </a:r>
          </a:p>
          <a:p>
            <a:r>
              <a:rPr lang="en-US" dirty="0" smtClean="0"/>
              <a:t>Application is CPU bound, but not using all processor cores.</a:t>
            </a:r>
          </a:p>
          <a:p>
            <a:r>
              <a:rPr lang="en-US" dirty="0" smtClean="0"/>
              <a:t>Only when the benefits outweigh the costs.</a:t>
            </a:r>
          </a:p>
        </p:txBody>
      </p:sp>
    </p:spTree>
    <p:extLst>
      <p:ext uri="{BB962C8B-B14F-4D97-AF65-F5344CB8AC3E}">
        <p14:creationId xmlns:p14="http://schemas.microsoft.com/office/powerpoint/2010/main" val="72922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Word of 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I’m not </a:t>
            </a:r>
            <a:r>
              <a:rPr lang="en-US" smtClean="0"/>
              <a:t>an expert.</a:t>
            </a:r>
          </a:p>
          <a:p>
            <a:r>
              <a:rPr lang="en-US" dirty="0" smtClean="0"/>
              <a:t>Can become a minefield of subtle and hard to reproduce defects.</a:t>
            </a:r>
          </a:p>
          <a:p>
            <a:r>
              <a:rPr lang="en-US" dirty="0" smtClean="0"/>
              <a:t>More computing sins are committed in the name of efficiency that for any other single reason, including blind stupidity</a:t>
            </a:r>
            <a:br>
              <a:rPr lang="en-US" dirty="0" smtClean="0"/>
            </a:br>
            <a:r>
              <a:rPr lang="en-US" dirty="0" smtClean="0"/>
              <a:t>		– W.A. </a:t>
            </a:r>
            <a:r>
              <a:rPr lang="en-US" dirty="0" err="1" smtClean="0"/>
              <a:t>Wulf</a:t>
            </a:r>
            <a:endParaRPr lang="en-US" dirty="0" smtClean="0"/>
          </a:p>
          <a:p>
            <a:r>
              <a:rPr lang="en-US" dirty="0" smtClean="0"/>
              <a:t>Premature optimization is the root of all evil</a:t>
            </a:r>
            <a:br>
              <a:rPr lang="en-US" dirty="0" smtClean="0"/>
            </a:br>
            <a:r>
              <a:rPr lang="en-US" dirty="0" smtClean="0"/>
              <a:t>		– Donald </a:t>
            </a:r>
            <a:r>
              <a:rPr lang="en-US" dirty="0" err="1" smtClean="0"/>
              <a:t>Kuth</a:t>
            </a:r>
            <a:endParaRPr lang="en-US" dirty="0" smtClean="0"/>
          </a:p>
          <a:p>
            <a:r>
              <a:rPr lang="en-US" dirty="0" smtClean="0"/>
              <a:t>Jackson’s Rules of Optimization</a:t>
            </a:r>
          </a:p>
          <a:p>
            <a:pPr lvl="1"/>
            <a:r>
              <a:rPr lang="en-US" dirty="0" smtClean="0"/>
              <a:t>Don’t do it.</a:t>
            </a:r>
          </a:p>
          <a:p>
            <a:pPr lvl="1"/>
            <a:r>
              <a:rPr lang="en-US" dirty="0" smtClean="0"/>
              <a:t>(For experts only): Don’t do it </a:t>
            </a:r>
            <a:r>
              <a:rPr lang="en-US" i="1" dirty="0" smtClean="0"/>
              <a:t>yet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3 Improving ppt template [Read-Only]" id="{9CD52372-1ABB-429C-AE8B-5116A847D281}" vid="{C9E045ED-5E7D-45F0-ABC2-8913C89F506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398AE121397446B28901E5E849BF40" ma:contentTypeVersion="1" ma:contentTypeDescription="Create a new document." ma:contentTypeScope="" ma:versionID="a7e693a555462a2cb5a0a6921c4c32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91dd5b7355e85894d95fdf891f887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072F6F-04ED-4B85-B28F-4D6DE375C2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857AB07-B2ED-439E-860F-4F56FB345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4551C0-1604-41A0-9B5C-A5F88AD2E0F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ppt6CB4.tmp</Template>
  <TotalTime>3163</TotalTime>
  <Words>547</Words>
  <Application>Microsoft Office PowerPoint</Application>
  <PresentationFormat>On-screen Show (4:3)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1_Office Theme</vt:lpstr>
      <vt:lpstr>THasINKync: </vt:lpstr>
      <vt:lpstr>Eric Burcham</vt:lpstr>
      <vt:lpstr>I’m an Improver</vt:lpstr>
      <vt:lpstr>PowerPoint Presentation</vt:lpstr>
      <vt:lpstr>Houston Techfest</vt:lpstr>
      <vt:lpstr>Broism: Bilbro Baggins</vt:lpstr>
      <vt:lpstr>Overview</vt:lpstr>
      <vt:lpstr>When to Use Multi-threading</vt:lpstr>
      <vt:lpstr>A Word of Caution</vt:lpstr>
      <vt:lpstr>How to Begin</vt:lpstr>
      <vt:lpstr>Tips and Tricks</vt:lpstr>
      <vt:lpstr>Lame Joke</vt:lpstr>
      <vt:lpstr>Basics of Threading in .Net</vt:lpstr>
    </vt:vector>
  </TitlesOfParts>
  <Company>Improving Enterprises,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Burcham</dc:creator>
  <cp:lastModifiedBy>Eric Burcham</cp:lastModifiedBy>
  <cp:revision>21</cp:revision>
  <dcterms:created xsi:type="dcterms:W3CDTF">2015-04-11T00:42:42Z</dcterms:created>
  <dcterms:modified xsi:type="dcterms:W3CDTF">2015-06-16T05:36:33Z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0x010100D7398AE121397446B28901E5E849BF40</vt:lpwstr>
  </property>
</Properties>
</file>