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2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9" r:id="rId13"/>
    <p:sldId id="263" r:id="rId14"/>
    <p:sldId id="270" r:id="rId15"/>
    <p:sldId id="264" r:id="rId16"/>
    <p:sldId id="271" r:id="rId17"/>
    <p:sldId id="265" r:id="rId18"/>
    <p:sldId id="272" r:id="rId19"/>
    <p:sldId id="266" r:id="rId20"/>
    <p:sldId id="267" r:id="rId21"/>
    <p:sldId id="268" r:id="rId22"/>
    <p:sldId id="273" r:id="rId23"/>
    <p:sldId id="274" r:id="rId24"/>
    <p:sldId id="278" r:id="rId25"/>
    <p:sldId id="275" r:id="rId26"/>
    <p:sldId id="279" r:id="rId27"/>
    <p:sldId id="281" r:id="rId28"/>
    <p:sldId id="277" r:id="rId29"/>
    <p:sldId id="280" r:id="rId30"/>
    <p:sldId id="276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21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08427"/>
            <a:ext cx="9144000" cy="1435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3037"/>
            <a:ext cx="6400800" cy="1314450"/>
          </a:xfrm>
        </p:spPr>
        <p:txBody>
          <a:bodyPr/>
          <a:lstStyle>
            <a:lvl1pPr marL="27432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4767264"/>
            <a:ext cx="2133600" cy="273844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4766469"/>
            <a:ext cx="2133600" cy="273844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9144000" cy="1349237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4416166"/>
            <a:ext cx="1192970" cy="7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9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2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7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0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16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03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4709160"/>
            <a:ext cx="712403" cy="4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03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01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08427"/>
            <a:ext cx="9144000" cy="143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9144000" cy="1349237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4416166"/>
            <a:ext cx="1192970" cy="72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274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4709160"/>
            <a:ext cx="712403" cy="434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1541"/>
            <a:ext cx="4038600" cy="3703082"/>
          </a:xfrm>
        </p:spPr>
        <p:txBody>
          <a:bodyPr/>
          <a:lstStyle>
            <a:lvl1pPr>
              <a:defRPr sz="2100">
                <a:solidFill>
                  <a:srgbClr val="1F2160"/>
                </a:solidFill>
              </a:defRPr>
            </a:lvl1pPr>
            <a:lvl2pPr>
              <a:defRPr sz="1800">
                <a:solidFill>
                  <a:srgbClr val="1F2160"/>
                </a:solidFill>
              </a:defRPr>
            </a:lvl2pPr>
            <a:lvl3pPr>
              <a:defRPr sz="1500">
                <a:solidFill>
                  <a:srgbClr val="1F2160"/>
                </a:solidFill>
              </a:defRPr>
            </a:lvl3pPr>
            <a:lvl4pPr>
              <a:defRPr sz="1350">
                <a:solidFill>
                  <a:srgbClr val="1F2160"/>
                </a:solidFill>
              </a:defRPr>
            </a:lvl4pPr>
            <a:lvl5pPr>
              <a:defRPr sz="1350">
                <a:solidFill>
                  <a:srgbClr val="1F2160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1541"/>
            <a:ext cx="4038600" cy="3703082"/>
          </a:xfrm>
        </p:spPr>
        <p:txBody>
          <a:bodyPr/>
          <a:lstStyle>
            <a:lvl1pPr>
              <a:defRPr sz="2100">
                <a:solidFill>
                  <a:srgbClr val="1F2160"/>
                </a:solidFill>
              </a:defRPr>
            </a:lvl1pPr>
            <a:lvl2pPr>
              <a:defRPr sz="1800">
                <a:solidFill>
                  <a:srgbClr val="1F2160"/>
                </a:solidFill>
              </a:defRPr>
            </a:lvl2pPr>
            <a:lvl3pPr>
              <a:defRPr sz="1500">
                <a:solidFill>
                  <a:srgbClr val="1F2160"/>
                </a:solidFill>
              </a:defRPr>
            </a:lvl3pPr>
            <a:lvl4pPr>
              <a:defRPr sz="1350">
                <a:solidFill>
                  <a:srgbClr val="1F2160"/>
                </a:solidFill>
              </a:defRPr>
            </a:lvl4pPr>
            <a:lvl5pPr>
              <a:defRPr sz="1350">
                <a:solidFill>
                  <a:srgbClr val="1F2160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4709160"/>
            <a:ext cx="712403" cy="434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F21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rgbClr val="1F2160"/>
                </a:solidFill>
              </a:defRPr>
            </a:lvl1pPr>
            <a:lvl2pPr>
              <a:defRPr sz="1500">
                <a:solidFill>
                  <a:srgbClr val="1F2160"/>
                </a:solidFill>
              </a:defRPr>
            </a:lvl2pPr>
            <a:lvl3pPr>
              <a:defRPr sz="1350">
                <a:solidFill>
                  <a:srgbClr val="1F2160"/>
                </a:solidFill>
              </a:defRPr>
            </a:lvl3pPr>
            <a:lvl4pPr>
              <a:defRPr sz="1200">
                <a:solidFill>
                  <a:srgbClr val="1F2160"/>
                </a:solidFill>
              </a:defRPr>
            </a:lvl4pPr>
            <a:lvl5pPr>
              <a:defRPr sz="1200">
                <a:solidFill>
                  <a:srgbClr val="1F2160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F21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>
                <a:solidFill>
                  <a:srgbClr val="1F2160"/>
                </a:solidFill>
              </a:defRPr>
            </a:lvl1pPr>
            <a:lvl2pPr>
              <a:defRPr sz="1500">
                <a:solidFill>
                  <a:srgbClr val="1F2160"/>
                </a:solidFill>
              </a:defRPr>
            </a:lvl2pPr>
            <a:lvl3pPr>
              <a:defRPr sz="1350">
                <a:solidFill>
                  <a:srgbClr val="1F2160"/>
                </a:solidFill>
              </a:defRPr>
            </a:lvl3pPr>
            <a:lvl4pPr>
              <a:defRPr sz="1200">
                <a:solidFill>
                  <a:srgbClr val="1F2160"/>
                </a:solidFill>
              </a:defRPr>
            </a:lvl4pPr>
            <a:lvl5pPr>
              <a:defRPr sz="1200">
                <a:solidFill>
                  <a:srgbClr val="1F2160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4709160"/>
            <a:ext cx="712403" cy="434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4709160"/>
            <a:ext cx="712403" cy="43434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4709160"/>
            <a:ext cx="712403" cy="434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1473201" cy="871538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3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04789"/>
            <a:ext cx="7467600" cy="4389835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1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500">
                <a:solidFill>
                  <a:srgbClr val="1F2160"/>
                </a:solidFill>
              </a:defRPr>
            </a:lvl4pPr>
            <a:lvl5pPr>
              <a:defRPr sz="1500">
                <a:solidFill>
                  <a:srgbClr val="1F2160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871539"/>
            <a:ext cx="1473200" cy="4268629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486632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486632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274320" algn="l" defTabSz="342900" rtl="0" eaLnBrk="1" latinLnBrk="0" hangingPunct="1">
        <a:spcBef>
          <a:spcPct val="0"/>
        </a:spcBef>
        <a:buNone/>
        <a:defRPr sz="33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1F216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1F216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1F216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1F216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tative_property" TargetMode="External"/><Relationship Id="rId2" Type="http://schemas.openxmlformats.org/officeDocument/2006/relationships/hyperlink" Target="https://en.wikipedia.org/wiki/Associative_propert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57350" y="2713037"/>
            <a:ext cx="6069330" cy="437357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Multi-threaded </a:t>
            </a:r>
            <a:r>
              <a:rPr lang="en-US" dirty="0" smtClean="0"/>
              <a:t>Programming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  <p:sp>
        <p:nvSpPr>
          <p:cNvPr id="4" name="Subtitle 6"/>
          <p:cNvSpPr txBox="1">
            <a:spLocks/>
          </p:cNvSpPr>
          <p:nvPr/>
        </p:nvSpPr>
        <p:spPr>
          <a:xfrm>
            <a:off x="1657350" y="3150394"/>
            <a:ext cx="6069330" cy="4373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6576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Eric Burcham – Improving Enterprises</a:t>
            </a:r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Sixteen sodium atoms walk into a bar, followed by Batman.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I’m not an expert.</a:t>
            </a:r>
          </a:p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Eric’s Rule of Optimization</a:t>
            </a:r>
          </a:p>
          <a:p>
            <a:pPr lvl="1"/>
            <a:r>
              <a:rPr lang="en-US" dirty="0" smtClean="0"/>
              <a:t>Do whatever the heck you want!</a:t>
            </a:r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difference between an etymologist and an </a:t>
            </a:r>
            <a:r>
              <a:rPr lang="en-US" dirty="0" smtClean="0"/>
              <a:t>entomologist?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only two types of people in this world…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07"/>
            <a:ext cx="8229600" cy="33944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/>
              <a:t>Wait handles, Reset Events, and </a:t>
            </a:r>
            <a:r>
              <a:rPr lang="en-US" dirty="0" err="1"/>
              <a:t>Mutexes</a:t>
            </a:r>
            <a:endParaRPr lang="en-US" dirty="0"/>
          </a:p>
          <a:p>
            <a:r>
              <a:rPr lang="en-US" dirty="0" smtClean="0"/>
              <a:t>Using the thread pool and 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b="1" dirty="0">
                <a:solidFill>
                  <a:srgbClr val="FF0000"/>
                </a:solidFill>
              </a:rPr>
              <a:t>Volatility, atomicity, and interlocking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Locking (and choosing what to lock on)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Alternative approaches to monitors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Thread-safety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Aborting and interrupting threads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Error handling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Testing Parallel Code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F# Examples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GPU (</a:t>
            </a:r>
            <a:r>
              <a:rPr lang="en-US" b="1" dirty="0" err="1" smtClean="0">
                <a:solidFill>
                  <a:srgbClr val="FF0000"/>
                </a:solidFill>
              </a:rPr>
              <a:t>Cuda</a:t>
            </a:r>
            <a:r>
              <a:rPr lang="en-US" b="1" dirty="0" smtClean="0">
                <a:solidFill>
                  <a:srgbClr val="FF0000"/>
                </a:solidFill>
              </a:rPr>
              <a:t> / </a:t>
            </a:r>
            <a:r>
              <a:rPr lang="en-US" b="1" dirty="0" err="1" smtClean="0">
                <a:solidFill>
                  <a:srgbClr val="FF0000"/>
                </a:solidFill>
              </a:rPr>
              <a:t>OpenCL</a:t>
            </a:r>
            <a:r>
              <a:rPr lang="en-US" b="1" dirty="0" smtClean="0">
                <a:solidFill>
                  <a:srgbClr val="FF0000"/>
                </a:solidFill>
              </a:rPr>
              <a:t>) Examples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MIT linguistics professor was lecturing his class the other </a:t>
            </a:r>
            <a:r>
              <a:rPr lang="en-US" dirty="0" smtClean="0"/>
              <a:t>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Loops</a:t>
            </a:r>
          </a:p>
          <a:p>
            <a:r>
              <a:rPr lang="en-US" dirty="0" smtClean="0"/>
              <a:t>Parallel Tasks</a:t>
            </a:r>
          </a:p>
          <a:p>
            <a:r>
              <a:rPr lang="en-US" dirty="0" smtClean="0"/>
              <a:t>Parallel Aggregation</a:t>
            </a:r>
          </a:p>
          <a:p>
            <a:r>
              <a:rPr lang="en-US" dirty="0" smtClean="0"/>
              <a:t>Futures (Task Graph)</a:t>
            </a:r>
          </a:p>
          <a:p>
            <a:r>
              <a:rPr lang="en-US" dirty="0" smtClean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1979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835819"/>
            <a:ext cx="6172200" cy="37588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¡ɹ0x0q ɹn0ʎ 9u!ʞɔ@ɥ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the same independent operation on each element of a collection or for a fixed number of iterations.</a:t>
            </a:r>
          </a:p>
          <a:p>
            <a:r>
              <a:rPr lang="en-US" dirty="0" smtClean="0"/>
              <a:t>Steps are independent if they don’t write to memory locations, files, or other resources that are used by other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does the “B” in Benoit B. Mandelbrot stand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Tasks (Fork/Join, Master/Worker, Etc…)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operations that can run simultaneously.</a:t>
            </a:r>
          </a:p>
          <a:p>
            <a:r>
              <a:rPr lang="en-US" dirty="0" smtClean="0"/>
              <a:t>Multiple operations, each with its own distinct input.</a:t>
            </a:r>
          </a:p>
          <a:p>
            <a:r>
              <a:rPr lang="en-US" dirty="0" smtClean="0"/>
              <a:t>Parallel steps should be independent, but not necessarily perform the same operation.</a:t>
            </a:r>
          </a:p>
        </p:txBody>
      </p:sp>
    </p:spTree>
    <p:extLst>
      <p:ext uri="{BB962C8B-B14F-4D97-AF65-F5344CB8AC3E}">
        <p14:creationId xmlns:p14="http://schemas.microsoft.com/office/powerpoint/2010/main" val="29633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Lifecycle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59543" y="775388"/>
            <a:ext cx="1624913" cy="10194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to Run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14751" y="3581399"/>
            <a:ext cx="1814897" cy="908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to Completion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64550" y="2233998"/>
            <a:ext cx="1814897" cy="908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14349" y="3581399"/>
            <a:ext cx="1814897" cy="908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Cancelled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64549" y="3581399"/>
            <a:ext cx="1814897" cy="908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Faulted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" idx="3"/>
            <a:endCxn id="13" idx="7"/>
          </p:cNvCxnSpPr>
          <p:nvPr/>
        </p:nvCxnSpPr>
        <p:spPr>
          <a:xfrm flipH="1">
            <a:off x="2063460" y="1645528"/>
            <a:ext cx="1934046" cy="206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4"/>
            <a:endCxn id="12" idx="0"/>
          </p:cNvCxnSpPr>
          <p:nvPr/>
        </p:nvCxnSpPr>
        <p:spPr>
          <a:xfrm flipH="1">
            <a:off x="4571999" y="1794820"/>
            <a:ext cx="1" cy="439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6"/>
          </p:cNvCxnSpPr>
          <p:nvPr/>
        </p:nvCxnSpPr>
        <p:spPr>
          <a:xfrm flipH="1">
            <a:off x="2329246" y="2688109"/>
            <a:ext cx="1335304" cy="134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  <a:endCxn id="14" idx="0"/>
          </p:cNvCxnSpPr>
          <p:nvPr/>
        </p:nvCxnSpPr>
        <p:spPr>
          <a:xfrm flipH="1">
            <a:off x="4571998" y="3142220"/>
            <a:ext cx="1" cy="439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10" idx="1"/>
          </p:cNvCxnSpPr>
          <p:nvPr/>
        </p:nvCxnSpPr>
        <p:spPr>
          <a:xfrm>
            <a:off x="5479447" y="2688109"/>
            <a:ext cx="1601090" cy="1026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 you get when you cross a joke with a rhetorical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Aggregation (Parallel Reduction)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(generally) to Parallel Loops, but with interdependent results.  For example, </a:t>
            </a:r>
            <a:r>
              <a:rPr lang="en-US" dirty="0" err="1" smtClean="0"/>
              <a:t>IEnumerable</a:t>
            </a:r>
            <a:r>
              <a:rPr lang="en-US" dirty="0" smtClean="0"/>
              <a:t>&lt;T&gt;.Sum() can be made parallel.</a:t>
            </a:r>
          </a:p>
          <a:p>
            <a:r>
              <a:rPr lang="en-US" dirty="0" smtClean="0"/>
              <a:t>Uses unshared local variables that are merged at the end of the computation to give the final result.</a:t>
            </a:r>
          </a:p>
          <a:p>
            <a:r>
              <a:rPr lang="en-US" dirty="0" smtClean="0"/>
              <a:t>Works for any binary operation that is </a:t>
            </a:r>
            <a:r>
              <a:rPr lang="en-US" dirty="0" smtClean="0">
                <a:hlinkClick r:id="rId2"/>
              </a:rPr>
              <a:t>associative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implementation is also </a:t>
            </a:r>
            <a:r>
              <a:rPr lang="en-US" dirty="0" smtClean="0">
                <a:hlinkClick r:id="rId3"/>
              </a:rPr>
              <a:t>commutative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41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Controllers</a:t>
            </a:r>
          </a:p>
          <a:p>
            <a:r>
              <a:rPr lang="en-US"/>
              <a:t>Finding “Similar” Strings</a:t>
            </a:r>
          </a:p>
          <a:p>
            <a:r>
              <a:rPr lang="en-US" smtClean="0"/>
              <a:t>Parallel </a:t>
            </a:r>
            <a:r>
              <a:rPr lang="en-US" dirty="0" smtClean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3471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/>
              <a:t>Principal Consultant with Improving Enterprises</a:t>
            </a:r>
          </a:p>
          <a:p>
            <a:r>
              <a:rPr lang="en-US" sz="2100" dirty="0"/>
              <a:t>We’re hiring (Attitude and Aptitude)</a:t>
            </a:r>
          </a:p>
          <a:p>
            <a:r>
              <a:rPr lang="en-US" sz="2100" dirty="0"/>
              <a:t>You should totally call me, bro:  </a:t>
            </a:r>
            <a:r>
              <a:rPr lang="en-US" sz="2100" b="1" dirty="0"/>
              <a:t>214-578-9217</a:t>
            </a:r>
          </a:p>
          <a:p>
            <a:r>
              <a:rPr lang="en-US" sz="2100" dirty="0"/>
              <a:t>Or email: </a:t>
            </a:r>
            <a:r>
              <a:rPr lang="en-US" sz="2100" b="1" dirty="0">
                <a:hlinkClick r:id="rId2"/>
              </a:rPr>
              <a:t>eric.Burcham@improvingenterprises.com</a:t>
            </a:r>
            <a:endParaRPr lang="en-US" sz="2100" b="1" dirty="0"/>
          </a:p>
          <a:p>
            <a:r>
              <a:rPr lang="en-US" sz="2100" dirty="0"/>
              <a:t>We have a website: </a:t>
            </a:r>
            <a:r>
              <a:rPr lang="en-US" sz="2100" b="1" dirty="0">
                <a:hlinkClick r:id="rId3"/>
              </a:rPr>
              <a:t>www.improvingenterprises.com</a:t>
            </a:r>
            <a:endParaRPr lang="en-US" sz="2100" b="1" dirty="0"/>
          </a:p>
          <a:p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871" y="3483058"/>
            <a:ext cx="2668231" cy="11115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1859993" y="3483058"/>
            <a:ext cx="2925927" cy="111156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Go Now!!!</a:t>
            </a:r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76" y="1769047"/>
            <a:ext cx="5153025" cy="1337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8730" y="1556791"/>
            <a:ext cx="610728" cy="61072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909976" y="1772632"/>
            <a:ext cx="5153025" cy="13484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2429964" y="2220042"/>
            <a:ext cx="4062032" cy="5663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09976" y="434279"/>
            <a:ext cx="5153025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/>
            <a:r>
              <a:rPr lang="en-US" sz="2025" b="1" dirty="0">
                <a:solidFill>
                  <a:prstClr val="white"/>
                </a:solidFill>
              </a:rPr>
              <a:t>Coming Soon to a Theatre Near You</a:t>
            </a:r>
          </a:p>
          <a:p>
            <a:pPr algn="ctr" defTabSz="514350"/>
            <a:r>
              <a:rPr lang="en-US" sz="1350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514350"/>
            <a:r>
              <a:rPr lang="en-US" sz="1350" b="1" dirty="0">
                <a:solidFill>
                  <a:prstClr val="black"/>
                </a:solidFill>
              </a:rPr>
              <a:t>8am-5pm</a:t>
            </a:r>
          </a:p>
          <a:p>
            <a:pPr algn="ctr" defTabSz="514350"/>
            <a:r>
              <a:rPr lang="en-US" sz="1350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735596" y="1772630"/>
            <a:ext cx="0" cy="1103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837472" y="3132521"/>
            <a:ext cx="346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/>
            <a:r>
              <a:rPr lang="en-US" b="1" dirty="0">
                <a:solidFill>
                  <a:prstClr val="white"/>
                </a:solidFill>
              </a:rPr>
              <a:t>Register now </a:t>
            </a:r>
            <a:r>
              <a:rPr lang="en-US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5026" y="3601177"/>
            <a:ext cx="2410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/>
            <a:r>
              <a:rPr lang="en-US" sz="1350" b="1" dirty="0">
                <a:solidFill>
                  <a:prstClr val="white"/>
                </a:solidFill>
              </a:rPr>
              <a:t>Get 10% off by entering</a:t>
            </a:r>
            <a:r>
              <a:rPr lang="en-US" sz="1350" b="1" dirty="0">
                <a:solidFill>
                  <a:prstClr val="black"/>
                </a:solidFill>
              </a:rPr>
              <a:t>  </a:t>
            </a:r>
            <a:r>
              <a:rPr lang="en-US" sz="1350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10" y="1862155"/>
            <a:ext cx="1419205" cy="3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97" y="1907382"/>
            <a:ext cx="771525" cy="4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it so hard to explain puns to kleptomaniacs?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4551C0-1604-41A0-9B5C-A5F88AD2E0F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838</Words>
  <Application>Microsoft Office PowerPoint</Application>
  <PresentationFormat>On-screen Show (16:9)</PresentationFormat>
  <Paragraphs>133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Lame Joke</vt:lpstr>
      <vt:lpstr>When to Use Multi-threading</vt:lpstr>
      <vt:lpstr>Lame Joke</vt:lpstr>
      <vt:lpstr>A Word of Caution</vt:lpstr>
      <vt:lpstr>Lame Joke</vt:lpstr>
      <vt:lpstr>How to Begin</vt:lpstr>
      <vt:lpstr>Lame Joke</vt:lpstr>
      <vt:lpstr>Tips and Tricks</vt:lpstr>
      <vt:lpstr>Lame Joke</vt:lpstr>
      <vt:lpstr>Basics of Threading in .Net</vt:lpstr>
      <vt:lpstr>Lame Joke</vt:lpstr>
      <vt:lpstr>Parallel Design Patterns</vt:lpstr>
      <vt:lpstr>Parallel Loops</vt:lpstr>
      <vt:lpstr>Lame Joke</vt:lpstr>
      <vt:lpstr>Parallel Tasks (Fork/Join, Master/Worker, Etc…)</vt:lpstr>
      <vt:lpstr>Task Lifecycle</vt:lpstr>
      <vt:lpstr>Lame Joke</vt:lpstr>
      <vt:lpstr>Parallel Aggregation (Parallel Reduction)</vt:lpstr>
      <vt:lpstr>Other Examples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57</cp:revision>
  <dcterms:created xsi:type="dcterms:W3CDTF">2015-04-11T00:42:42Z</dcterms:created>
  <dcterms:modified xsi:type="dcterms:W3CDTF">2015-07-09T13:35:20Z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