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4"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95"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snapToObjects="1">
      <p:cViewPr varScale="1">
        <p:scale>
          <a:sx n="155" d="100"/>
          <a:sy n="155" d="100"/>
        </p:scale>
        <p:origin x="1356" y="138"/>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8"/>
            <a:ext cx="6858000" cy="1435075"/>
          </a:xfrm>
          <a:prstGeom prst="rect">
            <a:avLst/>
          </a:prstGeom>
        </p:spPr>
      </p:pic>
      <p:sp>
        <p:nvSpPr>
          <p:cNvPr id="2" name="Title 1"/>
          <p:cNvSpPr>
            <a:spLocks noGrp="1"/>
          </p:cNvSpPr>
          <p:nvPr>
            <p:ph type="ctrTitle"/>
          </p:nvPr>
        </p:nvSpPr>
        <p:spPr>
          <a:xfrm>
            <a:off x="514350" y="1597821"/>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40" indent="0" algn="l">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3"/>
            <a:ext cx="6858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9720" y="4416166"/>
            <a:ext cx="894728"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99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385763"/>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202884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385763"/>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679859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385763"/>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170179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385763"/>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227025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385763"/>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1715913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385763"/>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1415933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385763"/>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29200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6858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385763"/>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2861714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385763"/>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4082002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385763"/>
            <a:fld id="{4CFFEE8A-0C3B-4CE3-BDBE-3AB865C6E9B1}" type="datetimeFigureOut">
              <a:rPr lang="en-US" smtClean="0">
                <a:solidFill>
                  <a:prstClr val="black">
                    <a:tint val="75000"/>
                  </a:prstClr>
                </a:solidFill>
              </a:rPr>
              <a:pPr defTabSz="385763"/>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385763"/>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85763"/>
            <a:fld id="{E0DBC28C-C8D9-41EE-A049-76BA2ACCFAA1}" type="slidenum">
              <a:rPr lang="en-US" smtClean="0">
                <a:solidFill>
                  <a:prstClr val="black">
                    <a:tint val="75000"/>
                  </a:prstClr>
                </a:solidFill>
              </a:rPr>
              <a:pPr defTabSz="385763"/>
              <a:t>‹#›</a:t>
            </a:fld>
            <a:endParaRPr lang="en-US">
              <a:solidFill>
                <a:prstClr val="black">
                  <a:tint val="75000"/>
                </a:prstClr>
              </a:solidFill>
            </a:endParaRPr>
          </a:p>
        </p:txBody>
      </p:sp>
    </p:spTree>
    <p:extLst>
      <p:ext uri="{BB962C8B-B14F-4D97-AF65-F5344CB8AC3E}">
        <p14:creationId xmlns:p14="http://schemas.microsoft.com/office/powerpoint/2010/main" val="305436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8"/>
            <a:ext cx="6858000" cy="1435075"/>
          </a:xfrm>
          <a:prstGeom prst="rect">
            <a:avLst/>
          </a:prstGeom>
        </p:spPr>
      </p:pic>
      <p:pic>
        <p:nvPicPr>
          <p:cNvPr id="8" name="Picture 7"/>
          <p:cNvPicPr>
            <a:picLocks noChangeAspect="1"/>
          </p:cNvPicPr>
          <p:nvPr userDrawn="1"/>
        </p:nvPicPr>
        <p:blipFill>
          <a:blip r:embed="rId3"/>
          <a:stretch>
            <a:fillRect/>
          </a:stretch>
        </p:blipFill>
        <p:spPr>
          <a:xfrm>
            <a:off x="0" y="3"/>
            <a:ext cx="6858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9720" y="4416166"/>
            <a:ext cx="894728" cy="727334"/>
          </a:xfrm>
          <a:prstGeom prst="rect">
            <a:avLst/>
          </a:prstGeom>
        </p:spPr>
      </p:pic>
      <p:sp>
        <p:nvSpPr>
          <p:cNvPr id="2" name="Title 1"/>
          <p:cNvSpPr>
            <a:spLocks noGrp="1"/>
          </p:cNvSpPr>
          <p:nvPr>
            <p:ph type="title"/>
          </p:nvPr>
        </p:nvSpPr>
        <p:spPr>
          <a:xfrm>
            <a:off x="541735" y="3305176"/>
            <a:ext cx="5829300" cy="1021556"/>
          </a:xfrm>
        </p:spPr>
        <p:txBody>
          <a:bodyPr anchor="t"/>
          <a:lstStyle>
            <a:lvl1pPr algn="l">
              <a:defRPr sz="225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4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6858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575">
                <a:solidFill>
                  <a:srgbClr val="1F2160"/>
                </a:solidFill>
              </a:defRPr>
            </a:lvl1pPr>
            <a:lvl2pPr>
              <a:defRPr sz="1350">
                <a:solidFill>
                  <a:srgbClr val="1F2160"/>
                </a:solidFill>
              </a:defRPr>
            </a:lvl2pPr>
            <a:lvl3pPr>
              <a:defRPr sz="1125">
                <a:solidFill>
                  <a:srgbClr val="1F2160"/>
                </a:solidFill>
              </a:defRPr>
            </a:lvl3pPr>
            <a:lvl4pPr>
              <a:defRPr sz="1013">
                <a:solidFill>
                  <a:srgbClr val="1F2160"/>
                </a:solidFill>
              </a:defRPr>
            </a:lvl4pPr>
            <a:lvl5pPr>
              <a:defRPr sz="1013">
                <a:solidFill>
                  <a:srgbClr val="1F2160"/>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575">
                <a:solidFill>
                  <a:srgbClr val="1F2160"/>
                </a:solidFill>
              </a:defRPr>
            </a:lvl1pPr>
            <a:lvl2pPr>
              <a:defRPr sz="1350">
                <a:solidFill>
                  <a:srgbClr val="1F2160"/>
                </a:solidFill>
              </a:defRPr>
            </a:lvl2pPr>
            <a:lvl3pPr>
              <a:defRPr sz="1125">
                <a:solidFill>
                  <a:srgbClr val="1F2160"/>
                </a:solidFill>
              </a:defRPr>
            </a:lvl3pPr>
            <a:lvl4pPr>
              <a:defRPr sz="1013">
                <a:solidFill>
                  <a:srgbClr val="1F2160"/>
                </a:solidFill>
              </a:defRPr>
            </a:lvl4pPr>
            <a:lvl5pPr>
              <a:defRPr sz="1013">
                <a:solidFill>
                  <a:srgbClr val="1F2160"/>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6858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1350" b="1">
                <a:solidFill>
                  <a:srgbClr val="1F216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1350">
                <a:solidFill>
                  <a:srgbClr val="1F2160"/>
                </a:solidFill>
              </a:defRPr>
            </a:lvl1pPr>
            <a:lvl2pPr>
              <a:defRPr sz="1125">
                <a:solidFill>
                  <a:srgbClr val="1F2160"/>
                </a:solidFill>
              </a:defRPr>
            </a:lvl2pPr>
            <a:lvl3pPr>
              <a:defRPr sz="1013">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2" y="1151335"/>
            <a:ext cx="3031331" cy="479822"/>
          </a:xfrm>
        </p:spPr>
        <p:txBody>
          <a:bodyPr anchor="b"/>
          <a:lstStyle>
            <a:lvl1pPr marL="0" indent="0">
              <a:buNone/>
              <a:defRPr sz="1350" b="1">
                <a:solidFill>
                  <a:srgbClr val="1F216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2" y="1631156"/>
            <a:ext cx="3031331" cy="2963466"/>
          </a:xfrm>
        </p:spPr>
        <p:txBody>
          <a:bodyPr/>
          <a:lstStyle>
            <a:lvl1pPr>
              <a:defRPr sz="1350">
                <a:solidFill>
                  <a:srgbClr val="1F2160"/>
                </a:solidFill>
              </a:defRPr>
            </a:lvl1pPr>
            <a:lvl2pPr>
              <a:defRPr sz="1125">
                <a:solidFill>
                  <a:srgbClr val="1F2160"/>
                </a:solidFill>
              </a:defRPr>
            </a:lvl2pPr>
            <a:lvl3pPr>
              <a:defRPr sz="1013">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6858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6858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6858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xfrm>
            <a:off x="3" y="1"/>
            <a:ext cx="1104901" cy="871538"/>
          </a:xfrm>
          <a:solidFill>
            <a:srgbClr val="1F2160"/>
          </a:solidFill>
        </p:spPr>
        <p:txBody>
          <a:bodyPr anchor="b">
            <a:noAutofit/>
          </a:bodyPr>
          <a:lstStyle>
            <a:lvl1pPr marL="0" algn="l">
              <a:defRPr sz="1013"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0"/>
            <a:ext cx="5600700" cy="4389835"/>
          </a:xfrm>
        </p:spPr>
        <p:txBody>
          <a:bodyPr/>
          <a:lstStyle>
            <a:lvl1pPr>
              <a:defRPr sz="1800">
                <a:solidFill>
                  <a:srgbClr val="1F2160"/>
                </a:solidFill>
              </a:defRPr>
            </a:lvl1pPr>
            <a:lvl2pPr>
              <a:defRPr sz="1575">
                <a:solidFill>
                  <a:srgbClr val="1F2160"/>
                </a:solidFill>
              </a:defRPr>
            </a:lvl2pPr>
            <a:lvl3pPr>
              <a:defRPr sz="1350">
                <a:solidFill>
                  <a:srgbClr val="1F2160"/>
                </a:solidFill>
              </a:defRPr>
            </a:lvl3pPr>
            <a:lvl4pPr>
              <a:defRPr sz="1125">
                <a:solidFill>
                  <a:srgbClr val="1F2160"/>
                </a:solidFill>
              </a:defRPr>
            </a:lvl4pPr>
            <a:lvl5pPr>
              <a:defRPr sz="1125">
                <a:solidFill>
                  <a:srgbClr val="1F2160"/>
                </a:solidFill>
              </a:defRPr>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104900" cy="4268629"/>
          </a:xfrm>
          <a:solidFill>
            <a:srgbClr val="1F2160"/>
          </a:solidFill>
        </p:spPr>
        <p:txBody>
          <a:bodyPr/>
          <a:lstStyle>
            <a:lvl1pPr marL="0" indent="0">
              <a:buNone/>
              <a:defRPr sz="788">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
        <p:nvSpPr>
          <p:cNvPr id="4" name="Text Placeholder 3"/>
          <p:cNvSpPr>
            <a:spLocks noGrp="1"/>
          </p:cNvSpPr>
          <p:nvPr>
            <p:ph type="body" sz="half" idx="2"/>
          </p:nvPr>
        </p:nvSpPr>
        <p:spPr>
          <a:xfrm>
            <a:off x="1344216" y="4025505"/>
            <a:ext cx="41148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40" algn="l" defTabSz="257175" rtl="0" eaLnBrk="1" latinLnBrk="0" hangingPunct="1">
        <a:spcBef>
          <a:spcPct val="0"/>
        </a:spcBef>
        <a:buNone/>
        <a:defRPr sz="2475" kern="1200">
          <a:solidFill>
            <a:srgbClr val="1F2160"/>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rgbClr val="1F2160"/>
          </a:solidFill>
          <a:latin typeface="+mn-lt"/>
          <a:ea typeface="+mn-ea"/>
          <a:cs typeface="+mn-cs"/>
        </a:defRPr>
      </a:lvl1pPr>
      <a:lvl2pPr marL="417910" indent="-160735" algn="l" defTabSz="257175" rtl="0" eaLnBrk="1" latinLnBrk="0" hangingPunct="1">
        <a:spcBef>
          <a:spcPct val="20000"/>
        </a:spcBef>
        <a:buFont typeface="Arial"/>
        <a:buChar char="–"/>
        <a:defRPr sz="1575" kern="1200">
          <a:solidFill>
            <a:srgbClr val="1F2160"/>
          </a:solidFill>
          <a:latin typeface="+mn-lt"/>
          <a:ea typeface="+mn-ea"/>
          <a:cs typeface="+mn-cs"/>
        </a:defRPr>
      </a:lvl2pPr>
      <a:lvl3pPr marL="642938" indent="-128588" algn="l" defTabSz="257175" rtl="0" eaLnBrk="1" latinLnBrk="0" hangingPunct="1">
        <a:spcBef>
          <a:spcPct val="20000"/>
        </a:spcBef>
        <a:buFont typeface="Arial"/>
        <a:buChar char="•"/>
        <a:defRPr sz="1350" kern="1200">
          <a:solidFill>
            <a:srgbClr val="1F2160"/>
          </a:solidFill>
          <a:latin typeface="+mn-lt"/>
          <a:ea typeface="+mn-ea"/>
          <a:cs typeface="+mn-cs"/>
        </a:defRPr>
      </a:lvl3pPr>
      <a:lvl4pPr marL="900113" indent="-128588" algn="l" defTabSz="257175" rtl="0" eaLnBrk="1" latinLnBrk="0" hangingPunct="1">
        <a:spcBef>
          <a:spcPct val="20000"/>
        </a:spcBef>
        <a:buFont typeface="Arial"/>
        <a:buChar char="–"/>
        <a:defRPr sz="1125" kern="1200">
          <a:solidFill>
            <a:srgbClr val="1F2160"/>
          </a:solidFill>
          <a:latin typeface="+mn-lt"/>
          <a:ea typeface="+mn-ea"/>
          <a:cs typeface="+mn-cs"/>
        </a:defRPr>
      </a:lvl4pPr>
      <a:lvl5pPr marL="1157288" indent="-128588" algn="l" defTabSz="257175" rtl="0" eaLnBrk="1" latinLnBrk="0" hangingPunct="1">
        <a:spcBef>
          <a:spcPct val="20000"/>
        </a:spcBef>
        <a:buFont typeface="Arial"/>
        <a:buChar char="»"/>
        <a:defRPr sz="1125" kern="1200">
          <a:solidFill>
            <a:srgbClr val="1F2160"/>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23787891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14350" y="1841303"/>
            <a:ext cx="5829300" cy="585611"/>
          </a:xfrm>
        </p:spPr>
        <p:txBody>
          <a:bodyPr>
            <a:normAutofit fontScale="90000"/>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900" b="1" dirty="0">
                <a:solidFill>
                  <a:schemeClr val="accent1">
                    <a:lumMod val="75000"/>
                  </a:schemeClr>
                </a:solidFill>
              </a:rPr>
              <a:t>Thanks Curtissimo!</a:t>
            </a:r>
            <a:endParaRPr lang="en-US" sz="3975" dirty="0"/>
          </a:p>
        </p:txBody>
      </p:sp>
      <p:sp>
        <p:nvSpPr>
          <p:cNvPr id="7" name="Subtitle 6"/>
          <p:cNvSpPr>
            <a:spLocks noGrp="1"/>
          </p:cNvSpPr>
          <p:nvPr>
            <p:ph type="subTitle" idx="1"/>
          </p:nvPr>
        </p:nvSpPr>
        <p:spPr>
          <a:xfrm>
            <a:off x="499000" y="2579112"/>
            <a:ext cx="4551998" cy="328018"/>
          </a:xfrm>
        </p:spPr>
        <p:txBody>
          <a:bodyPr>
            <a:normAutofit fontScale="92500"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499000" y="2907129"/>
            <a:ext cx="4551998" cy="328018"/>
          </a:xfrm>
          <a:prstGeom prst="rect">
            <a:avLst/>
          </a:prstGeom>
        </p:spPr>
        <p:txBody>
          <a:bodyPr vert="horz" lIns="51435" tIns="25718" rIns="51435" bIns="25718"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350" dirty="0">
                <a:solidFill>
                  <a:schemeClr val="tx1">
                    <a:lumMod val="50000"/>
                    <a:lumOff val="50000"/>
                  </a:schemeClr>
                </a:solidFill>
              </a:rPr>
              <a:t>Eric Burcham – Improving Enterprises</a:t>
            </a:r>
          </a:p>
        </p:txBody>
      </p:sp>
      <p:sp>
        <p:nvSpPr>
          <p:cNvPr id="2" name="Rectangle 1"/>
          <p:cNvSpPr/>
          <p:nvPr/>
        </p:nvSpPr>
        <p:spPr>
          <a:xfrm>
            <a:off x="719419" y="3374142"/>
            <a:ext cx="5085230" cy="300082"/>
          </a:xfrm>
          <a:prstGeom prst="rect">
            <a:avLst/>
          </a:prstGeom>
        </p:spPr>
        <p:txBody>
          <a:bodyPr wrap="square">
            <a:spAutoFit/>
          </a:bodyPr>
          <a:lstStyle/>
          <a:p>
            <a:r>
              <a:rPr lang="en-US" sz="1350" b="1" dirty="0">
                <a:solidFill>
                  <a:schemeClr val="accent1">
                    <a:lumMod val="75000"/>
                  </a:schemeClr>
                </a:solidFill>
              </a:rPr>
              <a:t>Source at: </a:t>
            </a:r>
            <a:r>
              <a:rPr lang="en-US" sz="1350" b="1" dirty="0">
                <a:solidFill>
                  <a:schemeClr val="accent1">
                    <a:lumMod val="75000"/>
                  </a:schemeClr>
                </a:solidFill>
                <a:hlinkClick r:id="rId2"/>
              </a:rPr>
              <a:t>http://github.com/ericburcham/THasyINKnc/</a:t>
            </a:r>
            <a:endParaRPr lang="en-US" sz="1350"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5" y="1048703"/>
            <a:ext cx="2108141" cy="507831"/>
          </a:xfrm>
          <a:prstGeom prst="rect">
            <a:avLst/>
          </a:prstGeom>
          <a:noFill/>
        </p:spPr>
        <p:txBody>
          <a:bodyPr wrap="none" rtlCol="0">
            <a:spAutoFit/>
          </a:bodyPr>
          <a:lstStyle/>
          <a:p>
            <a:r>
              <a:rPr lang="en-US" sz="1350" dirty="0"/>
              <a:t>Check out Scala…</a:t>
            </a:r>
            <a:br>
              <a:rPr lang="en-US" sz="1350" dirty="0"/>
            </a:br>
            <a:r>
              <a:rPr lang="en-US" sz="1350" dirty="0">
                <a:hlinkClick r:id="rId2"/>
              </a:rPr>
              <a:t>http://www.scala-lang.org/</a:t>
            </a:r>
            <a:endParaRPr lang="en-US" sz="135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2"/>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58"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Waiting to Run</a:t>
            </a:r>
          </a:p>
        </p:txBody>
      </p:sp>
      <p:sp>
        <p:nvSpPr>
          <p:cNvPr id="10" name="Oval 9"/>
          <p:cNvSpPr/>
          <p:nvPr/>
        </p:nvSpPr>
        <p:spPr>
          <a:xfrm>
            <a:off x="5111064"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Run to Completion</a:t>
            </a:r>
          </a:p>
        </p:txBody>
      </p:sp>
      <p:sp>
        <p:nvSpPr>
          <p:cNvPr id="12" name="Oval 11"/>
          <p:cNvSpPr/>
          <p:nvPr/>
        </p:nvSpPr>
        <p:spPr>
          <a:xfrm>
            <a:off x="2748413" y="2318436"/>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Running</a:t>
            </a:r>
          </a:p>
        </p:txBody>
      </p:sp>
      <p:sp>
        <p:nvSpPr>
          <p:cNvPr id="13" name="Oval 12"/>
          <p:cNvSpPr/>
          <p:nvPr/>
        </p:nvSpPr>
        <p:spPr>
          <a:xfrm>
            <a:off x="385762"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Cancelled</a:t>
            </a:r>
          </a:p>
        </p:txBody>
      </p:sp>
      <p:sp>
        <p:nvSpPr>
          <p:cNvPr id="14" name="Oval 13"/>
          <p:cNvSpPr/>
          <p:nvPr/>
        </p:nvSpPr>
        <p:spPr>
          <a:xfrm>
            <a:off x="2748412"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Faulted</a:t>
            </a:r>
          </a:p>
        </p:txBody>
      </p:sp>
      <p:cxnSp>
        <p:nvCxnSpPr>
          <p:cNvPr id="16" name="Straight Arrow Connector 15"/>
          <p:cNvCxnSpPr>
            <a:stCxn id="3" idx="3"/>
            <a:endCxn id="13" idx="7"/>
          </p:cNvCxnSpPr>
          <p:nvPr/>
        </p:nvCxnSpPr>
        <p:spPr>
          <a:xfrm flipH="1">
            <a:off x="1547595"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0"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0"/>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8999" y="2999603"/>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5" y="2659019"/>
            <a:ext cx="1200818"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1"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0"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0"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2" y="1281873"/>
            <a:ext cx="1880130" cy="300082"/>
          </a:xfrm>
          <a:prstGeom prst="rect">
            <a:avLst/>
          </a:prstGeom>
          <a:noFill/>
        </p:spPr>
        <p:txBody>
          <a:bodyPr wrap="none" rtlCol="0">
            <a:spAutoFit/>
          </a:bodyPr>
          <a:lstStyle/>
          <a:p>
            <a:r>
              <a:rPr lang="en-US" sz="1350" dirty="0"/>
              <a:t>Partitioned Input Values</a:t>
            </a:r>
          </a:p>
        </p:txBody>
      </p:sp>
      <p:sp>
        <p:nvSpPr>
          <p:cNvPr id="15" name="TextBox 14"/>
          <p:cNvSpPr txBox="1"/>
          <p:nvPr/>
        </p:nvSpPr>
        <p:spPr>
          <a:xfrm>
            <a:off x="4247632" y="2254528"/>
            <a:ext cx="1496820" cy="300082"/>
          </a:xfrm>
          <a:prstGeom prst="rect">
            <a:avLst/>
          </a:prstGeom>
          <a:noFill/>
        </p:spPr>
        <p:txBody>
          <a:bodyPr wrap="none" rtlCol="0">
            <a:spAutoFit/>
          </a:bodyPr>
          <a:lstStyle/>
          <a:p>
            <a:r>
              <a:rPr lang="en-US" sz="1350" dirty="0"/>
              <a:t>Independent Tasks</a:t>
            </a:r>
          </a:p>
        </p:txBody>
      </p:sp>
      <p:grpSp>
        <p:nvGrpSpPr>
          <p:cNvPr id="16" name="Group 15"/>
          <p:cNvGrpSpPr/>
          <p:nvPr/>
        </p:nvGrpSpPr>
        <p:grpSpPr>
          <a:xfrm>
            <a:off x="2905490" y="3839219"/>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75">
                <a:lnSpc>
                  <a:spcPct val="90000"/>
                </a:lnSpc>
                <a:spcBef>
                  <a:spcPct val="0"/>
                </a:spcBef>
                <a:spcAft>
                  <a:spcPct val="35000"/>
                </a:spcAft>
              </a:pPr>
              <a:r>
                <a:rPr lang="en-US" sz="1350" dirty="0"/>
                <a:t>Return Aggregate Result</a:t>
              </a:r>
            </a:p>
          </p:txBody>
        </p:sp>
      </p:grpSp>
      <p:grpSp>
        <p:nvGrpSpPr>
          <p:cNvPr id="19" name="Group 18"/>
          <p:cNvGrpSpPr/>
          <p:nvPr/>
        </p:nvGrpSpPr>
        <p:grpSpPr>
          <a:xfrm>
            <a:off x="3311330" y="3587268"/>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25">
                <a:lnSpc>
                  <a:spcPct val="90000"/>
                </a:lnSpc>
                <a:spcBef>
                  <a:spcPct val="0"/>
                </a:spcBef>
                <a:spcAft>
                  <a:spcPct val="35000"/>
                </a:spcAft>
              </a:pPr>
              <a:endParaRPr lang="en-US" sz="1050"/>
            </a:p>
          </p:txBody>
        </p:sp>
      </p:grpSp>
      <p:sp>
        <p:nvSpPr>
          <p:cNvPr id="22" name="TextBox 21"/>
          <p:cNvSpPr txBox="1"/>
          <p:nvPr/>
        </p:nvSpPr>
        <p:spPr>
          <a:xfrm>
            <a:off x="4247632" y="3084590"/>
            <a:ext cx="2391745" cy="300082"/>
          </a:xfrm>
          <a:prstGeom prst="rect">
            <a:avLst/>
          </a:prstGeom>
          <a:noFill/>
        </p:spPr>
        <p:txBody>
          <a:bodyPr wrap="none" rtlCol="0">
            <a:spAutoFit/>
          </a:bodyPr>
          <a:lstStyle/>
          <a:p>
            <a:r>
              <a:rPr lang="en-US" sz="135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1575" dirty="0"/>
              <a:t>Principal Consultant with Improving Enterprises</a:t>
            </a:r>
          </a:p>
          <a:p>
            <a:r>
              <a:rPr lang="en-US" sz="1575" dirty="0"/>
              <a:t>We’re hiring (Attitude and Aptitude)</a:t>
            </a:r>
          </a:p>
          <a:p>
            <a:r>
              <a:rPr lang="en-US" sz="1575" dirty="0"/>
              <a:t>You should totally call me, bro:  </a:t>
            </a:r>
            <a:r>
              <a:rPr lang="en-US" sz="1575" b="1" dirty="0"/>
              <a:t>214-578-9217</a:t>
            </a:r>
          </a:p>
          <a:p>
            <a:r>
              <a:rPr lang="en-US" sz="1575" dirty="0"/>
              <a:t>Or email: </a:t>
            </a:r>
            <a:r>
              <a:rPr lang="en-US" sz="1575" b="1" dirty="0">
                <a:hlinkClick r:id="rId2"/>
              </a:rPr>
              <a:t>eric.burcham@improvingenterprises.com</a:t>
            </a:r>
            <a:endParaRPr lang="en-US" sz="1575" b="1" dirty="0"/>
          </a:p>
          <a:p>
            <a:r>
              <a:rPr lang="en-US" sz="1575" dirty="0"/>
              <a:t>We have a website: </a:t>
            </a:r>
            <a:r>
              <a:rPr lang="en-US" sz="1575" b="1" dirty="0">
                <a:hlinkClick r:id="rId3"/>
              </a:rPr>
              <a:t>www.improvingenterprises.com</a:t>
            </a:r>
            <a:endParaRPr lang="en-US" sz="1575" b="1" dirty="0"/>
          </a:p>
          <a:p>
            <a:endParaRPr lang="en-US" sz="1575" dirty="0"/>
          </a:p>
        </p:txBody>
      </p:sp>
      <p:pic>
        <p:nvPicPr>
          <p:cNvPr id="4" name="Picture 3"/>
          <p:cNvPicPr>
            <a:picLocks noChangeAspect="1"/>
          </p:cNvPicPr>
          <p:nvPr/>
        </p:nvPicPr>
        <p:blipFill>
          <a:blip r:embed="rId4"/>
          <a:stretch>
            <a:fillRect/>
          </a:stretch>
        </p:blipFill>
        <p:spPr>
          <a:xfrm>
            <a:off x="3742404" y="3255231"/>
            <a:ext cx="2001173" cy="833674"/>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394995" y="3255231"/>
            <a:ext cx="2194445" cy="83367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13"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5" name="Oval 4"/>
          <p:cNvSpPr/>
          <p:nvPr/>
        </p:nvSpPr>
        <p:spPr>
          <a:xfrm>
            <a:off x="1657713"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f1(a)</a:t>
            </a:r>
          </a:p>
        </p:txBody>
      </p:sp>
      <p:sp>
        <p:nvSpPr>
          <p:cNvPr id="6" name="Oval 5"/>
          <p:cNvSpPr/>
          <p:nvPr/>
        </p:nvSpPr>
        <p:spPr>
          <a:xfrm>
            <a:off x="3640854"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f2(a)</a:t>
            </a:r>
          </a:p>
        </p:txBody>
      </p:sp>
      <p:sp>
        <p:nvSpPr>
          <p:cNvPr id="7" name="Oval 6"/>
          <p:cNvSpPr/>
          <p:nvPr/>
        </p:nvSpPr>
        <p:spPr>
          <a:xfrm>
            <a:off x="3640854"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f3(c)</a:t>
            </a:r>
          </a:p>
        </p:txBody>
      </p:sp>
      <p:sp>
        <p:nvSpPr>
          <p:cNvPr id="8" name="Oval 7"/>
          <p:cNvSpPr/>
          <p:nvPr/>
        </p:nvSpPr>
        <p:spPr>
          <a:xfrm>
            <a:off x="2649283"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f4(b, d)</a:t>
            </a:r>
          </a:p>
        </p:txBody>
      </p:sp>
      <p:cxnSp>
        <p:nvCxnSpPr>
          <p:cNvPr id="10" name="Straight Arrow Connector 9"/>
          <p:cNvCxnSpPr>
            <a:stCxn id="4" idx="3"/>
            <a:endCxn id="5" idx="7"/>
          </p:cNvCxnSpPr>
          <p:nvPr/>
        </p:nvCxnSpPr>
        <p:spPr>
          <a:xfrm flipH="1">
            <a:off x="2504072" y="1414473"/>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09" y="1414473"/>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78"/>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29"/>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3"/>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5"/>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0" y="1684810"/>
            <a:ext cx="268022" cy="300082"/>
          </a:xfrm>
          <a:prstGeom prst="rect">
            <a:avLst/>
          </a:prstGeom>
          <a:noFill/>
        </p:spPr>
        <p:txBody>
          <a:bodyPr wrap="none" rtlCol="0">
            <a:spAutoFit/>
          </a:bodyPr>
          <a:lstStyle/>
          <a:p>
            <a:r>
              <a:rPr lang="en-US" sz="1350" dirty="0"/>
              <a:t>a</a:t>
            </a:r>
          </a:p>
        </p:txBody>
      </p:sp>
      <p:sp>
        <p:nvSpPr>
          <p:cNvPr id="37" name="TextBox 36"/>
          <p:cNvSpPr txBox="1"/>
          <p:nvPr/>
        </p:nvSpPr>
        <p:spPr>
          <a:xfrm>
            <a:off x="3466786" y="1462521"/>
            <a:ext cx="268022" cy="300082"/>
          </a:xfrm>
          <a:prstGeom prst="rect">
            <a:avLst/>
          </a:prstGeom>
          <a:noFill/>
        </p:spPr>
        <p:txBody>
          <a:bodyPr wrap="none" rtlCol="0">
            <a:spAutoFit/>
          </a:bodyPr>
          <a:lstStyle/>
          <a:p>
            <a:r>
              <a:rPr lang="en-US" sz="1350" dirty="0"/>
              <a:t>a</a:t>
            </a:r>
          </a:p>
        </p:txBody>
      </p:sp>
      <p:sp>
        <p:nvSpPr>
          <p:cNvPr id="38" name="TextBox 37"/>
          <p:cNvSpPr txBox="1"/>
          <p:nvPr/>
        </p:nvSpPr>
        <p:spPr>
          <a:xfrm>
            <a:off x="4114799" y="2264545"/>
            <a:ext cx="258404" cy="300082"/>
          </a:xfrm>
          <a:prstGeom prst="rect">
            <a:avLst/>
          </a:prstGeom>
          <a:noFill/>
        </p:spPr>
        <p:txBody>
          <a:bodyPr wrap="none" rtlCol="0">
            <a:spAutoFit/>
          </a:bodyPr>
          <a:lstStyle/>
          <a:p>
            <a:r>
              <a:rPr lang="en-US" sz="1350" dirty="0"/>
              <a:t>c</a:t>
            </a:r>
          </a:p>
        </p:txBody>
      </p:sp>
      <p:sp>
        <p:nvSpPr>
          <p:cNvPr id="39" name="TextBox 38"/>
          <p:cNvSpPr txBox="1"/>
          <p:nvPr/>
        </p:nvSpPr>
        <p:spPr>
          <a:xfrm>
            <a:off x="2428288" y="2756919"/>
            <a:ext cx="276038" cy="300082"/>
          </a:xfrm>
          <a:prstGeom prst="rect">
            <a:avLst/>
          </a:prstGeom>
          <a:noFill/>
        </p:spPr>
        <p:txBody>
          <a:bodyPr wrap="none" rtlCol="0">
            <a:spAutoFit/>
          </a:bodyPr>
          <a:lstStyle/>
          <a:p>
            <a:r>
              <a:rPr lang="en-US" sz="1350" dirty="0"/>
              <a:t>b</a:t>
            </a:r>
          </a:p>
        </p:txBody>
      </p:sp>
      <p:sp>
        <p:nvSpPr>
          <p:cNvPr id="40" name="TextBox 39"/>
          <p:cNvSpPr txBox="1"/>
          <p:nvPr/>
        </p:nvSpPr>
        <p:spPr>
          <a:xfrm>
            <a:off x="3675338" y="2978359"/>
            <a:ext cx="276038" cy="300082"/>
          </a:xfrm>
          <a:prstGeom prst="rect">
            <a:avLst/>
          </a:prstGeom>
          <a:noFill/>
        </p:spPr>
        <p:txBody>
          <a:bodyPr wrap="none" rtlCol="0">
            <a:spAutoFit/>
          </a:bodyPr>
          <a:lstStyle/>
          <a:p>
            <a:r>
              <a:rPr lang="en-US" sz="1350" dirty="0"/>
              <a:t>d</a:t>
            </a:r>
          </a:p>
        </p:txBody>
      </p:sp>
      <p:sp>
        <p:nvSpPr>
          <p:cNvPr id="41" name="TextBox 40"/>
          <p:cNvSpPr txBox="1"/>
          <p:nvPr/>
        </p:nvSpPr>
        <p:spPr>
          <a:xfrm>
            <a:off x="3139178" y="3700471"/>
            <a:ext cx="237566" cy="300082"/>
          </a:xfrm>
          <a:prstGeom prst="rect">
            <a:avLst/>
          </a:prstGeom>
          <a:noFill/>
        </p:spPr>
        <p:txBody>
          <a:bodyPr wrap="none" rtlCol="0">
            <a:spAutoFit/>
          </a:bodyPr>
          <a:lstStyle/>
          <a:p>
            <a:r>
              <a:rPr lang="en-US" sz="1350" dirty="0"/>
              <a:t>f</a:t>
            </a:r>
          </a:p>
        </p:txBody>
      </p:sp>
      <p:sp>
        <p:nvSpPr>
          <p:cNvPr id="46" name="Oval 45"/>
          <p:cNvSpPr/>
          <p:nvPr/>
        </p:nvSpPr>
        <p:spPr>
          <a:xfrm>
            <a:off x="3005288" y="4071940"/>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3" y="1206429"/>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Inputs</a:t>
            </a:r>
          </a:p>
        </p:txBody>
      </p:sp>
      <p:sp>
        <p:nvSpPr>
          <p:cNvPr id="5" name="Rectangle 4"/>
          <p:cNvSpPr/>
          <p:nvPr/>
        </p:nvSpPr>
        <p:spPr>
          <a:xfrm>
            <a:off x="2096714" y="120642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Read Strings</a:t>
            </a:r>
          </a:p>
        </p:txBody>
      </p:sp>
      <p:sp>
        <p:nvSpPr>
          <p:cNvPr id="6" name="Flowchart: Multidocument 5"/>
          <p:cNvSpPr/>
          <p:nvPr/>
        </p:nvSpPr>
        <p:spPr>
          <a:xfrm>
            <a:off x="5228677" y="1634508"/>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1</a:t>
            </a:r>
          </a:p>
        </p:txBody>
      </p:sp>
      <p:sp>
        <p:nvSpPr>
          <p:cNvPr id="10" name="Rectangle 9"/>
          <p:cNvSpPr/>
          <p:nvPr/>
        </p:nvSpPr>
        <p:spPr>
          <a:xfrm>
            <a:off x="2096714" y="20414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Correct Case</a:t>
            </a:r>
          </a:p>
        </p:txBody>
      </p:sp>
      <p:sp>
        <p:nvSpPr>
          <p:cNvPr id="11" name="Rectangle 10"/>
          <p:cNvSpPr/>
          <p:nvPr/>
        </p:nvSpPr>
        <p:spPr>
          <a:xfrm>
            <a:off x="2096714" y="2836478"/>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Create Sentences</a:t>
            </a:r>
          </a:p>
        </p:txBody>
      </p:sp>
      <p:sp>
        <p:nvSpPr>
          <p:cNvPr id="12" name="Rectangle 11"/>
          <p:cNvSpPr/>
          <p:nvPr/>
        </p:nvSpPr>
        <p:spPr>
          <a:xfrm>
            <a:off x="2096714" y="3605272"/>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Write Sentences</a:t>
            </a:r>
          </a:p>
        </p:txBody>
      </p:sp>
      <p:sp>
        <p:nvSpPr>
          <p:cNvPr id="13" name="Flowchart: Multidocument 12"/>
          <p:cNvSpPr/>
          <p:nvPr/>
        </p:nvSpPr>
        <p:spPr>
          <a:xfrm>
            <a:off x="179820" y="2460817"/>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2</a:t>
            </a:r>
          </a:p>
        </p:txBody>
      </p:sp>
      <p:sp>
        <p:nvSpPr>
          <p:cNvPr id="14" name="Flowchart: Multidocument 13"/>
          <p:cNvSpPr/>
          <p:nvPr/>
        </p:nvSpPr>
        <p:spPr>
          <a:xfrm>
            <a:off x="5228676" y="3247084"/>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3</a:t>
            </a:r>
          </a:p>
        </p:txBody>
      </p:sp>
      <p:sp>
        <p:nvSpPr>
          <p:cNvPr id="15" name="Can 14"/>
          <p:cNvSpPr/>
          <p:nvPr/>
        </p:nvSpPr>
        <p:spPr>
          <a:xfrm>
            <a:off x="146333" y="3605272"/>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Outputs</a:t>
            </a:r>
          </a:p>
        </p:txBody>
      </p:sp>
      <p:cxnSp>
        <p:nvCxnSpPr>
          <p:cNvPr id="17" name="Straight Arrow Connector 16"/>
          <p:cNvCxnSpPr>
            <a:stCxn id="4" idx="4"/>
            <a:endCxn id="5" idx="1"/>
          </p:cNvCxnSpPr>
          <p:nvPr/>
        </p:nvCxnSpPr>
        <p:spPr>
          <a:xfrm>
            <a:off x="1323141"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6"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6" y="1529692"/>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8"/>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4"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1"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482" y="1969723"/>
            <a:ext cx="3864769" cy="100292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048" y="1810531"/>
            <a:ext cx="458046" cy="458046"/>
          </a:xfrm>
          <a:prstGeom prst="rect">
            <a:avLst/>
          </a:prstGeom>
        </p:spPr>
      </p:pic>
      <p:sp>
        <p:nvSpPr>
          <p:cNvPr id="15" name="Rectangle 14"/>
          <p:cNvSpPr/>
          <p:nvPr/>
        </p:nvSpPr>
        <p:spPr>
          <a:xfrm>
            <a:off x="1432482" y="1972411"/>
            <a:ext cx="3864769" cy="1011359"/>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385763"/>
            <a:endParaRPr lang="en-US" sz="760"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1822473" y="2307969"/>
            <a:ext cx="3046524" cy="424747"/>
          </a:xfrm>
          <a:prstGeom prst="rect">
            <a:avLst/>
          </a:prstGeom>
        </p:spPr>
      </p:pic>
      <p:sp>
        <p:nvSpPr>
          <p:cNvPr id="23" name="TextBox 22"/>
          <p:cNvSpPr txBox="1"/>
          <p:nvPr/>
        </p:nvSpPr>
        <p:spPr>
          <a:xfrm>
            <a:off x="1432482" y="968647"/>
            <a:ext cx="3864769" cy="793743"/>
          </a:xfrm>
          <a:prstGeom prst="rect">
            <a:avLst/>
          </a:prstGeom>
          <a:noFill/>
        </p:spPr>
        <p:txBody>
          <a:bodyPr wrap="square" rtlCol="0">
            <a:spAutoFit/>
          </a:bodyPr>
          <a:lstStyle/>
          <a:p>
            <a:pPr algn="ctr" defTabSz="385763"/>
            <a:r>
              <a:rPr lang="en-US" sz="1519" b="1" dirty="0">
                <a:solidFill>
                  <a:prstClr val="white"/>
                </a:solidFill>
              </a:rPr>
              <a:t>Coming Soon to a Theatre Near You</a:t>
            </a:r>
          </a:p>
          <a:p>
            <a:pPr algn="ctr" defTabSz="385763"/>
            <a:r>
              <a:rPr lang="en-US" sz="1013" b="1" dirty="0">
                <a:solidFill>
                  <a:prstClr val="black"/>
                </a:solidFill>
              </a:rPr>
              <a:t>Tuesday, August 11, 2015</a:t>
            </a:r>
          </a:p>
          <a:p>
            <a:pPr algn="ctr" defTabSz="385763"/>
            <a:r>
              <a:rPr lang="en-US" sz="1013" b="1" dirty="0">
                <a:solidFill>
                  <a:prstClr val="black"/>
                </a:solidFill>
              </a:rPr>
              <a:t>8am-5pm</a:t>
            </a:r>
          </a:p>
          <a:p>
            <a:pPr algn="ctr" defTabSz="385763"/>
            <a:r>
              <a:rPr lang="en-US" sz="1013" b="1" dirty="0">
                <a:solidFill>
                  <a:prstClr val="black"/>
                </a:solidFill>
              </a:rPr>
              <a:t>Studio Movie Grill City Center</a:t>
            </a:r>
          </a:p>
        </p:txBody>
      </p:sp>
      <p:cxnSp>
        <p:nvCxnSpPr>
          <p:cNvPr id="26" name="Straight Connector 25"/>
          <p:cNvCxnSpPr/>
          <p:nvPr/>
        </p:nvCxnSpPr>
        <p:spPr>
          <a:xfrm>
            <a:off x="-551697" y="1972410"/>
            <a:ext cx="0" cy="82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128105" y="2992328"/>
            <a:ext cx="2599124" cy="300082"/>
          </a:xfrm>
          <a:prstGeom prst="rect">
            <a:avLst/>
          </a:prstGeom>
          <a:noFill/>
        </p:spPr>
        <p:txBody>
          <a:bodyPr wrap="square" rtlCol="0">
            <a:spAutoFit/>
          </a:bodyPr>
          <a:lstStyle/>
          <a:p>
            <a:pPr algn="ctr" defTabSz="385763"/>
            <a:r>
              <a:rPr lang="en-US" sz="1350" b="1" dirty="0">
                <a:solidFill>
                  <a:prstClr val="white"/>
                </a:solidFill>
              </a:rPr>
              <a:t>Register now </a:t>
            </a:r>
            <a:r>
              <a:rPr lang="en-US" sz="1350" b="1" dirty="0">
                <a:solidFill>
                  <a:prstClr val="black"/>
                </a:solidFill>
                <a:hlinkClick r:id="rId6"/>
              </a:rPr>
              <a:t>AgileDotNext.com </a:t>
            </a:r>
            <a:r>
              <a:rPr lang="en-US" sz="1350" b="1" dirty="0">
                <a:solidFill>
                  <a:prstClr val="black"/>
                </a:solidFill>
              </a:rPr>
              <a:t> </a:t>
            </a:r>
          </a:p>
        </p:txBody>
      </p:sp>
      <p:sp>
        <p:nvSpPr>
          <p:cNvPr id="32" name="TextBox 31"/>
          <p:cNvSpPr txBox="1"/>
          <p:nvPr/>
        </p:nvSpPr>
        <p:spPr>
          <a:xfrm>
            <a:off x="2523769" y="3343821"/>
            <a:ext cx="1807790" cy="404085"/>
          </a:xfrm>
          <a:prstGeom prst="rect">
            <a:avLst/>
          </a:prstGeom>
          <a:noFill/>
        </p:spPr>
        <p:txBody>
          <a:bodyPr wrap="square" rtlCol="0">
            <a:spAutoFit/>
          </a:bodyPr>
          <a:lstStyle/>
          <a:p>
            <a:pPr algn="ctr" defTabSz="385763"/>
            <a:r>
              <a:rPr lang="en-US" sz="1013" b="1" dirty="0">
                <a:solidFill>
                  <a:prstClr val="white"/>
                </a:solidFill>
              </a:rPr>
              <a:t>Get 10% off by entering</a:t>
            </a:r>
            <a:r>
              <a:rPr lang="en-US" sz="1013" b="1" dirty="0">
                <a:solidFill>
                  <a:prstClr val="black"/>
                </a:solidFill>
              </a:rPr>
              <a:t>  </a:t>
            </a:r>
            <a:r>
              <a:rPr lang="en-US" sz="1013"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2208" y="2039554"/>
            <a:ext cx="1064404" cy="24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1500" dirty="0"/>
              <a:t>Email Valerie Carmona:  </a:t>
            </a:r>
            <a:r>
              <a:rPr lang="en-US" sz="1500" dirty="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054" y="1820160"/>
            <a:ext cx="578644" cy="337542"/>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3473</TotalTime>
  <Words>1386</Words>
  <Application>Microsoft Office PowerPoint</Application>
  <PresentationFormat>Custom</PresentationFormat>
  <Paragraphs>212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Consolas</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90</cp:revision>
  <dcterms:created xsi:type="dcterms:W3CDTF">2015-04-11T00:42:42Z</dcterms:created>
  <dcterms:modified xsi:type="dcterms:W3CDTF">2015-07-09T23:15:52Z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