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2" r:id="rId5"/>
  </p:sldMasterIdLst>
  <p:sldIdLst>
    <p:sldId id="256" r:id="rId6"/>
    <p:sldId id="260" r:id="rId7"/>
    <p:sldId id="261" r:id="rId8"/>
    <p:sldId id="259" r:id="rId9"/>
    <p:sldId id="257" r:id="rId10"/>
    <p:sldId id="258" r:id="rId11"/>
    <p:sldId id="262" r:id="rId12"/>
    <p:sldId id="269" r:id="rId13"/>
    <p:sldId id="263" r:id="rId14"/>
    <p:sldId id="270" r:id="rId15"/>
    <p:sldId id="264" r:id="rId16"/>
    <p:sldId id="271" r:id="rId17"/>
    <p:sldId id="265" r:id="rId18"/>
    <p:sldId id="272" r:id="rId19"/>
    <p:sldId id="266" r:id="rId20"/>
    <p:sldId id="267" r:id="rId21"/>
    <p:sldId id="268" r:id="rId22"/>
    <p:sldId id="273" r:id="rId23"/>
    <p:sldId id="274" r:id="rId24"/>
    <p:sldId id="278" r:id="rId25"/>
    <p:sldId id="290" r:id="rId26"/>
    <p:sldId id="275" r:id="rId27"/>
    <p:sldId id="279" r:id="rId28"/>
    <p:sldId id="281" r:id="rId29"/>
    <p:sldId id="291" r:id="rId30"/>
    <p:sldId id="277" r:id="rId31"/>
    <p:sldId id="280" r:id="rId32"/>
    <p:sldId id="282" r:id="rId33"/>
    <p:sldId id="287" r:id="rId34"/>
    <p:sldId id="283" r:id="rId35"/>
    <p:sldId id="284" r:id="rId36"/>
    <p:sldId id="288" r:id="rId37"/>
    <p:sldId id="285" r:id="rId38"/>
    <p:sldId id="286" r:id="rId39"/>
    <p:sldId id="292" r:id="rId40"/>
    <p:sldId id="289" r:id="rId41"/>
    <p:sldId id="276"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1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snapToObjects="1">
      <p:cViewPr varScale="1">
        <p:scale>
          <a:sx n="159" d="100"/>
          <a:sy n="159" d="100"/>
        </p:scale>
        <p:origin x="-240" y="-7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845BDCBB-27C8-4427-8CA6-4C7991233A69}" type="presOf" srcId="{10BA4DF9-3977-40F3-9350-4127133758CE}" destId="{A72FF043-F390-4BC5-BCF5-E6F82BAB33C5}" srcOrd="0" destOrd="0" presId="urn:microsoft.com/office/officeart/2005/8/layout/process2"/>
    <dgm:cxn modelId="{4A3A3F1E-54F0-41C0-BABD-E9679DAE7385}" type="presOf" srcId="{6B5AC9DC-9294-405D-A9B8-81899C5DC61F}" destId="{D22E5A64-7745-4CC9-B911-2AB09810F2F9}" srcOrd="0" destOrd="0" presId="urn:microsoft.com/office/officeart/2005/8/layout/process2"/>
    <dgm:cxn modelId="{DB3C8DC5-9C02-4DE5-A85F-96524C655785}" type="presOf" srcId="{03F2437C-3AC3-466B-8CE8-45A94526F7CB}" destId="{E0F59919-461D-496A-B5ED-D8473DB1C6E6}" srcOrd="1" destOrd="0" presId="urn:microsoft.com/office/officeart/2005/8/layout/process2"/>
    <dgm:cxn modelId="{0617395C-E2B4-4D65-B990-27AFA2A19D35}" type="presOf" srcId="{CD4930DB-9E16-45D7-A941-F04564052566}" destId="{47F289B9-F621-4F9E-8974-46D12DF866E8}" srcOrd="1" destOrd="0" presId="urn:microsoft.com/office/officeart/2005/8/layout/process2"/>
    <dgm:cxn modelId="{8712A26B-C7F9-4D75-9F14-8E516CF6D931}" type="presOf" srcId="{03F2437C-3AC3-466B-8CE8-45A94526F7CB}" destId="{1BBC6809-A424-46A5-9C8A-0973516973CB}" srcOrd="0" destOrd="0" presId="urn:microsoft.com/office/officeart/2005/8/layout/process2"/>
    <dgm:cxn modelId="{F26E437C-5FCE-402A-A9CD-5DB337C731D2}"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777CD59-121F-4CE7-968B-9F2BFB91D522}" type="presOf" srcId="{C4DD3DF8-75E8-43F8-8108-B0919A499FA8}" destId="{B88EDF4C-4C3E-43DA-8D4C-21268F4ED6EF}" srcOrd="0" destOrd="0" presId="urn:microsoft.com/office/officeart/2005/8/layout/process2"/>
    <dgm:cxn modelId="{DC29A7DF-2A50-49DB-AADD-23222C107F55}" type="presOf" srcId="{664EDF7A-82D5-4C7B-89B3-4A4AD215C312}" destId="{25EF5F4E-FB50-4FF9-B013-E9D8AA82EDC7}" srcOrd="0" destOrd="0" presId="urn:microsoft.com/office/officeart/2005/8/layout/process2"/>
    <dgm:cxn modelId="{28E3880C-5ABA-4A10-81FA-567F5CC3DBFF}" type="presParOf" srcId="{D22E5A64-7745-4CC9-B911-2AB09810F2F9}" destId="{B88EDF4C-4C3E-43DA-8D4C-21268F4ED6EF}" srcOrd="0" destOrd="0" presId="urn:microsoft.com/office/officeart/2005/8/layout/process2"/>
    <dgm:cxn modelId="{F415ED4C-9C43-4687-B0D7-73C3E096B854}" type="presParOf" srcId="{D22E5A64-7745-4CC9-B911-2AB09810F2F9}" destId="{6F3F6FFB-3805-400E-92AC-42AFFB8E29D5}" srcOrd="1" destOrd="0" presId="urn:microsoft.com/office/officeart/2005/8/layout/process2"/>
    <dgm:cxn modelId="{5645C679-72EC-4478-ACAB-4D0449C111AD}" type="presParOf" srcId="{6F3F6FFB-3805-400E-92AC-42AFFB8E29D5}" destId="{47F289B9-F621-4F9E-8974-46D12DF866E8}" srcOrd="0" destOrd="0" presId="urn:microsoft.com/office/officeart/2005/8/layout/process2"/>
    <dgm:cxn modelId="{3B9F4A14-3D1C-42AF-B898-E49AE840FD35}" type="presParOf" srcId="{D22E5A64-7745-4CC9-B911-2AB09810F2F9}" destId="{25EF5F4E-FB50-4FF9-B013-E9D8AA82EDC7}" srcOrd="2" destOrd="0" presId="urn:microsoft.com/office/officeart/2005/8/layout/process2"/>
    <dgm:cxn modelId="{415C3E65-9013-473D-AF53-C116BFA5616A}" type="presParOf" srcId="{D22E5A64-7745-4CC9-B911-2AB09810F2F9}" destId="{1BBC6809-A424-46A5-9C8A-0973516973CB}" srcOrd="3" destOrd="0" presId="urn:microsoft.com/office/officeart/2005/8/layout/process2"/>
    <dgm:cxn modelId="{4A269CC8-6187-4F45-8B68-D560D5FF64A2}" type="presParOf" srcId="{1BBC6809-A424-46A5-9C8A-0973516973CB}" destId="{E0F59919-461D-496A-B5ED-D8473DB1C6E6}" srcOrd="0" destOrd="0" presId="urn:microsoft.com/office/officeart/2005/8/layout/process2"/>
    <dgm:cxn modelId="{DF4EF0D3-AB2F-4600-9966-3B61F1D04E3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CEFE0457-1FBE-48FC-9843-0A5CB1DF65F7}" type="presOf" srcId="{6B5AC9DC-9294-405D-A9B8-81899C5DC61F}" destId="{D22E5A64-7745-4CC9-B911-2AB09810F2F9}" srcOrd="0" destOrd="0" presId="urn:microsoft.com/office/officeart/2005/8/layout/process2"/>
    <dgm:cxn modelId="{F54D5D01-928F-4026-BABC-FB6BD65F2CF7}" type="presOf" srcId="{CD4930DB-9E16-45D7-A941-F04564052566}" destId="{6F3F6FFB-3805-400E-92AC-42AFFB8E29D5}"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8E9CBF06-2775-456D-B0A7-C5C224E73100}" type="presOf" srcId="{10BA4DF9-3977-40F3-9350-4127133758CE}" destId="{A72FF043-F390-4BC5-BCF5-E6F82BAB33C5}" srcOrd="0" destOrd="0" presId="urn:microsoft.com/office/officeart/2005/8/layout/process2"/>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3D225296-D778-4602-B4E4-B9123A8717D1}" type="presOf" srcId="{664EDF7A-82D5-4C7B-89B3-4A4AD215C312}" destId="{25EF5F4E-FB50-4FF9-B013-E9D8AA82EDC7}" srcOrd="0" destOrd="0" presId="urn:microsoft.com/office/officeart/2005/8/layout/process2"/>
    <dgm:cxn modelId="{60B7B4F7-057E-40AA-9D09-F740583BA3CE}" type="presOf" srcId="{CD4930DB-9E16-45D7-A941-F04564052566}" destId="{47F289B9-F621-4F9E-8974-46D12DF866E8}" srcOrd="1" destOrd="0" presId="urn:microsoft.com/office/officeart/2005/8/layout/process2"/>
    <dgm:cxn modelId="{A2D12A0C-6DEA-4A05-A396-4A17906F69AE}" type="presOf" srcId="{03F2437C-3AC3-466B-8CE8-45A94526F7CB}" destId="{E0F59919-461D-496A-B5ED-D8473DB1C6E6}" srcOrd="1" destOrd="0" presId="urn:microsoft.com/office/officeart/2005/8/layout/process2"/>
    <dgm:cxn modelId="{D94632FB-15DC-42D9-B67B-C84B72DBA974}" type="presOf" srcId="{C4DD3DF8-75E8-43F8-8108-B0919A499FA8}" destId="{B88EDF4C-4C3E-43DA-8D4C-21268F4ED6EF}" srcOrd="0" destOrd="0" presId="urn:microsoft.com/office/officeart/2005/8/layout/process2"/>
    <dgm:cxn modelId="{3B03BD69-1621-45F6-86CE-8575AC4FF0EF}" type="presOf" srcId="{03F2437C-3AC3-466B-8CE8-45A94526F7CB}" destId="{1BBC6809-A424-46A5-9C8A-0973516973CB}" srcOrd="0" destOrd="0" presId="urn:microsoft.com/office/officeart/2005/8/layout/process2"/>
    <dgm:cxn modelId="{B0D79896-3AE6-4B77-BFA5-87336430DE45}" type="presParOf" srcId="{D22E5A64-7745-4CC9-B911-2AB09810F2F9}" destId="{B88EDF4C-4C3E-43DA-8D4C-21268F4ED6EF}" srcOrd="0" destOrd="0" presId="urn:microsoft.com/office/officeart/2005/8/layout/process2"/>
    <dgm:cxn modelId="{0536B8B4-D159-49B3-AEE3-DAF2CF40628E}" type="presParOf" srcId="{D22E5A64-7745-4CC9-B911-2AB09810F2F9}" destId="{6F3F6FFB-3805-400E-92AC-42AFFB8E29D5}" srcOrd="1" destOrd="0" presId="urn:microsoft.com/office/officeart/2005/8/layout/process2"/>
    <dgm:cxn modelId="{3E8E8333-3FB2-42AA-81A0-6E53556BA738}" type="presParOf" srcId="{6F3F6FFB-3805-400E-92AC-42AFFB8E29D5}" destId="{47F289B9-F621-4F9E-8974-46D12DF866E8}" srcOrd="0" destOrd="0" presId="urn:microsoft.com/office/officeart/2005/8/layout/process2"/>
    <dgm:cxn modelId="{279F99C5-6D27-4690-84A9-833E6B57248F}" type="presParOf" srcId="{D22E5A64-7745-4CC9-B911-2AB09810F2F9}" destId="{25EF5F4E-FB50-4FF9-B013-E9D8AA82EDC7}" srcOrd="2" destOrd="0" presId="urn:microsoft.com/office/officeart/2005/8/layout/process2"/>
    <dgm:cxn modelId="{EEF86B1E-67D8-49E9-B7B9-61A993A4FDEC}" type="presParOf" srcId="{D22E5A64-7745-4CC9-B911-2AB09810F2F9}" destId="{1BBC6809-A424-46A5-9C8A-0973516973CB}" srcOrd="3" destOrd="0" presId="urn:microsoft.com/office/officeart/2005/8/layout/process2"/>
    <dgm:cxn modelId="{C7251974-A5DD-41B4-952D-0FBE5EB4DCEC}" type="presParOf" srcId="{1BBC6809-A424-46A5-9C8A-0973516973CB}" destId="{E0F59919-461D-496A-B5ED-D8473DB1C6E6}" srcOrd="0" destOrd="0" presId="urn:microsoft.com/office/officeart/2005/8/layout/process2"/>
    <dgm:cxn modelId="{AFF13A04-0094-4A9E-96FB-37B9F1E1676F}"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5AC9DC-9294-405D-A9B8-81899C5DC61F}" type="doc">
      <dgm:prSet loTypeId="urn:microsoft.com/office/officeart/2005/8/layout/process2" loCatId="process" qsTypeId="urn:microsoft.com/office/officeart/2005/8/quickstyle/simple1" qsCatId="simple" csTypeId="urn:microsoft.com/office/officeart/2005/8/colors/accent1_2" csCatId="accent1" phldr="1"/>
      <dgm:spPr/>
    </dgm:pt>
    <dgm:pt modelId="{C4DD3DF8-75E8-43F8-8108-B0919A499FA8}">
      <dgm:prSet phldrT="[Text]"/>
      <dgm:spPr/>
      <dgm:t>
        <a:bodyPr/>
        <a:lstStyle/>
        <a:p>
          <a:r>
            <a:rPr lang="en-US" dirty="0" smtClean="0"/>
            <a:t>…</a:t>
          </a:r>
          <a:endParaRPr lang="en-US" dirty="0"/>
        </a:p>
      </dgm:t>
    </dgm:pt>
    <dgm:pt modelId="{BF04CA19-25D0-47E3-AC5A-9BBCBD319A23}" type="parTrans" cxnId="{FEB706FB-E2F1-4DBA-9C0A-FE7702D7481C}">
      <dgm:prSet/>
      <dgm:spPr/>
      <dgm:t>
        <a:bodyPr/>
        <a:lstStyle/>
        <a:p>
          <a:endParaRPr lang="en-US"/>
        </a:p>
      </dgm:t>
    </dgm:pt>
    <dgm:pt modelId="{CD4930DB-9E16-45D7-A941-F04564052566}" type="sibTrans" cxnId="{FEB706FB-E2F1-4DBA-9C0A-FE7702D7481C}">
      <dgm:prSet/>
      <dgm:spPr/>
      <dgm:t>
        <a:bodyPr/>
        <a:lstStyle/>
        <a:p>
          <a:endParaRPr lang="en-US"/>
        </a:p>
      </dgm:t>
    </dgm:pt>
    <dgm:pt modelId="{664EDF7A-82D5-4C7B-89B3-4A4AD215C312}">
      <dgm:prSet phldrT="[Text]"/>
      <dgm:spPr/>
      <dgm:t>
        <a:bodyPr/>
        <a:lstStyle/>
        <a:p>
          <a:r>
            <a:rPr lang="en-US" dirty="0" smtClean="0"/>
            <a:t>Accumulate Into Subtotal</a:t>
          </a:r>
          <a:endParaRPr lang="en-US" dirty="0"/>
        </a:p>
      </dgm:t>
    </dgm:pt>
    <dgm:pt modelId="{E4EF8D5A-724A-4C3C-A443-ABD241C60D39}" type="parTrans" cxnId="{69839572-67B4-42FB-86E2-32F6F5D98D95}">
      <dgm:prSet/>
      <dgm:spPr/>
      <dgm:t>
        <a:bodyPr/>
        <a:lstStyle/>
        <a:p>
          <a:endParaRPr lang="en-US"/>
        </a:p>
      </dgm:t>
    </dgm:pt>
    <dgm:pt modelId="{03F2437C-3AC3-466B-8CE8-45A94526F7CB}" type="sibTrans" cxnId="{69839572-67B4-42FB-86E2-32F6F5D98D95}">
      <dgm:prSet/>
      <dgm:spPr/>
      <dgm:t>
        <a:bodyPr/>
        <a:lstStyle/>
        <a:p>
          <a:endParaRPr lang="en-US"/>
        </a:p>
      </dgm:t>
    </dgm:pt>
    <dgm:pt modelId="{10BA4DF9-3977-40F3-9350-4127133758CE}">
      <dgm:prSet phldrT="[Text]"/>
      <dgm:spPr/>
      <dgm:t>
        <a:bodyPr/>
        <a:lstStyle/>
        <a:p>
          <a:r>
            <a:rPr lang="en-US" dirty="0" smtClean="0"/>
            <a:t>Add Subtotal to Result</a:t>
          </a:r>
          <a:endParaRPr lang="en-US" dirty="0"/>
        </a:p>
      </dgm:t>
    </dgm:pt>
    <dgm:pt modelId="{9151ACCC-5E0B-45CF-8232-339C6CA2F4BA}" type="parTrans" cxnId="{9C10E671-FD41-4715-87D9-887A68F82ECD}">
      <dgm:prSet/>
      <dgm:spPr/>
      <dgm:t>
        <a:bodyPr/>
        <a:lstStyle/>
        <a:p>
          <a:endParaRPr lang="en-US"/>
        </a:p>
      </dgm:t>
    </dgm:pt>
    <dgm:pt modelId="{6BACF364-D3A9-4A22-B6EF-51CAE35A2960}" type="sibTrans" cxnId="{9C10E671-FD41-4715-87D9-887A68F82ECD}">
      <dgm:prSet/>
      <dgm:spPr/>
      <dgm:t>
        <a:bodyPr/>
        <a:lstStyle/>
        <a:p>
          <a:endParaRPr lang="en-US"/>
        </a:p>
      </dgm:t>
    </dgm:pt>
    <dgm:pt modelId="{D22E5A64-7745-4CC9-B911-2AB09810F2F9}" type="pres">
      <dgm:prSet presAssocID="{6B5AC9DC-9294-405D-A9B8-81899C5DC61F}" presName="linearFlow" presStyleCnt="0">
        <dgm:presLayoutVars>
          <dgm:resizeHandles val="exact"/>
        </dgm:presLayoutVars>
      </dgm:prSet>
      <dgm:spPr/>
    </dgm:pt>
    <dgm:pt modelId="{B88EDF4C-4C3E-43DA-8D4C-21268F4ED6EF}" type="pres">
      <dgm:prSet presAssocID="{C4DD3DF8-75E8-43F8-8108-B0919A499FA8}" presName="node" presStyleLbl="node1" presStyleIdx="0" presStyleCnt="3" custLinFactX="-100000" custLinFactNeighborX="-119411">
        <dgm:presLayoutVars>
          <dgm:bulletEnabled val="1"/>
        </dgm:presLayoutVars>
      </dgm:prSet>
      <dgm:spPr>
        <a:prstGeom prst="flowChartMultidocument">
          <a:avLst/>
        </a:prstGeom>
      </dgm:spPr>
      <dgm:t>
        <a:bodyPr/>
        <a:lstStyle/>
        <a:p>
          <a:endParaRPr lang="en-US"/>
        </a:p>
      </dgm:t>
    </dgm:pt>
    <dgm:pt modelId="{6F3F6FFB-3805-400E-92AC-42AFFB8E29D5}" type="pres">
      <dgm:prSet presAssocID="{CD4930DB-9E16-45D7-A941-F04564052566}" presName="sibTrans" presStyleLbl="sibTrans2D1" presStyleIdx="0" presStyleCnt="2"/>
      <dgm:spPr/>
      <dgm:t>
        <a:bodyPr/>
        <a:lstStyle/>
        <a:p>
          <a:endParaRPr lang="en-US"/>
        </a:p>
      </dgm:t>
    </dgm:pt>
    <dgm:pt modelId="{47F289B9-F621-4F9E-8974-46D12DF866E8}" type="pres">
      <dgm:prSet presAssocID="{CD4930DB-9E16-45D7-A941-F04564052566}" presName="connectorText" presStyleLbl="sibTrans2D1" presStyleIdx="0" presStyleCnt="2"/>
      <dgm:spPr/>
      <dgm:t>
        <a:bodyPr/>
        <a:lstStyle/>
        <a:p>
          <a:endParaRPr lang="en-US"/>
        </a:p>
      </dgm:t>
    </dgm:pt>
    <dgm:pt modelId="{25EF5F4E-FB50-4FF9-B013-E9D8AA82EDC7}" type="pres">
      <dgm:prSet presAssocID="{664EDF7A-82D5-4C7B-89B3-4A4AD215C312}" presName="node" presStyleLbl="node1" presStyleIdx="1" presStyleCnt="3" custLinFactX="-100000" custLinFactNeighborX="-119411">
        <dgm:presLayoutVars>
          <dgm:bulletEnabled val="1"/>
        </dgm:presLayoutVars>
      </dgm:prSet>
      <dgm:spPr/>
      <dgm:t>
        <a:bodyPr/>
        <a:lstStyle/>
        <a:p>
          <a:endParaRPr lang="en-US"/>
        </a:p>
      </dgm:t>
    </dgm:pt>
    <dgm:pt modelId="{1BBC6809-A424-46A5-9C8A-0973516973CB}" type="pres">
      <dgm:prSet presAssocID="{03F2437C-3AC3-466B-8CE8-45A94526F7CB}" presName="sibTrans" presStyleLbl="sibTrans2D1" presStyleIdx="1" presStyleCnt="2"/>
      <dgm:spPr/>
      <dgm:t>
        <a:bodyPr/>
        <a:lstStyle/>
        <a:p>
          <a:endParaRPr lang="en-US"/>
        </a:p>
      </dgm:t>
    </dgm:pt>
    <dgm:pt modelId="{E0F59919-461D-496A-B5ED-D8473DB1C6E6}" type="pres">
      <dgm:prSet presAssocID="{03F2437C-3AC3-466B-8CE8-45A94526F7CB}" presName="connectorText" presStyleLbl="sibTrans2D1" presStyleIdx="1" presStyleCnt="2"/>
      <dgm:spPr/>
      <dgm:t>
        <a:bodyPr/>
        <a:lstStyle/>
        <a:p>
          <a:endParaRPr lang="en-US"/>
        </a:p>
      </dgm:t>
    </dgm:pt>
    <dgm:pt modelId="{A72FF043-F390-4BC5-BCF5-E6F82BAB33C5}" type="pres">
      <dgm:prSet presAssocID="{10BA4DF9-3977-40F3-9350-4127133758CE}" presName="node" presStyleLbl="node1" presStyleIdx="2" presStyleCnt="3" custLinFactX="-100000" custLinFactNeighborX="-119411">
        <dgm:presLayoutVars>
          <dgm:bulletEnabled val="1"/>
        </dgm:presLayoutVars>
      </dgm:prSet>
      <dgm:spPr/>
      <dgm:t>
        <a:bodyPr/>
        <a:lstStyle/>
        <a:p>
          <a:endParaRPr lang="en-US"/>
        </a:p>
      </dgm:t>
    </dgm:pt>
  </dgm:ptLst>
  <dgm:cxnLst>
    <dgm:cxn modelId="{4951206D-BC5E-4D48-94D0-6726F09A9B06}" type="presOf" srcId="{10BA4DF9-3977-40F3-9350-4127133758CE}" destId="{A72FF043-F390-4BC5-BCF5-E6F82BAB33C5}" srcOrd="0" destOrd="0" presId="urn:microsoft.com/office/officeart/2005/8/layout/process2"/>
    <dgm:cxn modelId="{BABAD666-8674-47CF-9655-DFE7AA1FC12B}" type="presOf" srcId="{6B5AC9DC-9294-405D-A9B8-81899C5DC61F}" destId="{D22E5A64-7745-4CC9-B911-2AB09810F2F9}" srcOrd="0" destOrd="0" presId="urn:microsoft.com/office/officeart/2005/8/layout/process2"/>
    <dgm:cxn modelId="{6EE5B4CF-9AD7-4B0A-A972-CD0FCD8DFB44}" type="presOf" srcId="{664EDF7A-82D5-4C7B-89B3-4A4AD215C312}" destId="{25EF5F4E-FB50-4FF9-B013-E9D8AA82EDC7}" srcOrd="0" destOrd="0" presId="urn:microsoft.com/office/officeart/2005/8/layout/process2"/>
    <dgm:cxn modelId="{FEB706FB-E2F1-4DBA-9C0A-FE7702D7481C}" srcId="{6B5AC9DC-9294-405D-A9B8-81899C5DC61F}" destId="{C4DD3DF8-75E8-43F8-8108-B0919A499FA8}" srcOrd="0" destOrd="0" parTransId="{BF04CA19-25D0-47E3-AC5A-9BBCBD319A23}" sibTransId="{CD4930DB-9E16-45D7-A941-F04564052566}"/>
    <dgm:cxn modelId="{69839572-67B4-42FB-86E2-32F6F5D98D95}" srcId="{6B5AC9DC-9294-405D-A9B8-81899C5DC61F}" destId="{664EDF7A-82D5-4C7B-89B3-4A4AD215C312}" srcOrd="1" destOrd="0" parTransId="{E4EF8D5A-724A-4C3C-A443-ABD241C60D39}" sibTransId="{03F2437C-3AC3-466B-8CE8-45A94526F7CB}"/>
    <dgm:cxn modelId="{9C10E671-FD41-4715-87D9-887A68F82ECD}" srcId="{6B5AC9DC-9294-405D-A9B8-81899C5DC61F}" destId="{10BA4DF9-3977-40F3-9350-4127133758CE}" srcOrd="2" destOrd="0" parTransId="{9151ACCC-5E0B-45CF-8232-339C6CA2F4BA}" sibTransId="{6BACF364-D3A9-4A22-B6EF-51CAE35A2960}"/>
    <dgm:cxn modelId="{FDCFFD06-CF29-405A-8E5A-3E3D134BA163}" type="presOf" srcId="{CD4930DB-9E16-45D7-A941-F04564052566}" destId="{6F3F6FFB-3805-400E-92AC-42AFFB8E29D5}" srcOrd="0" destOrd="0" presId="urn:microsoft.com/office/officeart/2005/8/layout/process2"/>
    <dgm:cxn modelId="{30F9F952-42BA-44FE-9F7F-1ADCF5DD9937}" type="presOf" srcId="{03F2437C-3AC3-466B-8CE8-45A94526F7CB}" destId="{1BBC6809-A424-46A5-9C8A-0973516973CB}" srcOrd="0" destOrd="0" presId="urn:microsoft.com/office/officeart/2005/8/layout/process2"/>
    <dgm:cxn modelId="{6F1DD139-7C23-48F0-9247-B21ED1CA576E}" type="presOf" srcId="{CD4930DB-9E16-45D7-A941-F04564052566}" destId="{47F289B9-F621-4F9E-8974-46D12DF866E8}" srcOrd="1" destOrd="0" presId="urn:microsoft.com/office/officeart/2005/8/layout/process2"/>
    <dgm:cxn modelId="{9FE9001C-F68E-455D-B6BA-3987D83F8D4D}" type="presOf" srcId="{C4DD3DF8-75E8-43F8-8108-B0919A499FA8}" destId="{B88EDF4C-4C3E-43DA-8D4C-21268F4ED6EF}" srcOrd="0" destOrd="0" presId="urn:microsoft.com/office/officeart/2005/8/layout/process2"/>
    <dgm:cxn modelId="{1780A82C-BF4A-4308-B182-8031C80B5E3C}" type="presOf" srcId="{03F2437C-3AC3-466B-8CE8-45A94526F7CB}" destId="{E0F59919-461D-496A-B5ED-D8473DB1C6E6}" srcOrd="1" destOrd="0" presId="urn:microsoft.com/office/officeart/2005/8/layout/process2"/>
    <dgm:cxn modelId="{B314F7B1-B4F7-4646-8C08-7B17335E3A59}" type="presParOf" srcId="{D22E5A64-7745-4CC9-B911-2AB09810F2F9}" destId="{B88EDF4C-4C3E-43DA-8D4C-21268F4ED6EF}" srcOrd="0" destOrd="0" presId="urn:microsoft.com/office/officeart/2005/8/layout/process2"/>
    <dgm:cxn modelId="{0E2F60C4-2FC1-4C6A-94C9-9A7835DE7D37}" type="presParOf" srcId="{D22E5A64-7745-4CC9-B911-2AB09810F2F9}" destId="{6F3F6FFB-3805-400E-92AC-42AFFB8E29D5}" srcOrd="1" destOrd="0" presId="urn:microsoft.com/office/officeart/2005/8/layout/process2"/>
    <dgm:cxn modelId="{347BA163-663B-4285-A6FE-3DAD72DD0658}" type="presParOf" srcId="{6F3F6FFB-3805-400E-92AC-42AFFB8E29D5}" destId="{47F289B9-F621-4F9E-8974-46D12DF866E8}" srcOrd="0" destOrd="0" presId="urn:microsoft.com/office/officeart/2005/8/layout/process2"/>
    <dgm:cxn modelId="{FBAA1057-F5E2-4052-8AF2-F30AB6D21952}" type="presParOf" srcId="{D22E5A64-7745-4CC9-B911-2AB09810F2F9}" destId="{25EF5F4E-FB50-4FF9-B013-E9D8AA82EDC7}" srcOrd="2" destOrd="0" presId="urn:microsoft.com/office/officeart/2005/8/layout/process2"/>
    <dgm:cxn modelId="{FD8FE7DD-B54F-42FB-895E-5F596448F3A4}" type="presParOf" srcId="{D22E5A64-7745-4CC9-B911-2AB09810F2F9}" destId="{1BBC6809-A424-46A5-9C8A-0973516973CB}" srcOrd="3" destOrd="0" presId="urn:microsoft.com/office/officeart/2005/8/layout/process2"/>
    <dgm:cxn modelId="{8EE23C97-A7B3-4A2E-B970-3122A7B068D3}" type="presParOf" srcId="{1BBC6809-A424-46A5-9C8A-0973516973CB}" destId="{E0F59919-461D-496A-B5ED-D8473DB1C6E6}" srcOrd="0" destOrd="0" presId="urn:microsoft.com/office/officeart/2005/8/layout/process2"/>
    <dgm:cxn modelId="{924F103E-9BC9-4E93-BBD1-5FD01044B425}" type="presParOf" srcId="{D22E5A64-7745-4CC9-B911-2AB09810F2F9}" destId="{A72FF043-F390-4BC5-BCF5-E6F82BAB33C5}" srcOrd="4"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3708427"/>
            <a:ext cx="9144000" cy="1435075"/>
          </a:xfrm>
          <a:prstGeom prst="rect">
            <a:avLst/>
          </a:prstGeom>
        </p:spPr>
      </p:pic>
      <p:sp>
        <p:nvSpPr>
          <p:cNvPr id="2" name="Title 1"/>
          <p:cNvSpPr>
            <a:spLocks noGrp="1"/>
          </p:cNvSpPr>
          <p:nvPr>
            <p:ph type="ctrTitle"/>
          </p:nvPr>
        </p:nvSpPr>
        <p:spPr>
          <a:xfrm>
            <a:off x="685800" y="1597820"/>
            <a:ext cx="7772400" cy="1102519"/>
          </a:xfrm>
        </p:spPr>
        <p:txBody>
          <a:bodyPr anchor="b" anchorCtr="0"/>
          <a:lstStyle>
            <a:lvl1pPr algn="l">
              <a:defRPr>
                <a:solidFill>
                  <a:srgbClr val="1F21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2713037"/>
            <a:ext cx="6400800" cy="1314450"/>
          </a:xfrm>
        </p:spPr>
        <p:txBody>
          <a:bodyPr/>
          <a:lstStyle>
            <a:lvl1pPr marL="27432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118534" y="4767264"/>
            <a:ext cx="2133600" cy="273844"/>
          </a:xfrm>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a:xfrm>
            <a:off x="6874934" y="4766469"/>
            <a:ext cx="2133600" cy="273844"/>
          </a:xfrm>
        </p:spPr>
        <p:txBody>
          <a:bodyPr/>
          <a:lstStyle/>
          <a:p>
            <a:fld id="{140BEB6C-1804-4B4E-AECB-25310A1E39A4}" type="slidenum">
              <a:rPr lang="en-US" smtClean="0"/>
              <a:t>‹#›</a:t>
            </a:fld>
            <a:endParaRPr lang="en-US"/>
          </a:p>
        </p:txBody>
      </p:sp>
      <p:pic>
        <p:nvPicPr>
          <p:cNvPr id="7" name="Picture 6"/>
          <p:cNvPicPr>
            <a:picLocks noChangeAspect="1"/>
          </p:cNvPicPr>
          <p:nvPr userDrawn="1"/>
        </p:nvPicPr>
        <p:blipFill>
          <a:blip r:embed="rId3"/>
          <a:stretch>
            <a:fillRect/>
          </a:stretch>
        </p:blipFill>
        <p:spPr>
          <a:xfrm>
            <a:off x="0" y="2"/>
            <a:ext cx="9144000" cy="1349237"/>
          </a:xfrm>
          <a:prstGeom prst="rect">
            <a:avLst/>
          </a:prstGeom>
        </p:spPr>
      </p:pic>
      <p:pic>
        <p:nvPicPr>
          <p:cNvPr id="11" name="Picture 10"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72960" y="4416166"/>
            <a:ext cx="1192970" cy="727334"/>
          </a:xfrm>
          <a:prstGeom prst="rect">
            <a:avLst/>
          </a:prstGeom>
        </p:spPr>
      </p:pic>
    </p:spTree>
    <p:extLst>
      <p:ext uri="{BB962C8B-B14F-4D97-AF65-F5344CB8AC3E}">
        <p14:creationId xmlns:p14="http://schemas.microsoft.com/office/powerpoint/2010/main" val="35224311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711099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186437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FFEE8A-0C3B-4CE3-BDBE-3AB865C6E9B1}" type="datetimeFigureOut">
              <a:rPr lang="en-US" smtClean="0">
                <a:solidFill>
                  <a:prstClr val="black">
                    <a:tint val="75000"/>
                  </a:prstClr>
                </a:solidFill>
              </a:rPr>
              <a:pPr/>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0DBC28C-C8D9-41EE-A049-76BA2ACCFA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4998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724925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031877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208107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514350"/>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415364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514350"/>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86941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514350"/>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2326203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3307796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4416166"/>
            <a:ext cx="9144000" cy="727334"/>
          </a:xfrm>
          <a:prstGeom prst="rect">
            <a:avLst/>
          </a:prstGeom>
        </p:spPr>
      </p:pic>
      <p:sp>
        <p:nvSpPr>
          <p:cNvPr id="2" name="Title 1"/>
          <p:cNvSpPr>
            <a:spLocks noGrp="1"/>
          </p:cNvSpPr>
          <p:nvPr>
            <p:ph type="title"/>
          </p:nvPr>
        </p:nvSpPr>
        <p:spPr>
          <a:solidFill>
            <a:srgbClr val="1F216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1F2160"/>
                </a:solidFill>
              </a:defRPr>
            </a:lvl1pPr>
            <a:lvl2pPr>
              <a:defRPr>
                <a:solidFill>
                  <a:srgbClr val="1F2160"/>
                </a:solidFill>
              </a:defRPr>
            </a:lvl2pPr>
            <a:lvl3pPr>
              <a:defRPr>
                <a:solidFill>
                  <a:srgbClr val="1F2160"/>
                </a:solidFill>
              </a:defRPr>
            </a:lvl3pPr>
            <a:lvl4pPr>
              <a:defRPr>
                <a:solidFill>
                  <a:srgbClr val="1F2160"/>
                </a:solidFill>
              </a:defRPr>
            </a:lvl4pPr>
            <a:lvl5pPr>
              <a:defRPr>
                <a:solidFill>
                  <a:srgbClr val="1F216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pic>
        <p:nvPicPr>
          <p:cNvPr id="8" name="Picture 7"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Tree>
    <p:extLst>
      <p:ext uri="{BB962C8B-B14F-4D97-AF65-F5344CB8AC3E}">
        <p14:creationId xmlns:p14="http://schemas.microsoft.com/office/powerpoint/2010/main" val="3851053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51435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27697033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1910401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14350"/>
            <a:fld id="{4CFFEE8A-0C3B-4CE3-BDBE-3AB865C6E9B1}" type="datetimeFigureOut">
              <a:rPr lang="en-US" smtClean="0">
                <a:solidFill>
                  <a:prstClr val="black">
                    <a:tint val="75000"/>
                  </a:prstClr>
                </a:solidFill>
              </a:rPr>
              <a:pPr defTabSz="514350"/>
              <a:t>7/9/2015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51435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fld id="{E0DBC28C-C8D9-41EE-A049-76BA2ACCFAA1}" type="slidenum">
              <a:rPr lang="en-US" smtClean="0">
                <a:solidFill>
                  <a:prstClr val="black">
                    <a:tint val="75000"/>
                  </a:prstClr>
                </a:solidFill>
              </a:rPr>
              <a:pPr defTabSz="514350"/>
              <a:t>‹#›</a:t>
            </a:fld>
            <a:endParaRPr lang="en-US">
              <a:solidFill>
                <a:prstClr val="black">
                  <a:tint val="75000"/>
                </a:prstClr>
              </a:solidFill>
            </a:endParaRPr>
          </a:p>
        </p:txBody>
      </p:sp>
    </p:spTree>
    <p:extLst>
      <p:ext uri="{BB962C8B-B14F-4D97-AF65-F5344CB8AC3E}">
        <p14:creationId xmlns:p14="http://schemas.microsoft.com/office/powerpoint/2010/main" val="159395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3708427"/>
            <a:ext cx="9144000" cy="1435075"/>
          </a:xfrm>
          <a:prstGeom prst="rect">
            <a:avLst/>
          </a:prstGeom>
        </p:spPr>
      </p:pic>
      <p:pic>
        <p:nvPicPr>
          <p:cNvPr id="8" name="Picture 7"/>
          <p:cNvPicPr>
            <a:picLocks noChangeAspect="1"/>
          </p:cNvPicPr>
          <p:nvPr userDrawn="1"/>
        </p:nvPicPr>
        <p:blipFill>
          <a:blip r:embed="rId3"/>
          <a:stretch>
            <a:fillRect/>
          </a:stretch>
        </p:blipFill>
        <p:spPr>
          <a:xfrm>
            <a:off x="0" y="2"/>
            <a:ext cx="9144000" cy="1349237"/>
          </a:xfrm>
          <a:prstGeom prst="rect">
            <a:avLst/>
          </a:prstGeom>
        </p:spPr>
      </p:pic>
      <p:pic>
        <p:nvPicPr>
          <p:cNvPr id="9" name="Picture 8" descr="Improving Swoosh.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72960" y="4416166"/>
            <a:ext cx="1192970" cy="727334"/>
          </a:xfrm>
          <a:prstGeom prst="rect">
            <a:avLst/>
          </a:prstGeom>
        </p:spPr>
      </p:pic>
      <p:sp>
        <p:nvSpPr>
          <p:cNvPr id="2" name="Title 1"/>
          <p:cNvSpPr>
            <a:spLocks noGrp="1"/>
          </p:cNvSpPr>
          <p:nvPr>
            <p:ph type="title"/>
          </p:nvPr>
        </p:nvSpPr>
        <p:spPr>
          <a:xfrm>
            <a:off x="722313" y="3305176"/>
            <a:ext cx="7772400" cy="1021556"/>
          </a:xfrm>
        </p:spPr>
        <p:txBody>
          <a:bodyPr anchor="t"/>
          <a:lstStyle>
            <a:lvl1pPr algn="l">
              <a:defRPr sz="3000" b="1" cap="all">
                <a:solidFill>
                  <a:srgbClr val="1F2160"/>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27432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7CB402-B72D-3346-9EA5-354251120F9E}" type="datetimeFigureOut">
              <a:rPr lang="en-US" smtClean="0"/>
              <a:t>7/9/2015</a:t>
            </a:fld>
            <a:endParaRPr lang="en-US"/>
          </a:p>
        </p:txBody>
      </p:sp>
      <p:sp>
        <p:nvSpPr>
          <p:cNvPr id="6" name="Slide Number Placeholder 5"/>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34363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9144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Content Placeholder 2"/>
          <p:cNvSpPr>
            <a:spLocks noGrp="1"/>
          </p:cNvSpPr>
          <p:nvPr>
            <p:ph sz="half" idx="1"/>
          </p:nvPr>
        </p:nvSpPr>
        <p:spPr>
          <a:xfrm>
            <a:off x="457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91541"/>
            <a:ext cx="4038600" cy="3703082"/>
          </a:xfrm>
        </p:spPr>
        <p:txBody>
          <a:bodyPr/>
          <a:lstStyle>
            <a:lvl1pPr>
              <a:defRPr sz="2100">
                <a:solidFill>
                  <a:srgbClr val="1F2160"/>
                </a:solidFill>
              </a:defRPr>
            </a:lvl1pPr>
            <a:lvl2pPr>
              <a:defRPr sz="1800">
                <a:solidFill>
                  <a:srgbClr val="1F2160"/>
                </a:solidFill>
              </a:defRPr>
            </a:lvl2pPr>
            <a:lvl3pPr>
              <a:defRPr sz="1500">
                <a:solidFill>
                  <a:srgbClr val="1F2160"/>
                </a:solidFill>
              </a:defRPr>
            </a:lvl3pPr>
            <a:lvl4pPr>
              <a:defRPr sz="1350">
                <a:solidFill>
                  <a:srgbClr val="1F2160"/>
                </a:solidFill>
              </a:defRPr>
            </a:lvl4pPr>
            <a:lvl5pPr>
              <a:defRPr sz="1350">
                <a:solidFill>
                  <a:srgbClr val="1F2160"/>
                </a:solidFill>
              </a:defRPr>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5202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0" y="4416166"/>
            <a:ext cx="9144000" cy="727334"/>
          </a:xfrm>
          <a:prstGeom prst="rect">
            <a:avLst/>
          </a:prstGeom>
        </p:spPr>
      </p:pic>
      <p:pic>
        <p:nvPicPr>
          <p:cNvPr id="11" name="Picture 10"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1800" b="1">
                <a:solidFill>
                  <a:srgbClr val="1F216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1800">
                <a:solidFill>
                  <a:srgbClr val="1F2160"/>
                </a:solidFill>
              </a:defRPr>
            </a:lvl1pPr>
            <a:lvl2pPr>
              <a:defRPr sz="1500">
                <a:solidFill>
                  <a:srgbClr val="1F2160"/>
                </a:solidFill>
              </a:defRPr>
            </a:lvl2pPr>
            <a:lvl3pPr>
              <a:defRPr sz="1350">
                <a:solidFill>
                  <a:srgbClr val="1F2160"/>
                </a:solidFill>
              </a:defRPr>
            </a:lvl3pPr>
            <a:lvl4pPr>
              <a:defRPr sz="1200">
                <a:solidFill>
                  <a:srgbClr val="1F2160"/>
                </a:solidFill>
              </a:defRPr>
            </a:lvl4pPr>
            <a:lvl5pPr>
              <a:defRPr sz="1200">
                <a:solidFill>
                  <a:srgbClr val="1F2160"/>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7CB402-B72D-3346-9EA5-354251120F9E}" type="datetimeFigureOut">
              <a:rPr lang="en-US" smtClean="0"/>
              <a:t>7/9/2015</a:t>
            </a:fld>
            <a:endParaRPr lang="en-US"/>
          </a:p>
        </p:txBody>
      </p:sp>
      <p:sp>
        <p:nvSpPr>
          <p:cNvPr id="9" name="Slide Number Placeholder 8"/>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619510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4416166"/>
            <a:ext cx="9144000" cy="727334"/>
          </a:xfrm>
          <a:prstGeom prst="rect">
            <a:avLst/>
          </a:prstGeom>
        </p:spPr>
      </p:pic>
      <p:pic>
        <p:nvPicPr>
          <p:cNvPr id="7" name="Picture 6"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solidFill>
            <a:srgbClr val="1F2160"/>
          </a:solidFill>
        </p:spPr>
        <p:txBody>
          <a:bodyPr vert="horz" lIns="91440" tIns="45720" rIns="91440" bIns="45720" rtlCol="0" anchor="ctr">
            <a:normAutofit/>
          </a:bodyPr>
          <a:lstStyle>
            <a:lvl1pPr>
              <a:defRPr lang="en-US">
                <a:solidFill>
                  <a:schemeClr val="bg1"/>
                </a:solidFill>
              </a:defRPr>
            </a:lvl1pPr>
          </a:lstStyle>
          <a:p>
            <a:pPr lvl="0"/>
            <a:r>
              <a:rPr lang="en-US" smtClean="0"/>
              <a:t>Click to edit Master title style</a:t>
            </a:r>
            <a:endParaRPr lang="en-US"/>
          </a:p>
        </p:txBody>
      </p:sp>
      <p:sp>
        <p:nvSpPr>
          <p:cNvPr id="3" name="Date Placeholder 2"/>
          <p:cNvSpPr>
            <a:spLocks noGrp="1"/>
          </p:cNvSpPr>
          <p:nvPr>
            <p:ph type="dt" sz="half" idx="10"/>
          </p:nvPr>
        </p:nvSpPr>
        <p:spPr/>
        <p:txBody>
          <a:bodyPr/>
          <a:lstStyle/>
          <a:p>
            <a:fld id="{2A7CB402-B72D-3346-9EA5-354251120F9E}" type="datetimeFigureOut">
              <a:rPr lang="en-US" smtClean="0"/>
              <a:t>7/9/2015</a:t>
            </a:fld>
            <a:endParaRPr lang="en-US"/>
          </a:p>
        </p:txBody>
      </p:sp>
      <p:sp>
        <p:nvSpPr>
          <p:cNvPr id="5" name="Slide Number Placeholder 4"/>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95042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4416166"/>
            <a:ext cx="9144000" cy="727334"/>
          </a:xfrm>
          <a:prstGeom prst="rect">
            <a:avLst/>
          </a:prstGeom>
        </p:spPr>
      </p:pic>
      <p:pic>
        <p:nvPicPr>
          <p:cNvPr id="6" name="Picture 5"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Date Placeholder 1"/>
          <p:cNvSpPr>
            <a:spLocks noGrp="1"/>
          </p:cNvSpPr>
          <p:nvPr>
            <p:ph type="dt" sz="half" idx="10"/>
          </p:nvPr>
        </p:nvSpPr>
        <p:spPr/>
        <p:txBody>
          <a:bodyPr/>
          <a:lstStyle/>
          <a:p>
            <a:fld id="{2A7CB402-B72D-3346-9EA5-354251120F9E}" type="datetimeFigureOut">
              <a:rPr lang="en-US" smtClean="0"/>
              <a:t>7/9/2015</a:t>
            </a:fld>
            <a:endParaRPr lang="en-US"/>
          </a:p>
        </p:txBody>
      </p:sp>
      <p:sp>
        <p:nvSpPr>
          <p:cNvPr id="4" name="Slide Number Placeholder 3"/>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7222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4416166"/>
            <a:ext cx="9144000" cy="727334"/>
          </a:xfrm>
          <a:prstGeom prst="rect">
            <a:avLst/>
          </a:prstGeom>
        </p:spPr>
      </p:pic>
      <p:pic>
        <p:nvPicPr>
          <p:cNvPr id="9" name="Picture 8" descr="Improving Swoosh.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5840" y="4709160"/>
            <a:ext cx="712403" cy="434340"/>
          </a:xfrm>
          <a:prstGeom prst="rect">
            <a:avLst/>
          </a:prstGeom>
        </p:spPr>
      </p:pic>
      <p:sp>
        <p:nvSpPr>
          <p:cNvPr id="2" name="Title 1"/>
          <p:cNvSpPr>
            <a:spLocks noGrp="1"/>
          </p:cNvSpPr>
          <p:nvPr>
            <p:ph type="title"/>
          </p:nvPr>
        </p:nvSpPr>
        <p:spPr>
          <a:xfrm>
            <a:off x="3" y="1"/>
            <a:ext cx="1473201" cy="871538"/>
          </a:xfrm>
          <a:solidFill>
            <a:srgbClr val="1F2160"/>
          </a:solidFill>
        </p:spPr>
        <p:txBody>
          <a:bodyPr anchor="b">
            <a:noAutofit/>
          </a:bodyPr>
          <a:lstStyle>
            <a:lvl1pPr marL="0" algn="l">
              <a:defRPr sz="1350" b="1">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595120" y="204789"/>
            <a:ext cx="7467600" cy="4389835"/>
          </a:xfrm>
        </p:spPr>
        <p:txBody>
          <a:bodyPr/>
          <a:lstStyle>
            <a:lvl1pPr>
              <a:defRPr sz="2400">
                <a:solidFill>
                  <a:srgbClr val="1F2160"/>
                </a:solidFill>
              </a:defRPr>
            </a:lvl1pPr>
            <a:lvl2pPr>
              <a:defRPr sz="2100">
                <a:solidFill>
                  <a:srgbClr val="1F2160"/>
                </a:solidFill>
              </a:defRPr>
            </a:lvl2pPr>
            <a:lvl3pPr>
              <a:defRPr sz="1800">
                <a:solidFill>
                  <a:srgbClr val="1F2160"/>
                </a:solidFill>
              </a:defRPr>
            </a:lvl3pPr>
            <a:lvl4pPr>
              <a:defRPr sz="1500">
                <a:solidFill>
                  <a:srgbClr val="1F2160"/>
                </a:solidFill>
              </a:defRPr>
            </a:lvl4pPr>
            <a:lvl5pPr>
              <a:defRPr sz="1500">
                <a:solidFill>
                  <a:srgbClr val="1F2160"/>
                </a:solidFill>
              </a:defRPr>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 y="871539"/>
            <a:ext cx="1473200" cy="4268629"/>
          </a:xfrm>
          <a:solidFill>
            <a:srgbClr val="1F2160"/>
          </a:solidFill>
        </p:spPr>
        <p:txBody>
          <a:bodyPr/>
          <a:lstStyle>
            <a:lvl1pPr marL="0" indent="0">
              <a:buNone/>
              <a:defRPr sz="105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286927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7CB402-B72D-3346-9EA5-354251120F9E}" type="datetimeFigureOut">
              <a:rPr lang="en-US" smtClean="0"/>
              <a:t>7/9/2015</a:t>
            </a:fld>
            <a:endParaRPr lang="en-US"/>
          </a:p>
        </p:txBody>
      </p:sp>
      <p:sp>
        <p:nvSpPr>
          <p:cNvPr id="7" name="Slide Number Placeholder 6"/>
          <p:cNvSpPr>
            <a:spLocks noGrp="1"/>
          </p:cNvSpPr>
          <p:nvPr>
            <p:ph type="sldNum" sz="quarter" idx="12"/>
          </p:nvPr>
        </p:nvSpPr>
        <p:spPr/>
        <p:txBody>
          <a:bodyPr/>
          <a:lstStyle/>
          <a:p>
            <a:fld id="{140BEB6C-1804-4B4E-AECB-25310A1E39A4}" type="slidenum">
              <a:rPr lang="en-US" smtClean="0"/>
              <a:t>‹#›</a:t>
            </a:fld>
            <a:endParaRPr lang="en-US"/>
          </a:p>
        </p:txBody>
      </p:sp>
    </p:spTree>
    <p:extLst>
      <p:ext uri="{BB962C8B-B14F-4D97-AF65-F5344CB8AC3E}">
        <p14:creationId xmlns:p14="http://schemas.microsoft.com/office/powerpoint/2010/main" val="374851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5410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 y="486632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7/9/2015</a:t>
            </a:fld>
            <a:endParaRPr lang="en-US"/>
          </a:p>
        </p:txBody>
      </p:sp>
      <p:sp>
        <p:nvSpPr>
          <p:cNvPr id="6" name="Slide Number Placeholder 5"/>
          <p:cNvSpPr>
            <a:spLocks noGrp="1"/>
          </p:cNvSpPr>
          <p:nvPr>
            <p:ph type="sldNum" sz="quarter" idx="4"/>
          </p:nvPr>
        </p:nvSpPr>
        <p:spPr>
          <a:xfrm>
            <a:off x="6929120" y="486632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7334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274320" algn="l" defTabSz="342900" rtl="0" eaLnBrk="1" latinLnBrk="0" hangingPunct="1">
        <a:spcBef>
          <a:spcPct val="0"/>
        </a:spcBef>
        <a:buNone/>
        <a:defRPr sz="3300" kern="1200">
          <a:solidFill>
            <a:srgbClr val="1F216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rgbClr val="1F2160"/>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rgbClr val="1F2160"/>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rgbClr val="1F2160"/>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rgbClr val="1F2160"/>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rgbClr val="1F2160"/>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A7CB402-B72D-3346-9EA5-354251120F9E}" type="datetimeFigureOut">
              <a:rPr lang="en-US" smtClean="0"/>
              <a:t>7/9/2015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0BEB6C-1804-4B4E-AECB-25310A1E39A4}" type="slidenum">
              <a:rPr lang="en-US" smtClean="0"/>
              <a:t>‹#›</a:t>
            </a:fld>
            <a:endParaRPr lang="en-US"/>
          </a:p>
        </p:txBody>
      </p:sp>
    </p:spTree>
    <p:extLst>
      <p:ext uri="{BB962C8B-B14F-4D97-AF65-F5344CB8AC3E}">
        <p14:creationId xmlns:p14="http://schemas.microsoft.com/office/powerpoint/2010/main" val="181930522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github.com/ericburcham/THasyINKn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Commutative_property" TargetMode="External"/><Relationship Id="rId2" Type="http://schemas.openxmlformats.org/officeDocument/2006/relationships/hyperlink" Target="https://en.wikipedia.org/wiki/Associative_propert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improvingenterprises.com/" TargetMode="External"/><Relationship Id="rId2" Type="http://schemas.openxmlformats.org/officeDocument/2006/relationships/hyperlink" Target="mailto:eric.burcham@improvingenterprises.co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hyperlink" Target="http://agiledotnext.com/" TargetMode="External"/><Relationship Id="rId5" Type="http://schemas.openxmlformats.org/officeDocument/2006/relationships/hyperlink" Target="agiledotnext.com"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597820"/>
            <a:ext cx="7772400" cy="780815"/>
          </a:xfrm>
        </p:spPr>
        <p:txBody>
          <a:bodyPr>
            <a:normAutofit/>
          </a:bodyPr>
          <a:lstStyle/>
          <a:p>
            <a:r>
              <a:rPr lang="en-US" dirty="0" err="1" smtClean="0"/>
              <a:t>TH</a:t>
            </a:r>
            <a:r>
              <a:rPr lang="en-US" b="1" dirty="0" err="1" smtClean="0">
                <a:solidFill>
                  <a:schemeClr val="accent1">
                    <a:lumMod val="75000"/>
                  </a:schemeClr>
                </a:solidFill>
              </a:rPr>
              <a:t>asy</a:t>
            </a:r>
            <a:r>
              <a:rPr lang="en-US" dirty="0" err="1" smtClean="0"/>
              <a:t>INK</a:t>
            </a:r>
            <a:r>
              <a:rPr lang="en-US" b="1" dirty="0" err="1" smtClean="0">
                <a:solidFill>
                  <a:schemeClr val="accent1">
                    <a:lumMod val="75000"/>
                  </a:schemeClr>
                </a:solidFill>
              </a:rPr>
              <a:t>nc</a:t>
            </a:r>
            <a:r>
              <a:rPr lang="en-US" b="1" dirty="0">
                <a:solidFill>
                  <a:schemeClr val="accent1">
                    <a:lumMod val="75000"/>
                  </a:schemeClr>
                </a:solidFill>
              </a:rPr>
              <a:t/>
            </a:r>
            <a:br>
              <a:rPr lang="en-US" b="1" dirty="0">
                <a:solidFill>
                  <a:schemeClr val="accent1">
                    <a:lumMod val="75000"/>
                  </a:schemeClr>
                </a:solidFill>
              </a:rPr>
            </a:br>
            <a:r>
              <a:rPr lang="en-US" sz="1200" b="1" dirty="0" smtClean="0">
                <a:solidFill>
                  <a:schemeClr val="accent1">
                    <a:lumMod val="75000"/>
                  </a:schemeClr>
                </a:solidFill>
              </a:rPr>
              <a:t>Thanks Curtissimo</a:t>
            </a:r>
            <a:r>
              <a:rPr lang="en-US" sz="1200" b="1" dirty="0" smtClean="0">
                <a:solidFill>
                  <a:schemeClr val="accent1">
                    <a:lumMod val="75000"/>
                  </a:schemeClr>
                </a:solidFill>
              </a:rPr>
              <a:t>!</a:t>
            </a:r>
            <a:endParaRPr lang="en-US" sz="5300" dirty="0"/>
          </a:p>
        </p:txBody>
      </p:sp>
      <p:sp>
        <p:nvSpPr>
          <p:cNvPr id="7" name="Subtitle 6"/>
          <p:cNvSpPr>
            <a:spLocks noGrp="1"/>
          </p:cNvSpPr>
          <p:nvPr>
            <p:ph type="subTitle" idx="1"/>
          </p:nvPr>
        </p:nvSpPr>
        <p:spPr>
          <a:xfrm>
            <a:off x="665334" y="2581565"/>
            <a:ext cx="6069330" cy="437357"/>
          </a:xfrm>
        </p:spPr>
        <p:txBody>
          <a:bodyPr>
            <a:normAutofit lnSpcReduction="10000"/>
          </a:bodyPr>
          <a:lstStyle/>
          <a:p>
            <a:r>
              <a:rPr lang="en-US" dirty="0" smtClean="0">
                <a:solidFill>
                  <a:schemeClr val="tx1">
                    <a:lumMod val="75000"/>
                    <a:lumOff val="25000"/>
                  </a:schemeClr>
                </a:solidFill>
              </a:rPr>
              <a:t>Multi-threaded Programming in </a:t>
            </a:r>
            <a:r>
              <a:rPr lang="en-US" dirty="0" err="1" smtClean="0">
                <a:solidFill>
                  <a:schemeClr val="tx1">
                    <a:lumMod val="75000"/>
                    <a:lumOff val="25000"/>
                  </a:schemeClr>
                </a:solidFill>
              </a:rPr>
              <a:t>.Net</a:t>
            </a:r>
            <a:endParaRPr lang="en-US" dirty="0" smtClean="0">
              <a:solidFill>
                <a:schemeClr val="tx1">
                  <a:lumMod val="75000"/>
                  <a:lumOff val="25000"/>
                </a:schemeClr>
              </a:solidFill>
            </a:endParaRPr>
          </a:p>
        </p:txBody>
      </p:sp>
      <p:sp>
        <p:nvSpPr>
          <p:cNvPr id="4" name="Subtitle 6"/>
          <p:cNvSpPr txBox="1">
            <a:spLocks/>
          </p:cNvSpPr>
          <p:nvPr/>
        </p:nvSpPr>
        <p:spPr>
          <a:xfrm>
            <a:off x="665334" y="3018922"/>
            <a:ext cx="6069330" cy="437357"/>
          </a:xfrm>
          <a:prstGeom prst="rect">
            <a:avLst/>
          </a:prstGeom>
        </p:spPr>
        <p:txBody>
          <a:bodyPr vert="horz" lIns="68580" tIns="34290" rIns="68580" bIns="34290" rtlCol="0">
            <a:normAutofit/>
          </a:bodyPr>
          <a:lstStyle>
            <a:lvl1pPr marL="365760" indent="0" algn="l"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800" dirty="0">
                <a:solidFill>
                  <a:schemeClr val="tx1">
                    <a:lumMod val="50000"/>
                    <a:lumOff val="50000"/>
                  </a:schemeClr>
                </a:solidFill>
              </a:rPr>
              <a:t>Eric Burcham – Improving Enterprises</a:t>
            </a:r>
          </a:p>
        </p:txBody>
      </p:sp>
      <p:sp>
        <p:nvSpPr>
          <p:cNvPr id="2" name="Rectangle 1"/>
          <p:cNvSpPr/>
          <p:nvPr/>
        </p:nvSpPr>
        <p:spPr>
          <a:xfrm>
            <a:off x="959225" y="3641606"/>
            <a:ext cx="6780306" cy="369332"/>
          </a:xfrm>
          <a:prstGeom prst="rect">
            <a:avLst/>
          </a:prstGeom>
        </p:spPr>
        <p:txBody>
          <a:bodyPr wrap="square">
            <a:spAutoFit/>
          </a:bodyPr>
          <a:lstStyle/>
          <a:p>
            <a:r>
              <a:rPr lang="en-US" b="1" dirty="0">
                <a:solidFill>
                  <a:schemeClr val="accent1">
                    <a:lumMod val="75000"/>
                  </a:schemeClr>
                </a:solidFill>
              </a:rPr>
              <a:t>Source at: </a:t>
            </a:r>
            <a:r>
              <a:rPr lang="en-US" b="1" dirty="0">
                <a:solidFill>
                  <a:schemeClr val="accent1">
                    <a:lumMod val="75000"/>
                  </a:schemeClr>
                </a:solidFill>
                <a:hlinkClick r:id="rId2"/>
              </a:rPr>
              <a:t>http://github.com/ericburcham/THasyINKnc/</a:t>
            </a:r>
            <a:endParaRPr lang="en-US" dirty="0"/>
          </a:p>
        </p:txBody>
      </p:sp>
    </p:spTree>
    <p:extLst>
      <p:ext uri="{BB962C8B-B14F-4D97-AF65-F5344CB8AC3E}">
        <p14:creationId xmlns:p14="http://schemas.microsoft.com/office/powerpoint/2010/main" val="3962304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Sixteen sodium atoms walk into a bar, followed by Batman.</a:t>
            </a:r>
            <a:endParaRPr lang="en-US" dirty="0"/>
          </a:p>
        </p:txBody>
      </p:sp>
    </p:spTree>
    <p:extLst>
      <p:ext uri="{BB962C8B-B14F-4D97-AF65-F5344CB8AC3E}">
        <p14:creationId xmlns:p14="http://schemas.microsoft.com/office/powerpoint/2010/main" val="3353674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Word of Caution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I’m not an expert.</a:t>
            </a:r>
          </a:p>
          <a:p>
            <a:r>
              <a:rPr lang="en-US" dirty="0" smtClean="0"/>
              <a:t>Can become a minefield of subtle and hard to reproduce defects.</a:t>
            </a:r>
          </a:p>
          <a:p>
            <a:r>
              <a:rPr lang="en-US" dirty="0" smtClean="0"/>
              <a:t>More computing sins are committed in the name of efficiency that for any other single reason, including blind stupidity</a:t>
            </a:r>
            <a:br>
              <a:rPr lang="en-US" dirty="0" smtClean="0"/>
            </a:br>
            <a:r>
              <a:rPr lang="en-US" dirty="0" smtClean="0"/>
              <a:t>		– W.A. </a:t>
            </a:r>
            <a:r>
              <a:rPr lang="en-US" dirty="0" err="1" smtClean="0"/>
              <a:t>Wulf</a:t>
            </a:r>
            <a:endParaRPr lang="en-US" dirty="0" smtClean="0"/>
          </a:p>
          <a:p>
            <a:r>
              <a:rPr lang="en-US" dirty="0" smtClean="0"/>
              <a:t>Premature optimization is the root of all evil</a:t>
            </a:r>
            <a:br>
              <a:rPr lang="en-US" dirty="0" smtClean="0"/>
            </a:br>
            <a:r>
              <a:rPr lang="en-US" dirty="0" smtClean="0"/>
              <a:t>		– Donald </a:t>
            </a:r>
            <a:r>
              <a:rPr lang="en-US" dirty="0" err="1" smtClean="0"/>
              <a:t>Kuth</a:t>
            </a:r>
            <a:endParaRPr lang="en-US" dirty="0" smtClean="0"/>
          </a:p>
          <a:p>
            <a:r>
              <a:rPr lang="en-US" dirty="0" smtClean="0"/>
              <a:t>Jackson’s Rules of Optimization</a:t>
            </a:r>
          </a:p>
          <a:p>
            <a:pPr lvl="1"/>
            <a:r>
              <a:rPr lang="en-US" dirty="0" smtClean="0"/>
              <a:t>Don’t do it.</a:t>
            </a:r>
          </a:p>
          <a:p>
            <a:pPr lvl="1"/>
            <a:r>
              <a:rPr lang="en-US" dirty="0" smtClean="0"/>
              <a:t>(For experts only): Don’t do it </a:t>
            </a:r>
            <a:r>
              <a:rPr lang="en-US" i="1" dirty="0" smtClean="0"/>
              <a:t>yet</a:t>
            </a:r>
            <a:r>
              <a:rPr lang="en-US" dirty="0" smtClean="0"/>
              <a:t>.</a:t>
            </a:r>
            <a:endParaRPr lang="en-US" dirty="0"/>
          </a:p>
          <a:p>
            <a:r>
              <a:rPr lang="en-US" dirty="0" smtClean="0"/>
              <a:t>Eric’s Rule of Optimization</a:t>
            </a:r>
          </a:p>
          <a:p>
            <a:pPr lvl="1"/>
            <a:r>
              <a:rPr lang="en-US" dirty="0" smtClean="0"/>
              <a:t>Do whatever the heck you want!</a:t>
            </a:r>
          </a:p>
        </p:txBody>
      </p:sp>
    </p:spTree>
    <p:extLst>
      <p:ext uri="{BB962C8B-B14F-4D97-AF65-F5344CB8AC3E}">
        <p14:creationId xmlns:p14="http://schemas.microsoft.com/office/powerpoint/2010/main" val="266457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What’s the difference between an etymologist and an </a:t>
            </a:r>
            <a:r>
              <a:rPr lang="en-US" dirty="0" smtClean="0"/>
              <a:t>entomologist?</a:t>
            </a:r>
            <a:endParaRPr lang="en-US" dirty="0"/>
          </a:p>
        </p:txBody>
      </p:sp>
    </p:spTree>
    <p:extLst>
      <p:ext uri="{BB962C8B-B14F-4D97-AF65-F5344CB8AC3E}">
        <p14:creationId xmlns:p14="http://schemas.microsoft.com/office/powerpoint/2010/main" val="1260671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Begin</a:t>
            </a:r>
            <a:endParaRPr lang="en-US" dirty="0"/>
          </a:p>
        </p:txBody>
      </p:sp>
      <p:sp>
        <p:nvSpPr>
          <p:cNvPr id="3" name="Content Placeholder 2"/>
          <p:cNvSpPr>
            <a:spLocks noGrp="1"/>
          </p:cNvSpPr>
          <p:nvPr>
            <p:ph idx="1"/>
          </p:nvPr>
        </p:nvSpPr>
        <p:spPr/>
        <p:txBody>
          <a:bodyPr/>
          <a:lstStyle/>
          <a:p>
            <a:r>
              <a:rPr lang="en-US" dirty="0" smtClean="0"/>
              <a:t>Understanding your application and what can be done in parallel </a:t>
            </a:r>
            <a:r>
              <a:rPr lang="en-US" b="1" dirty="0" smtClean="0">
                <a:solidFill>
                  <a:srgbClr val="FF0000"/>
                </a:solidFill>
              </a:rPr>
              <a:t>CANNOT be skipped</a:t>
            </a:r>
            <a:r>
              <a:rPr lang="en-US" dirty="0" smtClean="0"/>
              <a:t>.</a:t>
            </a:r>
          </a:p>
          <a:p>
            <a:r>
              <a:rPr lang="en-US" dirty="0" smtClean="0"/>
              <a:t>Look for potential parallelism across the application as a whole.</a:t>
            </a:r>
          </a:p>
          <a:p>
            <a:r>
              <a:rPr lang="en-US" dirty="0" smtClean="0"/>
              <a:t>Prepare your application for parallel execution my making structural changes.</a:t>
            </a:r>
          </a:p>
          <a:p>
            <a:r>
              <a:rPr lang="en-US" dirty="0" smtClean="0"/>
              <a:t>Sound vague?  Know </a:t>
            </a:r>
            <a:r>
              <a:rPr lang="en-US" dirty="0"/>
              <a:t>the patterns and the problems they solve!</a:t>
            </a:r>
          </a:p>
          <a:p>
            <a:endParaRPr lang="en-US" dirty="0"/>
          </a:p>
        </p:txBody>
      </p:sp>
    </p:spTree>
    <p:extLst>
      <p:ext uri="{BB962C8B-B14F-4D97-AF65-F5344CB8AC3E}">
        <p14:creationId xmlns:p14="http://schemas.microsoft.com/office/powerpoint/2010/main" val="2846285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only two types of people in this world…</a:t>
            </a:r>
            <a:endParaRPr lang="en-US" dirty="0"/>
          </a:p>
        </p:txBody>
      </p:sp>
    </p:spTree>
    <p:extLst>
      <p:ext uri="{BB962C8B-B14F-4D97-AF65-F5344CB8AC3E}">
        <p14:creationId xmlns:p14="http://schemas.microsoft.com/office/powerpoint/2010/main" val="2076512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and Tricks</a:t>
            </a:r>
            <a:endParaRPr lang="en-US" dirty="0"/>
          </a:p>
        </p:txBody>
      </p:sp>
      <p:sp>
        <p:nvSpPr>
          <p:cNvPr id="3" name="Content Placeholder 2"/>
          <p:cNvSpPr>
            <a:spLocks noGrp="1"/>
          </p:cNvSpPr>
          <p:nvPr>
            <p:ph idx="1"/>
          </p:nvPr>
        </p:nvSpPr>
        <p:spPr/>
        <p:txBody>
          <a:bodyPr>
            <a:normAutofit/>
          </a:bodyPr>
          <a:lstStyle/>
          <a:p>
            <a:r>
              <a:rPr lang="en-US" dirty="0" smtClean="0"/>
              <a:t>Locks are the “</a:t>
            </a:r>
            <a:r>
              <a:rPr lang="en-US" dirty="0" err="1" smtClean="0"/>
              <a:t>goto</a:t>
            </a:r>
            <a:r>
              <a:rPr lang="en-US" dirty="0" smtClean="0"/>
              <a:t>” statement of multi-threading.</a:t>
            </a:r>
          </a:p>
          <a:p>
            <a:r>
              <a:rPr lang="en-US" dirty="0" smtClean="0"/>
              <a:t>The code NEEDS to be correct.  If you aren’t certain, seek help.  This stuff is hard!</a:t>
            </a:r>
          </a:p>
          <a:p>
            <a:r>
              <a:rPr lang="en-US" dirty="0" smtClean="0"/>
              <a:t>Don’t share data among threads unless absolutely necessary.</a:t>
            </a:r>
          </a:p>
          <a:p>
            <a:r>
              <a:rPr lang="en-US" dirty="0" smtClean="0"/>
              <a:t>Try to use threads and locks as a last resort.  Try to raise the level of abstraction from threads to tasks.</a:t>
            </a:r>
            <a:endParaRPr lang="en-US" dirty="0"/>
          </a:p>
        </p:txBody>
      </p:sp>
    </p:spTree>
    <p:extLst>
      <p:ext uri="{BB962C8B-B14F-4D97-AF65-F5344CB8AC3E}">
        <p14:creationId xmlns:p14="http://schemas.microsoft.com/office/powerpoint/2010/main" val="454309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An infinite number of mathematicians walk into a bar.</a:t>
            </a:r>
            <a:endParaRPr lang="en-US" dirty="0"/>
          </a:p>
        </p:txBody>
      </p:sp>
    </p:spTree>
    <p:extLst>
      <p:ext uri="{BB962C8B-B14F-4D97-AF65-F5344CB8AC3E}">
        <p14:creationId xmlns:p14="http://schemas.microsoft.com/office/powerpoint/2010/main" val="705309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Basics of Threading in </a:t>
            </a:r>
            <a:r>
              <a:rPr lang="en-US" dirty="0" err="1" smtClean="0"/>
              <a:t>.Net</a:t>
            </a:r>
            <a:endParaRPr lang="en-US" dirty="0"/>
          </a:p>
        </p:txBody>
      </p:sp>
      <p:sp>
        <p:nvSpPr>
          <p:cNvPr id="3" name="Content Placeholder 2"/>
          <p:cNvSpPr>
            <a:spLocks noGrp="1"/>
          </p:cNvSpPr>
          <p:nvPr>
            <p:ph idx="1"/>
          </p:nvPr>
        </p:nvSpPr>
        <p:spPr>
          <a:xfrm>
            <a:off x="457200" y="1212507"/>
            <a:ext cx="8229600" cy="3394472"/>
          </a:xfrm>
        </p:spPr>
        <p:txBody>
          <a:bodyPr>
            <a:normAutofit fontScale="55000" lnSpcReduction="20000"/>
          </a:bodyPr>
          <a:lstStyle/>
          <a:p>
            <a:r>
              <a:rPr lang="en-US" dirty="0" smtClean="0"/>
              <a:t>Threading hello world</a:t>
            </a:r>
          </a:p>
          <a:p>
            <a:r>
              <a:rPr lang="en-US" dirty="0" smtClean="0"/>
              <a:t>Passing parameters to threads</a:t>
            </a:r>
          </a:p>
          <a:p>
            <a:r>
              <a:rPr lang="en-US" dirty="0" smtClean="0"/>
              <a:t>Data races and locking</a:t>
            </a:r>
          </a:p>
          <a:p>
            <a:r>
              <a:rPr lang="en-US" dirty="0" smtClean="0"/>
              <a:t>Deadlocks, waiting, and pulsing</a:t>
            </a:r>
          </a:p>
          <a:p>
            <a:r>
              <a:rPr lang="en-US" dirty="0"/>
              <a:t>Wait handles, Reset Events, and </a:t>
            </a:r>
            <a:r>
              <a:rPr lang="en-US" dirty="0" err="1"/>
              <a:t>Mutexes</a:t>
            </a:r>
            <a:endParaRPr lang="en-US" dirty="0"/>
          </a:p>
          <a:p>
            <a:r>
              <a:rPr lang="en-US" dirty="0" smtClean="0"/>
              <a:t>Using the thread pool and asynchronous methods.</a:t>
            </a:r>
          </a:p>
          <a:p>
            <a:r>
              <a:rPr lang="en-US" dirty="0" smtClean="0"/>
              <a:t>Shutting down workers</a:t>
            </a:r>
          </a:p>
          <a:p>
            <a:r>
              <a:rPr lang="en-US" b="1" dirty="0">
                <a:solidFill>
                  <a:srgbClr val="FF0000"/>
                </a:solidFill>
              </a:rPr>
              <a:t>Volatility, atomicity, and interlocking</a:t>
            </a:r>
          </a:p>
          <a:p>
            <a:r>
              <a:rPr lang="en-US" b="1" dirty="0" smtClean="0">
                <a:solidFill>
                  <a:srgbClr val="FF0000"/>
                </a:solidFill>
              </a:rPr>
              <a:t>Locking (and choosing what to lock on)</a:t>
            </a:r>
          </a:p>
          <a:p>
            <a:r>
              <a:rPr lang="en-US" b="1" dirty="0" smtClean="0">
                <a:solidFill>
                  <a:srgbClr val="FF0000"/>
                </a:solidFill>
              </a:rPr>
              <a:t>Alternative approaches to monitors</a:t>
            </a:r>
          </a:p>
          <a:p>
            <a:r>
              <a:rPr lang="en-US" b="1" dirty="0" smtClean="0">
                <a:solidFill>
                  <a:srgbClr val="FF0000"/>
                </a:solidFill>
              </a:rPr>
              <a:t>Thread-safety</a:t>
            </a:r>
          </a:p>
          <a:p>
            <a:r>
              <a:rPr lang="en-US" b="1" dirty="0" smtClean="0">
                <a:solidFill>
                  <a:srgbClr val="FF0000"/>
                </a:solidFill>
              </a:rPr>
              <a:t>Aborting and interrupting threads</a:t>
            </a:r>
          </a:p>
          <a:p>
            <a:r>
              <a:rPr lang="en-US" b="1" dirty="0" smtClean="0">
                <a:solidFill>
                  <a:srgbClr val="FF0000"/>
                </a:solidFill>
              </a:rPr>
              <a:t>Error handling</a:t>
            </a:r>
          </a:p>
          <a:p>
            <a:r>
              <a:rPr lang="en-US" b="1" dirty="0" smtClean="0">
                <a:solidFill>
                  <a:srgbClr val="FF0000"/>
                </a:solidFill>
              </a:rPr>
              <a:t>Testing Parallel Code</a:t>
            </a:r>
          </a:p>
          <a:p>
            <a:r>
              <a:rPr lang="en-US" b="1" dirty="0" smtClean="0">
                <a:solidFill>
                  <a:srgbClr val="FF0000"/>
                </a:solidFill>
              </a:rPr>
              <a:t>F# Examples</a:t>
            </a:r>
          </a:p>
          <a:p>
            <a:r>
              <a:rPr lang="en-US" b="1" dirty="0" smtClean="0">
                <a:solidFill>
                  <a:srgbClr val="FF0000"/>
                </a:solidFill>
              </a:rPr>
              <a:t>GPU (</a:t>
            </a:r>
            <a:r>
              <a:rPr lang="en-US" b="1" dirty="0" err="1" smtClean="0">
                <a:solidFill>
                  <a:srgbClr val="FF0000"/>
                </a:solidFill>
              </a:rPr>
              <a:t>Cuda</a:t>
            </a:r>
            <a:r>
              <a:rPr lang="en-US" b="1" dirty="0" smtClean="0">
                <a:solidFill>
                  <a:srgbClr val="FF0000"/>
                </a:solidFill>
              </a:rPr>
              <a:t> / </a:t>
            </a:r>
            <a:r>
              <a:rPr lang="en-US" b="1" dirty="0" err="1" smtClean="0">
                <a:solidFill>
                  <a:srgbClr val="FF0000"/>
                </a:solidFill>
              </a:rPr>
              <a:t>OpenCL</a:t>
            </a:r>
            <a:r>
              <a:rPr lang="en-US" b="1" dirty="0" smtClean="0">
                <a:solidFill>
                  <a:srgbClr val="FF0000"/>
                </a:solidFill>
              </a:rPr>
              <a:t>) Examples</a:t>
            </a:r>
          </a:p>
          <a:p>
            <a:endParaRPr lang="en-US" dirty="0" smtClean="0"/>
          </a:p>
          <a:p>
            <a:endParaRPr lang="en-US" dirty="0"/>
          </a:p>
        </p:txBody>
      </p:sp>
    </p:spTree>
    <p:extLst>
      <p:ext uri="{BB962C8B-B14F-4D97-AF65-F5344CB8AC3E}">
        <p14:creationId xmlns:p14="http://schemas.microsoft.com/office/powerpoint/2010/main" val="960250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a:t>An MIT linguistics professor was lecturing his class the other </a:t>
            </a:r>
            <a:r>
              <a:rPr lang="en-US" dirty="0" smtClean="0"/>
              <a:t>day…</a:t>
            </a:r>
            <a:endParaRPr lang="en-US" dirty="0"/>
          </a:p>
        </p:txBody>
      </p:sp>
    </p:spTree>
    <p:extLst>
      <p:ext uri="{BB962C8B-B14F-4D97-AF65-F5344CB8AC3E}">
        <p14:creationId xmlns:p14="http://schemas.microsoft.com/office/powerpoint/2010/main" val="2481591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Design Patterns</a:t>
            </a:r>
            <a:endParaRPr lang="en-US" dirty="0"/>
          </a:p>
        </p:txBody>
      </p:sp>
      <p:sp>
        <p:nvSpPr>
          <p:cNvPr id="3" name="Content Placeholder 2"/>
          <p:cNvSpPr>
            <a:spLocks noGrp="1"/>
          </p:cNvSpPr>
          <p:nvPr>
            <p:ph idx="1"/>
          </p:nvPr>
        </p:nvSpPr>
        <p:spPr/>
        <p:txBody>
          <a:bodyPr/>
          <a:lstStyle/>
          <a:p>
            <a:r>
              <a:rPr lang="en-US" dirty="0" smtClean="0"/>
              <a:t>Parallel Loops</a:t>
            </a:r>
          </a:p>
          <a:p>
            <a:r>
              <a:rPr lang="en-US" dirty="0" smtClean="0"/>
              <a:t>Parallel Tasks</a:t>
            </a:r>
          </a:p>
          <a:p>
            <a:r>
              <a:rPr lang="en-US" dirty="0" smtClean="0"/>
              <a:t>Parallel Aggregation</a:t>
            </a:r>
          </a:p>
          <a:p>
            <a:r>
              <a:rPr lang="en-US" dirty="0" smtClean="0"/>
              <a:t>Futures (Task Graph)</a:t>
            </a:r>
          </a:p>
          <a:p>
            <a:r>
              <a:rPr lang="en-US" dirty="0" smtClean="0"/>
              <a:t>Pipelines</a:t>
            </a:r>
          </a:p>
        </p:txBody>
      </p:sp>
    </p:spTree>
    <p:extLst>
      <p:ext uri="{BB962C8B-B14F-4D97-AF65-F5344CB8AC3E}">
        <p14:creationId xmlns:p14="http://schemas.microsoft.com/office/powerpoint/2010/main" val="1197900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Eric Burcham</a:t>
            </a:r>
            <a:endParaRPr lang="en-US" dirty="0"/>
          </a:p>
        </p:txBody>
      </p:sp>
      <p:sp>
        <p:nvSpPr>
          <p:cNvPr id="3" name="Content Placeholder 2"/>
          <p:cNvSpPr>
            <a:spLocks noGrp="1"/>
          </p:cNvSpPr>
          <p:nvPr>
            <p:ph idx="1"/>
          </p:nvPr>
        </p:nvSpPr>
        <p:spPr>
          <a:xfrm>
            <a:off x="1485900" y="835819"/>
            <a:ext cx="6172200" cy="3758804"/>
          </a:xfrm>
        </p:spPr>
        <p:txBody>
          <a:bodyPr>
            <a:normAutofit fontScale="85000" lnSpcReduction="20000"/>
          </a:bodyPr>
          <a:lstStyle/>
          <a:p>
            <a:pPr marL="0" indent="0">
              <a:buNone/>
            </a:pPr>
            <a:r>
              <a:rPr lang="en-US" b="1" dirty="0" smtClean="0"/>
              <a:t>Likes</a:t>
            </a:r>
          </a:p>
          <a:p>
            <a:pPr>
              <a:buFont typeface="Arial" panose="020B0604020202020204" pitchFamily="34" charset="0"/>
              <a:buChar char="•"/>
            </a:pPr>
            <a:r>
              <a:rPr lang="en-US" dirty="0" smtClean="0"/>
              <a:t>Dogs</a:t>
            </a:r>
          </a:p>
          <a:p>
            <a:pPr>
              <a:buFont typeface="Arial" panose="020B0604020202020204" pitchFamily="34" charset="0"/>
              <a:buChar char="•"/>
            </a:pPr>
            <a:r>
              <a:rPr lang="en-US" dirty="0" smtClean="0"/>
              <a:t>Most people</a:t>
            </a:r>
          </a:p>
          <a:p>
            <a:pPr>
              <a:buFont typeface="Arial" panose="020B0604020202020204" pitchFamily="34" charset="0"/>
              <a:buChar char="•"/>
            </a:pPr>
            <a:r>
              <a:rPr lang="en-US" dirty="0" smtClean="0"/>
              <a:t>Telling bad jokes</a:t>
            </a:r>
          </a:p>
          <a:p>
            <a:pPr>
              <a:buFont typeface="Arial" panose="020B0604020202020204" pitchFamily="34" charset="0"/>
              <a:buChar char="•"/>
            </a:pPr>
            <a:r>
              <a:rPr lang="en-US" dirty="0" smtClean="0"/>
              <a:t>The words “bro” and “totally.”  I’m not kidding.</a:t>
            </a:r>
          </a:p>
          <a:p>
            <a:pPr>
              <a:buFont typeface="Arial" panose="020B0604020202020204" pitchFamily="34" charset="0"/>
              <a:buChar char="•"/>
            </a:pPr>
            <a:r>
              <a:rPr lang="en-US" dirty="0"/>
              <a:t>¡ɹ0x0q ɹn0ʎ 9u!ʞɔ@ɥ</a:t>
            </a:r>
          </a:p>
          <a:p>
            <a:pPr marL="0" indent="0">
              <a:buNone/>
            </a:pPr>
            <a:endParaRPr lang="en-US" b="1" dirty="0" smtClean="0"/>
          </a:p>
          <a:p>
            <a:pPr marL="0" indent="0">
              <a:buNone/>
            </a:pPr>
            <a:r>
              <a:rPr lang="en-US" b="1" dirty="0" smtClean="0"/>
              <a:t>Dislikes</a:t>
            </a:r>
          </a:p>
          <a:p>
            <a:pPr>
              <a:buFont typeface="Arial" panose="020B0604020202020204" pitchFamily="34" charset="0"/>
              <a:buChar char="•"/>
            </a:pPr>
            <a:r>
              <a:rPr lang="en-US" dirty="0" smtClean="0"/>
              <a:t>Dog hair</a:t>
            </a:r>
          </a:p>
          <a:p>
            <a:pPr>
              <a:buFont typeface="Arial" panose="020B0604020202020204" pitchFamily="34" charset="0"/>
              <a:buChar char="•"/>
            </a:pPr>
            <a:r>
              <a:rPr lang="en-US" dirty="0" smtClean="0"/>
              <a:t>A few people</a:t>
            </a:r>
          </a:p>
          <a:p>
            <a:pPr>
              <a:buFont typeface="Arial" panose="020B0604020202020204" pitchFamily="34" charset="0"/>
              <a:buChar char="•"/>
            </a:pPr>
            <a:r>
              <a:rPr lang="en-US" dirty="0" smtClean="0"/>
              <a:t>Telling jokes that don’t work (Happens a LOT)</a:t>
            </a:r>
          </a:p>
          <a:p>
            <a:pPr>
              <a:buFont typeface="Arial" panose="020B0604020202020204" pitchFamily="34" charset="0"/>
              <a:buChar char="•"/>
            </a:pPr>
            <a:r>
              <a:rPr lang="en-US" dirty="0" smtClean="0"/>
              <a:t>Making lists of stuff</a:t>
            </a:r>
          </a:p>
        </p:txBody>
      </p:sp>
    </p:spTree>
    <p:extLst>
      <p:ext uri="{BB962C8B-B14F-4D97-AF65-F5344CB8AC3E}">
        <p14:creationId xmlns:p14="http://schemas.microsoft.com/office/powerpoint/2010/main" val="2708422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Loops</a:t>
            </a:r>
            <a:endParaRPr lang="en-US" dirty="0"/>
          </a:p>
        </p:txBody>
      </p:sp>
      <p:sp>
        <p:nvSpPr>
          <p:cNvPr id="3" name="Content Placeholder 2"/>
          <p:cNvSpPr>
            <a:spLocks noGrp="1"/>
          </p:cNvSpPr>
          <p:nvPr>
            <p:ph idx="1"/>
          </p:nvPr>
        </p:nvSpPr>
        <p:spPr/>
        <p:txBody>
          <a:bodyPr/>
          <a:lstStyle/>
          <a:p>
            <a:r>
              <a:rPr lang="en-US" dirty="0" smtClean="0"/>
              <a:t>Perform the same independent operation on each element of a collection or for a fixed number of iterations.</a:t>
            </a:r>
          </a:p>
          <a:p>
            <a:r>
              <a:rPr lang="en-US" dirty="0" smtClean="0"/>
              <a:t>Steps are independent if they don’t write to memory locations, files, or other resources that are used by other steps.</a:t>
            </a:r>
          </a:p>
          <a:p>
            <a:endParaRPr lang="en-US" dirty="0"/>
          </a:p>
        </p:txBody>
      </p:sp>
    </p:spTree>
    <p:extLst>
      <p:ext uri="{BB962C8B-B14F-4D97-AF65-F5344CB8AC3E}">
        <p14:creationId xmlns:p14="http://schemas.microsoft.com/office/powerpoint/2010/main" val="2861235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lstStyle/>
          <a:p>
            <a:r>
              <a:rPr lang="en-US" b="1" dirty="0" smtClean="0"/>
              <a:t>Step size != 1</a:t>
            </a:r>
            <a:r>
              <a:rPr lang="en-US" dirty="0" smtClean="0"/>
              <a:t>:  Often indicates data-dependency.</a:t>
            </a:r>
          </a:p>
          <a:p>
            <a:r>
              <a:rPr lang="en-US" b="1" dirty="0" smtClean="0"/>
              <a:t>Hidden loop body dependencies</a:t>
            </a:r>
            <a:r>
              <a:rPr lang="en-US" dirty="0" smtClean="0"/>
              <a:t>:  Don’t try to share instances that are not thread-safe, for example.  Random is a culprit in one of my examples.</a:t>
            </a:r>
          </a:p>
          <a:p>
            <a:r>
              <a:rPr lang="en-US" b="1" dirty="0" smtClean="0"/>
              <a:t>Small loop bodies with few iterations</a:t>
            </a:r>
            <a:r>
              <a:rPr lang="en-US" dirty="0" smtClean="0"/>
              <a:t>:  You won’t get enough performance improvement to justify the complexity.</a:t>
            </a:r>
          </a:p>
          <a:p>
            <a:r>
              <a:rPr lang="en-US" b="1" dirty="0" smtClean="0"/>
              <a:t>Processor over/under subscription</a:t>
            </a:r>
            <a:r>
              <a:rPr lang="en-US" dirty="0" smtClean="0"/>
              <a:t>:  Having many more or fewer threads running than available underutilized cores.</a:t>
            </a:r>
            <a:endParaRPr lang="en-US" dirty="0"/>
          </a:p>
        </p:txBody>
      </p:sp>
    </p:spTree>
    <p:extLst>
      <p:ext uri="{BB962C8B-B14F-4D97-AF65-F5344CB8AC3E}">
        <p14:creationId xmlns:p14="http://schemas.microsoft.com/office/powerpoint/2010/main" val="2880399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does the “B” in Benoit B. Mandelbrot stand for?</a:t>
            </a:r>
            <a:endParaRPr lang="en-US" dirty="0"/>
          </a:p>
        </p:txBody>
      </p:sp>
    </p:spTree>
    <p:extLst>
      <p:ext uri="{BB962C8B-B14F-4D97-AF65-F5344CB8AC3E}">
        <p14:creationId xmlns:p14="http://schemas.microsoft.com/office/powerpoint/2010/main" val="3778818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Tasks (Fork/Join, Master/Worker, Etc…)</a:t>
            </a:r>
            <a:endParaRPr lang="en-US" dirty="0"/>
          </a:p>
        </p:txBody>
      </p:sp>
      <p:sp>
        <p:nvSpPr>
          <p:cNvPr id="3" name="Content Placeholder 2"/>
          <p:cNvSpPr>
            <a:spLocks noGrp="1"/>
          </p:cNvSpPr>
          <p:nvPr>
            <p:ph idx="1"/>
          </p:nvPr>
        </p:nvSpPr>
        <p:spPr/>
        <p:txBody>
          <a:bodyPr/>
          <a:lstStyle/>
          <a:p>
            <a:r>
              <a:rPr lang="en-US" dirty="0" smtClean="0"/>
              <a:t>Distinct operations that can run simultaneously.</a:t>
            </a:r>
          </a:p>
          <a:p>
            <a:r>
              <a:rPr lang="en-US" dirty="0" smtClean="0"/>
              <a:t>Multiple operations, each with its own distinct input.</a:t>
            </a:r>
          </a:p>
          <a:p>
            <a:r>
              <a:rPr lang="en-US" dirty="0" smtClean="0"/>
              <a:t>Parallel steps should be independent, but not necessarily perform the same operation.</a:t>
            </a:r>
          </a:p>
        </p:txBody>
      </p:sp>
    </p:spTree>
    <p:extLst>
      <p:ext uri="{BB962C8B-B14F-4D97-AF65-F5344CB8AC3E}">
        <p14:creationId xmlns:p14="http://schemas.microsoft.com/office/powerpoint/2010/main" val="29633603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Lifecycle</a:t>
            </a:r>
            <a:endParaRPr lang="en-US" dirty="0"/>
          </a:p>
        </p:txBody>
      </p:sp>
      <p:sp>
        <p:nvSpPr>
          <p:cNvPr id="3" name="Oval 2"/>
          <p:cNvSpPr/>
          <p:nvPr/>
        </p:nvSpPr>
        <p:spPr>
          <a:xfrm>
            <a:off x="3759543" y="775388"/>
            <a:ext cx="1624913" cy="10194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Waiting to Run</a:t>
            </a:r>
            <a:endParaRPr lang="en-US" dirty="0"/>
          </a:p>
        </p:txBody>
      </p:sp>
      <p:sp>
        <p:nvSpPr>
          <p:cNvPr id="10" name="Oval 9"/>
          <p:cNvSpPr/>
          <p:nvPr/>
        </p:nvSpPr>
        <p:spPr>
          <a:xfrm>
            <a:off x="6814751"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 to Completion</a:t>
            </a:r>
            <a:endParaRPr lang="en-US" dirty="0"/>
          </a:p>
        </p:txBody>
      </p:sp>
      <p:sp>
        <p:nvSpPr>
          <p:cNvPr id="12" name="Oval 11"/>
          <p:cNvSpPr/>
          <p:nvPr/>
        </p:nvSpPr>
        <p:spPr>
          <a:xfrm>
            <a:off x="3664550" y="2233998"/>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Running</a:t>
            </a:r>
            <a:endParaRPr lang="en-US" dirty="0"/>
          </a:p>
        </p:txBody>
      </p:sp>
      <p:sp>
        <p:nvSpPr>
          <p:cNvPr id="13" name="Oval 12"/>
          <p:cNvSpPr/>
          <p:nvPr/>
        </p:nvSpPr>
        <p:spPr>
          <a:xfrm>
            <a:off x="5143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Cancelled</a:t>
            </a:r>
            <a:endParaRPr lang="en-US" dirty="0"/>
          </a:p>
        </p:txBody>
      </p:sp>
      <p:sp>
        <p:nvSpPr>
          <p:cNvPr id="14" name="Oval 13"/>
          <p:cNvSpPr/>
          <p:nvPr/>
        </p:nvSpPr>
        <p:spPr>
          <a:xfrm>
            <a:off x="3664549" y="3581399"/>
            <a:ext cx="1814897" cy="9082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Faulted</a:t>
            </a:r>
            <a:endParaRPr lang="en-US" dirty="0"/>
          </a:p>
        </p:txBody>
      </p:sp>
      <p:cxnSp>
        <p:nvCxnSpPr>
          <p:cNvPr id="16" name="Straight Arrow Connector 15"/>
          <p:cNvCxnSpPr>
            <a:stCxn id="3" idx="3"/>
            <a:endCxn id="13" idx="7"/>
          </p:cNvCxnSpPr>
          <p:nvPr/>
        </p:nvCxnSpPr>
        <p:spPr>
          <a:xfrm flipH="1">
            <a:off x="2063460" y="1645528"/>
            <a:ext cx="1934046" cy="20688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3" idx="4"/>
            <a:endCxn id="12" idx="0"/>
          </p:cNvCxnSpPr>
          <p:nvPr/>
        </p:nvCxnSpPr>
        <p:spPr>
          <a:xfrm flipH="1">
            <a:off x="4571999" y="1794820"/>
            <a:ext cx="1" cy="4391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2" idx="2"/>
            <a:endCxn id="13" idx="6"/>
          </p:cNvCxnSpPr>
          <p:nvPr/>
        </p:nvCxnSpPr>
        <p:spPr>
          <a:xfrm flipH="1">
            <a:off x="2329246" y="2688109"/>
            <a:ext cx="1335304" cy="134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2" idx="4"/>
            <a:endCxn id="14" idx="0"/>
          </p:cNvCxnSpPr>
          <p:nvPr/>
        </p:nvCxnSpPr>
        <p:spPr>
          <a:xfrm flipH="1">
            <a:off x="4571998" y="3142220"/>
            <a:ext cx="1" cy="4391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2" idx="6"/>
            <a:endCxn id="10" idx="1"/>
          </p:cNvCxnSpPr>
          <p:nvPr/>
        </p:nvCxnSpPr>
        <p:spPr>
          <a:xfrm>
            <a:off x="5479447" y="2688109"/>
            <a:ext cx="1601090" cy="10262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86962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a:bodyPr>
          <a:lstStyle/>
          <a:p>
            <a:r>
              <a:rPr lang="en-US" b="1" dirty="0" smtClean="0"/>
              <a:t>Variables captured by closures</a:t>
            </a:r>
            <a:r>
              <a:rPr lang="en-US" dirty="0" smtClean="0"/>
              <a:t>:  lambdas and anonymous methods can refer to variables outside their lexical scope.  For example, referencing a loop indexer used to create tasks can have unexpected results.</a:t>
            </a:r>
          </a:p>
          <a:p>
            <a:r>
              <a:rPr lang="en-US" b="1" dirty="0" smtClean="0"/>
              <a:t>Disposing a resource needed by a task</a:t>
            </a:r>
            <a:r>
              <a:rPr lang="en-US" dirty="0" smtClean="0"/>
              <a:t>:  Careless use of the C# using keyword is a common mistake here.</a:t>
            </a:r>
          </a:p>
          <a:p>
            <a:r>
              <a:rPr lang="en-US" b="1" dirty="0" smtClean="0"/>
              <a:t>Using </a:t>
            </a:r>
            <a:r>
              <a:rPr lang="en-US" b="1" dirty="0" err="1" smtClean="0"/>
              <a:t>Thread.Abort</a:t>
            </a:r>
            <a:r>
              <a:rPr lang="en-US" dirty="0" smtClean="0"/>
              <a:t>:  This commonly leaves the application domain in an unusable state.</a:t>
            </a:r>
            <a:endParaRPr lang="en-US" dirty="0"/>
          </a:p>
        </p:txBody>
      </p:sp>
    </p:spTree>
    <p:extLst>
      <p:ext uri="{BB962C8B-B14F-4D97-AF65-F5344CB8AC3E}">
        <p14:creationId xmlns:p14="http://schemas.microsoft.com/office/powerpoint/2010/main" val="347717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do you get when you cross a joke with a rhetorical question?</a:t>
            </a:r>
            <a:endParaRPr lang="en-US" dirty="0"/>
          </a:p>
        </p:txBody>
      </p:sp>
    </p:spTree>
    <p:extLst>
      <p:ext uri="{BB962C8B-B14F-4D97-AF65-F5344CB8AC3E}">
        <p14:creationId xmlns:p14="http://schemas.microsoft.com/office/powerpoint/2010/main" val="4524238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(Parallel Reduction)</a:t>
            </a:r>
            <a:endParaRPr lang="en-US" dirty="0"/>
          </a:p>
        </p:txBody>
      </p:sp>
      <p:sp>
        <p:nvSpPr>
          <p:cNvPr id="3" name="Content Placeholder 2"/>
          <p:cNvSpPr>
            <a:spLocks noGrp="1"/>
          </p:cNvSpPr>
          <p:nvPr>
            <p:ph idx="1"/>
          </p:nvPr>
        </p:nvSpPr>
        <p:spPr/>
        <p:txBody>
          <a:bodyPr/>
          <a:lstStyle/>
          <a:p>
            <a:r>
              <a:rPr lang="en-US" dirty="0" smtClean="0"/>
              <a:t>Similar (generally) to Parallel Loops, but with interdependent results.  For example, </a:t>
            </a:r>
            <a:r>
              <a:rPr lang="en-US" dirty="0" err="1"/>
              <a:t>IEnumerable</a:t>
            </a:r>
            <a:r>
              <a:rPr lang="en-US" dirty="0"/>
              <a:t>&lt;T&gt;.Sum() </a:t>
            </a:r>
            <a:r>
              <a:rPr lang="en-US" dirty="0" smtClean="0"/>
              <a:t>and </a:t>
            </a:r>
            <a:r>
              <a:rPr lang="en-US" dirty="0" err="1"/>
              <a:t>IEnumerable</a:t>
            </a:r>
            <a:r>
              <a:rPr lang="en-US" dirty="0"/>
              <a:t>&lt;T</a:t>
            </a:r>
            <a:r>
              <a:rPr lang="en-US" dirty="0" smtClean="0"/>
              <a:t>&gt;.Average() can be made parallel.</a:t>
            </a:r>
          </a:p>
          <a:p>
            <a:r>
              <a:rPr lang="en-US" dirty="0" smtClean="0"/>
              <a:t>Uses unshared local variables that are merged at the end of the computation to give the final result.</a:t>
            </a:r>
          </a:p>
          <a:p>
            <a:r>
              <a:rPr lang="en-US" dirty="0" smtClean="0"/>
              <a:t>Works for any binary operation that is </a:t>
            </a:r>
            <a:r>
              <a:rPr lang="en-US" dirty="0" smtClean="0">
                <a:hlinkClick r:id="rId2"/>
              </a:rPr>
              <a:t>associative</a:t>
            </a:r>
            <a:r>
              <a:rPr lang="en-US" dirty="0" smtClean="0"/>
              <a:t>.</a:t>
            </a:r>
          </a:p>
          <a:p>
            <a:r>
              <a:rPr lang="en-US" dirty="0" err="1" smtClean="0"/>
              <a:t>.Net</a:t>
            </a:r>
            <a:r>
              <a:rPr lang="en-US" dirty="0" smtClean="0"/>
              <a:t> implementation is also </a:t>
            </a:r>
            <a:r>
              <a:rPr lang="en-US" dirty="0" smtClean="0">
                <a:hlinkClick r:id="rId3"/>
              </a:rPr>
              <a:t>commutative</a:t>
            </a:r>
            <a:r>
              <a:rPr lang="en-US" dirty="0" smtClean="0"/>
              <a:t>.</a:t>
            </a:r>
            <a:endParaRPr lang="en-US" dirty="0"/>
          </a:p>
          <a:p>
            <a:endParaRPr lang="en-US" dirty="0"/>
          </a:p>
        </p:txBody>
      </p:sp>
    </p:spTree>
    <p:extLst>
      <p:ext uri="{BB962C8B-B14F-4D97-AF65-F5344CB8AC3E}">
        <p14:creationId xmlns:p14="http://schemas.microsoft.com/office/powerpoint/2010/main" val="16607417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Aggregation Workflow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11732"/>
              </p:ext>
            </p:extLst>
          </p:nvPr>
        </p:nvGraphicFramePr>
        <p:xfrm>
          <a:off x="457201" y="669241"/>
          <a:ext cx="1477438" cy="3206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415039842"/>
              </p:ext>
            </p:extLst>
          </p:nvPr>
        </p:nvGraphicFramePr>
        <p:xfrm>
          <a:off x="2166600" y="669241"/>
          <a:ext cx="1477438" cy="32066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194214232"/>
              </p:ext>
            </p:extLst>
          </p:nvPr>
        </p:nvGraphicFramePr>
        <p:xfrm>
          <a:off x="3876974" y="669241"/>
          <a:ext cx="1477438" cy="320663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4" name="TextBox 13"/>
          <p:cNvSpPr txBox="1"/>
          <p:nvPr/>
        </p:nvSpPr>
        <p:spPr>
          <a:xfrm>
            <a:off x="5663509" y="851914"/>
            <a:ext cx="2444772" cy="369332"/>
          </a:xfrm>
          <a:prstGeom prst="rect">
            <a:avLst/>
          </a:prstGeom>
          <a:noFill/>
        </p:spPr>
        <p:txBody>
          <a:bodyPr wrap="none" rtlCol="0">
            <a:spAutoFit/>
          </a:bodyPr>
          <a:lstStyle/>
          <a:p>
            <a:r>
              <a:rPr lang="en-US" dirty="0" smtClean="0"/>
              <a:t>Partitioned Input Values</a:t>
            </a:r>
            <a:endParaRPr lang="en-US" dirty="0"/>
          </a:p>
        </p:txBody>
      </p:sp>
      <p:sp>
        <p:nvSpPr>
          <p:cNvPr id="15" name="TextBox 14"/>
          <p:cNvSpPr txBox="1"/>
          <p:nvPr/>
        </p:nvSpPr>
        <p:spPr>
          <a:xfrm>
            <a:off x="5663509" y="2148788"/>
            <a:ext cx="1933734" cy="369332"/>
          </a:xfrm>
          <a:prstGeom prst="rect">
            <a:avLst/>
          </a:prstGeom>
          <a:noFill/>
        </p:spPr>
        <p:txBody>
          <a:bodyPr wrap="none" rtlCol="0">
            <a:spAutoFit/>
          </a:bodyPr>
          <a:lstStyle/>
          <a:p>
            <a:r>
              <a:rPr lang="en-US" dirty="0" smtClean="0"/>
              <a:t>Independent Tasks</a:t>
            </a:r>
            <a:endParaRPr lang="en-US" dirty="0"/>
          </a:p>
        </p:txBody>
      </p:sp>
      <p:grpSp>
        <p:nvGrpSpPr>
          <p:cNvPr id="16" name="Group 15"/>
          <p:cNvGrpSpPr/>
          <p:nvPr/>
        </p:nvGrpSpPr>
        <p:grpSpPr>
          <a:xfrm>
            <a:off x="3873987" y="4261709"/>
            <a:ext cx="1442986" cy="801658"/>
            <a:chOff x="0" y="2404976"/>
            <a:chExt cx="1442986" cy="801658"/>
          </a:xfrm>
        </p:grpSpPr>
        <p:sp>
          <p:nvSpPr>
            <p:cNvPr id="17" name="Rounded Rectangle 16"/>
            <p:cNvSpPr/>
            <p:nvPr/>
          </p:nvSpPr>
          <p:spPr>
            <a:xfrm>
              <a:off x="0" y="2404976"/>
              <a:ext cx="1442986" cy="8016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ounded Rectangle 4"/>
            <p:cNvSpPr/>
            <p:nvPr/>
          </p:nvSpPr>
          <p:spPr>
            <a:xfrm>
              <a:off x="23480" y="2428456"/>
              <a:ext cx="1396026" cy="7546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Return Aggregate Result</a:t>
              </a:r>
              <a:endParaRPr lang="en-US" sz="1800" kern="1200" dirty="0"/>
            </a:p>
          </p:txBody>
        </p:sp>
      </p:grpSp>
      <p:grpSp>
        <p:nvGrpSpPr>
          <p:cNvPr id="19" name="Group 18"/>
          <p:cNvGrpSpPr/>
          <p:nvPr/>
        </p:nvGrpSpPr>
        <p:grpSpPr>
          <a:xfrm>
            <a:off x="4415107" y="3925774"/>
            <a:ext cx="360746" cy="300622"/>
            <a:chOff x="541120" y="2054250"/>
            <a:chExt cx="360746" cy="300622"/>
          </a:xfrm>
        </p:grpSpPr>
        <p:sp>
          <p:nvSpPr>
            <p:cNvPr id="20" name="Right Arrow 19"/>
            <p:cNvSpPr/>
            <p:nvPr/>
          </p:nvSpPr>
          <p:spPr>
            <a:xfrm rot="5400000">
              <a:off x="571182" y="2024188"/>
              <a:ext cx="300622" cy="36074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Right Arrow 4"/>
            <p:cNvSpPr/>
            <p:nvPr/>
          </p:nvSpPr>
          <p:spPr>
            <a:xfrm>
              <a:off x="613270" y="2054250"/>
              <a:ext cx="216448" cy="2104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sp>
        <p:nvSpPr>
          <p:cNvPr id="22" name="TextBox 21"/>
          <p:cNvSpPr txBox="1"/>
          <p:nvPr/>
        </p:nvSpPr>
        <p:spPr>
          <a:xfrm>
            <a:off x="5663509" y="3255537"/>
            <a:ext cx="3123163" cy="369332"/>
          </a:xfrm>
          <a:prstGeom prst="rect">
            <a:avLst/>
          </a:prstGeom>
          <a:noFill/>
        </p:spPr>
        <p:txBody>
          <a:bodyPr wrap="none" rtlCol="0">
            <a:spAutoFit/>
          </a:bodyPr>
          <a:lstStyle/>
          <a:p>
            <a:r>
              <a:rPr lang="en-US" dirty="0" smtClean="0"/>
              <a:t>Coordinated by serializing locks</a:t>
            </a:r>
            <a:endParaRPr lang="en-US" dirty="0"/>
          </a:p>
        </p:txBody>
      </p:sp>
    </p:spTree>
    <p:extLst>
      <p:ext uri="{BB962C8B-B14F-4D97-AF65-F5344CB8AC3E}">
        <p14:creationId xmlns:p14="http://schemas.microsoft.com/office/powerpoint/2010/main" val="32806889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Devlin Liles</a:t>
            </a:r>
            <a:r>
              <a:rPr lang="en-US" dirty="0" smtClean="0"/>
              <a:t>.</a:t>
            </a:r>
            <a:endParaRPr lang="en-US" dirty="0"/>
          </a:p>
        </p:txBody>
      </p:sp>
    </p:spTree>
    <p:extLst>
      <p:ext uri="{BB962C8B-B14F-4D97-AF65-F5344CB8AC3E}">
        <p14:creationId xmlns:p14="http://schemas.microsoft.com/office/powerpoint/2010/main" val="2718485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 an Improver</a:t>
            </a:r>
            <a:endParaRPr lang="en-US" dirty="0"/>
          </a:p>
        </p:txBody>
      </p:sp>
      <p:sp>
        <p:nvSpPr>
          <p:cNvPr id="3" name="Content Placeholder 2"/>
          <p:cNvSpPr>
            <a:spLocks noGrp="1"/>
          </p:cNvSpPr>
          <p:nvPr>
            <p:ph idx="1"/>
          </p:nvPr>
        </p:nvSpPr>
        <p:spPr>
          <a:ln>
            <a:noFill/>
          </a:ln>
        </p:spPr>
        <p:txBody>
          <a:bodyPr>
            <a:normAutofit/>
          </a:bodyPr>
          <a:lstStyle/>
          <a:p>
            <a:r>
              <a:rPr lang="en-US" sz="2100" dirty="0"/>
              <a:t>Principal Consultant with Improving Enterprises</a:t>
            </a:r>
          </a:p>
          <a:p>
            <a:r>
              <a:rPr lang="en-US" sz="2100" dirty="0"/>
              <a:t>We’re hiring (Attitude and Aptitude)</a:t>
            </a:r>
          </a:p>
          <a:p>
            <a:r>
              <a:rPr lang="en-US" sz="2100" dirty="0"/>
              <a:t>You should totally call me, bro:  </a:t>
            </a:r>
            <a:r>
              <a:rPr lang="en-US" sz="2100" b="1" dirty="0"/>
              <a:t>214-578-9217</a:t>
            </a:r>
          </a:p>
          <a:p>
            <a:r>
              <a:rPr lang="en-US" sz="2100" dirty="0"/>
              <a:t>Or email: </a:t>
            </a:r>
            <a:r>
              <a:rPr lang="en-US" sz="2100" b="1" dirty="0" smtClean="0">
                <a:hlinkClick r:id="rId2"/>
              </a:rPr>
              <a:t>eric.burcham@improvingenterprises.com</a:t>
            </a:r>
            <a:endParaRPr lang="en-US" sz="2100" b="1" dirty="0"/>
          </a:p>
          <a:p>
            <a:r>
              <a:rPr lang="en-US" sz="2100" dirty="0"/>
              <a:t>We have a website: </a:t>
            </a:r>
            <a:r>
              <a:rPr lang="en-US" sz="2100" b="1" dirty="0">
                <a:hlinkClick r:id="rId3"/>
              </a:rPr>
              <a:t>www.improvingenterprises.com</a:t>
            </a:r>
            <a:endParaRPr lang="en-US" sz="2100" b="1" dirty="0"/>
          </a:p>
          <a:p>
            <a:endParaRPr lang="en-US" sz="2100" dirty="0"/>
          </a:p>
        </p:txBody>
      </p:sp>
      <p:pic>
        <p:nvPicPr>
          <p:cNvPr id="4" name="Picture 3"/>
          <p:cNvPicPr>
            <a:picLocks noChangeAspect="1"/>
          </p:cNvPicPr>
          <p:nvPr/>
        </p:nvPicPr>
        <p:blipFill>
          <a:blip r:embed="rId4"/>
          <a:stretch>
            <a:fillRect/>
          </a:stretch>
        </p:blipFill>
        <p:spPr>
          <a:xfrm>
            <a:off x="4989871" y="3483058"/>
            <a:ext cx="2668231" cy="1111565"/>
          </a:xfrm>
          <a:prstGeom prst="rect">
            <a:avLst/>
          </a:prstGeom>
          <a:ln>
            <a:solidFill>
              <a:schemeClr val="tx1"/>
            </a:solidFill>
          </a:ln>
          <a:effectLst>
            <a:outerShdw blurRad="50800" dist="38100" dir="2700000" algn="tl" rotWithShape="0">
              <a:prstClr val="black">
                <a:alpha val="40000"/>
              </a:prstClr>
            </a:outerShdw>
          </a:effectLst>
        </p:spPr>
      </p:pic>
      <p:sp>
        <p:nvSpPr>
          <p:cNvPr id="6" name="Right Arrow 5"/>
          <p:cNvSpPr/>
          <p:nvPr/>
        </p:nvSpPr>
        <p:spPr>
          <a:xfrm>
            <a:off x="1859993" y="3483058"/>
            <a:ext cx="2925927" cy="111156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dirty="0"/>
              <a:t>Go Now!!!</a:t>
            </a:r>
          </a:p>
        </p:txBody>
      </p:sp>
    </p:spTree>
    <p:extLst>
      <p:ext uri="{BB962C8B-B14F-4D97-AF65-F5344CB8AC3E}">
        <p14:creationId xmlns:p14="http://schemas.microsoft.com/office/powerpoint/2010/main" val="34757923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Futures (Task Graph)</a:t>
            </a:r>
            <a:endParaRPr lang="en-US" dirty="0"/>
          </a:p>
        </p:txBody>
      </p:sp>
      <p:sp>
        <p:nvSpPr>
          <p:cNvPr id="3" name="Content Placeholder 2"/>
          <p:cNvSpPr>
            <a:spLocks noGrp="1"/>
          </p:cNvSpPr>
          <p:nvPr>
            <p:ph idx="1"/>
          </p:nvPr>
        </p:nvSpPr>
        <p:spPr/>
        <p:txBody>
          <a:bodyPr/>
          <a:lstStyle/>
          <a:p>
            <a:r>
              <a:rPr lang="en-US" dirty="0" smtClean="0"/>
              <a:t>Provides a stand-in for a result that is initially unknown but becomes available at a later time.</a:t>
            </a:r>
          </a:p>
          <a:p>
            <a:r>
              <a:rPr lang="en-US" dirty="0" smtClean="0"/>
              <a:t>The process of calculating the result can occur in parallel with other computations.</a:t>
            </a:r>
          </a:p>
          <a:p>
            <a:r>
              <a:rPr lang="en-US" dirty="0" smtClean="0"/>
              <a:t>Integrates parallel tasks with the familiar world of arguments and return values.</a:t>
            </a:r>
          </a:p>
          <a:p>
            <a:r>
              <a:rPr lang="en-US" dirty="0" smtClean="0"/>
              <a:t>Integrates Control Flow </a:t>
            </a:r>
            <a:r>
              <a:rPr lang="en-US" i="1" dirty="0" smtClean="0"/>
              <a:t>and</a:t>
            </a:r>
            <a:r>
              <a:rPr lang="en-US" dirty="0" smtClean="0"/>
              <a:t> Data Flow</a:t>
            </a:r>
          </a:p>
          <a:p>
            <a:endParaRPr lang="en-US" dirty="0"/>
          </a:p>
        </p:txBody>
      </p:sp>
    </p:spTree>
    <p:extLst>
      <p:ext uri="{BB962C8B-B14F-4D97-AF65-F5344CB8AC3E}">
        <p14:creationId xmlns:p14="http://schemas.microsoft.com/office/powerpoint/2010/main" val="4990543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Visual Task Graph</a:t>
            </a:r>
            <a:endParaRPr lang="en-US" dirty="0"/>
          </a:p>
        </p:txBody>
      </p:sp>
      <p:sp>
        <p:nvSpPr>
          <p:cNvPr id="4" name="Oval 3"/>
          <p:cNvSpPr/>
          <p:nvPr/>
        </p:nvSpPr>
        <p:spPr>
          <a:xfrm>
            <a:off x="4007051" y="710552"/>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p:cNvSpPr/>
          <p:nvPr/>
        </p:nvSpPr>
        <p:spPr>
          <a:xfrm>
            <a:off x="2210284" y="2142961"/>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f1(a)</a:t>
            </a:r>
            <a:endParaRPr lang="en-US" dirty="0"/>
          </a:p>
        </p:txBody>
      </p:sp>
      <p:sp>
        <p:nvSpPr>
          <p:cNvPr id="6" name="Oval 5"/>
          <p:cNvSpPr/>
          <p:nvPr/>
        </p:nvSpPr>
        <p:spPr>
          <a:xfrm>
            <a:off x="4854472" y="1691967"/>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f2(a)</a:t>
            </a:r>
            <a:endParaRPr lang="en-US" dirty="0"/>
          </a:p>
        </p:txBody>
      </p:sp>
      <p:sp>
        <p:nvSpPr>
          <p:cNvPr id="7" name="Oval 6"/>
          <p:cNvSpPr/>
          <p:nvPr/>
        </p:nvSpPr>
        <p:spPr>
          <a:xfrm>
            <a:off x="4854472" y="2593955"/>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f3(c)</a:t>
            </a:r>
            <a:endParaRPr lang="en-US" dirty="0"/>
          </a:p>
        </p:txBody>
      </p:sp>
      <p:sp>
        <p:nvSpPr>
          <p:cNvPr id="8" name="Oval 7"/>
          <p:cNvSpPr/>
          <p:nvPr/>
        </p:nvSpPr>
        <p:spPr>
          <a:xfrm>
            <a:off x="3532378" y="3548882"/>
            <a:ext cx="1322094" cy="45428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f4(b, d)</a:t>
            </a:r>
            <a:endParaRPr lang="en-US" dirty="0"/>
          </a:p>
        </p:txBody>
      </p:sp>
      <p:cxnSp>
        <p:nvCxnSpPr>
          <p:cNvPr id="10" name="Straight Arrow Connector 9"/>
          <p:cNvCxnSpPr>
            <a:stCxn id="4" idx="3"/>
            <a:endCxn id="5" idx="7"/>
          </p:cNvCxnSpPr>
          <p:nvPr/>
        </p:nvCxnSpPr>
        <p:spPr>
          <a:xfrm flipH="1">
            <a:off x="3338762" y="1028713"/>
            <a:ext cx="722877" cy="118077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5"/>
            <a:endCxn id="6" idx="1"/>
          </p:cNvCxnSpPr>
          <p:nvPr/>
        </p:nvCxnSpPr>
        <p:spPr>
          <a:xfrm>
            <a:off x="4325212" y="1028713"/>
            <a:ext cx="722876" cy="72978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5"/>
            <a:endCxn id="8" idx="1"/>
          </p:cNvCxnSpPr>
          <p:nvPr/>
        </p:nvCxnSpPr>
        <p:spPr>
          <a:xfrm>
            <a:off x="3338762" y="2530720"/>
            <a:ext cx="387232" cy="108469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6" idx="4"/>
            <a:endCxn id="7" idx="0"/>
          </p:cNvCxnSpPr>
          <p:nvPr/>
        </p:nvCxnSpPr>
        <p:spPr>
          <a:xfrm>
            <a:off x="5515519" y="2146255"/>
            <a:ext cx="0" cy="4477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7" idx="3"/>
            <a:endCxn id="8" idx="7"/>
          </p:cNvCxnSpPr>
          <p:nvPr/>
        </p:nvCxnSpPr>
        <p:spPr>
          <a:xfrm flipH="1">
            <a:off x="4660856" y="2981714"/>
            <a:ext cx="387232" cy="63369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4"/>
            <a:endCxn id="46" idx="0"/>
          </p:cNvCxnSpPr>
          <p:nvPr/>
        </p:nvCxnSpPr>
        <p:spPr>
          <a:xfrm>
            <a:off x="4193425" y="4003170"/>
            <a:ext cx="0" cy="5688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430720" y="1389164"/>
            <a:ext cx="295274" cy="369332"/>
          </a:xfrm>
          <a:prstGeom prst="rect">
            <a:avLst/>
          </a:prstGeom>
          <a:noFill/>
        </p:spPr>
        <p:txBody>
          <a:bodyPr wrap="none" rtlCol="0">
            <a:spAutoFit/>
          </a:bodyPr>
          <a:lstStyle/>
          <a:p>
            <a:r>
              <a:rPr lang="en-US" dirty="0" smtClean="0"/>
              <a:t>a</a:t>
            </a:r>
            <a:endParaRPr lang="en-US" dirty="0"/>
          </a:p>
        </p:txBody>
      </p:sp>
      <p:sp>
        <p:nvSpPr>
          <p:cNvPr id="37" name="TextBox 36"/>
          <p:cNvSpPr txBox="1"/>
          <p:nvPr/>
        </p:nvSpPr>
        <p:spPr>
          <a:xfrm>
            <a:off x="4622382" y="1092778"/>
            <a:ext cx="295274" cy="369332"/>
          </a:xfrm>
          <a:prstGeom prst="rect">
            <a:avLst/>
          </a:prstGeom>
          <a:noFill/>
        </p:spPr>
        <p:txBody>
          <a:bodyPr wrap="none" rtlCol="0">
            <a:spAutoFit/>
          </a:bodyPr>
          <a:lstStyle/>
          <a:p>
            <a:r>
              <a:rPr lang="en-US" dirty="0" smtClean="0"/>
              <a:t>a</a:t>
            </a:r>
            <a:endParaRPr lang="en-US" dirty="0"/>
          </a:p>
        </p:txBody>
      </p:sp>
      <p:sp>
        <p:nvSpPr>
          <p:cNvPr id="38" name="TextBox 37"/>
          <p:cNvSpPr txBox="1"/>
          <p:nvPr/>
        </p:nvSpPr>
        <p:spPr>
          <a:xfrm>
            <a:off x="5486399" y="2162143"/>
            <a:ext cx="282450" cy="369332"/>
          </a:xfrm>
          <a:prstGeom prst="rect">
            <a:avLst/>
          </a:prstGeom>
          <a:noFill/>
        </p:spPr>
        <p:txBody>
          <a:bodyPr wrap="none" rtlCol="0">
            <a:spAutoFit/>
          </a:bodyPr>
          <a:lstStyle/>
          <a:p>
            <a:r>
              <a:rPr lang="en-US" dirty="0"/>
              <a:t>c</a:t>
            </a:r>
          </a:p>
        </p:txBody>
      </p:sp>
      <p:sp>
        <p:nvSpPr>
          <p:cNvPr id="39" name="TextBox 38"/>
          <p:cNvSpPr txBox="1"/>
          <p:nvPr/>
        </p:nvSpPr>
        <p:spPr>
          <a:xfrm>
            <a:off x="3237717" y="2818642"/>
            <a:ext cx="306494" cy="369332"/>
          </a:xfrm>
          <a:prstGeom prst="rect">
            <a:avLst/>
          </a:prstGeom>
          <a:noFill/>
        </p:spPr>
        <p:txBody>
          <a:bodyPr wrap="none" rtlCol="0">
            <a:spAutoFit/>
          </a:bodyPr>
          <a:lstStyle/>
          <a:p>
            <a:r>
              <a:rPr lang="en-US" dirty="0"/>
              <a:t>b</a:t>
            </a:r>
          </a:p>
        </p:txBody>
      </p:sp>
      <p:sp>
        <p:nvSpPr>
          <p:cNvPr id="40" name="TextBox 39"/>
          <p:cNvSpPr txBox="1"/>
          <p:nvPr/>
        </p:nvSpPr>
        <p:spPr>
          <a:xfrm>
            <a:off x="4900451" y="3113896"/>
            <a:ext cx="306494" cy="369332"/>
          </a:xfrm>
          <a:prstGeom prst="rect">
            <a:avLst/>
          </a:prstGeom>
          <a:noFill/>
        </p:spPr>
        <p:txBody>
          <a:bodyPr wrap="none" rtlCol="0">
            <a:spAutoFit/>
          </a:bodyPr>
          <a:lstStyle/>
          <a:p>
            <a:r>
              <a:rPr lang="en-US" dirty="0"/>
              <a:t>d</a:t>
            </a:r>
          </a:p>
        </p:txBody>
      </p:sp>
      <p:sp>
        <p:nvSpPr>
          <p:cNvPr id="41" name="TextBox 40"/>
          <p:cNvSpPr txBox="1"/>
          <p:nvPr/>
        </p:nvSpPr>
        <p:spPr>
          <a:xfrm>
            <a:off x="4185571" y="4076712"/>
            <a:ext cx="255198" cy="369332"/>
          </a:xfrm>
          <a:prstGeom prst="rect">
            <a:avLst/>
          </a:prstGeom>
          <a:noFill/>
        </p:spPr>
        <p:txBody>
          <a:bodyPr wrap="none" rtlCol="0">
            <a:spAutoFit/>
          </a:bodyPr>
          <a:lstStyle/>
          <a:p>
            <a:r>
              <a:rPr lang="en-US" dirty="0" smtClean="0"/>
              <a:t>f</a:t>
            </a:r>
            <a:endParaRPr lang="en-US" dirty="0"/>
          </a:p>
        </p:txBody>
      </p:sp>
      <p:sp>
        <p:nvSpPr>
          <p:cNvPr id="46" name="Oval 45"/>
          <p:cNvSpPr/>
          <p:nvPr/>
        </p:nvSpPr>
        <p:spPr>
          <a:xfrm>
            <a:off x="4007050" y="4572003"/>
            <a:ext cx="372749" cy="3727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70544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b="1" dirty="0"/>
              <a:t>Audience Participation</a:t>
            </a:r>
            <a:r>
              <a:rPr lang="en-US" dirty="0"/>
              <a:t>:  Mr. Curtis Schlak.</a:t>
            </a:r>
          </a:p>
          <a:p>
            <a:endParaRPr lang="en-US" dirty="0"/>
          </a:p>
        </p:txBody>
      </p:sp>
    </p:spTree>
    <p:extLst>
      <p:ext uri="{BB962C8B-B14F-4D97-AF65-F5344CB8AC3E}">
        <p14:creationId xmlns:p14="http://schemas.microsoft.com/office/powerpoint/2010/main" val="3112344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Pipelines</a:t>
            </a:r>
            <a:endParaRPr lang="en-US" dirty="0"/>
          </a:p>
        </p:txBody>
      </p:sp>
      <p:sp>
        <p:nvSpPr>
          <p:cNvPr id="3" name="Content Placeholder 2"/>
          <p:cNvSpPr>
            <a:spLocks noGrp="1"/>
          </p:cNvSpPr>
          <p:nvPr>
            <p:ph idx="1"/>
          </p:nvPr>
        </p:nvSpPr>
        <p:spPr/>
        <p:txBody>
          <a:bodyPr/>
          <a:lstStyle/>
          <a:p>
            <a:r>
              <a:rPr lang="en-US" dirty="0" smtClean="0"/>
              <a:t>Uses parallel tasks and concurrent queues to process a sequence of input values.</a:t>
            </a:r>
          </a:p>
          <a:p>
            <a:r>
              <a:rPr lang="en-US" dirty="0" smtClean="0"/>
              <a:t>Each task implements a stage of the pipeline.</a:t>
            </a:r>
          </a:p>
          <a:p>
            <a:r>
              <a:rPr lang="en-US" dirty="0" smtClean="0"/>
              <a:t>Queues act as buffers that allow the stages to execute concurrently, even though the inputs are processed in order.</a:t>
            </a:r>
          </a:p>
          <a:p>
            <a:r>
              <a:rPr lang="en-US" dirty="0" smtClean="0"/>
              <a:t>Analogous to an assembly line.</a:t>
            </a:r>
            <a:endParaRPr lang="en-US" dirty="0"/>
          </a:p>
        </p:txBody>
      </p:sp>
    </p:spTree>
    <p:extLst>
      <p:ext uri="{BB962C8B-B14F-4D97-AF65-F5344CB8AC3E}">
        <p14:creationId xmlns:p14="http://schemas.microsoft.com/office/powerpoint/2010/main" val="1707760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Sentence Creation Pipeline</a:t>
            </a:r>
            <a:endParaRPr lang="en-US" dirty="0"/>
          </a:p>
        </p:txBody>
      </p:sp>
      <p:sp>
        <p:nvSpPr>
          <p:cNvPr id="4" name="Can 3"/>
          <p:cNvSpPr/>
          <p:nvPr/>
        </p:nvSpPr>
        <p:spPr>
          <a:xfrm>
            <a:off x="195110" y="751322"/>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Inputs</a:t>
            </a:r>
            <a:endParaRPr lang="en-US" dirty="0"/>
          </a:p>
        </p:txBody>
      </p:sp>
      <p:sp>
        <p:nvSpPr>
          <p:cNvPr id="5" name="Rectangle 4"/>
          <p:cNvSpPr/>
          <p:nvPr/>
        </p:nvSpPr>
        <p:spPr>
          <a:xfrm>
            <a:off x="2795618" y="751322"/>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Read Strings</a:t>
            </a:r>
            <a:endParaRPr lang="en-US" dirty="0"/>
          </a:p>
        </p:txBody>
      </p:sp>
      <p:sp>
        <p:nvSpPr>
          <p:cNvPr id="6" name="Flowchart: Multidocument 5"/>
          <p:cNvSpPr/>
          <p:nvPr/>
        </p:nvSpPr>
        <p:spPr>
          <a:xfrm>
            <a:off x="6971568" y="1322094"/>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1</a:t>
            </a:r>
            <a:endParaRPr lang="en-US" dirty="0"/>
          </a:p>
        </p:txBody>
      </p:sp>
      <p:sp>
        <p:nvSpPr>
          <p:cNvPr id="10" name="Rectangle 9"/>
          <p:cNvSpPr/>
          <p:nvPr/>
        </p:nvSpPr>
        <p:spPr>
          <a:xfrm>
            <a:off x="2795618" y="1864716"/>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Correct Case</a:t>
            </a:r>
            <a:endParaRPr lang="en-US" dirty="0"/>
          </a:p>
        </p:txBody>
      </p:sp>
      <p:sp>
        <p:nvSpPr>
          <p:cNvPr id="11" name="Rectangle 10"/>
          <p:cNvSpPr/>
          <p:nvPr/>
        </p:nvSpPr>
        <p:spPr>
          <a:xfrm>
            <a:off x="2795618" y="2924721"/>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Create </a:t>
            </a:r>
            <a:r>
              <a:rPr lang="en-US" dirty="0"/>
              <a:t>Sentences</a:t>
            </a:r>
          </a:p>
        </p:txBody>
      </p:sp>
      <p:sp>
        <p:nvSpPr>
          <p:cNvPr id="12" name="Rectangle 11"/>
          <p:cNvSpPr/>
          <p:nvPr/>
        </p:nvSpPr>
        <p:spPr>
          <a:xfrm>
            <a:off x="2795618" y="3949780"/>
            <a:ext cx="3168136" cy="7095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Write Sentences</a:t>
            </a:r>
            <a:endParaRPr lang="en-US" dirty="0"/>
          </a:p>
        </p:txBody>
      </p:sp>
      <p:sp>
        <p:nvSpPr>
          <p:cNvPr id="13" name="Flowchart: Multidocument 12"/>
          <p:cNvSpPr/>
          <p:nvPr/>
        </p:nvSpPr>
        <p:spPr>
          <a:xfrm>
            <a:off x="239759" y="2423839"/>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2</a:t>
            </a:r>
            <a:endParaRPr lang="en-US" dirty="0"/>
          </a:p>
        </p:txBody>
      </p:sp>
      <p:sp>
        <p:nvSpPr>
          <p:cNvPr id="14" name="Flowchart: Multidocument 13"/>
          <p:cNvSpPr/>
          <p:nvPr/>
        </p:nvSpPr>
        <p:spPr>
          <a:xfrm>
            <a:off x="6971567" y="3472196"/>
            <a:ext cx="1978843" cy="70958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Buffer 3</a:t>
            </a:r>
            <a:endParaRPr lang="en-US" dirty="0"/>
          </a:p>
        </p:txBody>
      </p:sp>
      <p:sp>
        <p:nvSpPr>
          <p:cNvPr id="15" name="Can 14"/>
          <p:cNvSpPr/>
          <p:nvPr/>
        </p:nvSpPr>
        <p:spPr>
          <a:xfrm>
            <a:off x="195110" y="3949780"/>
            <a:ext cx="1569077" cy="7095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Outputs</a:t>
            </a:r>
            <a:endParaRPr lang="en-US" dirty="0"/>
          </a:p>
        </p:txBody>
      </p:sp>
      <p:cxnSp>
        <p:nvCxnSpPr>
          <p:cNvPr id="17" name="Straight Arrow Connector 16"/>
          <p:cNvCxnSpPr>
            <a:stCxn id="4" idx="4"/>
            <a:endCxn id="5" idx="1"/>
          </p:cNvCxnSpPr>
          <p:nvPr/>
        </p:nvCxnSpPr>
        <p:spPr>
          <a:xfrm>
            <a:off x="1764187" y="1106113"/>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5" idx="3"/>
            <a:endCxn id="6" idx="0"/>
          </p:cNvCxnSpPr>
          <p:nvPr/>
        </p:nvCxnSpPr>
        <p:spPr>
          <a:xfrm>
            <a:off x="5963754" y="1106113"/>
            <a:ext cx="2133373" cy="215981"/>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6" idx="2"/>
            <a:endCxn id="10" idx="3"/>
          </p:cNvCxnSpPr>
          <p:nvPr/>
        </p:nvCxnSpPr>
        <p:spPr>
          <a:xfrm rot="5400000">
            <a:off x="6786220" y="1182339"/>
            <a:ext cx="214703" cy="1859633"/>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0" idx="1"/>
            <a:endCxn id="13" idx="0"/>
          </p:cNvCxnSpPr>
          <p:nvPr/>
        </p:nvCxnSpPr>
        <p:spPr>
          <a:xfrm rot="10800000" flipV="1">
            <a:off x="1365318" y="2219507"/>
            <a:ext cx="1430300" cy="2043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3" idx="2"/>
            <a:endCxn id="11" idx="1"/>
          </p:cNvCxnSpPr>
          <p:nvPr/>
        </p:nvCxnSpPr>
        <p:spPr>
          <a:xfrm rot="16200000" flipH="1">
            <a:off x="1857117" y="2341010"/>
            <a:ext cx="172963" cy="1704040"/>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1" idx="3"/>
            <a:endCxn id="14" idx="0"/>
          </p:cNvCxnSpPr>
          <p:nvPr/>
        </p:nvCxnSpPr>
        <p:spPr>
          <a:xfrm>
            <a:off x="5963754" y="3279512"/>
            <a:ext cx="2133372" cy="192684"/>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14" idx="2"/>
            <a:endCxn id="12" idx="3"/>
          </p:cNvCxnSpPr>
          <p:nvPr/>
        </p:nvCxnSpPr>
        <p:spPr>
          <a:xfrm rot="5400000">
            <a:off x="6818738" y="3299922"/>
            <a:ext cx="149665" cy="1859632"/>
          </a:xfrm>
          <a:prstGeom prst="bentConnector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2" idx="1"/>
            <a:endCxn id="15" idx="4"/>
          </p:cNvCxnSpPr>
          <p:nvPr/>
        </p:nvCxnSpPr>
        <p:spPr>
          <a:xfrm flipH="1">
            <a:off x="1764187" y="4304571"/>
            <a:ext cx="1031431"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547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Anti-Patterns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Thread starvation</a:t>
            </a:r>
            <a:r>
              <a:rPr lang="en-US" dirty="0" smtClean="0"/>
              <a:t>:  If there are not enough threads to run all pipeline tasks, the blocking collections can fill and block indefinitely.</a:t>
            </a:r>
          </a:p>
          <a:p>
            <a:r>
              <a:rPr lang="en-US" b="1" dirty="0" smtClean="0"/>
              <a:t>Infinite blocking collection waits</a:t>
            </a:r>
            <a:r>
              <a:rPr lang="en-US" dirty="0" smtClean="0"/>
              <a:t>:  If a pipeline task throws an exception, it will no longer take values from its input blocking collection.  If the input collection is full, the task that fills it will block.  Be sure to cancel pipelines if you anticipate this situation.</a:t>
            </a:r>
          </a:p>
          <a:p>
            <a:r>
              <a:rPr lang="en-US" b="1" dirty="0" smtClean="0"/>
              <a:t>Forgetting </a:t>
            </a:r>
            <a:r>
              <a:rPr lang="en-US" b="1" dirty="0" err="1" smtClean="0"/>
              <a:t>GetConsumingEnumerable</a:t>
            </a:r>
            <a:r>
              <a:rPr lang="en-US" b="1" dirty="0" smtClean="0"/>
              <a:t>()</a:t>
            </a:r>
            <a:r>
              <a:rPr lang="en-US" dirty="0" smtClean="0"/>
              <a:t>:  Blocking collections implement </a:t>
            </a:r>
            <a:r>
              <a:rPr lang="en-US" dirty="0" err="1" smtClean="0"/>
              <a:t>IEnumerable</a:t>
            </a:r>
            <a:r>
              <a:rPr lang="en-US" dirty="0" smtClean="0"/>
              <a:t>&lt;T&gt;, so this is easy to forget.  If you forget, the enumeration will be a snapshot and won’t consume from the collection.</a:t>
            </a:r>
          </a:p>
          <a:p>
            <a:r>
              <a:rPr lang="en-US" b="1" dirty="0" smtClean="0"/>
              <a:t>Using other flavors of </a:t>
            </a:r>
            <a:r>
              <a:rPr lang="en-US" b="1" dirty="0" err="1" smtClean="0"/>
              <a:t>IProducerConsumerCollection</a:t>
            </a:r>
            <a:r>
              <a:rPr lang="en-US" b="1" dirty="0" smtClean="0"/>
              <a:t> for your blocking collections</a:t>
            </a:r>
            <a:r>
              <a:rPr lang="en-US" dirty="0" smtClean="0"/>
              <a:t>:  </a:t>
            </a:r>
            <a:r>
              <a:rPr lang="en-US" dirty="0" err="1" smtClean="0"/>
              <a:t>ConcurrentStack</a:t>
            </a:r>
            <a:r>
              <a:rPr lang="en-US" dirty="0" smtClean="0"/>
              <a:t> may never consume the earliest entries, for examples.</a:t>
            </a:r>
            <a:endParaRPr lang="en-US" dirty="0"/>
          </a:p>
        </p:txBody>
      </p:sp>
    </p:spTree>
    <p:extLst>
      <p:ext uri="{BB962C8B-B14F-4D97-AF65-F5344CB8AC3E}">
        <p14:creationId xmlns:p14="http://schemas.microsoft.com/office/powerpoint/2010/main" val="15499613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r>
              <a:rPr lang="en-US" dirty="0"/>
              <a:t>Audience Participation</a:t>
            </a:r>
            <a:r>
              <a:rPr lang="en-US" dirty="0" smtClean="0"/>
              <a:t>!</a:t>
            </a:r>
            <a:endParaRPr lang="en-US" dirty="0"/>
          </a:p>
        </p:txBody>
      </p:sp>
    </p:spTree>
    <p:extLst>
      <p:ext uri="{BB962C8B-B14F-4D97-AF65-F5344CB8AC3E}">
        <p14:creationId xmlns:p14="http://schemas.microsoft.com/office/powerpoint/2010/main" val="3112344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Examples</a:t>
            </a:r>
            <a:endParaRPr lang="en-US" dirty="0"/>
          </a:p>
        </p:txBody>
      </p:sp>
      <p:sp>
        <p:nvSpPr>
          <p:cNvPr id="3" name="Content Placeholder 2"/>
          <p:cNvSpPr>
            <a:spLocks noGrp="1"/>
          </p:cNvSpPr>
          <p:nvPr>
            <p:ph idx="1"/>
          </p:nvPr>
        </p:nvSpPr>
        <p:spPr/>
        <p:txBody>
          <a:bodyPr/>
          <a:lstStyle/>
          <a:p>
            <a:r>
              <a:rPr lang="en-US" dirty="0" err="1" smtClean="0"/>
              <a:t>Async</a:t>
            </a:r>
            <a:r>
              <a:rPr lang="en-US" dirty="0" smtClean="0"/>
              <a:t> Controllers</a:t>
            </a:r>
          </a:p>
          <a:p>
            <a:r>
              <a:rPr lang="en-US" dirty="0"/>
              <a:t>Finding “Similar” Strings</a:t>
            </a:r>
          </a:p>
          <a:p>
            <a:r>
              <a:rPr lang="en-US" dirty="0" smtClean="0"/>
              <a:t>Parallel Quick Sort</a:t>
            </a:r>
          </a:p>
        </p:txBody>
      </p:sp>
    </p:spTree>
    <p:extLst>
      <p:ext uri="{BB962C8B-B14F-4D97-AF65-F5344CB8AC3E}">
        <p14:creationId xmlns:p14="http://schemas.microsoft.com/office/powerpoint/2010/main" val="3347100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976" y="1769047"/>
            <a:ext cx="5153025" cy="1337237"/>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8730" y="1556791"/>
            <a:ext cx="610728" cy="610728"/>
          </a:xfrm>
          <a:prstGeom prst="rect">
            <a:avLst/>
          </a:prstGeom>
        </p:spPr>
      </p:pic>
      <p:sp>
        <p:nvSpPr>
          <p:cNvPr id="15" name="Rectangle 14"/>
          <p:cNvSpPr/>
          <p:nvPr/>
        </p:nvSpPr>
        <p:spPr>
          <a:xfrm>
            <a:off x="1909976" y="1772632"/>
            <a:ext cx="5153025" cy="1348478"/>
          </a:xfrm>
          <a:prstGeom prst="rect">
            <a:avLst/>
          </a:prstGeom>
          <a:solidFill>
            <a:schemeClr val="tx1">
              <a:alpha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514350"/>
            <a:endParaRPr lang="en-US" sz="1013" dirty="0">
              <a:solidFill>
                <a:prstClr val="white"/>
              </a:solidFill>
            </a:endParaRPr>
          </a:p>
        </p:txBody>
      </p:sp>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t="-10060" r="50156"/>
          <a:stretch/>
        </p:blipFill>
        <p:spPr>
          <a:xfrm>
            <a:off x="2429964" y="2220042"/>
            <a:ext cx="4062032" cy="566329"/>
          </a:xfrm>
          <a:prstGeom prst="rect">
            <a:avLst/>
          </a:prstGeom>
        </p:spPr>
      </p:pic>
      <p:sp>
        <p:nvSpPr>
          <p:cNvPr id="23" name="TextBox 22"/>
          <p:cNvSpPr txBox="1"/>
          <p:nvPr/>
        </p:nvSpPr>
        <p:spPr>
          <a:xfrm>
            <a:off x="1909976" y="434279"/>
            <a:ext cx="5153025" cy="1027204"/>
          </a:xfrm>
          <a:prstGeom prst="rect">
            <a:avLst/>
          </a:prstGeom>
          <a:noFill/>
        </p:spPr>
        <p:txBody>
          <a:bodyPr wrap="square" rtlCol="0">
            <a:spAutoFit/>
          </a:bodyPr>
          <a:lstStyle/>
          <a:p>
            <a:pPr algn="ctr" defTabSz="514350"/>
            <a:r>
              <a:rPr lang="en-US" sz="2025" b="1" dirty="0">
                <a:solidFill>
                  <a:prstClr val="white"/>
                </a:solidFill>
              </a:rPr>
              <a:t>Coming Soon to a Theatre Near You</a:t>
            </a:r>
          </a:p>
          <a:p>
            <a:pPr algn="ctr" defTabSz="514350"/>
            <a:r>
              <a:rPr lang="en-US" sz="1350" b="1" dirty="0">
                <a:solidFill>
                  <a:prstClr val="black"/>
                </a:solidFill>
              </a:rPr>
              <a:t>Tuesday, August 11, 2015</a:t>
            </a:r>
          </a:p>
          <a:p>
            <a:pPr algn="ctr" defTabSz="514350"/>
            <a:r>
              <a:rPr lang="en-US" sz="1350" b="1" dirty="0">
                <a:solidFill>
                  <a:prstClr val="black"/>
                </a:solidFill>
              </a:rPr>
              <a:t>8am-5pm</a:t>
            </a:r>
          </a:p>
          <a:p>
            <a:pPr algn="ctr" defTabSz="514350"/>
            <a:r>
              <a:rPr lang="en-US" sz="1350" b="1" dirty="0">
                <a:solidFill>
                  <a:prstClr val="black"/>
                </a:solidFill>
              </a:rPr>
              <a:t>Studio Movie Grill City Center</a:t>
            </a:r>
          </a:p>
        </p:txBody>
      </p:sp>
      <p:cxnSp>
        <p:nvCxnSpPr>
          <p:cNvPr id="26" name="Straight Connector 25"/>
          <p:cNvCxnSpPr/>
          <p:nvPr/>
        </p:nvCxnSpPr>
        <p:spPr>
          <a:xfrm>
            <a:off x="-735596" y="1772630"/>
            <a:ext cx="0" cy="11031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TextBox 30">
            <a:hlinkClick r:id="rId5"/>
          </p:cNvPr>
          <p:cNvSpPr txBox="1"/>
          <p:nvPr/>
        </p:nvSpPr>
        <p:spPr>
          <a:xfrm>
            <a:off x="2837472" y="3132521"/>
            <a:ext cx="3465499" cy="369332"/>
          </a:xfrm>
          <a:prstGeom prst="rect">
            <a:avLst/>
          </a:prstGeom>
          <a:noFill/>
        </p:spPr>
        <p:txBody>
          <a:bodyPr wrap="square" rtlCol="0">
            <a:spAutoFit/>
          </a:bodyPr>
          <a:lstStyle/>
          <a:p>
            <a:pPr algn="ctr" defTabSz="514350"/>
            <a:r>
              <a:rPr lang="en-US" b="1" dirty="0">
                <a:solidFill>
                  <a:prstClr val="white"/>
                </a:solidFill>
              </a:rPr>
              <a:t>Register now </a:t>
            </a:r>
            <a:r>
              <a:rPr lang="en-US" b="1" dirty="0">
                <a:solidFill>
                  <a:prstClr val="black"/>
                </a:solidFill>
                <a:hlinkClick r:id="rId6"/>
              </a:rPr>
              <a:t>AgileDotNext.com </a:t>
            </a:r>
            <a:r>
              <a:rPr lang="en-US" b="1" dirty="0">
                <a:solidFill>
                  <a:prstClr val="black"/>
                </a:solidFill>
              </a:rPr>
              <a:t> </a:t>
            </a:r>
          </a:p>
        </p:txBody>
      </p:sp>
      <p:sp>
        <p:nvSpPr>
          <p:cNvPr id="32" name="TextBox 31"/>
          <p:cNvSpPr txBox="1"/>
          <p:nvPr/>
        </p:nvSpPr>
        <p:spPr>
          <a:xfrm>
            <a:off x="3365026" y="3601177"/>
            <a:ext cx="2410386" cy="507831"/>
          </a:xfrm>
          <a:prstGeom prst="rect">
            <a:avLst/>
          </a:prstGeom>
          <a:noFill/>
        </p:spPr>
        <p:txBody>
          <a:bodyPr wrap="square" rtlCol="0">
            <a:spAutoFit/>
          </a:bodyPr>
          <a:lstStyle/>
          <a:p>
            <a:pPr algn="ctr" defTabSz="514350"/>
            <a:r>
              <a:rPr lang="en-US" sz="1350" b="1" dirty="0">
                <a:solidFill>
                  <a:prstClr val="white"/>
                </a:solidFill>
              </a:rPr>
              <a:t>Get 10% off by entering</a:t>
            </a:r>
            <a:r>
              <a:rPr lang="en-US" sz="1350" b="1" dirty="0">
                <a:solidFill>
                  <a:prstClr val="black"/>
                </a:solidFill>
              </a:rPr>
              <a:t>  </a:t>
            </a:r>
            <a:r>
              <a:rPr lang="en-US" sz="1350" b="1" i="1" u="sng" dirty="0">
                <a:solidFill>
                  <a:prstClr val="black"/>
                </a:solidFill>
              </a:rPr>
              <a:t>IEfriends</a:t>
            </a:r>
          </a:p>
        </p:txBody>
      </p:sp>
      <p:pic>
        <p:nvPicPr>
          <p:cNvPr id="1026" name="Picture 2" descr="http://agiledotnext.com/Content/supreme/image/improving_logo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9610" y="1862155"/>
            <a:ext cx="1419205" cy="32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2513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Houston </a:t>
            </a:r>
            <a:r>
              <a:rPr lang="en-US" dirty="0" err="1" smtClean="0"/>
              <a:t>TechFest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All-day Internet and Technology Conference</a:t>
            </a:r>
          </a:p>
          <a:p>
            <a:r>
              <a:rPr lang="en-US" dirty="0" smtClean="0"/>
              <a:t>September 12, 2015</a:t>
            </a:r>
          </a:p>
          <a:p>
            <a:r>
              <a:rPr lang="en-US" dirty="0" smtClean="0"/>
              <a:t>It has a logo.  Here it is!!!  </a:t>
            </a:r>
          </a:p>
          <a:p>
            <a:endParaRPr lang="en-US" dirty="0" smtClean="0"/>
          </a:p>
          <a:p>
            <a:r>
              <a:rPr lang="en-US" dirty="0" smtClean="0"/>
              <a:t>It’s pretty much free.  As in free beer.  There’s gas and your time and stuff, but whatever…</a:t>
            </a:r>
          </a:p>
          <a:p>
            <a:r>
              <a:rPr lang="en-US" dirty="0" smtClean="0"/>
              <a:t>It actually has pretty decent speakers.</a:t>
            </a:r>
          </a:p>
          <a:p>
            <a:pPr lvl="1"/>
            <a:r>
              <a:rPr lang="en-US" dirty="0" smtClean="0"/>
              <a:t>WAY better than me.</a:t>
            </a:r>
          </a:p>
          <a:p>
            <a:pPr lvl="1"/>
            <a:r>
              <a:rPr lang="en-US" dirty="0" smtClean="0"/>
              <a:t>I’ll be there too, though, probably.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597" y="1907382"/>
            <a:ext cx="771525" cy="450056"/>
          </a:xfrm>
          <a:prstGeom prst="rect">
            <a:avLst/>
          </a:prstGeom>
        </p:spPr>
      </p:pic>
    </p:spTree>
    <p:extLst>
      <p:ext uri="{BB962C8B-B14F-4D97-AF65-F5344CB8AC3E}">
        <p14:creationId xmlns:p14="http://schemas.microsoft.com/office/powerpoint/2010/main" val="3012238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Broism</a:t>
            </a:r>
            <a:r>
              <a:rPr lang="en-US" dirty="0" smtClean="0"/>
              <a:t>: </a:t>
            </a:r>
            <a:r>
              <a:rPr lang="en-US" dirty="0" err="1" smtClean="0"/>
              <a:t>Bilbro</a:t>
            </a:r>
            <a:r>
              <a:rPr lang="en-US" dirty="0" smtClean="0"/>
              <a:t> Baggins</a:t>
            </a:r>
            <a:endParaRPr lang="en-US" dirty="0"/>
          </a:p>
        </p:txBody>
      </p:sp>
      <p:sp>
        <p:nvSpPr>
          <p:cNvPr id="3" name="Content Placeholder 2"/>
          <p:cNvSpPr>
            <a:spLocks noGrp="1"/>
          </p:cNvSpPr>
          <p:nvPr>
            <p:ph idx="1"/>
          </p:nvPr>
        </p:nvSpPr>
        <p:spPr/>
        <p:txBody>
          <a:bodyPr/>
          <a:lstStyle/>
          <a:p>
            <a:pPr marL="0" indent="0">
              <a:buNone/>
            </a:pPr>
            <a:r>
              <a:rPr lang="en-US" b="1" dirty="0" err="1"/>
              <a:t>Bilbro</a:t>
            </a:r>
            <a:r>
              <a:rPr lang="en-US" b="1" dirty="0"/>
              <a:t> </a:t>
            </a:r>
            <a:r>
              <a:rPr lang="en-US" b="1" dirty="0" smtClean="0"/>
              <a:t>Baggins</a:t>
            </a:r>
            <a:r>
              <a:rPr lang="en-US" dirty="0" smtClean="0"/>
              <a:t>:  Your bro who is obsessed with Lord of the Rings.  Example:  Joe has seen the twin towers like 5 times.  He’s such a </a:t>
            </a:r>
            <a:r>
              <a:rPr lang="en-US" i="1" dirty="0" err="1" smtClean="0"/>
              <a:t>Bilbro</a:t>
            </a:r>
            <a:r>
              <a:rPr lang="en-US" i="1" dirty="0" smtClean="0"/>
              <a:t> Baggins</a:t>
            </a:r>
            <a:r>
              <a:rPr lang="en-US" dirty="0" smtClean="0"/>
              <a:t>.</a:t>
            </a:r>
            <a:endParaRPr lang="en-US" dirty="0"/>
          </a:p>
        </p:txBody>
      </p:sp>
    </p:spTree>
    <p:extLst>
      <p:ext uri="{BB962C8B-B14F-4D97-AF65-F5344CB8AC3E}">
        <p14:creationId xmlns:p14="http://schemas.microsoft.com/office/powerpoint/2010/main" val="263428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Lots of bad jokes (I can’t help it).</a:t>
            </a:r>
          </a:p>
          <a:p>
            <a:r>
              <a:rPr lang="en-US" dirty="0" smtClean="0"/>
              <a:t>When to use threads.</a:t>
            </a:r>
          </a:p>
          <a:p>
            <a:r>
              <a:rPr lang="en-US" dirty="0" smtClean="0"/>
              <a:t>Basics of multi-threading in </a:t>
            </a:r>
            <a:r>
              <a:rPr lang="en-US" dirty="0" err="1" smtClean="0"/>
              <a:t>.Net</a:t>
            </a:r>
            <a:endParaRPr lang="en-US" dirty="0" smtClean="0"/>
          </a:p>
          <a:p>
            <a:r>
              <a:rPr lang="en-US" dirty="0" smtClean="0"/>
              <a:t>Multi-threaded programming patterns</a:t>
            </a:r>
          </a:p>
          <a:p>
            <a:r>
              <a:rPr lang="en-US" dirty="0" smtClean="0"/>
              <a:t>Parallel </a:t>
            </a:r>
            <a:r>
              <a:rPr lang="en-US" dirty="0" err="1" smtClean="0"/>
              <a:t>Linq</a:t>
            </a:r>
            <a:endParaRPr lang="en-US" dirty="0" smtClean="0"/>
          </a:p>
          <a:p>
            <a:r>
              <a:rPr lang="en-US" dirty="0" smtClean="0"/>
              <a:t>Task Parallel Library</a:t>
            </a:r>
          </a:p>
          <a:p>
            <a:r>
              <a:rPr lang="en-US" dirty="0" err="1" smtClean="0"/>
              <a:t>Async</a:t>
            </a:r>
            <a:r>
              <a:rPr lang="en-US" dirty="0" smtClean="0"/>
              <a:t> Controllers (and why they matter)</a:t>
            </a:r>
          </a:p>
          <a:p>
            <a:endParaRPr lang="en-US" dirty="0"/>
          </a:p>
        </p:txBody>
      </p:sp>
    </p:spTree>
    <p:extLst>
      <p:ext uri="{BB962C8B-B14F-4D97-AF65-F5344CB8AC3E}">
        <p14:creationId xmlns:p14="http://schemas.microsoft.com/office/powerpoint/2010/main" val="2696668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Lame Joke</a:t>
            </a:r>
            <a:endParaRPr lang="en-US" dirty="0"/>
          </a:p>
        </p:txBody>
      </p:sp>
      <p:sp>
        <p:nvSpPr>
          <p:cNvPr id="3" name="Content Placeholder 2"/>
          <p:cNvSpPr>
            <a:spLocks noGrp="1"/>
          </p:cNvSpPr>
          <p:nvPr>
            <p:ph idx="1"/>
          </p:nvPr>
        </p:nvSpPr>
        <p:spPr/>
        <p:txBody>
          <a:bodyPr/>
          <a:lstStyle/>
          <a:p>
            <a:pPr marL="0" indent="0">
              <a:buNone/>
            </a:pPr>
            <a:r>
              <a:rPr lang="en-US" dirty="0" smtClean="0"/>
              <a:t>Why is it so hard to explain puns to kleptomaniacs?</a:t>
            </a:r>
            <a:endParaRPr lang="en-US" dirty="0"/>
          </a:p>
        </p:txBody>
      </p:sp>
    </p:spTree>
    <p:extLst>
      <p:ext uri="{BB962C8B-B14F-4D97-AF65-F5344CB8AC3E}">
        <p14:creationId xmlns:p14="http://schemas.microsoft.com/office/powerpoint/2010/main" val="1553533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When to Use Multi-threading</a:t>
            </a:r>
            <a:endParaRPr lang="en-US" dirty="0"/>
          </a:p>
        </p:txBody>
      </p:sp>
      <p:sp>
        <p:nvSpPr>
          <p:cNvPr id="9" name="Content Placeholder 8"/>
          <p:cNvSpPr>
            <a:spLocks noGrp="1"/>
          </p:cNvSpPr>
          <p:nvPr>
            <p:ph idx="1"/>
          </p:nvPr>
        </p:nvSpPr>
        <p:spPr/>
        <p:txBody>
          <a:bodyPr>
            <a:normAutofit/>
          </a:bodyPr>
          <a:lstStyle/>
          <a:p>
            <a:r>
              <a:rPr lang="en-US" dirty="0" smtClean="0"/>
              <a:t>Application is CPU bound and not using all cores.  The task manager tells the story.</a:t>
            </a:r>
          </a:p>
          <a:p>
            <a:r>
              <a:rPr lang="en-US" dirty="0" smtClean="0"/>
              <a:t>Application is waiting on external resources that can be loaded in parallel.</a:t>
            </a:r>
          </a:p>
          <a:p>
            <a:r>
              <a:rPr lang="en-US" dirty="0" smtClean="0"/>
              <a:t>Only when the benefits outweigh the costs.</a:t>
            </a:r>
          </a:p>
        </p:txBody>
      </p:sp>
    </p:spTree>
    <p:extLst>
      <p:ext uri="{BB962C8B-B14F-4D97-AF65-F5344CB8AC3E}">
        <p14:creationId xmlns:p14="http://schemas.microsoft.com/office/powerpoint/2010/main" val="729225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2013 Improving ppt template [Read-Only]" id="{9CD52372-1ABB-429C-AE8B-5116A847D281}" vid="{C9E045ED-5E7D-45F0-ABC2-8913C89F506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7398AE121397446B28901E5E849BF40" ma:contentTypeVersion="1" ma:contentTypeDescription="Create a new document." ma:contentTypeScope="" ma:versionID="a7e693a555462a2cb5a0a6921c4c327e">
  <xsd:schema xmlns:xsd="http://www.w3.org/2001/XMLSchema" xmlns:xs="http://www.w3.org/2001/XMLSchema" xmlns:p="http://schemas.microsoft.com/office/2006/metadata/properties" targetNamespace="http://schemas.microsoft.com/office/2006/metadata/properties" ma:root="true" ma:fieldsID="391dd5b7355e85894d95fdf891f8874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57AB07-B2ED-439E-860F-4F56FB345D1B}">
  <ds:schemaRefs>
    <ds:schemaRef ds:uri="http://schemas.microsoft.com/sharepoint/v3/contenttype/forms"/>
  </ds:schemaRefs>
</ds:datastoreItem>
</file>

<file path=customXml/itemProps2.xml><?xml version="1.0" encoding="utf-8"?>
<ds:datastoreItem xmlns:ds="http://schemas.openxmlformats.org/officeDocument/2006/customXml" ds:itemID="{BC072F6F-04ED-4B85-B28F-4D6DE375C2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04551C0-1604-41A0-9B5C-A5F88AD2E0FE}">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3449</TotalTime>
  <Words>1332</Words>
  <Application>Microsoft Office PowerPoint</Application>
  <PresentationFormat>On-screen Show (16:9)</PresentationFormat>
  <Paragraphs>199</Paragraphs>
  <Slides>37</Slides>
  <Notes>0</Notes>
  <HiddenSlides>0</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Office Theme</vt:lpstr>
      <vt:lpstr>1_Office Theme</vt:lpstr>
      <vt:lpstr>THasyINKnc Thanks Curtissimo!</vt:lpstr>
      <vt:lpstr>Eric Burcham</vt:lpstr>
      <vt:lpstr>I’m an Improver</vt:lpstr>
      <vt:lpstr>PowerPoint Presentation</vt:lpstr>
      <vt:lpstr>Houston TechFest</vt:lpstr>
      <vt:lpstr>Broism: Bilbro Baggins</vt:lpstr>
      <vt:lpstr>Overview</vt:lpstr>
      <vt:lpstr>Lame Joke</vt:lpstr>
      <vt:lpstr>When to Use Multi-threading</vt:lpstr>
      <vt:lpstr>Lame Joke</vt:lpstr>
      <vt:lpstr>A Word of Caution</vt:lpstr>
      <vt:lpstr>Lame Joke</vt:lpstr>
      <vt:lpstr>How to Begin</vt:lpstr>
      <vt:lpstr>Lame Joke</vt:lpstr>
      <vt:lpstr>Tips and Tricks</vt:lpstr>
      <vt:lpstr>Lame Joke</vt:lpstr>
      <vt:lpstr>Basics of Threading in .Net</vt:lpstr>
      <vt:lpstr>Lame Joke</vt:lpstr>
      <vt:lpstr>Parallel Design Patterns</vt:lpstr>
      <vt:lpstr>Parallel Loops</vt:lpstr>
      <vt:lpstr>Anti-Patterns</vt:lpstr>
      <vt:lpstr>Lame Joke</vt:lpstr>
      <vt:lpstr>Parallel Tasks (Fork/Join, Master/Worker, Etc…)</vt:lpstr>
      <vt:lpstr>Task Lifecycle</vt:lpstr>
      <vt:lpstr>Anti-Patterns</vt:lpstr>
      <vt:lpstr>Lame Joke</vt:lpstr>
      <vt:lpstr>Parallel Aggregation (Parallel Reduction)</vt:lpstr>
      <vt:lpstr>Parallel Aggregation Workflow</vt:lpstr>
      <vt:lpstr>Lame Joke</vt:lpstr>
      <vt:lpstr>Futures (Task Graph)</vt:lpstr>
      <vt:lpstr>A Visual Task Graph</vt:lpstr>
      <vt:lpstr>Lame Joke</vt:lpstr>
      <vt:lpstr>Pipelines</vt:lpstr>
      <vt:lpstr>A Sentence Creation Pipeline</vt:lpstr>
      <vt:lpstr>Anti-Patterns</vt:lpstr>
      <vt:lpstr>Lame Joke</vt:lpstr>
      <vt:lpstr>Other Examples</vt:lpstr>
    </vt:vector>
  </TitlesOfParts>
  <Company>Improving Enterprises,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Burcham</dc:creator>
  <cp:lastModifiedBy>eburcham</cp:lastModifiedBy>
  <cp:revision>77</cp:revision>
  <dcterms:created xsi:type="dcterms:W3CDTF">2015-04-11T00:42:42Z</dcterms:created>
  <dcterms:modified xsi:type="dcterms:W3CDTF">2015-07-09T14:54:07Z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0x010100D7398AE121397446B28901E5E849BF40</vt:lpwstr>
  </property>
</Properties>
</file>