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73" autoAdjust="0"/>
  </p:normalViewPr>
  <p:slideViewPr>
    <p:cSldViewPr snapToGrid="0">
      <p:cViewPr varScale="1">
        <p:scale>
          <a:sx n="77" d="100"/>
          <a:sy n="77" d="100"/>
        </p:scale>
        <p:origin x="18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08B29-D537-49B9-9CF6-3565B31140B2}" type="datetimeFigureOut">
              <a:rPr lang="en-US" smtClean="0"/>
              <a:t>8/15/2022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3828A-A45C-4E78-9D75-0E42F56182FE}" type="slidenum">
              <a:rPr lang="en-US" smtClean="0"/>
              <a:t>‹#›</a:t>
            </a:fld>
            <a:endParaRPr lang="en-US"/>
          </a:p>
        </p:txBody>
      </p:sp>
    </p:spTree>
    <p:extLst>
      <p:ext uri="{BB962C8B-B14F-4D97-AF65-F5344CB8AC3E}">
        <p14:creationId xmlns:p14="http://schemas.microsoft.com/office/powerpoint/2010/main" val="246493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hazelcast.org/docs/latest/javadoc/com/hazelcast/map/MapLoader.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hazelcast.org/docs/latest/javadoc/com/hazelcast/map/MapStor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hazelcast.org/docs/latest-dev/manual/html-single/#setting-write-behind-persiste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azelcast.com/glossary/change-data-captu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hazelcast.com/blog/designing-an-evergreen-cache-with-change-data-captur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Cache-Aside</a:t>
            </a:r>
          </a:p>
          <a:p>
            <a:r>
              <a:rPr lang="en-US" sz="1200" b="0" i="0" kern="1200" dirty="0">
                <a:solidFill>
                  <a:schemeClr val="tx1"/>
                </a:solidFill>
                <a:effectLst/>
                <a:latin typeface="+mn-lt"/>
                <a:ea typeface="+mn-ea"/>
                <a:cs typeface="+mn-cs"/>
              </a:rPr>
              <a:t>Cache-Aside is probably the most widespread caching pattern. With this approach, your code handles the responsibility of orchestrating the flow between the cache and the source of truth.</a:t>
            </a:r>
          </a:p>
          <a:p>
            <a:r>
              <a:rPr lang="en-US" sz="1200" b="0" i="0" kern="1200" dirty="0">
                <a:solidFill>
                  <a:schemeClr val="tx1"/>
                </a:solidFill>
                <a:effectLst/>
                <a:latin typeface="+mn-lt"/>
                <a:ea typeface="+mn-ea"/>
                <a:cs typeface="+mn-cs"/>
              </a:rPr>
              <a:t>Regarding reads, it translates as the following:</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writes, it’s even simpler:</a:t>
            </a:r>
          </a:p>
          <a:p>
            <a:r>
              <a:rPr lang="en-US" dirty="0"/>
              <a:t>How cache-aside handles </a:t>
            </a:r>
            <a:r>
              <a:rPr lang="en-US" dirty="0" err="1"/>
              <a:t>writes.</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biggest advantage of using Cache-Aside is that anybody can read the code and understand its execution flow. Moreover, the requirements toward the cache provider are at their lowest: it just needs to be able to get and set values. That allows for pretty straightforward migrations from a cache provider to another one (</a:t>
            </a:r>
            <a:r>
              <a:rPr lang="en-US" sz="1200" b="0" i="1" kern="1200" dirty="0">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biggest issue of Cache-Aside is that your code needs to handle the inconsistency gap between the cache and the datastore. Imagine that you’ve successfully updated the cache but the datastore fails to update. The code needs to implement retries. Worse, during unsuccessful retries, the cache contains a value that the datastore doesn’t.</a:t>
            </a:r>
          </a:p>
          <a:p>
            <a:r>
              <a:rPr lang="en-US" sz="1200" b="0" i="0" kern="1200" dirty="0">
                <a:solidFill>
                  <a:schemeClr val="tx1"/>
                </a:solidFill>
                <a:effectLst/>
                <a:latin typeface="+mn-lt"/>
                <a:ea typeface="+mn-ea"/>
                <a:cs typeface="+mn-cs"/>
              </a:rPr>
              <a:t>Switching the logic to update the datastore first doesn’t change the problem. What if the datastore updates successfully but the cache doesn’t?</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2</a:t>
            </a:fld>
            <a:endParaRPr lang="en-US"/>
          </a:p>
        </p:txBody>
      </p:sp>
    </p:spTree>
    <p:extLst>
      <p:ext uri="{BB962C8B-B14F-4D97-AF65-F5344CB8AC3E}">
        <p14:creationId xmlns:p14="http://schemas.microsoft.com/office/powerpoint/2010/main" val="422548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Read-Through</a:t>
            </a:r>
          </a:p>
          <a:p>
            <a:r>
              <a:rPr lang="en-US" sz="1200" b="0" i="0" kern="1200" dirty="0">
                <a:solidFill>
                  <a:schemeClr val="tx1"/>
                </a:solidFill>
                <a:effectLst/>
                <a:latin typeface="+mn-lt"/>
                <a:ea typeface="+mn-ea"/>
                <a:cs typeface="+mn-cs"/>
              </a:rPr>
              <a:t>Compared to Cache-Aside, Read-Through moves the responsibility of getting the value from the datastore to the cache provider.</a:t>
            </a:r>
          </a:p>
          <a:p>
            <a:r>
              <a:rPr lang="en-US" sz="1200" b="0" i="0" kern="1200" dirty="0">
                <a:solidFill>
                  <a:schemeClr val="tx1"/>
                </a:solidFill>
                <a:effectLst/>
                <a:latin typeface="+mn-lt"/>
                <a:ea typeface="+mn-ea"/>
                <a:cs typeface="+mn-cs"/>
              </a:rPr>
              <a:t>Read-Through implements the Separation of Concerns principle. Now, the code interacts with the cache only. It’s up to the cache to manage the synchronization between itself and the datastore. It requires a more advanced cache provider than for Cache-Aside, as the former needs to provide such capability.</a:t>
            </a:r>
          </a:p>
          <a:p>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provides the </a:t>
            </a:r>
            <a:r>
              <a:rPr lang="en-US" sz="1200" b="1" i="0" u="none" strike="noStrike" kern="1200" dirty="0" err="1">
                <a:solidFill>
                  <a:schemeClr val="tx1"/>
                </a:solidFill>
                <a:effectLst/>
                <a:latin typeface="+mn-lt"/>
                <a:ea typeface="+mn-ea"/>
                <a:cs typeface="+mn-cs"/>
                <a:hlinkClick r:id="rId3"/>
              </a:rPr>
              <a:t>MapLoader</a:t>
            </a:r>
            <a:r>
              <a:rPr lang="en-US" sz="1200" b="0" i="0" kern="1200" dirty="0">
                <a:solidFill>
                  <a:schemeClr val="tx1"/>
                </a:solidFill>
                <a:effectLst/>
                <a:latin typeface="+mn-lt"/>
                <a:ea typeface="+mn-ea"/>
                <a:cs typeface="+mn-cs"/>
              </a:rPr>
              <a:t> interface for this usage.</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3</a:t>
            </a:fld>
            <a:endParaRPr lang="en-US"/>
          </a:p>
        </p:txBody>
      </p:sp>
    </p:spTree>
    <p:extLst>
      <p:ext uri="{BB962C8B-B14F-4D97-AF65-F5344CB8AC3E}">
        <p14:creationId xmlns:p14="http://schemas.microsoft.com/office/powerpoint/2010/main" val="118633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Write-Through</a:t>
            </a:r>
          </a:p>
          <a:p>
            <a:r>
              <a:rPr lang="en-US" sz="1200" b="0" i="0" kern="1200" dirty="0">
                <a:solidFill>
                  <a:schemeClr val="tx1"/>
                </a:solidFill>
                <a:effectLst/>
                <a:latin typeface="+mn-lt"/>
                <a:ea typeface="+mn-ea"/>
                <a:cs typeface="+mn-cs"/>
              </a:rPr>
              <a:t>Similar to Read-Through but for writes, Write-Through moves the writing responsibility to the cache provider.</a:t>
            </a:r>
          </a:p>
          <a:p>
            <a:r>
              <a:rPr lang="en-US" sz="1200" b="0" i="0" kern="1200" dirty="0">
                <a:solidFill>
                  <a:schemeClr val="tx1"/>
                </a:solidFill>
                <a:effectLst/>
                <a:latin typeface="+mn-lt"/>
                <a:ea typeface="+mn-ea"/>
                <a:cs typeface="+mn-cs"/>
              </a:rPr>
              <a:t>The main benefit of Write-Through is that the code is now free of failure handling and retry logic. Of course, it’s now up to the cache to manage them.</a:t>
            </a:r>
          </a:p>
          <a:p>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provides the </a:t>
            </a:r>
            <a:r>
              <a:rPr lang="en-US" sz="1200" b="1" i="0" u="none" strike="noStrike" kern="1200" dirty="0" err="1">
                <a:solidFill>
                  <a:schemeClr val="tx1"/>
                </a:solidFill>
                <a:effectLst/>
                <a:latin typeface="+mn-lt"/>
                <a:ea typeface="+mn-ea"/>
                <a:cs typeface="+mn-cs"/>
                <a:hlinkClick r:id="rId3"/>
              </a:rPr>
              <a:t>MapStore</a:t>
            </a:r>
            <a:r>
              <a:rPr lang="en-US" sz="1200" b="0" i="0" kern="1200" dirty="0">
                <a:solidFill>
                  <a:schemeClr val="tx1"/>
                </a:solidFill>
                <a:effectLst/>
                <a:latin typeface="+mn-lt"/>
                <a:ea typeface="+mn-ea"/>
                <a:cs typeface="+mn-cs"/>
              </a:rPr>
              <a:t> interface for this usage. Because in most of the cases, Write-Through also implies Read-Through, </a:t>
            </a:r>
            <a:r>
              <a:rPr lang="en-US" sz="1200" b="0" i="0" kern="1200" dirty="0" err="1">
                <a:solidFill>
                  <a:schemeClr val="tx1"/>
                </a:solidFill>
                <a:effectLst/>
                <a:latin typeface="+mn-lt"/>
                <a:ea typeface="+mn-ea"/>
                <a:cs typeface="+mn-cs"/>
              </a:rPr>
              <a:t>MapStore</a:t>
            </a:r>
            <a:r>
              <a:rPr lang="en-US" sz="1200" b="0" i="0" kern="1200" dirty="0">
                <a:solidFill>
                  <a:schemeClr val="tx1"/>
                </a:solidFill>
                <a:effectLst/>
                <a:latin typeface="+mn-lt"/>
                <a:ea typeface="+mn-ea"/>
                <a:cs typeface="+mn-cs"/>
              </a:rPr>
              <a:t> is a child-interface of </a:t>
            </a:r>
            <a:r>
              <a:rPr lang="en-US" sz="1200" b="0" i="0" kern="1200" dirty="0" err="1">
                <a:solidFill>
                  <a:schemeClr val="tx1"/>
                </a:solidFill>
                <a:effectLst/>
                <a:latin typeface="+mn-lt"/>
                <a:ea typeface="+mn-ea"/>
                <a:cs typeface="+mn-cs"/>
              </a:rPr>
              <a:t>MapLoader</a:t>
            </a:r>
            <a:r>
              <a:rPr lang="en-US" sz="1200" b="0" i="0" kern="1200" dirty="0">
                <a:solidFill>
                  <a:schemeClr val="tx1"/>
                </a:solidFill>
                <a:effectLst/>
                <a:latin typeface="+mn-lt"/>
                <a:ea typeface="+mn-ea"/>
                <a:cs typeface="+mn-cs"/>
              </a:rPr>
              <a:t> so that interactions with the datastore are co-located in the same implementation class.</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4</a:t>
            </a:fld>
            <a:endParaRPr lang="en-US"/>
          </a:p>
        </p:txBody>
      </p:sp>
    </p:spTree>
    <p:extLst>
      <p:ext uri="{BB962C8B-B14F-4D97-AF65-F5344CB8AC3E}">
        <p14:creationId xmlns:p14="http://schemas.microsoft.com/office/powerpoint/2010/main" val="4984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Write-Behind</a:t>
            </a:r>
          </a:p>
          <a:p>
            <a:r>
              <a:rPr lang="en-US" sz="1200" b="0" i="0" kern="1200" dirty="0">
                <a:solidFill>
                  <a:schemeClr val="tx1"/>
                </a:solidFill>
                <a:effectLst/>
                <a:latin typeface="+mn-lt"/>
                <a:ea typeface="+mn-ea"/>
                <a:cs typeface="+mn-cs"/>
              </a:rPr>
              <a:t>Write-Behind looks pretty similar to Write-Through.</a:t>
            </a:r>
          </a:p>
          <a:p>
            <a:r>
              <a:rPr lang="en-US" sz="1200" b="0" i="0" kern="1200" dirty="0">
                <a:solidFill>
                  <a:schemeClr val="tx1"/>
                </a:solidFill>
                <a:effectLst/>
                <a:latin typeface="+mn-lt"/>
                <a:ea typeface="+mn-ea"/>
                <a:cs typeface="+mn-cs"/>
              </a:rPr>
              <a:t>I believe some of you dear readers didn’t even see the difference. And if you did, you might be wondering what it does mean.</a:t>
            </a:r>
          </a:p>
          <a:p>
            <a:r>
              <a:rPr lang="en-US" sz="1200" b="0" i="0" kern="1200" dirty="0">
                <a:solidFill>
                  <a:schemeClr val="tx1"/>
                </a:solidFill>
                <a:effectLst/>
                <a:latin typeface="+mn-lt"/>
                <a:ea typeface="+mn-ea"/>
                <a:cs typeface="+mn-cs"/>
              </a:rPr>
              <a:t>To make it clear, the difference lies in the last arrow’s arrowhead: it changed from solid to line. If your UML days are past (I had to look at how to represent it), it means that the cache sends an asynchronous message to the datastore.</a:t>
            </a:r>
          </a:p>
          <a:p>
            <a:r>
              <a:rPr lang="en-US" sz="1200" b="0" i="0" kern="1200" dirty="0">
                <a:solidFill>
                  <a:schemeClr val="tx1"/>
                </a:solidFill>
                <a:effectLst/>
                <a:latin typeface="+mn-lt"/>
                <a:ea typeface="+mn-ea"/>
                <a:cs typeface="+mn-cs"/>
              </a:rPr>
              <a:t>Up to this point, all messages exchanged between actors were synchronous: the caller needs to wait until the </a:t>
            </a:r>
            <a:r>
              <a:rPr lang="en-US" sz="1200" b="0" i="0" kern="1200" dirty="0" err="1">
                <a:solidFill>
                  <a:schemeClr val="tx1"/>
                </a:solidFill>
                <a:effectLst/>
                <a:latin typeface="+mn-lt"/>
                <a:ea typeface="+mn-ea"/>
                <a:cs typeface="+mn-cs"/>
              </a:rPr>
              <a:t>callee</a:t>
            </a:r>
            <a:r>
              <a:rPr lang="en-US" sz="1200" b="0" i="0" kern="1200" dirty="0">
                <a:solidFill>
                  <a:schemeClr val="tx1"/>
                </a:solidFill>
                <a:effectLst/>
                <a:latin typeface="+mn-lt"/>
                <a:ea typeface="+mn-ea"/>
                <a:cs typeface="+mn-cs"/>
              </a:rPr>
              <a:t> has finished processing and returned before continuing its flow. With Write-Behind, the cache sets the value to the datastore and doesn’t wait for confirmation.</a:t>
            </a:r>
          </a:p>
          <a:p>
            <a:r>
              <a:rPr lang="en-US" sz="1200" b="0" i="0" kern="1200" dirty="0">
                <a:solidFill>
                  <a:schemeClr val="tx1"/>
                </a:solidFill>
                <a:effectLst/>
                <a:latin typeface="+mn-lt"/>
                <a:ea typeface="+mn-ea"/>
                <a:cs typeface="+mn-cs"/>
              </a:rPr>
              <a:t>On the plus side, this approach speeds the whole process since the datastore is the slowest component – it sits somewhere over the network and writes to disk. On the other hand, it runs the risk of introducing inconsistencies in the cache. In Write-Through, you could retry to your heart’s content until the value was set. In Write-Behind, you don’t know if the set was even successful.</a:t>
            </a:r>
          </a:p>
          <a:p>
            <a:r>
              <a:rPr lang="en-US" sz="1200" b="0" i="0" kern="1200" dirty="0">
                <a:solidFill>
                  <a:schemeClr val="tx1"/>
                </a:solidFill>
                <a:effectLst/>
                <a:latin typeface="+mn-lt"/>
                <a:ea typeface="+mn-ea"/>
                <a:cs typeface="+mn-cs"/>
              </a:rPr>
              <a:t>With </a:t>
            </a:r>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changing from a Write-Through approach to a Write-Behind one is just a matter of configuring the write-delay-seconds property to </a:t>
            </a:r>
            <a:r>
              <a:rPr lang="en-US" sz="1200" b="1" i="0" u="none" strike="noStrike" kern="1200" dirty="0">
                <a:solidFill>
                  <a:schemeClr val="tx1"/>
                </a:solidFill>
                <a:effectLst/>
                <a:latin typeface="+mn-lt"/>
                <a:ea typeface="+mn-ea"/>
                <a:cs typeface="+mn-cs"/>
                <a:hlinkClick r:id="rId3"/>
              </a:rPr>
              <a:t>a value higher than 0</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5</a:t>
            </a:fld>
            <a:endParaRPr lang="en-US"/>
          </a:p>
        </p:txBody>
      </p:sp>
    </p:spTree>
    <p:extLst>
      <p:ext uri="{BB962C8B-B14F-4D97-AF65-F5344CB8AC3E}">
        <p14:creationId xmlns:p14="http://schemas.microsoft.com/office/powerpoint/2010/main" val="1471388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Refresh-Ahead</a:t>
            </a:r>
          </a:p>
          <a:p>
            <a:r>
              <a:rPr lang="en-US" sz="1200" b="0" i="0" kern="1200" dirty="0">
                <a:solidFill>
                  <a:schemeClr val="tx1"/>
                </a:solidFill>
                <a:effectLst/>
                <a:latin typeface="+mn-lt"/>
                <a:ea typeface="+mn-ea"/>
                <a:cs typeface="+mn-cs"/>
              </a:rPr>
              <a:t>The old saying goes that there are two hard things in computer science: naming things and cache invalidation. Cache invalidation is about planning how long an item should be stored in the cache before it expires. When it does or when the cache is still empty, you need to fetch the item from the datastore using one of the patterns above – Cache-Aside or Read-Through.</a:t>
            </a:r>
          </a:p>
          <a:p>
            <a:r>
              <a:rPr lang="en-US" sz="1200" b="0" i="0" kern="1200" dirty="0">
                <a:solidFill>
                  <a:schemeClr val="tx1"/>
                </a:solidFill>
                <a:effectLst/>
                <a:latin typeface="+mn-lt"/>
                <a:ea typeface="+mn-ea"/>
                <a:cs typeface="+mn-cs"/>
              </a:rPr>
              <a:t>Both patterns implement a flow that involves the code, the cache, and the datastore. As mentioned above, reading from the datastore is an expensive operation: you need to first cross through the network and then request data from the datastore. What if you could prefetch the data, making it available before you even request, thus saving you from incurring the performance hit on the critical path? That’s exactly what Refresh-Ahead does.</a:t>
            </a:r>
          </a:p>
          <a:p>
            <a:r>
              <a:rPr lang="en-US" sz="1200" b="0" i="0" kern="1200" dirty="0">
                <a:solidFill>
                  <a:schemeClr val="tx1"/>
                </a:solidFill>
                <a:effectLst/>
                <a:latin typeface="+mn-lt"/>
                <a:ea typeface="+mn-ea"/>
                <a:cs typeface="+mn-cs"/>
              </a:rPr>
              <a:t>Implementations of Refresh-Ahead are cache provider-dependent. A safe bet that is agnostic to the provider is to use </a:t>
            </a:r>
            <a:r>
              <a:rPr lang="en-US" sz="1200" b="0" i="0" kern="1200" dirty="0" err="1">
                <a:solidFill>
                  <a:schemeClr val="tx1"/>
                </a:solidFill>
                <a:effectLst/>
                <a:latin typeface="+mn-lt"/>
                <a:ea typeface="+mn-ea"/>
                <a:cs typeface="+mn-cs"/>
              </a:rPr>
              <a:t>Hazelcast</a:t>
            </a:r>
            <a:r>
              <a:rPr lang="en-US" sz="1200" b="0" i="0" kern="1200" dirty="0">
                <a:solidFill>
                  <a:schemeClr val="tx1"/>
                </a:solidFill>
                <a:effectLst/>
                <a:latin typeface="+mn-lt"/>
                <a:ea typeface="+mn-ea"/>
                <a:cs typeface="+mn-cs"/>
              </a:rPr>
              <a:t> Jet. With its </a:t>
            </a:r>
            <a:r>
              <a:rPr lang="en-US" sz="1200" b="1" i="0" u="none" strike="noStrike" kern="1200" dirty="0">
                <a:solidFill>
                  <a:schemeClr val="tx1"/>
                </a:solidFill>
                <a:effectLst/>
                <a:latin typeface="+mn-lt"/>
                <a:ea typeface="+mn-ea"/>
                <a:cs typeface="+mn-cs"/>
                <a:hlinkClick r:id="rId3"/>
              </a:rPr>
              <a:t>Change-Data-Capture</a:t>
            </a:r>
            <a:r>
              <a:rPr lang="en-US" sz="1200" b="0" i="0" kern="1200" dirty="0">
                <a:solidFill>
                  <a:schemeClr val="tx1"/>
                </a:solidFill>
                <a:effectLst/>
                <a:latin typeface="+mn-lt"/>
                <a:ea typeface="+mn-ea"/>
                <a:cs typeface="+mn-cs"/>
              </a:rPr>
              <a:t> capability, Jet allows to connect to any cache provider with a public API and update cached entities as soon as the datastore is updated. Here’s a bird’s eye view of CDC in action:</a:t>
            </a:r>
          </a:p>
          <a:p>
            <a:r>
              <a:rPr lang="en-US" sz="1200" b="0" i="0" kern="1200" dirty="0">
                <a:solidFill>
                  <a:schemeClr val="tx1"/>
                </a:solidFill>
                <a:effectLst/>
                <a:latin typeface="+mn-lt"/>
                <a:ea typeface="+mn-ea"/>
                <a:cs typeface="+mn-cs"/>
              </a:rPr>
              <a:t>For more details on Refresh-Ahead, please check my previous post </a:t>
            </a:r>
            <a:r>
              <a:rPr lang="en-US" sz="1200" b="1" i="0" u="none" strike="noStrike" kern="1200" dirty="0">
                <a:solidFill>
                  <a:schemeClr val="tx1"/>
                </a:solidFill>
                <a:effectLst/>
                <a:latin typeface="+mn-lt"/>
                <a:ea typeface="+mn-ea"/>
                <a:cs typeface="+mn-cs"/>
                <a:hlinkClick r:id="rId4"/>
              </a:rPr>
              <a:t>Designing an Evergreen Cache with Change-Data-Capture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273828A-A45C-4E78-9D75-0E42F56182FE}" type="slidenum">
              <a:rPr lang="en-US" smtClean="0"/>
              <a:t>6</a:t>
            </a:fld>
            <a:endParaRPr lang="en-US"/>
          </a:p>
        </p:txBody>
      </p:sp>
    </p:spTree>
    <p:extLst>
      <p:ext uri="{BB962C8B-B14F-4D97-AF65-F5344CB8AC3E}">
        <p14:creationId xmlns:p14="http://schemas.microsoft.com/office/powerpoint/2010/main" val="310633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8935-5CB9-402E-AC6C-E1B5F8A41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0E04E-9846-4F33-BE6A-D28A30FFF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A3A9D-D256-4F7B-BF4D-3382013FC449}"/>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DDBB9653-03FA-4DB1-B0F9-0C30BB65E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81492-0F51-4441-8158-E06E9D20F977}"/>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08976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6194-3B29-4B61-8874-427D7E4D2C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190C-9B4F-4435-A9FB-FF3E4A2CE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EF906-1073-4A18-8416-00F9D31D2A45}"/>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E94F48EE-9BA7-45C6-86F4-609102B01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42624-AE93-4A9D-939C-B152184582EE}"/>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22961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4A9021-96DD-4417-8CAC-B9065588D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0151D7-60FB-42B0-8F9F-9019A7D284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47548-8B6E-4D1A-B960-3B3608E428FC}"/>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D40D4651-226F-4EEB-9099-75BF6F093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5A90E-EC9D-4B56-9B4F-56A2CBBB56ED}"/>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243180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C6F8-5275-4977-9079-B5228A638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2CCF2-F117-411D-B5D3-92BE63BAB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EF60A-E9CD-4F4C-BF74-0CBB58AEA442}"/>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F81B3709-242F-41DB-BBD1-22AAEE29E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5F809-EAF3-4E64-BBBB-4650D993C264}"/>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38765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B5F8-F00A-4ACF-9425-8539933BB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3E35D-F4E4-42D4-8084-15C19F223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89D867-8698-4204-ADE1-35E7448F5166}"/>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9AF82BF8-22BE-4960-8DF3-0EB3AD81C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C395D-4027-4BB1-B524-C5CBEDB46A97}"/>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169301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E624-95EF-4297-840C-C3DF6AE06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5733D-37B8-4DBD-8DC4-B2EFE8B768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ED8DCA-1DE5-4AD7-817C-79FB0B754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FB67F2-E47B-45BB-9722-EC922F6B7141}"/>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6" name="Footer Placeholder 5">
            <a:extLst>
              <a:ext uri="{FF2B5EF4-FFF2-40B4-BE49-F238E27FC236}">
                <a16:creationId xmlns:a16="http://schemas.microsoft.com/office/drawing/2014/main" id="{5692AE9D-2DD4-4326-B99F-B01E94E1E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F7948-2464-41D4-925E-C2EB9987616C}"/>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23479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7BF0-BD06-49D6-9851-C1A312204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C00D6C-11CB-45B3-B5D8-BEFE82A01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F2646-9EC0-4A07-A699-8B649A1969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D6668-BB46-4814-99AD-56BAD5D9F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56D05B-45D1-4077-9297-71D1583525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D4E93-2DBE-4CA1-838B-355EC9B7554B}"/>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8" name="Footer Placeholder 7">
            <a:extLst>
              <a:ext uri="{FF2B5EF4-FFF2-40B4-BE49-F238E27FC236}">
                <a16:creationId xmlns:a16="http://schemas.microsoft.com/office/drawing/2014/main" id="{43C83AD8-C8DF-4975-9E5A-3145909B0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3744CD-49AC-4C49-8C6C-D5FD9620C4BC}"/>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60774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3D95-9DF9-4BB2-9295-738B291C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7B49ED-5932-429A-B0C6-4CAE4D3CD198}"/>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4" name="Footer Placeholder 3">
            <a:extLst>
              <a:ext uri="{FF2B5EF4-FFF2-40B4-BE49-F238E27FC236}">
                <a16:creationId xmlns:a16="http://schemas.microsoft.com/office/drawing/2014/main" id="{EC7995AB-C041-4658-AE60-542A45CDE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8CC884-E78F-48E2-8644-FDF77728A855}"/>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42917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F0E51-0FCB-417E-B3D9-E3774F76416B}"/>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3" name="Footer Placeholder 2">
            <a:extLst>
              <a:ext uri="{FF2B5EF4-FFF2-40B4-BE49-F238E27FC236}">
                <a16:creationId xmlns:a16="http://schemas.microsoft.com/office/drawing/2014/main" id="{2485820E-85F3-4985-8549-50056D91E9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6D175-070D-4F8C-87A2-DA955F5879CE}"/>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233258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0F81-CAC1-4BAF-ABA0-DBFD5F5CF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15907-2CA8-475D-9F4D-4B99D3C21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C0B03-C4DF-473D-A10E-76C0CCE22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C4E163-56BE-4848-BCCF-3CFD94AA5FE0}"/>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6" name="Footer Placeholder 5">
            <a:extLst>
              <a:ext uri="{FF2B5EF4-FFF2-40B4-BE49-F238E27FC236}">
                <a16:creationId xmlns:a16="http://schemas.microsoft.com/office/drawing/2014/main" id="{D03C593F-0807-4CEE-9A61-0368727A6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662E9-F04E-4F0A-895E-E8030D60EA26}"/>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34486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1AAE-65A7-4DA4-941E-E359CD409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7B6EA0-8145-4343-BB5D-16CCEE26A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92E84-F13D-4204-B23B-98AABDE0F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DB27E-2F79-4CF1-BD53-F3BA857E6B40}"/>
              </a:ext>
            </a:extLst>
          </p:cNvPr>
          <p:cNvSpPr>
            <a:spLocks noGrp="1"/>
          </p:cNvSpPr>
          <p:nvPr>
            <p:ph type="dt" sz="half" idx="10"/>
          </p:nvPr>
        </p:nvSpPr>
        <p:spPr/>
        <p:txBody>
          <a:bodyPr/>
          <a:lstStyle/>
          <a:p>
            <a:fld id="{A06862D6-E480-4838-B69E-9F9573E7CAE1}" type="datetimeFigureOut">
              <a:rPr lang="en-US" smtClean="0"/>
              <a:t>8/15/2022</a:t>
            </a:fld>
            <a:endParaRPr lang="en-US"/>
          </a:p>
        </p:txBody>
      </p:sp>
      <p:sp>
        <p:nvSpPr>
          <p:cNvPr id="6" name="Footer Placeholder 5">
            <a:extLst>
              <a:ext uri="{FF2B5EF4-FFF2-40B4-BE49-F238E27FC236}">
                <a16:creationId xmlns:a16="http://schemas.microsoft.com/office/drawing/2014/main" id="{2A48C3AC-F956-44FD-811F-EBAC61AAD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FE1EC-FA5F-4A3E-A51B-C829370A2EDB}"/>
              </a:ext>
            </a:extLst>
          </p:cNvPr>
          <p:cNvSpPr>
            <a:spLocks noGrp="1"/>
          </p:cNvSpPr>
          <p:nvPr>
            <p:ph type="sldNum" sz="quarter" idx="12"/>
          </p:nvPr>
        </p:nvSpPr>
        <p:spPr/>
        <p:txBody>
          <a:bodyPr/>
          <a:lstStyle/>
          <a:p>
            <a:fld id="{4705CA1C-3E37-46B1-AF59-2EF8FA173C03}" type="slidenum">
              <a:rPr lang="en-US" smtClean="0"/>
              <a:t>‹#›</a:t>
            </a:fld>
            <a:endParaRPr lang="en-US"/>
          </a:p>
        </p:txBody>
      </p:sp>
    </p:spTree>
    <p:extLst>
      <p:ext uri="{BB962C8B-B14F-4D97-AF65-F5344CB8AC3E}">
        <p14:creationId xmlns:p14="http://schemas.microsoft.com/office/powerpoint/2010/main" val="187240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73CB5-0ACC-4DA1-8DD0-FC523AEF9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E50F5-B1C8-4F9F-B1AE-95FE923F3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BA42F-00A8-447A-B50E-9D850BD12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862D6-E480-4838-B69E-9F9573E7CAE1}" type="datetimeFigureOut">
              <a:rPr lang="en-US" smtClean="0"/>
              <a:t>8/15/2022</a:t>
            </a:fld>
            <a:endParaRPr lang="en-US"/>
          </a:p>
        </p:txBody>
      </p:sp>
      <p:sp>
        <p:nvSpPr>
          <p:cNvPr id="5" name="Footer Placeholder 4">
            <a:extLst>
              <a:ext uri="{FF2B5EF4-FFF2-40B4-BE49-F238E27FC236}">
                <a16:creationId xmlns:a16="http://schemas.microsoft.com/office/drawing/2014/main" id="{24D33A61-C3D4-46B0-890A-6AE9A8D23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0247C-3199-4A35-BE8F-FEE2BD8F2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5CA1C-3E37-46B1-AF59-2EF8FA173C03}" type="slidenum">
              <a:rPr lang="en-US" smtClean="0"/>
              <a:t>‹#›</a:t>
            </a:fld>
            <a:endParaRPr lang="en-US"/>
          </a:p>
        </p:txBody>
      </p:sp>
    </p:spTree>
    <p:extLst>
      <p:ext uri="{BB962C8B-B14F-4D97-AF65-F5344CB8AC3E}">
        <p14:creationId xmlns:p14="http://schemas.microsoft.com/office/powerpoint/2010/main" val="242251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CFEA-5747-40D0-9D4E-DC93380C5DCB}"/>
              </a:ext>
            </a:extLst>
          </p:cNvPr>
          <p:cNvSpPr>
            <a:spLocks noGrp="1"/>
          </p:cNvSpPr>
          <p:nvPr>
            <p:ph type="ctrTitle"/>
          </p:nvPr>
        </p:nvSpPr>
        <p:spPr/>
        <p:txBody>
          <a:bodyPr/>
          <a:lstStyle/>
          <a:p>
            <a:r>
              <a:rPr lang="en-US" dirty="0"/>
              <a:t>Caching Patterns Overview</a:t>
            </a:r>
          </a:p>
        </p:txBody>
      </p:sp>
      <p:sp>
        <p:nvSpPr>
          <p:cNvPr id="3" name="Subtitle 2">
            <a:extLst>
              <a:ext uri="{FF2B5EF4-FFF2-40B4-BE49-F238E27FC236}">
                <a16:creationId xmlns:a16="http://schemas.microsoft.com/office/drawing/2014/main" id="{7303BA6E-EADC-4DF8-9D7D-A5A0CBE12D4D}"/>
              </a:ext>
            </a:extLst>
          </p:cNvPr>
          <p:cNvSpPr>
            <a:spLocks noGrp="1"/>
          </p:cNvSpPr>
          <p:nvPr>
            <p:ph type="subTitle" idx="1"/>
          </p:nvPr>
        </p:nvSpPr>
        <p:spPr/>
        <p:txBody>
          <a:bodyPr/>
          <a:lstStyle/>
          <a:p>
            <a:r>
              <a:rPr lang="en-US" dirty="0"/>
              <a:t>The Minimum You Need to Know</a:t>
            </a:r>
          </a:p>
        </p:txBody>
      </p:sp>
    </p:spTree>
    <p:extLst>
      <p:ext uri="{BB962C8B-B14F-4D97-AF65-F5344CB8AC3E}">
        <p14:creationId xmlns:p14="http://schemas.microsoft.com/office/powerpoint/2010/main" val="355043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7B69-7E3C-45B3-8D05-3FC0A6A45C1E}"/>
              </a:ext>
            </a:extLst>
          </p:cNvPr>
          <p:cNvSpPr>
            <a:spLocks noGrp="1"/>
          </p:cNvSpPr>
          <p:nvPr>
            <p:ph type="title"/>
          </p:nvPr>
        </p:nvSpPr>
        <p:spPr/>
        <p:txBody>
          <a:bodyPr/>
          <a:lstStyle/>
          <a:p>
            <a:r>
              <a:rPr lang="en-US" dirty="0"/>
              <a:t>Cache-Aside</a:t>
            </a:r>
          </a:p>
        </p:txBody>
      </p:sp>
      <p:pic>
        <p:nvPicPr>
          <p:cNvPr id="6" name="Content Placeholder 5">
            <a:extLst>
              <a:ext uri="{FF2B5EF4-FFF2-40B4-BE49-F238E27FC236}">
                <a16:creationId xmlns:a16="http://schemas.microsoft.com/office/drawing/2014/main" id="{520E7A8C-28FD-4C82-8EAB-88BC6822F3AF}"/>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3975" y="2191544"/>
            <a:ext cx="4210050" cy="3619500"/>
          </a:xfrm>
        </p:spPr>
      </p:pic>
      <p:pic>
        <p:nvPicPr>
          <p:cNvPr id="8" name="Content Placeholder 7">
            <a:extLst>
              <a:ext uri="{FF2B5EF4-FFF2-40B4-BE49-F238E27FC236}">
                <a16:creationId xmlns:a16="http://schemas.microsoft.com/office/drawing/2014/main" id="{824C8D0A-384E-4209-9A46-50FA3EB1324B}"/>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58037" y="2753519"/>
            <a:ext cx="3209925" cy="2495550"/>
          </a:xfrm>
        </p:spPr>
      </p:pic>
    </p:spTree>
    <p:extLst>
      <p:ext uri="{BB962C8B-B14F-4D97-AF65-F5344CB8AC3E}">
        <p14:creationId xmlns:p14="http://schemas.microsoft.com/office/powerpoint/2010/main" val="333153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Read-Through</a:t>
            </a:r>
          </a:p>
        </p:txBody>
      </p:sp>
      <p:pic>
        <p:nvPicPr>
          <p:cNvPr id="5" name="Content Placeholder 4">
            <a:extLst>
              <a:ext uri="{FF2B5EF4-FFF2-40B4-BE49-F238E27FC236}">
                <a16:creationId xmlns:a16="http://schemas.microsoft.com/office/drawing/2014/main" id="{F7C32CB9-31F1-471E-B98B-C68932D62EC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1475" y="1924844"/>
            <a:ext cx="3829050" cy="4152900"/>
          </a:xfrm>
        </p:spPr>
      </p:pic>
    </p:spTree>
    <p:extLst>
      <p:ext uri="{BB962C8B-B14F-4D97-AF65-F5344CB8AC3E}">
        <p14:creationId xmlns:p14="http://schemas.microsoft.com/office/powerpoint/2010/main" val="209570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Write-Through</a:t>
            </a:r>
          </a:p>
        </p:txBody>
      </p:sp>
      <p:pic>
        <p:nvPicPr>
          <p:cNvPr id="7" name="Content Placeholder 6">
            <a:extLst>
              <a:ext uri="{FF2B5EF4-FFF2-40B4-BE49-F238E27FC236}">
                <a16:creationId xmlns:a16="http://schemas.microsoft.com/office/drawing/2014/main" id="{5BB92DA6-6741-4B2C-9C14-0FD72696F17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1499" y="2075145"/>
            <a:ext cx="5629002" cy="3852298"/>
          </a:xfrm>
        </p:spPr>
      </p:pic>
    </p:spTree>
    <p:extLst>
      <p:ext uri="{BB962C8B-B14F-4D97-AF65-F5344CB8AC3E}">
        <p14:creationId xmlns:p14="http://schemas.microsoft.com/office/powerpoint/2010/main" val="92127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Write-Behind</a:t>
            </a:r>
          </a:p>
        </p:txBody>
      </p:sp>
      <p:pic>
        <p:nvPicPr>
          <p:cNvPr id="6" name="Content Placeholder 5">
            <a:extLst>
              <a:ext uri="{FF2B5EF4-FFF2-40B4-BE49-F238E27FC236}">
                <a16:creationId xmlns:a16="http://schemas.microsoft.com/office/drawing/2014/main" id="{98256E03-565C-486B-9B35-6AEFCD9BE7F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004" y="2096022"/>
            <a:ext cx="5567992" cy="3810544"/>
          </a:xfrm>
        </p:spPr>
      </p:pic>
    </p:spTree>
    <p:extLst>
      <p:ext uri="{BB962C8B-B14F-4D97-AF65-F5344CB8AC3E}">
        <p14:creationId xmlns:p14="http://schemas.microsoft.com/office/powerpoint/2010/main" val="253288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5779-AF87-4A0B-928E-4DFCA233DDF2}"/>
              </a:ext>
            </a:extLst>
          </p:cNvPr>
          <p:cNvSpPr>
            <a:spLocks noGrp="1"/>
          </p:cNvSpPr>
          <p:nvPr>
            <p:ph type="title"/>
          </p:nvPr>
        </p:nvSpPr>
        <p:spPr/>
        <p:txBody>
          <a:bodyPr/>
          <a:lstStyle/>
          <a:p>
            <a:r>
              <a:rPr lang="en-US" dirty="0"/>
              <a:t>Refresh-Ahead</a:t>
            </a:r>
          </a:p>
        </p:txBody>
      </p:sp>
      <p:pic>
        <p:nvPicPr>
          <p:cNvPr id="7" name="Content Placeholder 6">
            <a:extLst>
              <a:ext uri="{FF2B5EF4-FFF2-40B4-BE49-F238E27FC236}">
                <a16:creationId xmlns:a16="http://schemas.microsoft.com/office/drawing/2014/main" id="{CB5FBA31-A87E-499D-BFD2-71C845292D2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249" y="1574156"/>
            <a:ext cx="4893502" cy="4854276"/>
          </a:xfrm>
        </p:spPr>
      </p:pic>
    </p:spTree>
    <p:extLst>
      <p:ext uri="{BB962C8B-B14F-4D97-AF65-F5344CB8AC3E}">
        <p14:creationId xmlns:p14="http://schemas.microsoft.com/office/powerpoint/2010/main" val="103129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F770-D60C-4715-A53D-101CF76B54F6}"/>
              </a:ext>
            </a:extLst>
          </p:cNvPr>
          <p:cNvSpPr>
            <a:spLocks noGrp="1"/>
          </p:cNvSpPr>
          <p:nvPr>
            <p:ph type="title"/>
          </p:nvPr>
        </p:nvSpPr>
        <p:spPr/>
        <p:txBody>
          <a:bodyPr/>
          <a:lstStyle/>
          <a:p>
            <a:r>
              <a:rPr lang="en-US" dirty="0"/>
              <a:t>Pattern Summary</a:t>
            </a:r>
          </a:p>
        </p:txBody>
      </p:sp>
      <p:graphicFrame>
        <p:nvGraphicFramePr>
          <p:cNvPr id="4" name="Content Placeholder 3">
            <a:extLst>
              <a:ext uri="{FF2B5EF4-FFF2-40B4-BE49-F238E27FC236}">
                <a16:creationId xmlns:a16="http://schemas.microsoft.com/office/drawing/2014/main" id="{B7BC3C9F-681E-452C-8B26-3748B4572BBD}"/>
              </a:ext>
            </a:extLst>
          </p:cNvPr>
          <p:cNvGraphicFramePr>
            <a:graphicFrameLocks noGrp="1"/>
          </p:cNvGraphicFramePr>
          <p:nvPr>
            <p:ph idx="1"/>
            <p:extLst>
              <p:ext uri="{D42A27DB-BD31-4B8C-83A1-F6EECF244321}">
                <p14:modId xmlns:p14="http://schemas.microsoft.com/office/powerpoint/2010/main" val="1600809287"/>
              </p:ext>
            </p:extLst>
          </p:nvPr>
        </p:nvGraphicFramePr>
        <p:xfrm>
          <a:off x="838200" y="1825625"/>
          <a:ext cx="10515600" cy="4513230"/>
        </p:xfrm>
        <a:graphic>
          <a:graphicData uri="http://schemas.openxmlformats.org/drawingml/2006/table">
            <a:tbl>
              <a:tblPr/>
              <a:tblGrid>
                <a:gridCol w="3505200">
                  <a:extLst>
                    <a:ext uri="{9D8B030D-6E8A-4147-A177-3AD203B41FA5}">
                      <a16:colId xmlns:a16="http://schemas.microsoft.com/office/drawing/2014/main" val="3322705255"/>
                    </a:ext>
                  </a:extLst>
                </a:gridCol>
                <a:gridCol w="3505200">
                  <a:extLst>
                    <a:ext uri="{9D8B030D-6E8A-4147-A177-3AD203B41FA5}">
                      <a16:colId xmlns:a16="http://schemas.microsoft.com/office/drawing/2014/main" val="3862591454"/>
                    </a:ext>
                  </a:extLst>
                </a:gridCol>
                <a:gridCol w="3505200">
                  <a:extLst>
                    <a:ext uri="{9D8B030D-6E8A-4147-A177-3AD203B41FA5}">
                      <a16:colId xmlns:a16="http://schemas.microsoft.com/office/drawing/2014/main" val="1817551077"/>
                    </a:ext>
                  </a:extLst>
                </a:gridCol>
              </a:tblGrid>
              <a:tr h="440408">
                <a:tc>
                  <a:txBody>
                    <a:bodyPr/>
                    <a:lstStyle/>
                    <a:p>
                      <a:pPr algn="l" fontAlgn="b"/>
                      <a:r>
                        <a:rPr lang="en-US" sz="1600" b="0" cap="all">
                          <a:solidFill>
                            <a:srgbClr val="FFFFFF"/>
                          </a:solidFill>
                          <a:effectLst/>
                        </a:rPr>
                        <a:t>PATTERN</a:t>
                      </a:r>
                    </a:p>
                  </a:txBody>
                  <a:tcPr marL="224160" marR="224160" marT="125266" marB="12526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D6BFA"/>
                    </a:solidFill>
                  </a:tcPr>
                </a:tc>
                <a:tc>
                  <a:txBody>
                    <a:bodyPr/>
                    <a:lstStyle/>
                    <a:p>
                      <a:pPr algn="l" fontAlgn="b"/>
                      <a:r>
                        <a:rPr lang="en-US" sz="1600" b="0" cap="all">
                          <a:solidFill>
                            <a:srgbClr val="FFFFFF"/>
                          </a:solidFill>
                          <a:effectLst/>
                        </a:rPr>
                        <a:t>CONSIDER</a:t>
                      </a:r>
                    </a:p>
                  </a:txBody>
                  <a:tcPr marL="224160" marR="224160" marT="125266" marB="12526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D6BFA"/>
                    </a:solidFill>
                  </a:tcPr>
                </a:tc>
                <a:tc>
                  <a:txBody>
                    <a:bodyPr/>
                    <a:lstStyle/>
                    <a:p>
                      <a:pPr algn="l" fontAlgn="b"/>
                      <a:r>
                        <a:rPr lang="en-US" sz="1600" b="0" cap="all">
                          <a:solidFill>
                            <a:srgbClr val="FFFFFF"/>
                          </a:solidFill>
                          <a:effectLst/>
                        </a:rPr>
                        <a:t>CONS</a:t>
                      </a:r>
                    </a:p>
                  </a:txBody>
                  <a:tcPr marL="224160" marR="224160" marT="125266" marB="12526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0D6BFA"/>
                    </a:solidFill>
                  </a:tcPr>
                </a:tc>
                <a:extLst>
                  <a:ext uri="{0D108BD9-81ED-4DB2-BD59-A6C34878D82A}">
                    <a16:rowId xmlns:a16="http://schemas.microsoft.com/office/drawing/2014/main" val="4079126409"/>
                  </a:ext>
                </a:extLst>
              </a:tr>
              <a:tr h="1010038">
                <a:tc>
                  <a:txBody>
                    <a:bodyPr/>
                    <a:lstStyle/>
                    <a:p>
                      <a:pPr fontAlgn="t"/>
                      <a:r>
                        <a:rPr lang="en-US" sz="1600">
                          <a:effectLst/>
                        </a:rPr>
                        <a:t>Cache-Aside</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When you’re limited by the capabilities of your cache provider</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The application is responsible for the cache orchestration flow</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extLst>
                  <a:ext uri="{0D108BD9-81ED-4DB2-BD59-A6C34878D82A}">
                    <a16:rowId xmlns:a16="http://schemas.microsoft.com/office/drawing/2014/main" val="3814588154"/>
                  </a:ext>
                </a:extLst>
              </a:tr>
              <a:tr h="440408">
                <a:tc>
                  <a:txBody>
                    <a:bodyPr/>
                    <a:lstStyle/>
                    <a:p>
                      <a:pPr fontAlgn="t"/>
                      <a:r>
                        <a:rPr lang="en-US" sz="1600">
                          <a:effectLst/>
                        </a:rPr>
                        <a:t>Read-Through</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gridSpan="2">
                  <a:txBody>
                    <a:bodyPr/>
                    <a:lstStyle/>
                    <a:p>
                      <a:pPr algn="l" fontAlgn="b"/>
                      <a:r>
                        <a:rPr lang="en-US" sz="1600" b="1">
                          <a:effectLst/>
                        </a:rPr>
                        <a:t>Solid default</a:t>
                      </a:r>
                    </a:p>
                  </a:txBody>
                  <a:tcPr marL="224160" marR="224160" marT="59336" marB="5933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63010516"/>
                  </a:ext>
                </a:extLst>
              </a:tr>
              <a:tr h="440408">
                <a:tc>
                  <a:txBody>
                    <a:bodyPr/>
                    <a:lstStyle/>
                    <a:p>
                      <a:pPr fontAlgn="t"/>
                      <a:r>
                        <a:rPr lang="en-US" sz="1600">
                          <a:effectLst/>
                        </a:rPr>
                        <a:t>Write-Through</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gridSpan="2">
                  <a:txBody>
                    <a:bodyPr/>
                    <a:lstStyle/>
                    <a:p>
                      <a:pPr algn="l" fontAlgn="b"/>
                      <a:r>
                        <a:rPr lang="en-US" sz="1600" b="1">
                          <a:effectLst/>
                        </a:rPr>
                        <a:t>Solid default</a:t>
                      </a:r>
                    </a:p>
                  </a:txBody>
                  <a:tcPr marL="224160" marR="224160" marT="59336" marB="59336" anchor="b">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3105403787"/>
                  </a:ext>
                </a:extLst>
              </a:tr>
              <a:tr h="1010038">
                <a:tc>
                  <a:txBody>
                    <a:bodyPr/>
                    <a:lstStyle/>
                    <a:p>
                      <a:pPr fontAlgn="t"/>
                      <a:r>
                        <a:rPr lang="en-US" sz="1600">
                          <a:effectLst/>
                        </a:rPr>
                        <a:t>Write-behind</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When performance considerations outweigh short-term consistency</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tc>
                  <a:txBody>
                    <a:bodyPr/>
                    <a:lstStyle/>
                    <a:p>
                      <a:pPr fontAlgn="t"/>
                      <a:r>
                        <a:rPr lang="en-US" sz="1600">
                          <a:effectLst/>
                        </a:rPr>
                        <a:t>Asynchronous systems are harder to reason with</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F6F6F6"/>
                    </a:solidFill>
                  </a:tcPr>
                </a:tc>
                <a:extLst>
                  <a:ext uri="{0D108BD9-81ED-4DB2-BD59-A6C34878D82A}">
                    <a16:rowId xmlns:a16="http://schemas.microsoft.com/office/drawing/2014/main" val="2330371507"/>
                  </a:ext>
                </a:extLst>
              </a:tr>
              <a:tr h="1010038">
                <a:tc>
                  <a:txBody>
                    <a:bodyPr/>
                    <a:lstStyle/>
                    <a:p>
                      <a:pPr fontAlgn="t"/>
                      <a:r>
                        <a:rPr lang="en-US" sz="1600">
                          <a:effectLst/>
                        </a:rPr>
                        <a:t>Refresh-ahead</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fontAlgn="t"/>
                      <a:r>
                        <a:rPr lang="en-US" sz="1600">
                          <a:effectLst/>
                        </a:rPr>
                        <a:t>When fetching data from the datastore impairs throughput</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fontAlgn="t"/>
                      <a:r>
                        <a:rPr lang="en-US" sz="1600" dirty="0">
                          <a:effectLst/>
                        </a:rPr>
                        <a:t>Additional component to develop, deploy and maintain</a:t>
                      </a:r>
                    </a:p>
                  </a:txBody>
                  <a:tcPr marL="224160" marR="224160" marT="125266" marB="125266">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4050284160"/>
                  </a:ext>
                </a:extLst>
              </a:tr>
            </a:tbl>
          </a:graphicData>
        </a:graphic>
      </p:graphicFrame>
    </p:spTree>
    <p:extLst>
      <p:ext uri="{BB962C8B-B14F-4D97-AF65-F5344CB8AC3E}">
        <p14:creationId xmlns:p14="http://schemas.microsoft.com/office/powerpoint/2010/main" val="379658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923</Words>
  <Application>Microsoft Office PowerPoint</Application>
  <PresentationFormat>Widescreen</PresentationFormat>
  <Paragraphs>58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Caching Patterns Overview</vt:lpstr>
      <vt:lpstr>Cache-Aside</vt:lpstr>
      <vt:lpstr>Read-Through</vt:lpstr>
      <vt:lpstr>Write-Through</vt:lpstr>
      <vt:lpstr>Write-Behind</vt:lpstr>
      <vt:lpstr>Refresh-Ahead</vt:lpstr>
      <vt:lpstr>Pattern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 Patterns Overview</dc:title>
  <dc:creator>Burcham, Eric</dc:creator>
  <cp:lastModifiedBy>Burcham, Eric</cp:lastModifiedBy>
  <cp:revision>4</cp:revision>
  <dcterms:created xsi:type="dcterms:W3CDTF">2022-08-15T18:29:19Z</dcterms:created>
  <dcterms:modified xsi:type="dcterms:W3CDTF">2022-08-15T18:48:26Z</dcterms:modified>
</cp:coreProperties>
</file>