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258" r:id="rId3"/>
    <p:sldId id="259" r:id="rId4"/>
    <p:sldId id="260" r:id="rId5"/>
    <p:sldId id="262" r:id="rId6"/>
    <p:sldId id="272" r:id="rId7"/>
    <p:sldId id="267" r:id="rId8"/>
    <p:sldId id="263" r:id="rId9"/>
    <p:sldId id="264" r:id="rId10"/>
    <p:sldId id="265" r:id="rId11"/>
    <p:sldId id="261" r:id="rId12"/>
    <p:sldId id="266" r:id="rId13"/>
    <p:sldId id="268" r:id="rId14"/>
    <p:sldId id="270" r:id="rId15"/>
    <p:sldId id="271" r:id="rId16"/>
    <p:sldId id="273" r:id="rId17"/>
    <p:sldId id="282" r:id="rId18"/>
    <p:sldId id="283" r:id="rId19"/>
    <p:sldId id="257" r:id="rId20"/>
    <p:sldId id="284" r:id="rId21"/>
    <p:sldId id="285" r:id="rId22"/>
    <p:sldId id="286" r:id="rId23"/>
    <p:sldId id="287" r:id="rId24"/>
    <p:sldId id="317" r:id="rId25"/>
    <p:sldId id="288" r:id="rId26"/>
    <p:sldId id="289" r:id="rId27"/>
    <p:sldId id="290" r:id="rId28"/>
    <p:sldId id="318" r:id="rId29"/>
    <p:sldId id="291" r:id="rId30"/>
    <p:sldId id="319" r:id="rId31"/>
    <p:sldId id="292" r:id="rId32"/>
    <p:sldId id="293" r:id="rId33"/>
    <p:sldId id="320" r:id="rId34"/>
    <p:sldId id="295" r:id="rId35"/>
    <p:sldId id="321" r:id="rId36"/>
    <p:sldId id="297" r:id="rId37"/>
    <p:sldId id="322" r:id="rId38"/>
    <p:sldId id="325" r:id="rId39"/>
    <p:sldId id="275" r:id="rId40"/>
    <p:sldId id="326" r:id="rId41"/>
    <p:sldId id="277" r:id="rId42"/>
    <p:sldId id="323" r:id="rId43"/>
    <p:sldId id="279" r:id="rId44"/>
    <p:sldId id="324" r:id="rId45"/>
    <p:sldId id="299" r:id="rId46"/>
    <p:sldId id="309" r:id="rId47"/>
    <p:sldId id="327" r:id="rId48"/>
    <p:sldId id="328" r:id="rId49"/>
    <p:sldId id="329" r:id="rId50"/>
    <p:sldId id="330" r:id="rId51"/>
    <p:sldId id="331" r:id="rId52"/>
    <p:sldId id="332" r:id="rId53"/>
    <p:sldId id="333" r:id="rId54"/>
    <p:sldId id="372" r:id="rId55"/>
    <p:sldId id="336" r:id="rId56"/>
    <p:sldId id="339" r:id="rId57"/>
    <p:sldId id="340" r:id="rId58"/>
    <p:sldId id="341" r:id="rId59"/>
    <p:sldId id="342" r:id="rId60"/>
    <p:sldId id="343" r:id="rId61"/>
    <p:sldId id="354" r:id="rId62"/>
    <p:sldId id="346" r:id="rId63"/>
    <p:sldId id="347" r:id="rId64"/>
    <p:sldId id="348" r:id="rId65"/>
    <p:sldId id="345" r:id="rId66"/>
    <p:sldId id="352" r:id="rId67"/>
    <p:sldId id="344" r:id="rId68"/>
    <p:sldId id="351" r:id="rId69"/>
    <p:sldId id="353" r:id="rId70"/>
    <p:sldId id="358" r:id="rId71"/>
    <p:sldId id="355" r:id="rId72"/>
    <p:sldId id="356" r:id="rId73"/>
    <p:sldId id="357" r:id="rId74"/>
    <p:sldId id="359" r:id="rId75"/>
    <p:sldId id="373" r:id="rId76"/>
    <p:sldId id="360" r:id="rId77"/>
    <p:sldId id="361" r:id="rId78"/>
    <p:sldId id="362" r:id="rId79"/>
    <p:sldId id="363" r:id="rId80"/>
    <p:sldId id="364" r:id="rId81"/>
    <p:sldId id="365" r:id="rId82"/>
    <p:sldId id="366" r:id="rId83"/>
    <p:sldId id="367" r:id="rId84"/>
    <p:sldId id="368" r:id="rId85"/>
    <p:sldId id="369" r:id="rId86"/>
    <p:sldId id="370" r:id="rId87"/>
    <p:sldId id="371" r:id="rId88"/>
    <p:sldId id="269" r:id="rId89"/>
    <p:sldId id="274" r:id="rId90"/>
    <p:sldId id="334" r:id="rId91"/>
    <p:sldId id="335"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DCA740-62C6-4D1D-A17D-9E347679A2EF}">
          <p14:sldIdLst>
            <p14:sldId id="256"/>
          </p14:sldIdLst>
        </p14:section>
        <p14:section name="Introduction" id="{58FFBCB8-61FC-407D-A36A-76A82CAA187F}">
          <p14:sldIdLst>
            <p14:sldId id="258"/>
            <p14:sldId id="259"/>
            <p14:sldId id="260"/>
            <p14:sldId id="262"/>
            <p14:sldId id="272"/>
          </p14:sldIdLst>
        </p14:section>
        <p14:section name="What are Patterns and Practices" id="{3A9626C4-27D2-4AA9-9FCC-CDF840E38B1C}">
          <p14:sldIdLst>
            <p14:sldId id="267"/>
            <p14:sldId id="263"/>
            <p14:sldId id="264"/>
            <p14:sldId id="265"/>
            <p14:sldId id="261"/>
            <p14:sldId id="266"/>
          </p14:sldIdLst>
        </p14:section>
        <p14:section name="Enterprise Grade Solutions" id="{4EEC1732-D0D5-46EB-8E8E-E3828267D086}">
          <p14:sldIdLst>
            <p14:sldId id="268"/>
            <p14:sldId id="270"/>
            <p14:sldId id="271"/>
          </p14:sldIdLst>
        </p14:section>
        <p14:section name="The Twelve-Factor App" id="{AD7E6CC1-64A7-4323-8CFE-C9F956A52068}">
          <p14:sldIdLst>
            <p14:sldId id="273"/>
            <p14:sldId id="282"/>
            <p14:sldId id="283"/>
            <p14:sldId id="257"/>
            <p14:sldId id="284"/>
            <p14:sldId id="285"/>
            <p14:sldId id="286"/>
            <p14:sldId id="287"/>
            <p14:sldId id="317"/>
            <p14:sldId id="288"/>
            <p14:sldId id="289"/>
            <p14:sldId id="290"/>
            <p14:sldId id="318"/>
            <p14:sldId id="291"/>
            <p14:sldId id="319"/>
            <p14:sldId id="292"/>
            <p14:sldId id="293"/>
            <p14:sldId id="320"/>
            <p14:sldId id="295"/>
            <p14:sldId id="321"/>
            <p14:sldId id="297"/>
            <p14:sldId id="322"/>
            <p14:sldId id="325"/>
            <p14:sldId id="275"/>
            <p14:sldId id="326"/>
            <p14:sldId id="277"/>
            <p14:sldId id="323"/>
            <p14:sldId id="279"/>
            <p14:sldId id="324"/>
            <p14:sldId id="299"/>
            <p14:sldId id="309"/>
          </p14:sldIdLst>
        </p14:section>
        <p14:section name="Basics of Microservices" id="{C72E5396-75A0-4775-89EE-3DD8267F1277}">
          <p14:sldIdLst>
            <p14:sldId id="327"/>
            <p14:sldId id="328"/>
            <p14:sldId id="329"/>
            <p14:sldId id="330"/>
            <p14:sldId id="331"/>
            <p14:sldId id="332"/>
            <p14:sldId id="333"/>
          </p14:sldIdLst>
        </p14:section>
        <p14:section name="Summary Table" id="{9F46960E-CE55-4104-9920-F05211CC1FE0}">
          <p14:sldIdLst>
            <p14:sldId id="372"/>
          </p14:sldIdLst>
        </p14:section>
        <p14:section name="Immediate Adoption" id="{4079FAB8-8C2C-4FED-83E9-C5E711F94CE2}">
          <p14:sldIdLst>
            <p14:sldId id="336"/>
            <p14:sldId id="339"/>
            <p14:sldId id="340"/>
            <p14:sldId id="341"/>
            <p14:sldId id="342"/>
          </p14:sldIdLst>
        </p14:section>
        <p14:section name="Early Adoption" id="{D4439813-29A7-4794-8166-384C21D8FF87}">
          <p14:sldIdLst>
            <p14:sldId id="343"/>
            <p14:sldId id="354"/>
            <p14:sldId id="346"/>
            <p14:sldId id="347"/>
            <p14:sldId id="348"/>
          </p14:sldIdLst>
        </p14:section>
        <p14:section name="Low-Hanging Fruit" id="{39809817-7CDC-474D-8504-A5527A3F8B29}">
          <p14:sldIdLst>
            <p14:sldId id="345"/>
            <p14:sldId id="352"/>
            <p14:sldId id="344"/>
            <p14:sldId id="351"/>
          </p14:sldIdLst>
        </p14:section>
        <p14:section name="Maturity Phase 1: Optimization" id="{91662966-8936-419F-A32F-3EA301289B4B}">
          <p14:sldIdLst>
            <p14:sldId id="353"/>
            <p14:sldId id="358"/>
            <p14:sldId id="355"/>
            <p14:sldId id="356"/>
            <p14:sldId id="357"/>
          </p14:sldIdLst>
        </p14:section>
        <p14:section name="Maturity Phase 2: Advanced Optimization" id="{0B33B840-1A41-4140-AE9C-6F4BDCE2E740}">
          <p14:sldIdLst>
            <p14:sldId id="359"/>
            <p14:sldId id="373"/>
            <p14:sldId id="360"/>
            <p14:sldId id="361"/>
            <p14:sldId id="362"/>
            <p14:sldId id="363"/>
          </p14:sldIdLst>
        </p14:section>
        <p14:section name="Maturity Phase 3: Innovation" id="{48D627EC-A4E4-41D6-9BBA-2D9C15F80DDA}">
          <p14:sldIdLst>
            <p14:sldId id="364"/>
            <p14:sldId id="365"/>
            <p14:sldId id="366"/>
            <p14:sldId id="367"/>
            <p14:sldId id="368"/>
            <p14:sldId id="369"/>
          </p14:sldIdLst>
        </p14:section>
        <p14:section name="Anti-Patterns" id="{5284B5A4-0300-455F-B441-65715BB21078}">
          <p14:sldIdLst>
            <p14:sldId id="370"/>
            <p14:sldId id="371"/>
          </p14:sldIdLst>
        </p14:section>
        <p14:section name="References" id="{A87EA206-B95F-4CA0-B140-32969B965482}">
          <p14:sldIdLst>
            <p14:sldId id="269"/>
            <p14:sldId id="274"/>
            <p14:sldId id="334"/>
            <p14:sldId id="3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59401" autoAdjust="0"/>
  </p:normalViewPr>
  <p:slideViewPr>
    <p:cSldViewPr snapToGrid="0">
      <p:cViewPr varScale="1">
        <p:scale>
          <a:sx n="123" d="100"/>
          <a:sy n="123" d="100"/>
        </p:scale>
        <p:origin x="108"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29DF6-541D-46A7-B6F5-6FD2F0D89B49}" type="datetimeFigureOut">
              <a:rPr lang="en-US" smtClean="0"/>
              <a:t>6/18/2025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5DAA9F-71E8-4E26-92D2-CD7FC535A9E6}" type="slidenum">
              <a:rPr lang="en-US" smtClean="0"/>
              <a:t>‹#›</a:t>
            </a:fld>
            <a:endParaRPr lang="en-US"/>
          </a:p>
        </p:txBody>
      </p:sp>
    </p:spTree>
    <p:extLst>
      <p:ext uri="{BB962C8B-B14F-4D97-AF65-F5344CB8AC3E}">
        <p14:creationId xmlns:p14="http://schemas.microsoft.com/office/powerpoint/2010/main" val="3160994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Agile practices</a:t>
            </a:r>
            <a:r>
              <a:rPr lang="en-US" dirty="0"/>
              <a:t>:   rapid iteration, TDD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Operational practices</a:t>
            </a:r>
            <a:r>
              <a:rPr lang="en-US" dirty="0"/>
              <a:t>:   blue/green deployments and canary releases</a:t>
            </a:r>
          </a:p>
          <a:p>
            <a:r>
              <a:rPr lang="en-US" b="1" dirty="0"/>
              <a:t>Security practices</a:t>
            </a:r>
            <a:r>
              <a:rPr lang="en-US" b="0" dirty="0"/>
              <a:t>:  shift-left security, zero trust, secrets management</a:t>
            </a:r>
          </a:p>
          <a:p>
            <a:r>
              <a:rPr lang="en-US" b="1" dirty="0"/>
              <a:t>Team practices</a:t>
            </a:r>
            <a:r>
              <a:rPr lang="en-US" b="0" dirty="0"/>
              <a:t>:  cross-functional teams, shared ownership, blameless postmortems, “you build it, you run it”</a:t>
            </a:r>
            <a:endParaRPr lang="en-US" b="1" dirty="0"/>
          </a:p>
        </p:txBody>
      </p:sp>
      <p:sp>
        <p:nvSpPr>
          <p:cNvPr id="4" name="Slide Number Placeholder 3"/>
          <p:cNvSpPr>
            <a:spLocks noGrp="1"/>
          </p:cNvSpPr>
          <p:nvPr>
            <p:ph type="sldNum" sz="quarter" idx="5"/>
          </p:nvPr>
        </p:nvSpPr>
        <p:spPr/>
        <p:txBody>
          <a:bodyPr/>
          <a:lstStyle/>
          <a:p>
            <a:fld id="{555DAA9F-71E8-4E26-92D2-CD7FC535A9E6}" type="slidenum">
              <a:rPr lang="en-US" smtClean="0"/>
              <a:t>9</a:t>
            </a:fld>
            <a:endParaRPr lang="en-US"/>
          </a:p>
        </p:txBody>
      </p:sp>
    </p:spTree>
    <p:extLst>
      <p:ext uri="{BB962C8B-B14F-4D97-AF65-F5344CB8AC3E}">
        <p14:creationId xmlns:p14="http://schemas.microsoft.com/office/powerpoint/2010/main" val="2593618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27</a:t>
            </a:fld>
            <a:endParaRPr lang="en-US"/>
          </a:p>
        </p:txBody>
      </p:sp>
    </p:spTree>
    <p:extLst>
      <p:ext uri="{BB962C8B-B14F-4D97-AF65-F5344CB8AC3E}">
        <p14:creationId xmlns:p14="http://schemas.microsoft.com/office/powerpoint/2010/main" val="2194062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Treat backing services as attached resources</a:t>
            </a:r>
          </a:p>
          <a:p>
            <a:r>
              <a:rPr lang="en-US" b="0" dirty="0"/>
              <a:t>A</a:t>
            </a:r>
            <a:r>
              <a:rPr lang="en-US" b="0" baseline="0" dirty="0"/>
              <a:t> backing service is anything that is consumed over a network, such as databases or external APIs.  There is no distinction between services you manage locally and those that belong to third parties.  They should all be treated as </a:t>
            </a:r>
            <a:r>
              <a:rPr lang="en-US" b="0" i="1" baseline="0" dirty="0"/>
              <a:t>resources</a:t>
            </a:r>
            <a:r>
              <a:rPr lang="en-US" b="0" i="0" baseline="0" dirty="0"/>
              <a:t> that can be attached and detached without requiring code changes.</a:t>
            </a:r>
          </a:p>
          <a:p>
            <a:endParaRPr lang="en-US" b="0" i="0" baseline="0" dirty="0"/>
          </a:p>
          <a:p>
            <a:r>
              <a:rPr lang="en-US" b="0" i="0" baseline="0" dirty="0"/>
              <a:t>This concept is tied very strongly to configuration.  As developers, we know we’re going to be using a SQL server.  We might even know where it is, or have a way to connect to it and troubleshoot problems.  But </a:t>
            </a:r>
            <a:r>
              <a:rPr lang="en-US" b="0" i="1" baseline="0" dirty="0"/>
              <a:t>the code itself</a:t>
            </a:r>
            <a:r>
              <a:rPr lang="en-US" b="0" i="0" baseline="0" dirty="0"/>
              <a:t> should never store that information.  Which SQL server, what data center it is in, whether it is installed locally or running in a Docker container… all these concerns are </a:t>
            </a:r>
            <a:r>
              <a:rPr lang="en-US" b="0" i="1" baseline="0" dirty="0"/>
              <a:t>runtime</a:t>
            </a:r>
            <a:r>
              <a:rPr lang="en-US" b="0" i="0" baseline="0" dirty="0"/>
              <a:t> concerns.  When it is time to run the program, the environment provides this configuration information through environment variables, through a secrets manager, or through a custom configuration provider that provides such information through a secure means.</a:t>
            </a:r>
          </a:p>
          <a:p>
            <a:endParaRPr lang="en-US" b="0" i="0" baseline="0" dirty="0"/>
          </a:p>
          <a:p>
            <a:r>
              <a:rPr lang="en-US" b="0" i="0" baseline="0" dirty="0"/>
              <a:t>In this way, we “attach” to our necessary outside services at runtime.  If our SQL server moves, our runtime environment is stopped, an automated process updates the environment’s connection string, and the application is re-started.  In the world of containers, we just destroy any running containers and re-create them with the new configuration.  At no time is the configuration itself part of the source code or the build artifacts.  Only the runtime environment itself knows where our resources reside, and provides the configuration to attach to them.</a:t>
            </a:r>
          </a:p>
          <a:p>
            <a:endParaRPr lang="en-US" b="0" i="0" baseline="0" dirty="0"/>
          </a:p>
          <a:p>
            <a:r>
              <a:rPr lang="en-US" b="0" i="0" baseline="0" dirty="0"/>
              <a:t>If you have to change source code by hand or recompile your application to connect to a different outside resource, you are doing it wrong!</a:t>
            </a:r>
            <a:endParaRPr lang="en-US" b="0" dirty="0"/>
          </a:p>
        </p:txBody>
      </p:sp>
      <p:sp>
        <p:nvSpPr>
          <p:cNvPr id="4" name="Slide Number Placeholder 3"/>
          <p:cNvSpPr>
            <a:spLocks noGrp="1"/>
          </p:cNvSpPr>
          <p:nvPr>
            <p:ph type="sldNum" sz="quarter" idx="10"/>
          </p:nvPr>
        </p:nvSpPr>
        <p:spPr/>
        <p:txBody>
          <a:bodyPr/>
          <a:lstStyle/>
          <a:p>
            <a:fld id="{BF47DF74-73B8-4165-B001-D50CFC13E2DE}" type="slidenum">
              <a:rPr lang="en-US" smtClean="0"/>
              <a:t>28</a:t>
            </a:fld>
            <a:endParaRPr lang="en-US"/>
          </a:p>
        </p:txBody>
      </p:sp>
    </p:spTree>
    <p:extLst>
      <p:ext uri="{BB962C8B-B14F-4D97-AF65-F5344CB8AC3E}">
        <p14:creationId xmlns:p14="http://schemas.microsoft.com/office/powerpoint/2010/main" val="500802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30</a:t>
            </a:fld>
            <a:endParaRPr lang="en-US"/>
          </a:p>
        </p:txBody>
      </p:sp>
    </p:spTree>
    <p:extLst>
      <p:ext uri="{BB962C8B-B14F-4D97-AF65-F5344CB8AC3E}">
        <p14:creationId xmlns:p14="http://schemas.microsoft.com/office/powerpoint/2010/main" val="1692103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Strictly separate build and run stages</a:t>
            </a:r>
            <a:endParaRPr lang="en-US" b="0" dirty="0"/>
          </a:p>
          <a:p>
            <a:r>
              <a:rPr lang="en-US" b="0" dirty="0"/>
              <a:t>This requires</a:t>
            </a:r>
            <a:r>
              <a:rPr lang="en-US" b="0" baseline="0" dirty="0"/>
              <a:t> an explicit separation between the processes that build, release, and run software.</a:t>
            </a:r>
          </a:p>
          <a:p>
            <a:endParaRPr lang="en-US" b="0" baseline="0" dirty="0"/>
          </a:p>
          <a:p>
            <a:r>
              <a:rPr lang="en-US" b="0" dirty="0"/>
              <a:t>Let’s define some terms.</a:t>
            </a:r>
          </a:p>
          <a:p>
            <a:endParaRPr lang="en-US" b="0" dirty="0"/>
          </a:p>
          <a:p>
            <a:r>
              <a:rPr lang="en-US" b="1" dirty="0"/>
              <a:t>Build</a:t>
            </a:r>
            <a:r>
              <a:rPr lang="en-US" b="0" dirty="0"/>
              <a:t> – a build process</a:t>
            </a:r>
            <a:r>
              <a:rPr lang="en-US" b="0" baseline="0" dirty="0"/>
              <a:t> should create an executable bundle and execute any tests you have along the way.</a:t>
            </a:r>
          </a:p>
          <a:p>
            <a:endParaRPr lang="en-US" b="0" baseline="0" dirty="0"/>
          </a:p>
          <a:p>
            <a:r>
              <a:rPr lang="en-US" b="1" baseline="0" dirty="0"/>
              <a:t>Release</a:t>
            </a:r>
            <a:r>
              <a:rPr lang="en-US" b="0" baseline="0" dirty="0"/>
              <a:t> – a release in an immutable combination of the built artifacts and configuration.</a:t>
            </a:r>
          </a:p>
          <a:p>
            <a:endParaRPr lang="en-US" b="0" baseline="0" dirty="0"/>
          </a:p>
          <a:p>
            <a:r>
              <a:rPr lang="en-US" b="1" baseline="0" dirty="0"/>
              <a:t>Run</a:t>
            </a:r>
            <a:r>
              <a:rPr lang="en-US" b="0" baseline="0" dirty="0"/>
              <a:t> – the process of deploying and executing the application.  This should always be handled by some kind of process orchestrator, and should have as few moving parts as possible.</a:t>
            </a:r>
          </a:p>
          <a:p>
            <a:endParaRPr lang="en-US" b="0" baseline="0" dirty="0"/>
          </a:p>
          <a:p>
            <a:r>
              <a:rPr lang="en-US" b="0" baseline="0" dirty="0"/>
              <a:t>Suffice it to say, each of these stages should be automated rather than relying on human intervention.  In the </a:t>
            </a:r>
            <a:r>
              <a:rPr lang="en-US" b="0" baseline="0" dirty="0" err="1"/>
              <a:t>.Net</a:t>
            </a:r>
            <a:r>
              <a:rPr lang="en-US" b="0" baseline="0" dirty="0"/>
              <a:t> world, we can use Azure DevOps server for these steps.  Open-source projects might rely on Travis CI or Circle CI.  Team City is an option that supports virtually any technology stack.</a:t>
            </a:r>
          </a:p>
          <a:p>
            <a:endParaRPr lang="en-US" b="0" baseline="0" dirty="0"/>
          </a:p>
          <a:p>
            <a:r>
              <a:rPr lang="en-US" b="0" baseline="0" dirty="0"/>
              <a:t>The important effect of using this approach is that once the build artifacts are created, they remain </a:t>
            </a:r>
            <a:r>
              <a:rPr lang="en-US" b="0" i="1" baseline="0" dirty="0"/>
              <a:t>exactly the same</a:t>
            </a:r>
            <a:r>
              <a:rPr lang="en-US" b="0" i="0" baseline="0" dirty="0"/>
              <a:t>, regardless of the deployment environment.  If you need to debug a problem from production, you can use exactly the same bits that are running there to debug locally.  You don’t have to worry about subtle compilation differences.  If you are a business person or development manager watching a demo in a staging environment, you know the same bytes will be deployed to production.</a:t>
            </a:r>
          </a:p>
          <a:p>
            <a:endParaRPr lang="en-US" b="0" i="0" baseline="0" dirty="0"/>
          </a:p>
          <a:p>
            <a:r>
              <a:rPr lang="en-US" b="0" i="0" baseline="0" dirty="0"/>
              <a:t>Every release should always have a unique release ID such as a timestamp or incrementing number.  At Enterprise, we should use semantic versioning.  Releases are an append-only ledger.  A release cannot be altered in any way once it is created.  Any change must create a new release.</a:t>
            </a:r>
          </a:p>
        </p:txBody>
      </p:sp>
      <p:sp>
        <p:nvSpPr>
          <p:cNvPr id="4" name="Slide Number Placeholder 3"/>
          <p:cNvSpPr>
            <a:spLocks noGrp="1"/>
          </p:cNvSpPr>
          <p:nvPr>
            <p:ph type="sldNum" sz="quarter" idx="5"/>
          </p:nvPr>
        </p:nvSpPr>
        <p:spPr/>
        <p:txBody>
          <a:bodyPr/>
          <a:lstStyle/>
          <a:p>
            <a:fld id="{555DAA9F-71E8-4E26-92D2-CD7FC535A9E6}" type="slidenum">
              <a:rPr lang="en-US" smtClean="0"/>
              <a:t>31</a:t>
            </a:fld>
            <a:endParaRPr lang="en-US"/>
          </a:p>
        </p:txBody>
      </p:sp>
    </p:spTree>
    <p:extLst>
      <p:ext uri="{BB962C8B-B14F-4D97-AF65-F5344CB8AC3E}">
        <p14:creationId xmlns:p14="http://schemas.microsoft.com/office/powerpoint/2010/main" val="3783649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Execute the application as one or more stateless processes</a:t>
            </a:r>
            <a:endParaRPr lang="en-US" dirty="0"/>
          </a:p>
          <a:p>
            <a:r>
              <a:rPr lang="en-US" dirty="0"/>
              <a:t>A “process,” for our purposes,</a:t>
            </a:r>
            <a:r>
              <a:rPr lang="en-US" baseline="0" dirty="0"/>
              <a:t> is defined as the single execution of an application.  An application should run in a separate process that does not share information with other running applications.  This means not using techniques such as sticky sessions or caches to share state between processes.</a:t>
            </a:r>
          </a:p>
          <a:p>
            <a:endParaRPr lang="en-US" baseline="0" dirty="0"/>
          </a:p>
          <a:p>
            <a:r>
              <a:rPr lang="en-US" baseline="0" dirty="0"/>
              <a:t>Twelve-factor applications share-nothing.  Any data that needs to persist must reside in a client-side cookie or a stateful backing service, such as a database.</a:t>
            </a:r>
          </a:p>
          <a:p>
            <a:endParaRPr lang="en-US" baseline="0" dirty="0"/>
          </a:p>
          <a:p>
            <a:r>
              <a:rPr lang="en-US" baseline="0" dirty="0"/>
              <a:t>The memory or local storage subsystem of the runtime environment can be used as a simple, brief, single-transaction storage medium.  But this should be used for during-request intermediate results only.  Nothing should be kept in-process or in the execution environment between requests or units of work.  Even the complete loss of this single-use cache should have no effect on the overall system state.</a:t>
            </a:r>
          </a:p>
          <a:p>
            <a:endParaRPr lang="en-US" baseline="0" dirty="0"/>
          </a:p>
          <a:p>
            <a:r>
              <a:rPr lang="en-US" baseline="0" dirty="0"/>
              <a:t>Sticky sessions, where user session data is cached in memory and future requests are expected to come to the same service instance, are a critical violation of twelve-factor design principles and should never be used or relied upon.  When performance at scale is critical, </a:t>
            </a:r>
            <a:r>
              <a:rPr lang="en-US" i="0" baseline="0" dirty="0"/>
              <a:t>this</a:t>
            </a:r>
            <a:r>
              <a:rPr lang="en-US" baseline="0" dirty="0"/>
              <a:t> kind of information is a good candidate for data stores like </a:t>
            </a:r>
            <a:r>
              <a:rPr lang="en-US" baseline="0" dirty="0" err="1"/>
              <a:t>Memcached</a:t>
            </a:r>
            <a:r>
              <a:rPr lang="en-US" baseline="0" dirty="0"/>
              <a:t> or </a:t>
            </a:r>
            <a:r>
              <a:rPr lang="en-US" baseline="0" dirty="0" err="1"/>
              <a:t>Redis</a:t>
            </a:r>
            <a:r>
              <a:rPr lang="en-US" baseline="0" dirty="0"/>
              <a:t> that offer time-expiration.</a:t>
            </a:r>
            <a:endParaRPr lang="en-US" dirty="0"/>
          </a:p>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33</a:t>
            </a:fld>
            <a:endParaRPr lang="en-US"/>
          </a:p>
        </p:txBody>
      </p:sp>
    </p:spTree>
    <p:extLst>
      <p:ext uri="{BB962C8B-B14F-4D97-AF65-F5344CB8AC3E}">
        <p14:creationId xmlns:p14="http://schemas.microsoft.com/office/powerpoint/2010/main" val="2012373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Export</a:t>
            </a:r>
            <a:r>
              <a:rPr lang="en-US" b="1" baseline="0" dirty="0"/>
              <a:t> services via port binding</a:t>
            </a:r>
            <a:endParaRPr lang="en-US" dirty="0"/>
          </a:p>
          <a:p>
            <a:r>
              <a:rPr lang="en-US" dirty="0"/>
              <a:t>A twelve-</a:t>
            </a:r>
            <a:r>
              <a:rPr lang="en-US" baseline="0" dirty="0"/>
              <a:t>factor app should be completely self-contained and not rely on the run-time injection of an external host or server.  If you want to expose an API over HTTP then an app should </a:t>
            </a:r>
            <a:r>
              <a:rPr lang="en-US" i="1" baseline="0" dirty="0"/>
              <a:t>export the service</a:t>
            </a:r>
            <a:r>
              <a:rPr lang="en-US" i="0" baseline="0" dirty="0"/>
              <a:t> and bind it to a specific port rather than having it implemented via a web server.</a:t>
            </a:r>
          </a:p>
          <a:p>
            <a:endParaRPr lang="en-US" i="0" baseline="0" dirty="0"/>
          </a:p>
          <a:p>
            <a:r>
              <a:rPr lang="en-US" i="0" baseline="0" dirty="0"/>
              <a:t>When building for .Net, you no longer rely on IIS.  When using PHP, Python, or Perl, you don’t use Apache.  When building in Java, you don’t plan to depend on Tomcat.  You simply start up the service and bind it to an external port.</a:t>
            </a:r>
          </a:p>
          <a:p>
            <a:endParaRPr lang="en-US" i="0" baseline="0" dirty="0"/>
          </a:p>
          <a:p>
            <a:r>
              <a:rPr lang="en-US" i="0" baseline="0" dirty="0"/>
              <a:t>This is typically accomplished by using dependency declarations to use something like Kestrel for .Net, Tornado for Python, Thin for Ruby, or Jetty for Java and other JVM-based languages.</a:t>
            </a:r>
          </a:p>
          <a:p>
            <a:endParaRPr lang="en-US" i="0" baseline="0" dirty="0"/>
          </a:p>
          <a:p>
            <a:r>
              <a:rPr lang="en-US" i="0" baseline="0" dirty="0"/>
              <a:t>It becomes the responsibility of the environment to route requests to the port that the application is bound to.  This is a very different approach to using a web server such as IIS to create an HTTP-based service.  </a:t>
            </a:r>
            <a:r>
              <a:rPr lang="en-US" b="0" i="0" baseline="0" dirty="0"/>
              <a:t>This can be controlled with hostname resolution and a load-balancer, or can be handled in a completely opaque way in a runtime environment designed for scale, such as Kubernetes.</a:t>
            </a:r>
          </a:p>
          <a:p>
            <a:endParaRPr lang="en-US" b="0" i="0" baseline="0" dirty="0"/>
          </a:p>
          <a:p>
            <a:r>
              <a:rPr lang="en-US" b="0" i="0" baseline="0" dirty="0"/>
              <a:t>HTTP is not the only service that can be exported, of course.  Virtually anything can bind to a port and wait for incoming requests.  Incoming requests can also be pulled actively, without port-binding, by maintaining an active connection to one or more backing services, such as a file system or message transport.</a:t>
            </a:r>
            <a:endParaRPr lang="en-US" b="0" i="1" baseline="0" dirty="0"/>
          </a:p>
        </p:txBody>
      </p:sp>
      <p:sp>
        <p:nvSpPr>
          <p:cNvPr id="4" name="Slide Number Placeholder 3"/>
          <p:cNvSpPr>
            <a:spLocks noGrp="1"/>
          </p:cNvSpPr>
          <p:nvPr>
            <p:ph type="sldNum" sz="quarter" idx="10"/>
          </p:nvPr>
        </p:nvSpPr>
        <p:spPr/>
        <p:txBody>
          <a:bodyPr/>
          <a:lstStyle/>
          <a:p>
            <a:fld id="{BF47DF74-73B8-4165-B001-D50CFC13E2DE}" type="slidenum">
              <a:rPr lang="en-US" smtClean="0"/>
              <a:t>35</a:t>
            </a:fld>
            <a:endParaRPr lang="en-US"/>
          </a:p>
        </p:txBody>
      </p:sp>
    </p:spTree>
    <p:extLst>
      <p:ext uri="{BB962C8B-B14F-4D97-AF65-F5344CB8AC3E}">
        <p14:creationId xmlns:p14="http://schemas.microsoft.com/office/powerpoint/2010/main" val="1200335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37</a:t>
            </a:fld>
            <a:endParaRPr lang="en-US"/>
          </a:p>
        </p:txBody>
      </p:sp>
    </p:spTree>
    <p:extLst>
      <p:ext uri="{BB962C8B-B14F-4D97-AF65-F5344CB8AC3E}">
        <p14:creationId xmlns:p14="http://schemas.microsoft.com/office/powerpoint/2010/main" val="1843501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Scale</a:t>
            </a:r>
            <a:r>
              <a:rPr lang="en-US" b="1" baseline="0" dirty="0"/>
              <a:t> out via the process model</a:t>
            </a:r>
            <a:endParaRPr lang="en-US" b="0" baseline="0" dirty="0"/>
          </a:p>
          <a:p>
            <a:r>
              <a:rPr lang="en-US" b="0" baseline="0" dirty="0"/>
              <a:t>The Unix process model is a simple and powerful abstraction for running server-side applications.  Processes are configured to exist in a certain state and are managed automatically when the operating system or runtime environment starts up.  They are also restarted automatically if they crash or die for any reason.</a:t>
            </a:r>
          </a:p>
          <a:p>
            <a:endParaRPr lang="en-US" b="0" baseline="0" dirty="0"/>
          </a:p>
          <a:p>
            <a:r>
              <a:rPr lang="en-US" b="0" baseline="0" dirty="0"/>
              <a:t>There are many process managers:  Launched for OS X.  Upstart for Ubuntu.  Windows services are another flavor.  The Docker runtime. Kubernetes is designed for extreme scale and self-healing.  What all of these have in common is that beyond their configuration, they are hands off.  DevOps personnel configure the desired state of the application, and the process manager tries to “make it so.”  In more modern platforms this is done using </a:t>
            </a:r>
            <a:r>
              <a:rPr lang="en-US" b="1" baseline="0" dirty="0"/>
              <a:t>infrastructure as code</a:t>
            </a:r>
            <a:r>
              <a:rPr lang="en-US" b="0" baseline="0" dirty="0"/>
              <a:t>.</a:t>
            </a:r>
          </a:p>
          <a:p>
            <a:endParaRPr lang="en-US" b="0" baseline="0" dirty="0"/>
          </a:p>
          <a:p>
            <a:r>
              <a:rPr lang="en-US" b="0" baseline="0" dirty="0"/>
              <a:t>By using good configuration practices, using stateless processes, treating dependencies as attached resources, and using basic port binding, it is very easy to increase the number of running processes needed to meet the scale of incoming requests.  Another advantage is that many of the intricacies of in-process scaling via multi-threading are avoided.  By treating each request as an independent unit of work which can be handled by any instance of a given process, we avoid the need to manage thread locking, avoid the resource limitations involved in scaling up within a single server, and make it much easier to debug our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There is some nuance involved here, though.  Ultimately your scaling will by bound by other parts of your distributed system, particularly any data storage infrastructure, which is difficult to scale out.  That said, the running process should provide a basic unit of scale that enables more elastic scaling to occur.</a:t>
            </a:r>
          </a:p>
        </p:txBody>
      </p:sp>
      <p:sp>
        <p:nvSpPr>
          <p:cNvPr id="4" name="Slide Number Placeholder 3"/>
          <p:cNvSpPr>
            <a:spLocks noGrp="1"/>
          </p:cNvSpPr>
          <p:nvPr>
            <p:ph type="sldNum" sz="quarter" idx="10"/>
          </p:nvPr>
        </p:nvSpPr>
        <p:spPr/>
        <p:txBody>
          <a:bodyPr/>
          <a:lstStyle/>
          <a:p>
            <a:fld id="{BF47DF74-73B8-4165-B001-D50CFC13E2DE}" type="slidenum">
              <a:rPr lang="en-US" smtClean="0"/>
              <a:t>38</a:t>
            </a:fld>
            <a:endParaRPr lang="en-US"/>
          </a:p>
        </p:txBody>
      </p:sp>
    </p:spTree>
    <p:extLst>
      <p:ext uri="{BB962C8B-B14F-4D97-AF65-F5344CB8AC3E}">
        <p14:creationId xmlns:p14="http://schemas.microsoft.com/office/powerpoint/2010/main" val="4194315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Maximize</a:t>
            </a:r>
            <a:r>
              <a:rPr lang="en-US" b="1" baseline="0" dirty="0"/>
              <a:t> robustness with fast startup and graceful shutdown</a:t>
            </a:r>
          </a:p>
          <a:p>
            <a:r>
              <a:rPr lang="en-US" b="0" baseline="0" dirty="0"/>
              <a:t>Genuinely responsive elastic scaling requires that you can spin up instances quickly and kill them off without much ceremony.</a:t>
            </a:r>
          </a:p>
          <a:p>
            <a:endParaRPr lang="en-US" b="0" baseline="0" dirty="0"/>
          </a:p>
          <a:p>
            <a:r>
              <a:rPr lang="en-US" b="0" baseline="0" dirty="0"/>
              <a:t>You will need to take the time to ensure that applications shut down gracefully.  Once they receive a command to close… e.g.  a SIGTERM signal from a process manager, they should stop accepting new requests and return any unprocessed items back to wherever they came from.  In other words, 12 factor applications do not “drain stop.”  They punt.</a:t>
            </a:r>
          </a:p>
          <a:p>
            <a:endParaRPr lang="en-US" b="0" baseline="0" dirty="0"/>
          </a:p>
          <a:p>
            <a:r>
              <a:rPr lang="en-US" b="0" baseline="0" dirty="0"/>
              <a:t>In .Net Core you can use a </a:t>
            </a:r>
            <a:r>
              <a:rPr lang="en-US" b="0" baseline="0" dirty="0" err="1"/>
              <a:t>HostApplicationLifetime</a:t>
            </a:r>
            <a:r>
              <a:rPr lang="en-US" b="0" baseline="0" dirty="0"/>
              <a:t> instance to implement a graceful shutdown by hooking into events such as </a:t>
            </a:r>
            <a:r>
              <a:rPr lang="en-US" b="0" baseline="0" dirty="0" err="1"/>
              <a:t>ApplicationStopping</a:t>
            </a:r>
            <a:r>
              <a:rPr lang="en-US" b="0" baseline="0" dirty="0"/>
              <a:t> and </a:t>
            </a:r>
            <a:r>
              <a:rPr lang="en-US" b="0" baseline="0" dirty="0" err="1"/>
              <a:t>ApplicationStopped</a:t>
            </a:r>
            <a:r>
              <a:rPr lang="en-US" b="0" baseline="0" dirty="0"/>
              <a:t>.  Note that these will not necessarily fire in a debug environment, but they will fire when being managed by an orchestrator.  You can also use </a:t>
            </a:r>
            <a:r>
              <a:rPr lang="en-US" b="0" baseline="0" dirty="0" err="1"/>
              <a:t>CancellationToken</a:t>
            </a:r>
            <a:r>
              <a:rPr lang="en-US" b="0" baseline="0" dirty="0"/>
              <a:t> in your processing to check that a shutdown has not been signaled before doing any work.</a:t>
            </a:r>
          </a:p>
          <a:p>
            <a:endParaRPr lang="en-US" b="0" baseline="0" dirty="0"/>
          </a:p>
          <a:p>
            <a:r>
              <a:rPr lang="en-US" b="0" baseline="0" dirty="0"/>
              <a:t>Consideration should also be given to “sudden death” scenarios where there’s no opportunity for graceful shutdown.  This is more to do with the way workloads are organized, such as using transactional messaging that will return messages to a queue if they are not explicitly terminated.</a:t>
            </a:r>
          </a:p>
        </p:txBody>
      </p:sp>
      <p:sp>
        <p:nvSpPr>
          <p:cNvPr id="4" name="Slide Number Placeholder 3"/>
          <p:cNvSpPr>
            <a:spLocks noGrp="1"/>
          </p:cNvSpPr>
          <p:nvPr>
            <p:ph type="sldNum" sz="quarter" idx="10"/>
          </p:nvPr>
        </p:nvSpPr>
        <p:spPr/>
        <p:txBody>
          <a:bodyPr/>
          <a:lstStyle/>
          <a:p>
            <a:fld id="{BF47DF74-73B8-4165-B001-D50CFC13E2DE}" type="slidenum">
              <a:rPr lang="en-US" smtClean="0"/>
              <a:t>40</a:t>
            </a:fld>
            <a:endParaRPr lang="en-US"/>
          </a:p>
        </p:txBody>
      </p:sp>
    </p:spTree>
    <p:extLst>
      <p:ext uri="{BB962C8B-B14F-4D97-AF65-F5344CB8AC3E}">
        <p14:creationId xmlns:p14="http://schemas.microsoft.com/office/powerpoint/2010/main" val="2182671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Keep development, staging, and production as similar as possible</a:t>
            </a:r>
          </a:p>
          <a:p>
            <a:endParaRPr lang="en-US" b="0" dirty="0"/>
          </a:p>
          <a:p>
            <a:r>
              <a:rPr lang="en-US" b="0" dirty="0"/>
              <a:t>There are several</a:t>
            </a:r>
            <a:r>
              <a:rPr lang="en-US" b="0" baseline="0" dirty="0"/>
              <a:t> different ways in which environments diverge.  Code can get stuck in “testing hell” so the version in test environments starts to diverge from production.  It can be difficult to keep tools and frameworks in sync.  There’s also sometimes a difference in personnel between each environment which can give rise to subtle differences in configuration.</a:t>
            </a:r>
          </a:p>
          <a:p>
            <a:endParaRPr lang="en-US" b="0" baseline="0" dirty="0"/>
          </a:p>
          <a:p>
            <a:r>
              <a:rPr lang="en-US" b="0" baseline="0" dirty="0"/>
              <a:t>Twelve factor applications help to reduce this divergence by producing stateless, self-contained applications that depend less on external frameworks.  Containerization can help further by creating more certainty over run-time environments.  Ultimately, you need to ensure that environments have a similar topology and only really vary in size.</a:t>
            </a:r>
            <a:endParaRPr lang="en-US" b="0" dirty="0"/>
          </a:p>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42</a:t>
            </a:fld>
            <a:endParaRPr lang="en-US"/>
          </a:p>
        </p:txBody>
      </p:sp>
    </p:spTree>
    <p:extLst>
      <p:ext uri="{BB962C8B-B14F-4D97-AF65-F5344CB8AC3E}">
        <p14:creationId xmlns:p14="http://schemas.microsoft.com/office/powerpoint/2010/main" val="3784007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i="0" dirty="0">
                <a:solidFill>
                  <a:srgbClr val="D6D6D6"/>
                </a:solidFill>
                <a:effectLst/>
                <a:latin typeface="Segoe Sans"/>
              </a:rPr>
              <a:t>Cross-team collaboration</a:t>
            </a:r>
            <a:r>
              <a:rPr lang="en-US" b="0" i="0" dirty="0">
                <a:solidFill>
                  <a:srgbClr val="D6D6D6"/>
                </a:solidFill>
                <a:effectLst/>
                <a:latin typeface="Segoe Sans"/>
              </a:rPr>
              <a:t>: Architects, developers, DevOps, and QA can align using shared concepts like "circuit breaker" or "immutable infrastructure."</a:t>
            </a:r>
          </a:p>
          <a:p>
            <a:pPr algn="l">
              <a:buFont typeface="Arial" panose="020B0604020202020204" pitchFamily="34" charset="0"/>
              <a:buNone/>
            </a:pPr>
            <a:endParaRPr lang="en-US" b="1" i="0" dirty="0">
              <a:solidFill>
                <a:srgbClr val="D6D6D6"/>
              </a:solidFill>
              <a:effectLst/>
              <a:latin typeface="Segoe Sans"/>
            </a:endParaRPr>
          </a:p>
          <a:p>
            <a:pPr algn="l">
              <a:buFont typeface="Arial" panose="020B0604020202020204" pitchFamily="34" charset="0"/>
              <a:buNone/>
            </a:pPr>
            <a:r>
              <a:rPr lang="en-US" b="1" i="0" dirty="0">
                <a:solidFill>
                  <a:srgbClr val="D6D6D6"/>
                </a:solidFill>
                <a:effectLst/>
                <a:latin typeface="Segoe Sans"/>
              </a:rPr>
              <a:t>Scalability of knowledge</a:t>
            </a:r>
            <a:r>
              <a:rPr lang="en-US" b="0" i="0" dirty="0">
                <a:solidFill>
                  <a:srgbClr val="D6D6D6"/>
                </a:solidFill>
                <a:effectLst/>
                <a:latin typeface="Segoe Sans"/>
              </a:rPr>
              <a:t>: New team members or partners can ramp up faster when familiar patterns and practices are in place.</a:t>
            </a:r>
          </a:p>
          <a:p>
            <a:pPr algn="l">
              <a:buFont typeface="Arial" panose="020B0604020202020204" pitchFamily="34" charset="0"/>
              <a:buNone/>
            </a:pPr>
            <a:endParaRPr lang="en-US" b="1" i="0" dirty="0">
              <a:solidFill>
                <a:srgbClr val="D6D6D6"/>
              </a:solidFill>
              <a:effectLst/>
              <a:latin typeface="Segoe Sans"/>
            </a:endParaRPr>
          </a:p>
          <a:p>
            <a:pPr algn="l">
              <a:buFont typeface="Arial" panose="020B0604020202020204" pitchFamily="34" charset="0"/>
              <a:buNone/>
            </a:pPr>
            <a:r>
              <a:rPr lang="en-US" b="1" i="0" dirty="0">
                <a:solidFill>
                  <a:srgbClr val="D6D6D6"/>
                </a:solidFill>
                <a:effectLst/>
                <a:latin typeface="Segoe Sans"/>
              </a:rPr>
              <a:t>Tool and platform agnosticism</a:t>
            </a:r>
            <a:r>
              <a:rPr lang="en-US" b="0" i="0" dirty="0">
                <a:solidFill>
                  <a:srgbClr val="D6D6D6"/>
                </a:solidFill>
                <a:effectLst/>
                <a:latin typeface="Segoe Sans"/>
              </a:rPr>
              <a:t>: Whether you're using AWS, Azure, or Kubernetes, the same principles often apply.</a:t>
            </a:r>
          </a:p>
          <a:p>
            <a:pPr algn="l">
              <a:buFont typeface="Arial" panose="020B0604020202020204" pitchFamily="34" charset="0"/>
              <a:buNone/>
            </a:pPr>
            <a:endParaRPr lang="en-US" b="1" i="0" dirty="0">
              <a:solidFill>
                <a:srgbClr val="D6D6D6"/>
              </a:solidFill>
              <a:effectLst/>
              <a:latin typeface="Segoe Sans"/>
            </a:endParaRPr>
          </a:p>
          <a:p>
            <a:pPr algn="l">
              <a:buFont typeface="Arial" panose="020B0604020202020204" pitchFamily="34" charset="0"/>
              <a:buNone/>
            </a:pPr>
            <a:r>
              <a:rPr lang="en-US" b="1" i="0" dirty="0">
                <a:solidFill>
                  <a:srgbClr val="D6D6D6"/>
                </a:solidFill>
                <a:effectLst/>
                <a:latin typeface="Segoe Sans"/>
              </a:rPr>
              <a:t>Design consistency</a:t>
            </a:r>
            <a:r>
              <a:rPr lang="en-US" b="0" i="0" dirty="0">
                <a:solidFill>
                  <a:srgbClr val="D6D6D6"/>
                </a:solidFill>
                <a:effectLst/>
                <a:latin typeface="Segoe Sans"/>
              </a:rPr>
              <a:t>: Promotes reusable, proven solutions and avoids reinventing the wheel.</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12</a:t>
            </a:fld>
            <a:endParaRPr lang="en-US"/>
          </a:p>
        </p:txBody>
      </p:sp>
    </p:spTree>
    <p:extLst>
      <p:ext uri="{BB962C8B-B14F-4D97-AF65-F5344CB8AC3E}">
        <p14:creationId xmlns:p14="http://schemas.microsoft.com/office/powerpoint/2010/main" val="2574260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Treat logs as event streams</a:t>
            </a:r>
          </a:p>
          <a:p>
            <a:endParaRPr lang="en-US" b="0" dirty="0"/>
          </a:p>
          <a:p>
            <a:r>
              <a:rPr lang="en-US" b="0" dirty="0"/>
              <a:t>A twelve</a:t>
            </a:r>
            <a:r>
              <a:rPr lang="en-US" b="0" baseline="0" dirty="0"/>
              <a:t>-factor application should treat logs as a time-ordered sequence of events and shouldn’t worry about how they are routed or stored.  Log entries should be written directly to </a:t>
            </a:r>
            <a:r>
              <a:rPr lang="en-US" b="0" baseline="0" dirty="0" err="1"/>
              <a:t>stdout</a:t>
            </a:r>
            <a:r>
              <a:rPr lang="en-US" b="0" baseline="0" dirty="0"/>
              <a:t> or </a:t>
            </a:r>
            <a:r>
              <a:rPr lang="en-US" b="0" baseline="0" dirty="0" err="1"/>
              <a:t>stderror</a:t>
            </a:r>
            <a:r>
              <a:rPr lang="en-US" b="0" baseline="0" dirty="0"/>
              <a:t>.  The aggregation, storage, and processing of these entries is a separate concern that should be taken care of by the environment.  This approach tends to be associated with tools such as the ELK stack or Splunk that capture and process log streams.</a:t>
            </a:r>
          </a:p>
          <a:p>
            <a:endParaRPr lang="en-US" b="0" baseline="0" dirty="0"/>
          </a:p>
          <a:p>
            <a:r>
              <a:rPr lang="en-US" b="0" baseline="0" dirty="0"/>
              <a:t>This can be difficult for application developers who are used to being able to configure the shape and destination of log files, including rotation and rollover practices.  This decoupling gives you more freedom to change the way logs are processed without having to make corresponding changes in application implementations.  It also helps with elastic scalability, as manual log aggregation can quickly become a real pain when you scale up to dozens of instances.</a:t>
            </a:r>
            <a:endParaRPr lang="en-US" b="0" i="1" baseline="0" dirty="0"/>
          </a:p>
          <a:p>
            <a:endParaRPr lang="en-US" b="0" i="0" baseline="0" dirty="0"/>
          </a:p>
          <a:p>
            <a:r>
              <a:rPr lang="en-US" b="0" i="0" baseline="0" dirty="0"/>
              <a:t>Many implementations of .Net Core logging abstraction involve more explicit routing to a log store.  For example, libraries such as Serilog have implementations that explicitly route output to Azure’s AppInsights.  This is not in keeping with a twelve-factor application as it couples services more explicitly to an external service.</a:t>
            </a:r>
            <a:endParaRPr lang="en-US" b="0" baseline="0" dirty="0"/>
          </a:p>
          <a:p>
            <a:endParaRPr lang="en-US" b="0" baseline="0" dirty="0"/>
          </a:p>
          <a:p>
            <a:r>
              <a:rPr lang="en-US" b="0" baseline="0" dirty="0"/>
              <a:t>The .Net Core logging extensions support this abstraction by providing a standard interface for writing log statements and a hierarchy of providers that can route these statements to the console output stream.</a:t>
            </a:r>
          </a:p>
        </p:txBody>
      </p:sp>
      <p:sp>
        <p:nvSpPr>
          <p:cNvPr id="4" name="Slide Number Placeholder 3"/>
          <p:cNvSpPr>
            <a:spLocks noGrp="1"/>
          </p:cNvSpPr>
          <p:nvPr>
            <p:ph type="sldNum" sz="quarter" idx="10"/>
          </p:nvPr>
        </p:nvSpPr>
        <p:spPr/>
        <p:txBody>
          <a:bodyPr/>
          <a:lstStyle/>
          <a:p>
            <a:fld id="{BF47DF74-73B8-4165-B001-D50CFC13E2DE}" type="slidenum">
              <a:rPr lang="en-US" smtClean="0"/>
              <a:t>44</a:t>
            </a:fld>
            <a:endParaRPr lang="en-US"/>
          </a:p>
        </p:txBody>
      </p:sp>
    </p:spTree>
    <p:extLst>
      <p:ext uri="{BB962C8B-B14F-4D97-AF65-F5344CB8AC3E}">
        <p14:creationId xmlns:p14="http://schemas.microsoft.com/office/powerpoint/2010/main" val="693680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Run admin / management tasks as one-off processes</a:t>
            </a:r>
          </a:p>
          <a:p>
            <a:endParaRPr lang="en-US" dirty="0"/>
          </a:p>
          <a:p>
            <a:r>
              <a:rPr lang="en-US" dirty="0"/>
              <a:t>This refers to upgrades or one-off</a:t>
            </a:r>
            <a:r>
              <a:rPr lang="en-US" baseline="0" dirty="0"/>
              <a:t> configuration tasks and it implies they should be bundled with a release.  A good example is using schema migrations to make changes to a target database.  One thing that is missing from </a:t>
            </a:r>
            <a:r>
              <a:rPr lang="en-US" baseline="0" dirty="0" err="1"/>
              <a:t>.Net</a:t>
            </a:r>
            <a:r>
              <a:rPr lang="en-US" baseline="0" dirty="0"/>
              <a:t> Core in this respect is a REPL shell that allows you to run arbitrary code, such as the rails console command or </a:t>
            </a:r>
            <a:r>
              <a:rPr lang="en-US" baseline="0" dirty="0" err="1"/>
              <a:t>irb</a:t>
            </a:r>
            <a:r>
              <a:rPr lang="en-US" baseline="0" dirty="0"/>
              <a:t> in Ruby.  We must work around this with shell scripts or applications that run as one-time executable processes rather than long-lived applications.  Another option is to have applications run their own necessary changes on startup, though for security reasons I don’t recommend this.  Applications generally should not be allowed to alter database schema, for example.  Only data.</a:t>
            </a:r>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46</a:t>
            </a:fld>
            <a:endParaRPr lang="en-US"/>
          </a:p>
        </p:txBody>
      </p:sp>
    </p:spTree>
    <p:extLst>
      <p:ext uri="{BB962C8B-B14F-4D97-AF65-F5344CB8AC3E}">
        <p14:creationId xmlns:p14="http://schemas.microsoft.com/office/powerpoint/2010/main" val="1243480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Delivery Contention</a:t>
            </a:r>
            <a:r>
              <a:rPr lang="en-US" dirty="0"/>
              <a:t> - When multiple teams need to coordinate changes to deploy functionality, causing bottlenecks and delays</a:t>
            </a:r>
          </a:p>
          <a:p>
            <a:endParaRPr lang="en-US" b="1" dirty="0"/>
          </a:p>
          <a:p>
            <a:r>
              <a:rPr lang="en-US" b="1" dirty="0"/>
              <a:t>Technology Lock-in</a:t>
            </a:r>
            <a:r>
              <a:rPr lang="en-US" dirty="0"/>
              <a:t> - Being forced to use a single technology stack across an entire system, limiting optimization opportunities</a:t>
            </a:r>
          </a:p>
          <a:p>
            <a:endParaRPr lang="en-US" b="1" dirty="0"/>
          </a:p>
          <a:p>
            <a:r>
              <a:rPr lang="en-US" b="1" dirty="0"/>
              <a:t>Scaling Challenges</a:t>
            </a:r>
            <a:r>
              <a:rPr lang="en-US" dirty="0"/>
              <a:t> - Difficulty in scaling specific parts of a system independently based on actual load patterns</a:t>
            </a:r>
          </a:p>
          <a:p>
            <a:endParaRPr lang="en-US" b="1" dirty="0"/>
          </a:p>
          <a:p>
            <a:r>
              <a:rPr lang="en-US" b="1" dirty="0"/>
              <a:t>Organizational Misalignment</a:t>
            </a:r>
            <a:r>
              <a:rPr lang="en-US" dirty="0"/>
              <a:t> - System architecture that doesn't match team boundaries, creating communication overhead</a:t>
            </a:r>
          </a:p>
        </p:txBody>
      </p:sp>
      <p:sp>
        <p:nvSpPr>
          <p:cNvPr id="4" name="Slide Number Placeholder 3"/>
          <p:cNvSpPr>
            <a:spLocks noGrp="1"/>
          </p:cNvSpPr>
          <p:nvPr>
            <p:ph type="sldNum" sz="quarter" idx="5"/>
          </p:nvPr>
        </p:nvSpPr>
        <p:spPr/>
        <p:txBody>
          <a:bodyPr/>
          <a:lstStyle/>
          <a:p>
            <a:fld id="{555DAA9F-71E8-4E26-92D2-CD7FC535A9E6}" type="slidenum">
              <a:rPr lang="en-US" smtClean="0"/>
              <a:t>48</a:t>
            </a:fld>
            <a:endParaRPr lang="en-US"/>
          </a:p>
        </p:txBody>
      </p:sp>
    </p:spTree>
    <p:extLst>
      <p:ext uri="{BB962C8B-B14F-4D97-AF65-F5344CB8AC3E}">
        <p14:creationId xmlns:p14="http://schemas.microsoft.com/office/powerpoint/2010/main" val="177076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embracing </a:t>
            </a:r>
            <a:r>
              <a:rPr lang="en-US" b="1" dirty="0"/>
              <a:t>independent deployability</a:t>
            </a:r>
            <a:r>
              <a:rPr lang="en-US" dirty="0"/>
              <a:t> as the core principle, microservices enable teams to make changes, deploy, and release functionality without requiring coordination with other services. This architectural approach naturally leads to </a:t>
            </a:r>
            <a:r>
              <a:rPr lang="en-US" b="1" dirty="0"/>
              <a:t>loosely coupled</a:t>
            </a:r>
            <a:r>
              <a:rPr lang="en-US" dirty="0"/>
              <a:t> services with </a:t>
            </a:r>
            <a:r>
              <a:rPr lang="en-US" b="1" dirty="0"/>
              <a:t>stable interfaces</a:t>
            </a:r>
            <a:r>
              <a:rPr lang="en-US" dirty="0"/>
              <a:t>, allowing organizations to scale teams, technology choices, and system components </a:t>
            </a:r>
            <a:r>
              <a:rPr lang="en-US" b="1" dirty="0"/>
              <a:t>independently</a:t>
            </a:r>
            <a:r>
              <a:rPr lang="en-US" dirty="0"/>
              <a:t>.</a:t>
            </a:r>
          </a:p>
        </p:txBody>
      </p:sp>
      <p:sp>
        <p:nvSpPr>
          <p:cNvPr id="4" name="Slide Number Placeholder 3"/>
          <p:cNvSpPr>
            <a:spLocks noGrp="1"/>
          </p:cNvSpPr>
          <p:nvPr>
            <p:ph type="sldNum" sz="quarter" idx="5"/>
          </p:nvPr>
        </p:nvSpPr>
        <p:spPr/>
        <p:txBody>
          <a:bodyPr/>
          <a:lstStyle/>
          <a:p>
            <a:fld id="{555DAA9F-71E8-4E26-92D2-CD7FC535A9E6}" type="slidenum">
              <a:rPr lang="en-US" smtClean="0"/>
              <a:t>50</a:t>
            </a:fld>
            <a:endParaRPr lang="en-US"/>
          </a:p>
        </p:txBody>
      </p:sp>
    </p:spTree>
    <p:extLst>
      <p:ext uri="{BB962C8B-B14F-4D97-AF65-F5344CB8AC3E}">
        <p14:creationId xmlns:p14="http://schemas.microsoft.com/office/powerpoint/2010/main" val="1472882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Essential Characteristics</a:t>
            </a:r>
          </a:p>
          <a:p>
            <a:pPr>
              <a:buFont typeface="+mj-lt"/>
              <a:buAutoNum type="arabicPeriod"/>
            </a:pPr>
            <a:r>
              <a:rPr lang="en-US" b="1" dirty="0"/>
              <a:t>Independently Deployable</a:t>
            </a:r>
            <a:r>
              <a:rPr lang="en-US" dirty="0"/>
              <a:t> </a:t>
            </a:r>
          </a:p>
          <a:p>
            <a:pPr marL="742950" lvl="1" indent="-285750">
              <a:buFont typeface="+mj-lt"/>
              <a:buAutoNum type="arabicPeriod"/>
            </a:pPr>
            <a:r>
              <a:rPr lang="en-US" dirty="0"/>
              <a:t>Can be changed, deployed, and released without requiring other microservices to change</a:t>
            </a:r>
          </a:p>
          <a:p>
            <a:pPr marL="742950" lvl="1" indent="-285750">
              <a:buFont typeface="+mj-lt"/>
              <a:buAutoNum type="arabicPeriod"/>
            </a:pPr>
            <a:r>
              <a:rPr lang="en-US" dirty="0"/>
              <a:t>The fundamental characteristic from which other benefits flow</a:t>
            </a:r>
          </a:p>
          <a:p>
            <a:pPr>
              <a:buFont typeface="+mj-lt"/>
              <a:buAutoNum type="arabicPeriod"/>
            </a:pPr>
            <a:r>
              <a:rPr lang="en-US" b="1" dirty="0"/>
              <a:t>Modeled Around a Business Domain</a:t>
            </a:r>
            <a:r>
              <a:rPr lang="en-US" dirty="0"/>
              <a:t> </a:t>
            </a:r>
          </a:p>
          <a:p>
            <a:pPr marL="742950" lvl="1" indent="-285750">
              <a:buFont typeface="+mj-lt"/>
              <a:buAutoNum type="arabicPeriod"/>
            </a:pPr>
            <a:r>
              <a:rPr lang="en-US" dirty="0"/>
              <a:t>Services represent real-world business capabilities</a:t>
            </a:r>
          </a:p>
          <a:p>
            <a:pPr marL="742950" lvl="1" indent="-285750">
              <a:buFont typeface="+mj-lt"/>
              <a:buAutoNum type="arabicPeriod"/>
            </a:pPr>
            <a:r>
              <a:rPr lang="en-US" dirty="0"/>
              <a:t>Prioritizes high cohesion of business functionality over technical functionality</a:t>
            </a:r>
          </a:p>
          <a:p>
            <a:pPr>
              <a:buFont typeface="+mj-lt"/>
              <a:buAutoNum type="arabicPeriod"/>
            </a:pPr>
            <a:r>
              <a:rPr lang="en-US" b="1" dirty="0"/>
              <a:t>Own Their Own State</a:t>
            </a:r>
            <a:r>
              <a:rPr lang="en-US" dirty="0"/>
              <a:t> </a:t>
            </a:r>
          </a:p>
          <a:p>
            <a:pPr marL="742950" lvl="1" indent="-285750">
              <a:buFont typeface="+mj-lt"/>
              <a:buAutoNum type="arabicPeriod"/>
            </a:pPr>
            <a:r>
              <a:rPr lang="en-US" dirty="0"/>
              <a:t>Each microservice encapsulates its own database where required</a:t>
            </a:r>
          </a:p>
          <a:p>
            <a:pPr marL="742950" lvl="1" indent="-285750">
              <a:buFont typeface="+mj-lt"/>
              <a:buAutoNum type="arabicPeriod"/>
            </a:pPr>
            <a:r>
              <a:rPr lang="en-US" dirty="0"/>
              <a:t>Avoids shared databases to maintain clear boundaries</a:t>
            </a:r>
          </a:p>
          <a:p>
            <a:pPr>
              <a:buFont typeface="+mj-lt"/>
              <a:buAutoNum type="arabicPeriod"/>
            </a:pPr>
            <a:r>
              <a:rPr lang="en-US" b="1" dirty="0"/>
              <a:t>Clear, Stable Boundaries</a:t>
            </a:r>
            <a:r>
              <a:rPr lang="en-US" dirty="0"/>
              <a:t> </a:t>
            </a:r>
          </a:p>
          <a:p>
            <a:pPr marL="742950" lvl="1" indent="-285750">
              <a:buFont typeface="+mj-lt"/>
              <a:buAutoNum type="arabicPeriod"/>
            </a:pPr>
            <a:r>
              <a:rPr lang="en-US" dirty="0"/>
              <a:t>Explicit, well-defined contracts between services</a:t>
            </a:r>
          </a:p>
          <a:p>
            <a:pPr marL="742950" lvl="1" indent="-285750">
              <a:buFont typeface="+mj-lt"/>
              <a:buAutoNum type="arabicPeriod"/>
            </a:pPr>
            <a:r>
              <a:rPr lang="en-US" dirty="0"/>
              <a:t>Internal implementation hidden from external consumers</a:t>
            </a:r>
          </a:p>
          <a:p>
            <a:pPr>
              <a:buFont typeface="+mj-lt"/>
              <a:buAutoNum type="arabicPeriod"/>
            </a:pPr>
            <a:r>
              <a:rPr lang="en-US" b="1" dirty="0"/>
              <a:t>Technology Agnostic</a:t>
            </a:r>
            <a:r>
              <a:rPr lang="en-US" dirty="0"/>
              <a:t> </a:t>
            </a:r>
          </a:p>
          <a:p>
            <a:pPr marL="742950" lvl="1" indent="-285750">
              <a:buFont typeface="+mj-lt"/>
              <a:buAutoNum type="arabicPeriod"/>
            </a:pPr>
            <a:r>
              <a:rPr lang="en-US" dirty="0"/>
              <a:t>Services communicate via network protocols</a:t>
            </a:r>
          </a:p>
          <a:p>
            <a:pPr marL="742950" lvl="1" indent="-285750">
              <a:buFont typeface="+mj-lt"/>
              <a:buAutoNum type="arabicPeriod"/>
            </a:pPr>
            <a:r>
              <a:rPr lang="en-US" dirty="0"/>
              <a:t>Implementation details (language, data storage) are entirely hidden</a:t>
            </a:r>
          </a:p>
          <a:p>
            <a:pPr>
              <a:buFont typeface="+mj-lt"/>
              <a:buAutoNum type="arabicPeriod"/>
            </a:pPr>
            <a:r>
              <a:rPr lang="en-US" b="1" dirty="0"/>
              <a:t>Embrace Information Hiding</a:t>
            </a:r>
            <a:r>
              <a:rPr lang="en-US" dirty="0"/>
              <a:t> </a:t>
            </a:r>
          </a:p>
          <a:p>
            <a:pPr marL="742950" lvl="1" indent="-285750">
              <a:buFont typeface="+mj-lt"/>
              <a:buAutoNum type="arabicPeriod"/>
            </a:pPr>
            <a:r>
              <a:rPr lang="en-US" dirty="0"/>
              <a:t>Hide as much information as possible inside a component</a:t>
            </a:r>
          </a:p>
          <a:p>
            <a:pPr marL="742950" lvl="1" indent="-285750">
              <a:buFont typeface="+mj-lt"/>
              <a:buAutoNum type="arabicPeriod"/>
            </a:pPr>
            <a:r>
              <a:rPr lang="en-US" dirty="0"/>
              <a:t>Expose as little as possible via external interfaces</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51</a:t>
            </a:fld>
            <a:endParaRPr lang="en-US"/>
          </a:p>
        </p:txBody>
      </p:sp>
    </p:spTree>
    <p:extLst>
      <p:ext uri="{BB962C8B-B14F-4D97-AF65-F5344CB8AC3E}">
        <p14:creationId xmlns:p14="http://schemas.microsoft.com/office/powerpoint/2010/main" val="3001334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Right-Sizing Services: Beyond the Name</a:t>
            </a:r>
          </a:p>
          <a:p>
            <a:r>
              <a:rPr lang="en-US" dirty="0"/>
              <a:t>The term "microservice" can be misleading. The prefix "micro" suggests services should be as small as possible, but this interpretation misses the point entirely.</a:t>
            </a:r>
          </a:p>
          <a:p>
            <a:r>
              <a:rPr lang="en-US" b="1" dirty="0"/>
              <a:t>The Reality:</a:t>
            </a:r>
            <a:endParaRPr lang="en-US" dirty="0"/>
          </a:p>
          <a:p>
            <a:pPr>
              <a:buFont typeface="Arial" panose="020B0604020202020204" pitchFamily="34" charset="0"/>
              <a:buChar char="•"/>
            </a:pPr>
            <a:r>
              <a:rPr lang="en-US" dirty="0"/>
              <a:t>A microservice should be </a:t>
            </a:r>
            <a:r>
              <a:rPr lang="en-US" b="1" dirty="0"/>
              <a:t>as small as possible, but still as large as necessary</a:t>
            </a:r>
            <a:endParaRPr lang="en-US" dirty="0"/>
          </a:p>
          <a:p>
            <a:pPr>
              <a:buFont typeface="Arial" panose="020B0604020202020204" pitchFamily="34" charset="0"/>
              <a:buChar char="•"/>
            </a:pPr>
            <a:r>
              <a:rPr lang="en-US" dirty="0"/>
              <a:t>Size is determined by business capability boundaries, not lines of code</a:t>
            </a:r>
          </a:p>
          <a:p>
            <a:pPr>
              <a:buFont typeface="Arial" panose="020B0604020202020204" pitchFamily="34" charset="0"/>
              <a:buChar char="•"/>
            </a:pPr>
            <a:r>
              <a:rPr lang="en-US" dirty="0"/>
              <a:t>Services must be large enough to: </a:t>
            </a:r>
          </a:p>
          <a:p>
            <a:pPr marL="742950" lvl="1" indent="-285750">
              <a:buFont typeface="Arial" panose="020B0604020202020204" pitchFamily="34" charset="0"/>
              <a:buChar char="•"/>
            </a:pPr>
            <a:r>
              <a:rPr lang="en-US" dirty="0"/>
              <a:t>Represent a complete business capability</a:t>
            </a:r>
          </a:p>
          <a:p>
            <a:pPr marL="742950" lvl="1" indent="-285750">
              <a:buFont typeface="Arial" panose="020B0604020202020204" pitchFamily="34" charset="0"/>
              <a:buChar char="•"/>
            </a:pPr>
            <a:r>
              <a:rPr lang="en-US" dirty="0"/>
              <a:t>Maintain data consistency within their boundaries</a:t>
            </a:r>
          </a:p>
          <a:p>
            <a:pPr marL="742950" lvl="1" indent="-285750">
              <a:buFont typeface="Arial" panose="020B0604020202020204" pitchFamily="34" charset="0"/>
              <a:buChar char="•"/>
            </a:pPr>
            <a:r>
              <a:rPr lang="en-US" dirty="0"/>
              <a:t>Provide a stable, meaningful interface to consumers</a:t>
            </a:r>
          </a:p>
          <a:p>
            <a:r>
              <a:rPr lang="en-US" b="1" dirty="0"/>
              <a:t>Key Principle:</a:t>
            </a:r>
            <a:r>
              <a:rPr lang="en-US" dirty="0"/>
              <a:t> The focus should be on </a:t>
            </a:r>
            <a:r>
              <a:rPr lang="en-US" b="1" dirty="0"/>
              <a:t>independent deployability</a:t>
            </a:r>
            <a:r>
              <a:rPr lang="en-US" dirty="0"/>
              <a:t> and </a:t>
            </a:r>
            <a:r>
              <a:rPr lang="en-US" b="1" dirty="0"/>
              <a:t>business alignment</a:t>
            </a:r>
            <a:r>
              <a:rPr lang="en-US" dirty="0"/>
              <a:t>, not arbitrary size constraints. Some microservices might be relatively large if they encapsulate a complex business domain, while others might be quite small if they handle a focused capability. The "micro" refers more to the scope of business responsibility than to physical size metrics.</a:t>
            </a:r>
          </a:p>
          <a:p>
            <a:endParaRPr lang="en-US" dirty="0"/>
          </a:p>
          <a:p>
            <a:r>
              <a:rPr lang="en-US" dirty="0"/>
              <a:t>A microservice can be composed of more than one runnable process.  Remember, the public interface is through clear and stable APIs over networks.  The internals are hidden from and irrelevant to the outside world.</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52</a:t>
            </a:fld>
            <a:endParaRPr lang="en-US"/>
          </a:p>
        </p:txBody>
      </p:sp>
    </p:spTree>
    <p:extLst>
      <p:ext uri="{BB962C8B-B14F-4D97-AF65-F5344CB8AC3E}">
        <p14:creationId xmlns:p14="http://schemas.microsoft.com/office/powerpoint/2010/main" val="1306663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illustrates how a tax information extraction system can be decomposed into focused microservices, each with clear boundaries and responsibilities:</a:t>
            </a:r>
          </a:p>
          <a:p>
            <a:r>
              <a:rPr lang="en-US" b="1" dirty="0"/>
              <a:t>Document Processing Service</a:t>
            </a:r>
            <a:endParaRPr lang="en-US" dirty="0"/>
          </a:p>
          <a:p>
            <a:pPr>
              <a:buFont typeface="Arial" panose="020B0604020202020204" pitchFamily="34" charset="0"/>
              <a:buChar char="•"/>
            </a:pPr>
            <a:r>
              <a:rPr lang="en-US" dirty="0"/>
              <a:t>Orchestrates the overall tax extraction workflow</a:t>
            </a:r>
          </a:p>
          <a:p>
            <a:pPr>
              <a:buFont typeface="Arial" panose="020B0604020202020204" pitchFamily="34" charset="0"/>
              <a:buChar char="•"/>
            </a:pPr>
            <a:r>
              <a:rPr lang="en-US" dirty="0"/>
              <a:t>Gathers documents from storage systems</a:t>
            </a:r>
          </a:p>
          <a:p>
            <a:pPr>
              <a:buFont typeface="Arial" panose="020B0604020202020204" pitchFamily="34" charset="0"/>
              <a:buChar char="•"/>
            </a:pPr>
            <a:r>
              <a:rPr lang="en-US" dirty="0"/>
              <a:t>Constructs and iterates on prompts based on extraction results</a:t>
            </a:r>
          </a:p>
          <a:p>
            <a:pPr>
              <a:buFont typeface="Arial" panose="020B0604020202020204" pitchFamily="34" charset="0"/>
              <a:buChar char="•"/>
            </a:pPr>
            <a:r>
              <a:rPr lang="en-US" dirty="0"/>
              <a:t>Manages document state and processing status</a:t>
            </a:r>
          </a:p>
          <a:p>
            <a:pPr>
              <a:buFont typeface="Arial" panose="020B0604020202020204" pitchFamily="34" charset="0"/>
              <a:buChar char="•"/>
            </a:pPr>
            <a:r>
              <a:rPr lang="en-US" dirty="0"/>
              <a:t>Has no knowledge of LLM internals or tax system specifics</a:t>
            </a:r>
          </a:p>
          <a:p>
            <a:r>
              <a:rPr lang="en-US" b="1" dirty="0"/>
              <a:t>LLM Extraction Service</a:t>
            </a:r>
            <a:endParaRPr lang="en-US" dirty="0"/>
          </a:p>
          <a:p>
            <a:pPr>
              <a:buFont typeface="Arial" panose="020B0604020202020204" pitchFamily="34" charset="0"/>
              <a:buChar char="•"/>
            </a:pPr>
            <a:r>
              <a:rPr lang="en-US" dirty="0"/>
              <a:t>Purely focused on the interaction with the language model</a:t>
            </a:r>
          </a:p>
          <a:p>
            <a:pPr>
              <a:buFont typeface="Arial" panose="020B0604020202020204" pitchFamily="34" charset="0"/>
              <a:buChar char="•"/>
            </a:pPr>
            <a:r>
              <a:rPr lang="en-US" dirty="0"/>
              <a:t>Accepts a prompt and document as input</a:t>
            </a:r>
          </a:p>
          <a:p>
            <a:pPr>
              <a:buFont typeface="Arial" panose="020B0604020202020204" pitchFamily="34" charset="0"/>
              <a:buChar char="•"/>
            </a:pPr>
            <a:r>
              <a:rPr lang="en-US" dirty="0"/>
              <a:t>Returns structured or semi-structured data as output</a:t>
            </a:r>
          </a:p>
          <a:p>
            <a:pPr>
              <a:buFont typeface="Arial" panose="020B0604020202020204" pitchFamily="34" charset="0"/>
              <a:buChar char="•"/>
            </a:pPr>
            <a:r>
              <a:rPr lang="en-US" dirty="0"/>
              <a:t>Completely agnostic to the tax domain - could be reused for any extraction task</a:t>
            </a:r>
          </a:p>
          <a:p>
            <a:pPr>
              <a:buFont typeface="Arial" panose="020B0604020202020204" pitchFamily="34" charset="0"/>
              <a:buChar char="•"/>
            </a:pPr>
            <a:r>
              <a:rPr lang="en-US" dirty="0"/>
              <a:t>Encapsulates model selection, prompt optimization, and response parsing</a:t>
            </a:r>
          </a:p>
          <a:p>
            <a:r>
              <a:rPr lang="en-US" b="1" dirty="0"/>
              <a:t>Tax Reconciliation Service</a:t>
            </a:r>
            <a:endParaRPr lang="en-US" dirty="0"/>
          </a:p>
          <a:p>
            <a:pPr>
              <a:buFont typeface="Arial" panose="020B0604020202020204" pitchFamily="34" charset="0"/>
              <a:buChar char="•"/>
            </a:pPr>
            <a:r>
              <a:rPr lang="en-US" dirty="0"/>
              <a:t>Domain-specific service that understands tax rules and systems</a:t>
            </a:r>
          </a:p>
          <a:p>
            <a:pPr>
              <a:buFont typeface="Arial" panose="020B0604020202020204" pitchFamily="34" charset="0"/>
              <a:buChar char="•"/>
            </a:pPr>
            <a:r>
              <a:rPr lang="en-US" dirty="0"/>
              <a:t>Validates extracted data against business rules</a:t>
            </a:r>
          </a:p>
          <a:p>
            <a:pPr>
              <a:buFont typeface="Arial" panose="020B0604020202020204" pitchFamily="34" charset="0"/>
              <a:buChar char="•"/>
            </a:pPr>
            <a:r>
              <a:rPr lang="en-US" dirty="0"/>
              <a:t>Interfaces with existing tax systems</a:t>
            </a:r>
          </a:p>
          <a:p>
            <a:pPr>
              <a:buFont typeface="Arial" panose="020B0604020202020204" pitchFamily="34" charset="0"/>
              <a:buChar char="•"/>
            </a:pPr>
            <a:r>
              <a:rPr lang="en-US" dirty="0"/>
              <a:t>Marks results for human review or automated processing</a:t>
            </a:r>
          </a:p>
          <a:p>
            <a:pPr>
              <a:buFont typeface="Arial" panose="020B0604020202020204" pitchFamily="34" charset="0"/>
              <a:buChar char="•"/>
            </a:pPr>
            <a:r>
              <a:rPr lang="en-US" dirty="0"/>
              <a:t>Contains all tax-specific business logic</a:t>
            </a:r>
          </a:p>
          <a:p>
            <a:r>
              <a:rPr lang="en-US" dirty="0"/>
              <a:t>Each service maintains clear contracts through well-defined APIs, allowing them to evolve independently. The LLM service, being domain-agnostic, could be reused across multiple extraction use cases, while the tax-specific logic remains isolated in the reconciliation service. This separation enables teams to work independently, scale services based on load, and update components without affecting the entire system.</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53</a:t>
            </a:fld>
            <a:endParaRPr lang="en-US"/>
          </a:p>
        </p:txBody>
      </p:sp>
    </p:spTree>
    <p:extLst>
      <p:ext uri="{BB962C8B-B14F-4D97-AF65-F5344CB8AC3E}">
        <p14:creationId xmlns:p14="http://schemas.microsoft.com/office/powerpoint/2010/main" val="1971826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Golden Signal Monitoring Pattern</a:t>
            </a:r>
          </a:p>
          <a:p>
            <a:r>
              <a:rPr lang="en-US" b="1" dirty="0"/>
              <a:t>Description</a:t>
            </a:r>
            <a:r>
              <a:rPr lang="en-US" dirty="0"/>
              <a:t>: Focuses on four key metrics: latency, traffic, errors, and saturation rather than monitoring everything.</a:t>
            </a:r>
          </a:p>
          <a:p>
            <a:r>
              <a:rPr lang="en-US" b="1" dirty="0"/>
              <a:t>Why Immediate Adoption</a:t>
            </a:r>
            <a:r>
              <a:rPr lang="en-US" dirty="0"/>
              <a:t>: Critical for establishing baseline visibility before production deployment. Reduces false alerts by 80% while ensuring critical issues are detected. Essential foundation for all cloud workloads.</a:t>
            </a:r>
          </a:p>
          <a:p>
            <a:endParaRPr lang="en-US" dirty="0"/>
          </a:p>
          <a:p>
            <a:r>
              <a:rPr lang="en-US" b="1" dirty="0"/>
              <a:t>Distributed Tracing Correlation Pattern</a:t>
            </a:r>
          </a:p>
          <a:p>
            <a:r>
              <a:rPr lang="en-US" b="1" dirty="0"/>
              <a:t>Description</a:t>
            </a:r>
            <a:r>
              <a:rPr lang="en-US" dirty="0"/>
              <a:t>: Tracks requests across service boundaries with trace headers and service maps.</a:t>
            </a:r>
          </a:p>
          <a:p>
            <a:r>
              <a:rPr lang="en-US" b="1" dirty="0"/>
              <a:t>Why Immediate Adoption</a:t>
            </a:r>
            <a:r>
              <a:rPr lang="en-US" dirty="0"/>
              <a:t>: With 600+ workloads, understanding service dependencies and troubleshooting distributed systems is critical from day one. Enables 90% faster problem resolution.</a:t>
            </a:r>
          </a:p>
          <a:p>
            <a:endParaRPr lang="en-US" dirty="0"/>
          </a:p>
          <a:p>
            <a:r>
              <a:rPr lang="en-US" b="1" dirty="0"/>
              <a:t>Centralized Logging Pattern</a:t>
            </a:r>
          </a:p>
          <a:p>
            <a:r>
              <a:rPr lang="en-US" b="1" dirty="0"/>
              <a:t>Description</a:t>
            </a:r>
            <a:r>
              <a:rPr lang="en-US" dirty="0"/>
              <a:t>: Aggregates logs from all services into centralized location for analysis.</a:t>
            </a:r>
          </a:p>
          <a:p>
            <a:r>
              <a:rPr lang="en-US" b="1" dirty="0"/>
              <a:t>Why Immediate Adoption</a:t>
            </a:r>
            <a:r>
              <a:rPr lang="en-US" dirty="0"/>
              <a:t>: CloudWatch Logs with minimal configuration. Essential for troubleshooting and can be implemented incrementally.</a:t>
            </a:r>
          </a:p>
        </p:txBody>
      </p:sp>
      <p:sp>
        <p:nvSpPr>
          <p:cNvPr id="4" name="Slide Number Placeholder 3"/>
          <p:cNvSpPr>
            <a:spLocks noGrp="1"/>
          </p:cNvSpPr>
          <p:nvPr>
            <p:ph type="sldNum" sz="quarter" idx="5"/>
          </p:nvPr>
        </p:nvSpPr>
        <p:spPr/>
        <p:txBody>
          <a:bodyPr/>
          <a:lstStyle/>
          <a:p>
            <a:fld id="{555DAA9F-71E8-4E26-92D2-CD7FC535A9E6}" type="slidenum">
              <a:rPr lang="en-US" smtClean="0"/>
              <a:t>56</a:t>
            </a:fld>
            <a:endParaRPr lang="en-US"/>
          </a:p>
        </p:txBody>
      </p:sp>
    </p:spTree>
    <p:extLst>
      <p:ext uri="{BB962C8B-B14F-4D97-AF65-F5344CB8AC3E}">
        <p14:creationId xmlns:p14="http://schemas.microsoft.com/office/powerpoint/2010/main" val="38080749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Secrets Management </a:t>
            </a:r>
            <a:r>
              <a:rPr lang="en-US" b="1" dirty="0"/>
              <a:t>Description</a:t>
            </a:r>
            <a:r>
              <a:rPr lang="en-US" dirty="0"/>
              <a:t>: Centralized management of secrets using </a:t>
            </a:r>
            <a:r>
              <a:rPr lang="en-US" dirty="0" err="1"/>
              <a:t>HashiCorp</a:t>
            </a:r>
            <a:r>
              <a:rPr lang="en-US" dirty="0"/>
              <a:t> Vault or cloud-native solutions with automated rotation. </a:t>
            </a:r>
            <a:r>
              <a:rPr lang="en-US" b="1" dirty="0"/>
              <a:t>Why Immediate Adoption</a:t>
            </a:r>
            <a:r>
              <a:rPr lang="en-US" dirty="0"/>
              <a:t>: Hardcoded secrets are the #1 security vulnerability. Implementing proper secrets management prevents 95% of credential-related breaches.</a:t>
            </a:r>
          </a:p>
          <a:p>
            <a:endParaRPr lang="en-US" dirty="0"/>
          </a:p>
          <a:p>
            <a:r>
              <a:rPr lang="en-US" dirty="0"/>
              <a:t>Zero Trust Architecture Implementation </a:t>
            </a:r>
            <a:r>
              <a:rPr lang="en-US" b="1" dirty="0"/>
              <a:t>Description</a:t>
            </a:r>
            <a:r>
              <a:rPr lang="en-US" dirty="0"/>
              <a:t>: Comprehensive zero trust implementation including identity verification, </a:t>
            </a:r>
            <a:r>
              <a:rPr lang="en-US" dirty="0" err="1"/>
              <a:t>microsegmentation</a:t>
            </a:r>
            <a:r>
              <a:rPr lang="en-US" dirty="0"/>
              <a:t>, and continuous monitoring. </a:t>
            </a:r>
            <a:r>
              <a:rPr lang="en-US" b="1" dirty="0"/>
              <a:t>Why Immediate Adoption</a:t>
            </a:r>
            <a:r>
              <a:rPr lang="en-US" dirty="0"/>
              <a:t>: Cloud environments have no traditional perimeter. Zero trust is mandatory for protecting distributed workloads.</a:t>
            </a:r>
          </a:p>
          <a:p>
            <a:endParaRPr lang="en-US" dirty="0"/>
          </a:p>
          <a:p>
            <a:r>
              <a:rPr lang="en-US" dirty="0"/>
              <a:t>Secrets Rotation Pattern </a:t>
            </a:r>
            <a:r>
              <a:rPr lang="en-US" b="1" dirty="0"/>
              <a:t>Description</a:t>
            </a:r>
            <a:r>
              <a:rPr lang="en-US" dirty="0"/>
              <a:t>: Automatically rotates, manages, and distributes secrets throughout their lifecycle. </a:t>
            </a:r>
            <a:r>
              <a:rPr lang="en-US" b="1" dirty="0"/>
              <a:t>Why Immediate Adoption</a:t>
            </a:r>
            <a:r>
              <a:rPr lang="en-US" dirty="0"/>
              <a:t>: Static credentials pose immediate security risks. Must be implemented before production to avoid compliance issues and security breaches.</a:t>
            </a:r>
          </a:p>
          <a:p>
            <a:endParaRPr lang="en-US" dirty="0"/>
          </a:p>
          <a:p>
            <a:r>
              <a:rPr lang="en-US" b="1" dirty="0"/>
              <a:t>Pattern</a:t>
            </a:r>
            <a:r>
              <a:rPr lang="en-US" dirty="0"/>
              <a:t>: Zero Trust Security Pattern </a:t>
            </a:r>
            <a:r>
              <a:rPr lang="en-US" b="1" dirty="0"/>
              <a:t>Description</a:t>
            </a:r>
            <a:r>
              <a:rPr lang="en-US" dirty="0"/>
              <a:t>: Requires verification of every access request regardless of location, implementing continuous authentication and least-privilege access. </a:t>
            </a:r>
            <a:r>
              <a:rPr lang="en-US" b="1" dirty="0"/>
              <a:t>Why Immediate Adoption</a:t>
            </a:r>
            <a:r>
              <a:rPr lang="en-US" dirty="0"/>
              <a:t>: Traditional perimeter security fails in cloud environments. Essential foundation for secure cloud operations from the start.</a:t>
            </a:r>
          </a:p>
          <a:p>
            <a:endParaRPr lang="en-US" dirty="0"/>
          </a:p>
          <a:p>
            <a:r>
              <a:rPr lang="en-US" b="1" dirty="0"/>
              <a:t>Pattern</a:t>
            </a:r>
            <a:r>
              <a:rPr lang="en-US" dirty="0"/>
              <a:t>: Vault Key Pattern </a:t>
            </a:r>
            <a:r>
              <a:rPr lang="en-US" b="1" dirty="0"/>
              <a:t>Description</a:t>
            </a:r>
            <a:r>
              <a:rPr lang="en-US" dirty="0"/>
              <a:t>: Centralized secure storage and management of cryptographic keys and secrets. </a:t>
            </a:r>
            <a:r>
              <a:rPr lang="en-US" b="1" dirty="0"/>
              <a:t>Why Immediate Adoption</a:t>
            </a:r>
            <a:r>
              <a:rPr lang="en-US" dirty="0"/>
              <a:t>: Prevents embedding credentials in code/configs from the beginning, avoiding costly remediation later.</a:t>
            </a:r>
          </a:p>
          <a:p>
            <a:endParaRPr lang="en-US" b="1" dirty="0"/>
          </a:p>
          <a:p>
            <a:r>
              <a:rPr lang="en-US" b="1" dirty="0"/>
              <a:t>Pattern</a:t>
            </a:r>
            <a:r>
              <a:rPr lang="en-US" dirty="0"/>
              <a:t>: Continuous Security Scanning Pattern </a:t>
            </a:r>
            <a:r>
              <a:rPr lang="en-US" b="1" dirty="0"/>
              <a:t>Description</a:t>
            </a:r>
            <a:r>
              <a:rPr lang="en-US" dirty="0"/>
              <a:t>: Automated vulnerability assessment using Amazon Inspector. </a:t>
            </a:r>
            <a:r>
              <a:rPr lang="en-US" b="1" dirty="0"/>
              <a:t>Why Immediate Adoption</a:t>
            </a:r>
            <a:r>
              <a:rPr lang="en-US" dirty="0"/>
              <a:t>: Enable Inspector on existing EC2 instances with minimal configuration. Immediate security visibility.</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57</a:t>
            </a:fld>
            <a:endParaRPr lang="en-US"/>
          </a:p>
        </p:txBody>
      </p:sp>
    </p:spTree>
    <p:extLst>
      <p:ext uri="{BB962C8B-B14F-4D97-AF65-F5344CB8AC3E}">
        <p14:creationId xmlns:p14="http://schemas.microsoft.com/office/powerpoint/2010/main" val="551649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Practice</a:t>
            </a:r>
            <a:r>
              <a:rPr lang="en-US" dirty="0"/>
              <a:t>: Blue/Green Deployment Operations </a:t>
            </a:r>
            <a:r>
              <a:rPr lang="en-US" b="1" dirty="0"/>
              <a:t>Description</a:t>
            </a:r>
            <a:r>
              <a:rPr lang="en-US" dirty="0"/>
              <a:t>: Operational procedures and automation for managing blue/green deployments at scale. </a:t>
            </a:r>
            <a:r>
              <a:rPr lang="en-US" b="1" dirty="0"/>
              <a:t>Why Immediate Adoption</a:t>
            </a:r>
            <a:r>
              <a:rPr lang="en-US" dirty="0"/>
              <a:t>: Without proper deployment practices, migration failures can cause extended outages affecting business operations.</a:t>
            </a:r>
          </a:p>
          <a:p>
            <a:endParaRPr lang="en-US" dirty="0"/>
          </a:p>
          <a:p>
            <a:r>
              <a:rPr lang="en-US" b="1" dirty="0"/>
              <a:t>Practice</a:t>
            </a:r>
            <a:r>
              <a:rPr lang="en-US" dirty="0"/>
              <a:t>: CI/CD Pipeline Implementation </a:t>
            </a:r>
            <a:r>
              <a:rPr lang="en-US" b="1" dirty="0"/>
              <a:t>Description</a:t>
            </a:r>
            <a:r>
              <a:rPr lang="en-US" dirty="0"/>
              <a:t>: Fully automated build, test, and deployment pipelines with integrated security scanning and approval workflows. </a:t>
            </a:r>
            <a:r>
              <a:rPr lang="en-US" b="1" dirty="0"/>
              <a:t>Why Immediate Adoption</a:t>
            </a:r>
            <a:r>
              <a:rPr lang="en-US" dirty="0"/>
              <a:t>: Manual deployments don't scale. CI/CD is foundational for managing 600+ workloads efficiently.</a:t>
            </a:r>
          </a:p>
          <a:p>
            <a:endParaRPr lang="en-US" dirty="0"/>
          </a:p>
          <a:p>
            <a:r>
              <a:rPr lang="en-US" b="1" dirty="0"/>
              <a:t>Pattern</a:t>
            </a:r>
            <a:r>
              <a:rPr lang="en-US" dirty="0"/>
              <a:t>: Blue/Green Deployment Pattern </a:t>
            </a:r>
            <a:r>
              <a:rPr lang="en-US" b="1" dirty="0"/>
              <a:t>Description</a:t>
            </a:r>
            <a:r>
              <a:rPr lang="en-US" dirty="0"/>
              <a:t>: Two identical environments with traffic switching for zero-downtime deployments. </a:t>
            </a:r>
            <a:r>
              <a:rPr lang="en-US" b="1" dirty="0"/>
              <a:t>Why Immediate Adoption</a:t>
            </a:r>
            <a:r>
              <a:rPr lang="en-US" dirty="0"/>
              <a:t>: Enables safe production deployments with instant rollback capabilities. Critical for maintaining service availability during initial cloud migrations.</a:t>
            </a:r>
          </a:p>
          <a:p>
            <a:endParaRPr lang="en-US" dirty="0"/>
          </a:p>
          <a:p>
            <a:r>
              <a:rPr lang="en-US" b="1" dirty="0"/>
              <a:t>Pattern</a:t>
            </a:r>
            <a:r>
              <a:rPr lang="en-US" dirty="0"/>
              <a:t>: Automated Rollback Pattern </a:t>
            </a:r>
            <a:r>
              <a:rPr lang="en-US" b="1" dirty="0"/>
              <a:t>Description</a:t>
            </a:r>
            <a:r>
              <a:rPr lang="en-US" dirty="0"/>
              <a:t>: Monitors deployment health metrics and automatically reverts to previous versions when failures are detected. </a:t>
            </a:r>
            <a:r>
              <a:rPr lang="en-US" b="1" dirty="0"/>
              <a:t>Why Immediate Adoption</a:t>
            </a:r>
            <a:r>
              <a:rPr lang="en-US" dirty="0"/>
              <a:t>: Minimizes downtime and manual intervention during critical migration phase. Essential safety net for early cloud deployments.</a:t>
            </a:r>
          </a:p>
          <a:p>
            <a:endParaRPr lang="en-US" dirty="0"/>
          </a:p>
          <a:p>
            <a:r>
              <a:rPr lang="en-US" b="1" dirty="0"/>
              <a:t>Pattern</a:t>
            </a:r>
            <a:r>
              <a:rPr lang="en-US" dirty="0"/>
              <a:t>: Pipeline as Code Pattern </a:t>
            </a:r>
            <a:r>
              <a:rPr lang="en-US" b="1" dirty="0"/>
              <a:t>Description</a:t>
            </a:r>
            <a:r>
              <a:rPr lang="en-US" dirty="0"/>
              <a:t>: Version-controlled pipeline configurations stored alongside application code. </a:t>
            </a:r>
            <a:r>
              <a:rPr lang="en-US" b="1" dirty="0"/>
              <a:t>Why Immediate Adoption</a:t>
            </a:r>
            <a:r>
              <a:rPr lang="en-US" dirty="0"/>
              <a:t>: Establishes consistent, reproducible deployment processes from the start. Prevents configuration drift and enables peer review of deployment logic.</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58</a:t>
            </a:fld>
            <a:endParaRPr lang="en-US"/>
          </a:p>
        </p:txBody>
      </p:sp>
    </p:spTree>
    <p:extLst>
      <p:ext uri="{BB962C8B-B14F-4D97-AF65-F5344CB8AC3E}">
        <p14:creationId xmlns:p14="http://schemas.microsoft.com/office/powerpoint/2010/main" val="3224764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13</a:t>
            </a:fld>
            <a:endParaRPr lang="en-US"/>
          </a:p>
        </p:txBody>
      </p:sp>
    </p:spTree>
    <p:extLst>
      <p:ext uri="{BB962C8B-B14F-4D97-AF65-F5344CB8AC3E}">
        <p14:creationId xmlns:p14="http://schemas.microsoft.com/office/powerpoint/2010/main" val="37090289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Practice</a:t>
            </a:r>
            <a:r>
              <a:rPr lang="en-US" dirty="0"/>
              <a:t>: Data Governance in Cloud </a:t>
            </a:r>
            <a:r>
              <a:rPr lang="en-US" b="1" dirty="0"/>
              <a:t>Description</a:t>
            </a:r>
            <a:r>
              <a:rPr lang="en-US" dirty="0"/>
              <a:t>: Comprehensive data governance framework including classification, access controls, and compliance monitoring. </a:t>
            </a:r>
            <a:r>
              <a:rPr lang="en-US" b="1" dirty="0"/>
              <a:t>Why Immediate Adoption</a:t>
            </a:r>
            <a:r>
              <a:rPr lang="en-US" dirty="0"/>
              <a:t>: Regulatory compliance and data security requirements must be met from day one. Retrofitting governance is extremely difficult.</a:t>
            </a:r>
          </a:p>
          <a:p>
            <a:endParaRPr lang="en-US" dirty="0"/>
          </a:p>
          <a:p>
            <a:r>
              <a:rPr lang="en-US" b="1" dirty="0"/>
              <a:t>Pattern</a:t>
            </a:r>
            <a:r>
              <a:rPr lang="en-US" dirty="0"/>
              <a:t>: Transaction Pattern </a:t>
            </a:r>
            <a:r>
              <a:rPr lang="en-US" b="1" dirty="0"/>
              <a:t>Description</a:t>
            </a:r>
            <a:r>
              <a:rPr lang="en-US" dirty="0"/>
              <a:t>: Ensures ACID properties for critical data operations in distributed systems. </a:t>
            </a:r>
            <a:r>
              <a:rPr lang="en-US" b="1" dirty="0"/>
              <a:t>Why Immediate Adoption</a:t>
            </a:r>
            <a:r>
              <a:rPr lang="en-US" dirty="0"/>
              <a:t>: Data integrity is non-negotiable. Must be implemented correctly from the start to avoid data corruption or loss.</a:t>
            </a:r>
          </a:p>
          <a:p>
            <a:endParaRPr lang="en-US" dirty="0"/>
          </a:p>
          <a:p>
            <a:r>
              <a:rPr lang="en-US" b="1" dirty="0"/>
              <a:t>Pattern</a:t>
            </a:r>
            <a:r>
              <a:rPr lang="en-US" dirty="0"/>
              <a:t>: Event Sourcing Pattern </a:t>
            </a:r>
            <a:r>
              <a:rPr lang="en-US" b="1" dirty="0"/>
              <a:t>Description</a:t>
            </a:r>
            <a:r>
              <a:rPr lang="en-US" dirty="0"/>
              <a:t>: Stores all changes as immutable events, enabling audit trails and state recreation. </a:t>
            </a:r>
            <a:r>
              <a:rPr lang="en-US" b="1" dirty="0"/>
              <a:t>Why Immediate Adoption</a:t>
            </a:r>
            <a:r>
              <a:rPr lang="en-US" dirty="0"/>
              <a:t>: Provides complete audit trail and disaster recovery capabilities. Much harder to retrofit after systems are in production.</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59</a:t>
            </a:fld>
            <a:endParaRPr lang="en-US"/>
          </a:p>
        </p:txBody>
      </p:sp>
    </p:spTree>
    <p:extLst>
      <p:ext uri="{BB962C8B-B14F-4D97-AF65-F5344CB8AC3E}">
        <p14:creationId xmlns:p14="http://schemas.microsoft.com/office/powerpoint/2010/main" val="27333875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Practice</a:t>
            </a:r>
            <a:r>
              <a:rPr lang="en-US" dirty="0"/>
              <a:t>: FinOps Principles Implementation </a:t>
            </a:r>
            <a:r>
              <a:rPr lang="en-US" b="1" dirty="0"/>
              <a:t>Description</a:t>
            </a:r>
            <a:r>
              <a:rPr lang="en-US" dirty="0"/>
              <a:t>: Cross-functional approach to cloud financial management with visibility, optimization, and accountability. </a:t>
            </a:r>
            <a:r>
              <a:rPr lang="en-US" b="1" dirty="0"/>
              <a:t>Why Early Adoption</a:t>
            </a:r>
            <a:r>
              <a:rPr lang="en-US" dirty="0"/>
              <a:t>: Organizations waste 28% of cloud spend on average. Early FinOps adoption prevents runaway costs during migration.</a:t>
            </a:r>
          </a:p>
          <a:p>
            <a:endParaRPr lang="en-US" dirty="0"/>
          </a:p>
          <a:p>
            <a:r>
              <a:rPr lang="en-US" b="1" dirty="0"/>
              <a:t>Practice</a:t>
            </a:r>
            <a:r>
              <a:rPr lang="en-US" dirty="0"/>
              <a:t>: Tagging Strategy </a:t>
            </a:r>
            <a:r>
              <a:rPr lang="en-US" b="1" dirty="0"/>
              <a:t>Description</a:t>
            </a:r>
            <a:r>
              <a:rPr lang="en-US" dirty="0"/>
              <a:t>: Comprehensive tagging taxonomy with automated enforcement for cost allocation and management. </a:t>
            </a:r>
            <a:r>
              <a:rPr lang="en-US" b="1" dirty="0"/>
              <a:t>Why Early Adoption</a:t>
            </a:r>
            <a:r>
              <a:rPr lang="en-US" dirty="0"/>
              <a:t>: Without tags, 60-80% of costs are unallocated. Essential for chargeback and optimization.</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61</a:t>
            </a:fld>
            <a:endParaRPr lang="en-US"/>
          </a:p>
        </p:txBody>
      </p:sp>
    </p:spTree>
    <p:extLst>
      <p:ext uri="{BB962C8B-B14F-4D97-AF65-F5344CB8AC3E}">
        <p14:creationId xmlns:p14="http://schemas.microsoft.com/office/powerpoint/2010/main" val="23836389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Practice</a:t>
            </a:r>
            <a:r>
              <a:rPr lang="en-US" dirty="0"/>
              <a:t>: Service Mesh Implementation </a:t>
            </a:r>
            <a:r>
              <a:rPr lang="en-US" b="1" dirty="0"/>
              <a:t>Description</a:t>
            </a:r>
            <a:r>
              <a:rPr lang="en-US" dirty="0"/>
              <a:t>: Operational procedures for deploying and managing service mesh infrastructure (Istio, </a:t>
            </a:r>
            <a:r>
              <a:rPr lang="en-US" dirty="0" err="1"/>
              <a:t>Linkerd</a:t>
            </a:r>
            <a:r>
              <a:rPr lang="en-US" dirty="0"/>
              <a:t>). </a:t>
            </a:r>
            <a:r>
              <a:rPr lang="en-US" b="1" dirty="0"/>
              <a:t>Why Early Adoption</a:t>
            </a:r>
            <a:r>
              <a:rPr lang="en-US" dirty="0"/>
              <a:t>: Service mesh simplifies microservices networking, security, and observability. Earlier adoption means less retrofit work.</a:t>
            </a:r>
          </a:p>
          <a:p>
            <a:endParaRPr lang="en-US" dirty="0"/>
          </a:p>
          <a:p>
            <a:r>
              <a:rPr lang="en-US" b="1" dirty="0"/>
              <a:t>Pattern</a:t>
            </a:r>
            <a:r>
              <a:rPr lang="en-US" dirty="0"/>
              <a:t>: Hub-and-Spoke Network Pattern </a:t>
            </a:r>
            <a:r>
              <a:rPr lang="en-US" b="1" dirty="0"/>
              <a:t>Description</a:t>
            </a:r>
            <a:r>
              <a:rPr lang="en-US" dirty="0"/>
              <a:t>: Centralizes connectivity through Transit Gateway, reducing costs by 50% compared to mesh architectures. </a:t>
            </a:r>
            <a:r>
              <a:rPr lang="en-US" b="1" dirty="0"/>
              <a:t>Why Early Adoption</a:t>
            </a:r>
            <a:r>
              <a:rPr lang="en-US" dirty="0"/>
              <a:t>: Network architecture is foundational. Early implementation avoids costly network redesigns later.</a:t>
            </a:r>
          </a:p>
          <a:p>
            <a:endParaRPr lang="en-US" dirty="0"/>
          </a:p>
          <a:p>
            <a:r>
              <a:rPr lang="en-US" b="1" dirty="0"/>
              <a:t>Pattern</a:t>
            </a:r>
            <a:r>
              <a:rPr lang="en-US" dirty="0"/>
              <a:t>: Service Mesh Pattern </a:t>
            </a:r>
            <a:r>
              <a:rPr lang="en-US" b="1" dirty="0"/>
              <a:t>Description</a:t>
            </a:r>
            <a:r>
              <a:rPr lang="en-US" dirty="0"/>
              <a:t>: Provides interservice communication infrastructure with built-in reliability, security, and observability. </a:t>
            </a:r>
            <a:r>
              <a:rPr lang="en-US" b="1" dirty="0"/>
              <a:t>Why Early Adoption</a:t>
            </a:r>
            <a:r>
              <a:rPr lang="en-US" dirty="0"/>
              <a:t>: Complex to implement but provides critical capabilities. Best adopted early for new microservices architectures.</a:t>
            </a:r>
          </a:p>
          <a:p>
            <a:endParaRPr lang="en-US" dirty="0"/>
          </a:p>
          <a:p>
            <a:r>
              <a:rPr lang="en-US" b="1" dirty="0"/>
              <a:t>Pattern</a:t>
            </a:r>
            <a:r>
              <a:rPr lang="en-US" dirty="0"/>
              <a:t>: Multi-Tier VPC Segmentation Pattern </a:t>
            </a:r>
            <a:r>
              <a:rPr lang="en-US" b="1" dirty="0"/>
              <a:t>Description</a:t>
            </a:r>
            <a:r>
              <a:rPr lang="en-US" dirty="0"/>
              <a:t>: Organizes resources into functional subnet tiers for defense in depth. </a:t>
            </a:r>
            <a:r>
              <a:rPr lang="en-US" b="1" dirty="0"/>
              <a:t>Why Early Adoption</a:t>
            </a:r>
            <a:r>
              <a:rPr lang="en-US" dirty="0"/>
              <a:t>: Fundamental security architecture that's difficult to change later. Required for compliance and security best practices.</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62</a:t>
            </a:fld>
            <a:endParaRPr lang="en-US"/>
          </a:p>
        </p:txBody>
      </p:sp>
    </p:spTree>
    <p:extLst>
      <p:ext uri="{BB962C8B-B14F-4D97-AF65-F5344CB8AC3E}">
        <p14:creationId xmlns:p14="http://schemas.microsoft.com/office/powerpoint/2010/main" val="35833546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Practice</a:t>
            </a:r>
            <a:r>
              <a:rPr lang="en-US" dirty="0"/>
              <a:t>: Data Quality Management </a:t>
            </a:r>
            <a:r>
              <a:rPr lang="en-US" b="1" dirty="0"/>
              <a:t>Description</a:t>
            </a:r>
            <a:r>
              <a:rPr lang="en-US" dirty="0"/>
              <a:t>: Automated data quality monitoring, validation, and remediation processes. </a:t>
            </a:r>
            <a:r>
              <a:rPr lang="en-US" b="1" dirty="0"/>
              <a:t>Why Early Adoption</a:t>
            </a:r>
            <a:r>
              <a:rPr lang="en-US" dirty="0"/>
              <a:t>: Poor data quality undermines all analytics initiatives. Early implementation prevents compounding quality issues.</a:t>
            </a:r>
          </a:p>
          <a:p>
            <a:endParaRPr lang="en-US" dirty="0"/>
          </a:p>
          <a:p>
            <a:r>
              <a:rPr lang="en-US" b="1" dirty="0"/>
              <a:t>Pattern</a:t>
            </a:r>
            <a:r>
              <a:rPr lang="en-US" dirty="0"/>
              <a:t>: Data Lake Pattern </a:t>
            </a:r>
            <a:r>
              <a:rPr lang="en-US" b="1" dirty="0"/>
              <a:t>Description</a:t>
            </a:r>
            <a:r>
              <a:rPr lang="en-US" dirty="0"/>
              <a:t>: Centralized repository for structured and unstructured data at any scale. </a:t>
            </a:r>
            <a:r>
              <a:rPr lang="en-US" b="1" dirty="0"/>
              <a:t>Why Early Adoption</a:t>
            </a:r>
            <a:r>
              <a:rPr lang="en-US" dirty="0"/>
              <a:t>: Establishes foundation for analytics and breaks down data silos. Architecture decisions impact all future data workloads.</a:t>
            </a:r>
          </a:p>
          <a:p>
            <a:endParaRPr lang="en-US" dirty="0"/>
          </a:p>
          <a:p>
            <a:r>
              <a:rPr lang="en-US" b="1" dirty="0"/>
              <a:t>Pattern</a:t>
            </a:r>
            <a:r>
              <a:rPr lang="en-US" dirty="0"/>
              <a:t>: Intelligent Data Tiering Pattern </a:t>
            </a:r>
            <a:r>
              <a:rPr lang="en-US" b="1" dirty="0"/>
              <a:t>Description</a:t>
            </a:r>
            <a:r>
              <a:rPr lang="en-US" dirty="0"/>
              <a:t>: Automatic data movement between storage tiers based on access patterns. </a:t>
            </a:r>
            <a:r>
              <a:rPr lang="en-US" b="1" dirty="0"/>
              <a:t>Why Early Adoption</a:t>
            </a:r>
            <a:r>
              <a:rPr lang="en-US" dirty="0"/>
              <a:t>: Immediate cost savings for existing data. S3 Intelligent-Tiering can reduce storage costs automatically without application changes.</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63</a:t>
            </a:fld>
            <a:endParaRPr lang="en-US"/>
          </a:p>
        </p:txBody>
      </p:sp>
    </p:spTree>
    <p:extLst>
      <p:ext uri="{BB962C8B-B14F-4D97-AF65-F5344CB8AC3E}">
        <p14:creationId xmlns:p14="http://schemas.microsoft.com/office/powerpoint/2010/main" val="36282263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Practice</a:t>
            </a:r>
            <a:r>
              <a:rPr lang="en-US" dirty="0"/>
              <a:t>: Disaster Recovery Operations </a:t>
            </a:r>
            <a:r>
              <a:rPr lang="en-US" b="1" dirty="0"/>
              <a:t>Description</a:t>
            </a:r>
            <a:r>
              <a:rPr lang="en-US" dirty="0"/>
              <a:t>: Documented procedures, regular drills, and automated failover processes. </a:t>
            </a:r>
            <a:r>
              <a:rPr lang="en-US" b="1" dirty="0"/>
              <a:t>Why Early Adoption</a:t>
            </a:r>
            <a:r>
              <a:rPr lang="en-US" dirty="0"/>
              <a:t>: DR capabilities must be proven before production workloads depend on them. Testing takes time to perfect.</a:t>
            </a:r>
          </a:p>
          <a:p>
            <a:endParaRPr lang="en-US" b="1" dirty="0"/>
          </a:p>
          <a:p>
            <a:r>
              <a:rPr lang="en-US" b="1" dirty="0"/>
              <a:t>Pattern</a:t>
            </a:r>
            <a:r>
              <a:rPr lang="en-US" dirty="0"/>
              <a:t>: Pilot Light Pattern </a:t>
            </a:r>
            <a:r>
              <a:rPr lang="en-US" b="1" dirty="0"/>
              <a:t>Description</a:t>
            </a:r>
            <a:r>
              <a:rPr lang="en-US" dirty="0"/>
              <a:t>: Maintains minimal critical infrastructure in DR region for rapid activation. </a:t>
            </a:r>
            <a:r>
              <a:rPr lang="en-US" b="1" dirty="0"/>
              <a:t>Why Early Adoption</a:t>
            </a:r>
            <a:r>
              <a:rPr lang="en-US" dirty="0"/>
              <a:t>: Cost-effective DR (60-80% savings) that should be established before production. Provides peace of mind during migration.</a:t>
            </a:r>
          </a:p>
          <a:p>
            <a:endParaRPr lang="en-US" b="1" dirty="0"/>
          </a:p>
          <a:p>
            <a:r>
              <a:rPr lang="en-US" b="1" dirty="0"/>
              <a:t>Pattern</a:t>
            </a:r>
            <a:r>
              <a:rPr lang="en-US" dirty="0"/>
              <a:t>: Cross-Region Data Replication Pattern </a:t>
            </a:r>
            <a:r>
              <a:rPr lang="en-US" b="1" dirty="0"/>
              <a:t>Description</a:t>
            </a:r>
            <a:r>
              <a:rPr lang="en-US" dirty="0"/>
              <a:t>: Automatic data replication across AWS regions for DR and compliance. </a:t>
            </a:r>
            <a:r>
              <a:rPr lang="en-US" b="1" dirty="0"/>
              <a:t>Why Early Adoption</a:t>
            </a:r>
            <a:r>
              <a:rPr lang="en-US" dirty="0"/>
              <a:t>: Critical for business continuity. Must be designed into architecture early rather than bolted on later.</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64</a:t>
            </a:fld>
            <a:endParaRPr lang="en-US"/>
          </a:p>
        </p:txBody>
      </p:sp>
    </p:spTree>
    <p:extLst>
      <p:ext uri="{BB962C8B-B14F-4D97-AF65-F5344CB8AC3E}">
        <p14:creationId xmlns:p14="http://schemas.microsoft.com/office/powerpoint/2010/main" val="24694066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Practice</a:t>
            </a:r>
            <a:r>
              <a:rPr lang="en-US" dirty="0"/>
              <a:t>: Cross-Functional Teams </a:t>
            </a:r>
            <a:r>
              <a:rPr lang="en-US" b="1" dirty="0"/>
              <a:t>Description</a:t>
            </a:r>
            <a:r>
              <a:rPr lang="en-US" dirty="0"/>
              <a:t>: Breaking down silos between development, operations, and business teams. </a:t>
            </a:r>
            <a:r>
              <a:rPr lang="en-US" b="1" dirty="0"/>
              <a:t>Why Low-Hanging Fruit</a:t>
            </a:r>
            <a:r>
              <a:rPr lang="en-US" dirty="0"/>
              <a:t>: Organizational change that doesn't require technology investment. Immediate collaboration improvements.</a:t>
            </a:r>
          </a:p>
          <a:p>
            <a:endParaRPr lang="en-US" b="1" dirty="0"/>
          </a:p>
          <a:p>
            <a:r>
              <a:rPr lang="en-US" b="1" dirty="0"/>
              <a:t>Practice</a:t>
            </a:r>
            <a:r>
              <a:rPr lang="en-US" dirty="0"/>
              <a:t>: Agile Development </a:t>
            </a:r>
            <a:r>
              <a:rPr lang="en-US" b="1" dirty="0"/>
              <a:t>Description</a:t>
            </a:r>
            <a:r>
              <a:rPr lang="en-US" dirty="0"/>
              <a:t>: Iterative development with regular feedback cycles. </a:t>
            </a:r>
            <a:r>
              <a:rPr lang="en-US" b="1" dirty="0"/>
              <a:t>Why Low-Hanging Fruit</a:t>
            </a:r>
            <a:r>
              <a:rPr lang="en-US" dirty="0"/>
              <a:t>: Process improvement that can start immediately. Faster value delivery without infrastructure changes.</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66</a:t>
            </a:fld>
            <a:endParaRPr lang="en-US"/>
          </a:p>
        </p:txBody>
      </p:sp>
    </p:spTree>
    <p:extLst>
      <p:ext uri="{BB962C8B-B14F-4D97-AF65-F5344CB8AC3E}">
        <p14:creationId xmlns:p14="http://schemas.microsoft.com/office/powerpoint/2010/main" val="23833528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Practice</a:t>
            </a:r>
            <a:r>
              <a:rPr lang="en-US" dirty="0"/>
              <a:t>: Canary Release Operations </a:t>
            </a:r>
            <a:r>
              <a:rPr lang="en-US" b="1" dirty="0"/>
              <a:t>Description</a:t>
            </a:r>
            <a:r>
              <a:rPr lang="en-US" dirty="0"/>
              <a:t>: Procedures for monitoring canary deployments and making promotion/rollback decisions. </a:t>
            </a:r>
            <a:r>
              <a:rPr lang="en-US" b="1" dirty="0"/>
              <a:t>Why Low-Hanging Fruit</a:t>
            </a:r>
            <a:r>
              <a:rPr lang="en-US" dirty="0"/>
              <a:t>: Builds on existing deployment infrastructure. Quick wins in deployment safety.</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Practice</a:t>
            </a:r>
            <a:r>
              <a:rPr lang="en-US" dirty="0"/>
              <a:t>: Test-Driven Development </a:t>
            </a:r>
            <a:r>
              <a:rPr lang="en-US" b="1" dirty="0"/>
              <a:t>Description</a:t>
            </a:r>
            <a:r>
              <a:rPr lang="en-US" dirty="0"/>
              <a:t>: Writing tests before code to ensure quality and maintainability. </a:t>
            </a:r>
            <a:r>
              <a:rPr lang="en-US" b="1" dirty="0"/>
              <a:t>Why Low-Hanging Fruit</a:t>
            </a:r>
            <a:r>
              <a:rPr lang="en-US" dirty="0"/>
              <a:t>: Can be adopted team by team without infrastructure changes. Immediate quality improvements.</a:t>
            </a:r>
          </a:p>
          <a:p>
            <a:endParaRPr lang="en-US" b="1" dirty="0"/>
          </a:p>
          <a:p>
            <a:r>
              <a:rPr lang="en-US" b="1" dirty="0"/>
              <a:t>Pattern</a:t>
            </a:r>
            <a:r>
              <a:rPr lang="en-US" dirty="0"/>
              <a:t>: Canary Deployment Pattern </a:t>
            </a:r>
            <a:r>
              <a:rPr lang="en-US" b="1" dirty="0"/>
              <a:t>Description</a:t>
            </a:r>
            <a:r>
              <a:rPr lang="en-US" dirty="0"/>
              <a:t>: Gradual rollout starting with small traffic percentage to minimize risk. </a:t>
            </a:r>
            <a:r>
              <a:rPr lang="en-US" b="1" dirty="0"/>
              <a:t>Why Low-Hanging Fruit</a:t>
            </a:r>
            <a:r>
              <a:rPr lang="en-US" dirty="0"/>
              <a:t>: Easy to implement with ALB weighted routing or </a:t>
            </a:r>
            <a:r>
              <a:rPr lang="en-US" dirty="0" err="1"/>
              <a:t>CodeDeploy</a:t>
            </a:r>
            <a:r>
              <a:rPr lang="en-US" dirty="0"/>
              <a:t>. Immediate risk reduction with minimal effort.</a:t>
            </a:r>
          </a:p>
          <a:p>
            <a:endParaRPr lang="en-US" b="1" dirty="0"/>
          </a:p>
          <a:p>
            <a:r>
              <a:rPr lang="en-US" b="1" dirty="0"/>
              <a:t>Pattern</a:t>
            </a:r>
            <a:r>
              <a:rPr lang="en-US" dirty="0"/>
              <a:t>: Feature Flag Pattern </a:t>
            </a:r>
            <a:r>
              <a:rPr lang="en-US" b="1" dirty="0"/>
              <a:t>Description</a:t>
            </a:r>
            <a:r>
              <a:rPr lang="en-US" dirty="0"/>
              <a:t>: Runtime toggles to enable/disable features without deployment. </a:t>
            </a:r>
            <a:r>
              <a:rPr lang="en-US" b="1" dirty="0"/>
              <a:t>Why Low-Hanging Fruit</a:t>
            </a:r>
            <a:r>
              <a:rPr lang="en-US" dirty="0"/>
              <a:t>: Simple to implement with AWS </a:t>
            </a:r>
            <a:r>
              <a:rPr lang="en-US" dirty="0" err="1"/>
              <a:t>AppConfig</a:t>
            </a:r>
            <a:r>
              <a:rPr lang="en-US" dirty="0"/>
              <a:t>. Enables safer deployments and A/B testing immediately.</a:t>
            </a:r>
          </a:p>
          <a:p>
            <a:endParaRPr lang="en-US" b="1" dirty="0"/>
          </a:p>
          <a:p>
            <a:r>
              <a:rPr lang="en-US" b="1" dirty="0"/>
              <a:t>Pattern</a:t>
            </a:r>
            <a:r>
              <a:rPr lang="en-US" dirty="0"/>
              <a:t>: Static Content Hosting Pattern </a:t>
            </a:r>
            <a:r>
              <a:rPr lang="en-US" b="1" dirty="0"/>
              <a:t>Description</a:t>
            </a:r>
            <a:r>
              <a:rPr lang="en-US" dirty="0"/>
              <a:t>: Serves static assets from S3/CloudFront instead of application servers. </a:t>
            </a:r>
            <a:r>
              <a:rPr lang="en-US" b="1" dirty="0"/>
              <a:t>Why Low-Hanging Fruit</a:t>
            </a:r>
            <a:r>
              <a:rPr lang="en-US" dirty="0"/>
              <a:t>: Simple to implement, immediate performance improvement and cost reduction. Can be applied to existing workloads easily.</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67</a:t>
            </a:fld>
            <a:endParaRPr lang="en-US"/>
          </a:p>
        </p:txBody>
      </p:sp>
    </p:spTree>
    <p:extLst>
      <p:ext uri="{BB962C8B-B14F-4D97-AF65-F5344CB8AC3E}">
        <p14:creationId xmlns:p14="http://schemas.microsoft.com/office/powerpoint/2010/main" val="32864917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Practice</a:t>
            </a:r>
            <a:r>
              <a:rPr lang="en-US" dirty="0"/>
              <a:t>: Performance Testing </a:t>
            </a:r>
            <a:r>
              <a:rPr lang="en-US" b="1" dirty="0"/>
              <a:t>Description</a:t>
            </a:r>
            <a:r>
              <a:rPr lang="en-US" dirty="0"/>
              <a:t>: Comprehensive performance testing integrated into CI/CD pipelines. </a:t>
            </a:r>
            <a:r>
              <a:rPr lang="en-US" b="1" dirty="0"/>
              <a:t>Why Low-Hanging Fruit</a:t>
            </a:r>
            <a:r>
              <a:rPr lang="en-US" dirty="0"/>
              <a:t>: Can use existing tools and infrastructure. Prevents performance surprises in production.</a:t>
            </a:r>
          </a:p>
          <a:p>
            <a:endParaRPr lang="en-US" b="1" dirty="0"/>
          </a:p>
          <a:p>
            <a:r>
              <a:rPr lang="en-US" b="1" dirty="0"/>
              <a:t>Pattern</a:t>
            </a:r>
            <a:r>
              <a:rPr lang="en-US" dirty="0"/>
              <a:t>: Caching Pattern </a:t>
            </a:r>
            <a:r>
              <a:rPr lang="en-US" b="1" dirty="0"/>
              <a:t>Description</a:t>
            </a:r>
            <a:r>
              <a:rPr lang="en-US" dirty="0"/>
              <a:t>: Stores frequently accessed data in memory for faster retrieval. </a:t>
            </a:r>
            <a:r>
              <a:rPr lang="en-US" b="1" dirty="0"/>
              <a:t>Why Low-Hanging Fruit</a:t>
            </a:r>
            <a:r>
              <a:rPr lang="en-US" dirty="0"/>
              <a:t>: Easy to implement with </a:t>
            </a:r>
            <a:r>
              <a:rPr lang="en-US" dirty="0" err="1"/>
              <a:t>ElastiCache</a:t>
            </a:r>
            <a:r>
              <a:rPr lang="en-US" dirty="0"/>
              <a:t> or CloudFront. Immediate performance improvements with minimal application changes.</a:t>
            </a:r>
          </a:p>
          <a:p>
            <a:endParaRPr lang="en-US" b="1" dirty="0"/>
          </a:p>
          <a:p>
            <a:r>
              <a:rPr lang="en-US" b="1" dirty="0"/>
              <a:t>Pattern</a:t>
            </a:r>
            <a:r>
              <a:rPr lang="en-US" dirty="0"/>
              <a:t>: CDN Integration Pattern (Origin Failover) </a:t>
            </a:r>
            <a:r>
              <a:rPr lang="en-US" b="1" dirty="0"/>
              <a:t>Description</a:t>
            </a:r>
            <a:r>
              <a:rPr lang="en-US" dirty="0"/>
              <a:t>: CloudFront with automatic failover between primary and secondary origins. </a:t>
            </a:r>
            <a:r>
              <a:rPr lang="en-US" b="1" dirty="0"/>
              <a:t>Why Low-Hanging Fruit</a:t>
            </a:r>
            <a:r>
              <a:rPr lang="en-US" dirty="0"/>
              <a:t>: Simple configuration change that provides high availability. No application modifications required.</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68</a:t>
            </a:fld>
            <a:endParaRPr lang="en-US"/>
          </a:p>
        </p:txBody>
      </p:sp>
    </p:spTree>
    <p:extLst>
      <p:ext uri="{BB962C8B-B14F-4D97-AF65-F5344CB8AC3E}">
        <p14:creationId xmlns:p14="http://schemas.microsoft.com/office/powerpoint/2010/main" val="20809457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Practice</a:t>
            </a:r>
            <a:r>
              <a:rPr lang="en-US" dirty="0"/>
              <a:t>: Blameless Postmortems </a:t>
            </a:r>
            <a:r>
              <a:rPr lang="en-US" b="1" dirty="0"/>
              <a:t>Description</a:t>
            </a:r>
            <a:r>
              <a:rPr lang="en-US" dirty="0"/>
              <a:t>: Learning from incidents without blame to improve systems and processes. </a:t>
            </a:r>
            <a:r>
              <a:rPr lang="en-US" b="1" dirty="0"/>
              <a:t>Why Maturity Phase 1</a:t>
            </a:r>
            <a:r>
              <a:rPr lang="en-US" dirty="0"/>
              <a:t>: Requires cultural maturity and psychological safety. Builds on established incident response processes.</a:t>
            </a:r>
          </a:p>
          <a:p>
            <a:endParaRPr lang="en-US" b="1" dirty="0"/>
          </a:p>
          <a:p>
            <a:r>
              <a:rPr lang="en-US" b="1" dirty="0"/>
              <a:t>Practice</a:t>
            </a:r>
            <a:r>
              <a:rPr lang="en-US" dirty="0"/>
              <a:t>: On-Call Rotations </a:t>
            </a:r>
            <a:r>
              <a:rPr lang="en-US" b="1" dirty="0"/>
              <a:t>Description</a:t>
            </a:r>
            <a:r>
              <a:rPr lang="en-US" dirty="0"/>
              <a:t>: Sustainable 24/7 coverage with "you build it, you run it" principles. </a:t>
            </a:r>
            <a:r>
              <a:rPr lang="en-US" b="1" dirty="0"/>
              <a:t>Why Maturity Phase 1</a:t>
            </a:r>
            <a:r>
              <a:rPr lang="en-US" dirty="0"/>
              <a:t>: Requires mature operational practices and adequate team size. Implement after stabilizing workloads.</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70</a:t>
            </a:fld>
            <a:endParaRPr lang="en-US"/>
          </a:p>
        </p:txBody>
      </p:sp>
    </p:spTree>
    <p:extLst>
      <p:ext uri="{BB962C8B-B14F-4D97-AF65-F5344CB8AC3E}">
        <p14:creationId xmlns:p14="http://schemas.microsoft.com/office/powerpoint/2010/main" val="8395591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Pattern</a:t>
            </a:r>
            <a:r>
              <a:rPr lang="en-US" dirty="0"/>
              <a:t>: AWS Cloud WAN Pattern </a:t>
            </a:r>
            <a:r>
              <a:rPr lang="en-US" b="1" dirty="0"/>
              <a:t>Description</a:t>
            </a:r>
            <a:r>
              <a:rPr lang="en-US" dirty="0"/>
              <a:t>: Policy-driven software-defined global networking. </a:t>
            </a:r>
            <a:r>
              <a:rPr lang="en-US" b="1" dirty="0"/>
              <a:t>Why Maturity Phase 1</a:t>
            </a:r>
            <a:r>
              <a:rPr lang="en-US" dirty="0"/>
              <a:t>: Requires mature network architecture and understanding of traffic patterns. Best implemented after initial migration.</a:t>
            </a:r>
          </a:p>
          <a:p>
            <a:endParaRPr lang="en-US" b="1" dirty="0"/>
          </a:p>
          <a:p>
            <a:r>
              <a:rPr lang="en-US" b="1" dirty="0"/>
              <a:t>Pattern</a:t>
            </a:r>
            <a:r>
              <a:rPr lang="en-US" dirty="0"/>
              <a:t>: </a:t>
            </a:r>
            <a:r>
              <a:rPr lang="en-US" dirty="0" err="1"/>
              <a:t>PrivateLink</a:t>
            </a:r>
            <a:r>
              <a:rPr lang="en-US" dirty="0"/>
              <a:t> Service Access Pattern </a:t>
            </a:r>
            <a:r>
              <a:rPr lang="en-US" b="1" dirty="0"/>
              <a:t>Description</a:t>
            </a:r>
            <a:r>
              <a:rPr lang="en-US" dirty="0"/>
              <a:t>: Private connectivity to services without internet exposure. </a:t>
            </a:r>
            <a:r>
              <a:rPr lang="en-US" b="1" dirty="0"/>
              <a:t>Why Maturity Phase 1</a:t>
            </a:r>
            <a:r>
              <a:rPr lang="en-US" dirty="0"/>
              <a:t>: Enhances security but requires service architecture maturity. Implement after core services are stable.</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71</a:t>
            </a:fld>
            <a:endParaRPr lang="en-US"/>
          </a:p>
        </p:txBody>
      </p:sp>
    </p:spTree>
    <p:extLst>
      <p:ext uri="{BB962C8B-B14F-4D97-AF65-F5344CB8AC3E}">
        <p14:creationId xmlns:p14="http://schemas.microsoft.com/office/powerpoint/2010/main" val="2756040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Discussion points</a:t>
            </a:r>
          </a:p>
          <a:p>
            <a:endParaRPr lang="en-US" dirty="0"/>
          </a:p>
          <a:p>
            <a:r>
              <a:rPr lang="en-US" dirty="0"/>
              <a:t>This list was given to be by a mentor in the late 90’s.  It represented his take on what “Enterprise Grade Software” meant.  Was it hard to crash?  Did it fail elegantly?  Did failures cascade to other systems?  What the code legible… even (dare I say) beautiful?  These are the first things in my career I was taught to hold dear.</a:t>
            </a:r>
          </a:p>
          <a:p>
            <a:endParaRPr lang="en-US" dirty="0"/>
          </a:p>
          <a:p>
            <a:r>
              <a:rPr lang="en-US" b="1" dirty="0"/>
              <a:t>These are all important</a:t>
            </a:r>
            <a:r>
              <a:rPr lang="en-US" dirty="0"/>
              <a:t>.  Any ranking of them is relative to that statement.  Neglect any three of these, and you’re going to be hurting.  Neglect any more than that, and you’re in for a world of hurt.</a:t>
            </a:r>
          </a:p>
          <a:p>
            <a:endParaRPr lang="en-US" dirty="0"/>
          </a:p>
          <a:p>
            <a:r>
              <a:rPr lang="en-US" dirty="0"/>
              <a:t>If you must trade some of these for others, </a:t>
            </a:r>
            <a:r>
              <a:rPr lang="en-US" i="1" dirty="0"/>
              <a:t>you had better think it through and know why you are choosing one over another</a:t>
            </a:r>
            <a:r>
              <a:rPr lang="en-US" dirty="0"/>
              <a:t>.  Context is critically important.</a:t>
            </a:r>
          </a:p>
          <a:p>
            <a:endParaRPr lang="en-US" dirty="0"/>
          </a:p>
          <a:p>
            <a:r>
              <a:rPr lang="en-US" dirty="0"/>
              <a:t>Take portability for example.  Depending on the organization you work for and the target runtimes available, this could be very high on the list.  It could also be near the bottom or thrown out entirely.</a:t>
            </a:r>
          </a:p>
          <a:p>
            <a:endParaRPr lang="en-US" dirty="0"/>
          </a:p>
          <a:p>
            <a:r>
              <a:rPr lang="en-US" dirty="0"/>
              <a:t>Testability is often ignored or neglected.  This can be a terrible mistake.  Consider the process of certifying your solution.  Do you want to be able to automate most of that, or do you want to manually test the software for quality, performance, reliability, and scalability by hand every time you hoist to production?  But testability also comes at a cost, and sometimes this cost can be quite substantial.  For very simple solutions, small API footprints, integration points (does my SQL connection work…), or systems that are almost entirely read-only, the cost may not be worth it.  But for business-critical transactional systems, absolutely.  Then, in your world of AI and machine learning, the entire process of automated testing and certification are different from anything I have done and comes with an entire suite of concerns that are specific to your problem and solution spaces.</a:t>
            </a:r>
          </a:p>
        </p:txBody>
      </p:sp>
      <p:sp>
        <p:nvSpPr>
          <p:cNvPr id="4" name="Slide Number Placeholder 3"/>
          <p:cNvSpPr>
            <a:spLocks noGrp="1"/>
          </p:cNvSpPr>
          <p:nvPr>
            <p:ph type="sldNum" sz="quarter" idx="5"/>
          </p:nvPr>
        </p:nvSpPr>
        <p:spPr/>
        <p:txBody>
          <a:bodyPr/>
          <a:lstStyle/>
          <a:p>
            <a:fld id="{555DAA9F-71E8-4E26-92D2-CD7FC535A9E6}" type="slidenum">
              <a:rPr lang="en-US" smtClean="0"/>
              <a:t>14</a:t>
            </a:fld>
            <a:endParaRPr lang="en-US"/>
          </a:p>
        </p:txBody>
      </p:sp>
    </p:spTree>
    <p:extLst>
      <p:ext uri="{BB962C8B-B14F-4D97-AF65-F5344CB8AC3E}">
        <p14:creationId xmlns:p14="http://schemas.microsoft.com/office/powerpoint/2010/main" val="28127150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Practice</a:t>
            </a:r>
            <a:r>
              <a:rPr lang="en-US" dirty="0"/>
              <a:t>: Data Lineage Tracking </a:t>
            </a:r>
            <a:r>
              <a:rPr lang="en-US" b="1" dirty="0"/>
              <a:t>Description</a:t>
            </a:r>
            <a:r>
              <a:rPr lang="en-US" dirty="0"/>
              <a:t>: Automated tracking of data transformations and dependencies. </a:t>
            </a:r>
            <a:r>
              <a:rPr lang="en-US" b="1" dirty="0"/>
              <a:t>Why Maturity Phase 1</a:t>
            </a:r>
            <a:r>
              <a:rPr lang="en-US" dirty="0"/>
              <a:t>: Complex to implement but critical for data governance. Best done after data architecture stabilizes.</a:t>
            </a:r>
          </a:p>
          <a:p>
            <a:endParaRPr lang="en-US" b="1" dirty="0"/>
          </a:p>
          <a:p>
            <a:r>
              <a:rPr lang="en-US" b="1" dirty="0"/>
              <a:t>Pattern</a:t>
            </a:r>
            <a:r>
              <a:rPr lang="en-US" dirty="0"/>
              <a:t>: Multi-Tier Backup and Recovery Pattern </a:t>
            </a:r>
            <a:r>
              <a:rPr lang="en-US" b="1" dirty="0"/>
              <a:t>Description</a:t>
            </a:r>
            <a:r>
              <a:rPr lang="en-US" dirty="0"/>
              <a:t>: Tiered backup strategies based on RTO/RPO requirements. </a:t>
            </a:r>
            <a:r>
              <a:rPr lang="en-US" b="1" dirty="0"/>
              <a:t>Why Maturity Phase 1</a:t>
            </a:r>
            <a:r>
              <a:rPr lang="en-US" dirty="0"/>
              <a:t>: Requires understanding of data criticality and recovery requirements. Optimize after workloads are stable.</a:t>
            </a:r>
          </a:p>
          <a:p>
            <a:endParaRPr lang="en-US" b="1" dirty="0"/>
          </a:p>
          <a:p>
            <a:r>
              <a:rPr lang="en-US" b="1" dirty="0"/>
              <a:t>Pattern</a:t>
            </a:r>
            <a:r>
              <a:rPr lang="en-US" dirty="0"/>
              <a:t>: Automated Lifecycle Management Pattern </a:t>
            </a:r>
            <a:r>
              <a:rPr lang="en-US" b="1" dirty="0"/>
              <a:t>Description</a:t>
            </a:r>
            <a:r>
              <a:rPr lang="en-US" dirty="0"/>
              <a:t>: Policy-driven data transitions between storage classes. </a:t>
            </a:r>
            <a:r>
              <a:rPr lang="en-US" b="1" dirty="0"/>
              <a:t>Why Maturity Phase 1</a:t>
            </a:r>
            <a:r>
              <a:rPr lang="en-US" dirty="0"/>
              <a:t>: Requires understanding of data access patterns. Implement after data usage patterns are established.</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72</a:t>
            </a:fld>
            <a:endParaRPr lang="en-US"/>
          </a:p>
        </p:txBody>
      </p:sp>
    </p:spTree>
    <p:extLst>
      <p:ext uri="{BB962C8B-B14F-4D97-AF65-F5344CB8AC3E}">
        <p14:creationId xmlns:p14="http://schemas.microsoft.com/office/powerpoint/2010/main" val="4258192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Practice</a:t>
            </a:r>
            <a:r>
              <a:rPr lang="en-US" dirty="0"/>
              <a:t>: Container Security </a:t>
            </a:r>
            <a:r>
              <a:rPr lang="en-US" b="1" dirty="0"/>
              <a:t>Description</a:t>
            </a:r>
            <a:r>
              <a:rPr lang="en-US" dirty="0"/>
              <a:t>: Comprehensive container security including scanning, runtime protection, and policy enforcement. </a:t>
            </a:r>
            <a:r>
              <a:rPr lang="en-US" b="1" dirty="0"/>
              <a:t>Why Maturity Phase 1</a:t>
            </a:r>
            <a:r>
              <a:rPr lang="en-US" dirty="0"/>
              <a:t>: Builds on basic container adoption. Advanced security practices require mature container operations.</a:t>
            </a:r>
          </a:p>
          <a:p>
            <a:endParaRPr lang="en-US" b="1" dirty="0"/>
          </a:p>
          <a:p>
            <a:r>
              <a:rPr lang="en-US" b="1" dirty="0"/>
              <a:t>Pattern</a:t>
            </a:r>
            <a:r>
              <a:rPr lang="en-US" dirty="0"/>
              <a:t>: Operator Pattern </a:t>
            </a:r>
            <a:r>
              <a:rPr lang="en-US" b="1" dirty="0"/>
              <a:t>Description</a:t>
            </a:r>
            <a:r>
              <a:rPr lang="en-US" dirty="0"/>
              <a:t>: Encodes operational knowledge into Kubernetes extensions. </a:t>
            </a:r>
            <a:r>
              <a:rPr lang="en-US" b="1" dirty="0"/>
              <a:t>Why Maturity Phase 1</a:t>
            </a:r>
            <a:r>
              <a:rPr lang="en-US" dirty="0"/>
              <a:t>: Requires Kubernetes expertise and stable container platform. Reduces operational overhead by 70% for stateful apps.</a:t>
            </a:r>
          </a:p>
          <a:p>
            <a:endParaRPr lang="en-US" b="1" dirty="0"/>
          </a:p>
          <a:p>
            <a:r>
              <a:rPr lang="en-US" b="1" dirty="0"/>
              <a:t>Pattern</a:t>
            </a:r>
            <a:r>
              <a:rPr lang="en-US" dirty="0"/>
              <a:t>: Service Mesh Sidecar Pattern </a:t>
            </a:r>
            <a:r>
              <a:rPr lang="en-US" b="1" dirty="0"/>
              <a:t>Description</a:t>
            </a:r>
            <a:r>
              <a:rPr lang="en-US" dirty="0"/>
              <a:t>: Proxy containers for advanced traffic management and security. </a:t>
            </a:r>
            <a:r>
              <a:rPr lang="en-US" b="1" dirty="0"/>
              <a:t>Why Maturity Phase 1</a:t>
            </a:r>
            <a:r>
              <a:rPr lang="en-US" dirty="0"/>
              <a:t>: Complex pattern requiring mature microservices architecture. Implement after basic containerization is stable.</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73</a:t>
            </a:fld>
            <a:endParaRPr lang="en-US"/>
          </a:p>
        </p:txBody>
      </p:sp>
    </p:spTree>
    <p:extLst>
      <p:ext uri="{BB962C8B-B14F-4D97-AF65-F5344CB8AC3E}">
        <p14:creationId xmlns:p14="http://schemas.microsoft.com/office/powerpoint/2010/main" val="37480225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Pattern</a:t>
            </a:r>
            <a:r>
              <a:rPr lang="en-US" dirty="0"/>
              <a:t>: Spot Instance Pattern </a:t>
            </a:r>
            <a:r>
              <a:rPr lang="en-US" b="1" dirty="0"/>
              <a:t>Description</a:t>
            </a:r>
            <a:r>
              <a:rPr lang="en-US" dirty="0"/>
              <a:t>: Leverages spare compute capacity at up to 90% discount for fault-tolerant workloads. </a:t>
            </a:r>
            <a:r>
              <a:rPr lang="en-US" b="1" dirty="0"/>
              <a:t>Why Early Adoption</a:t>
            </a:r>
            <a:r>
              <a:rPr lang="en-US" dirty="0"/>
              <a:t>: Significant cost savings (70-90%) but requires identifying suitable workloads. Best implemented early to maximize savings during migration.</a:t>
            </a:r>
          </a:p>
          <a:p>
            <a:endParaRPr lang="en-US" dirty="0"/>
          </a:p>
          <a:p>
            <a:r>
              <a:rPr lang="en-US" b="1" dirty="0"/>
              <a:t>Pattern</a:t>
            </a:r>
            <a:r>
              <a:rPr lang="en-US" dirty="0"/>
              <a:t>: Reserved Instance Ladder Pattern </a:t>
            </a:r>
            <a:r>
              <a:rPr lang="en-US" b="1" dirty="0"/>
              <a:t>Description</a:t>
            </a:r>
            <a:r>
              <a:rPr lang="en-US" dirty="0"/>
              <a:t>: Phased approach to purchasing commitments, starting with 30-50% coverage for stable workloads. </a:t>
            </a:r>
            <a:r>
              <a:rPr lang="en-US" b="1" dirty="0"/>
              <a:t>Why Early Adoption</a:t>
            </a:r>
            <a:r>
              <a:rPr lang="en-US" dirty="0"/>
              <a:t>: Requires understanding of workload patterns. Early adoption enables cost optimization as workloads stabilize.</a:t>
            </a:r>
          </a:p>
        </p:txBody>
      </p:sp>
      <p:sp>
        <p:nvSpPr>
          <p:cNvPr id="4" name="Slide Number Placeholder 3"/>
          <p:cNvSpPr>
            <a:spLocks noGrp="1"/>
          </p:cNvSpPr>
          <p:nvPr>
            <p:ph type="sldNum" sz="quarter" idx="5"/>
          </p:nvPr>
        </p:nvSpPr>
        <p:spPr/>
        <p:txBody>
          <a:bodyPr/>
          <a:lstStyle/>
          <a:p>
            <a:fld id="{555DAA9F-71E8-4E26-92D2-CD7FC535A9E6}" type="slidenum">
              <a:rPr lang="en-US" smtClean="0"/>
              <a:t>75</a:t>
            </a:fld>
            <a:endParaRPr lang="en-US"/>
          </a:p>
        </p:txBody>
      </p:sp>
    </p:spTree>
    <p:extLst>
      <p:ext uri="{BB962C8B-B14F-4D97-AF65-F5344CB8AC3E}">
        <p14:creationId xmlns:p14="http://schemas.microsoft.com/office/powerpoint/2010/main" val="1119467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Practice</a:t>
            </a:r>
            <a:r>
              <a:rPr lang="en-US" dirty="0"/>
              <a:t>: Multi-Tenant Operations </a:t>
            </a:r>
            <a:r>
              <a:rPr lang="en-US" b="1" dirty="0"/>
              <a:t>Description</a:t>
            </a:r>
            <a:r>
              <a:rPr lang="en-US" dirty="0"/>
              <a:t>: Operational procedures for managing multi-tenant environments including isolation, monitoring, and incident response. </a:t>
            </a:r>
            <a:r>
              <a:rPr lang="en-US" b="1" dirty="0"/>
              <a:t>Why Maturity Phase 2</a:t>
            </a:r>
            <a:r>
              <a:rPr lang="en-US" dirty="0"/>
              <a:t>: Complex operational model requiring mature processes and tooling.</a:t>
            </a:r>
          </a:p>
          <a:p>
            <a:endParaRPr lang="en-US" b="1" dirty="0"/>
          </a:p>
          <a:p>
            <a:r>
              <a:rPr lang="en-US" b="1" dirty="0"/>
              <a:t>Pattern</a:t>
            </a:r>
            <a:r>
              <a:rPr lang="en-US" dirty="0"/>
              <a:t>: Tenant-Aware Auto Scaling Pattern </a:t>
            </a:r>
            <a:r>
              <a:rPr lang="en-US" b="1" dirty="0"/>
              <a:t>Description</a:t>
            </a:r>
            <a:r>
              <a:rPr lang="en-US" dirty="0"/>
              <a:t>: Custom scaling based on tenant-specific metrics and SLAs. </a:t>
            </a:r>
            <a:r>
              <a:rPr lang="en-US" b="1" dirty="0"/>
              <a:t>Why Maturity Phase 2</a:t>
            </a:r>
            <a:r>
              <a:rPr lang="en-US" dirty="0"/>
              <a:t>: Requires sophisticated monitoring and deep understanding of tenant patterns. For mature SaaS applications.</a:t>
            </a:r>
          </a:p>
          <a:p>
            <a:endParaRPr lang="en-US" b="1" dirty="0"/>
          </a:p>
          <a:p>
            <a:r>
              <a:rPr lang="en-US" b="1" dirty="0"/>
              <a:t>Pattern</a:t>
            </a:r>
            <a:r>
              <a:rPr lang="en-US" dirty="0"/>
              <a:t>: Database-per-Service Multi-Tenancy Pattern </a:t>
            </a:r>
            <a:r>
              <a:rPr lang="en-US" b="1" dirty="0"/>
              <a:t>Description</a:t>
            </a:r>
            <a:r>
              <a:rPr lang="en-US" dirty="0"/>
              <a:t>: Hybrid approach with dedicated databases per service per tenant. </a:t>
            </a:r>
            <a:r>
              <a:rPr lang="en-US" b="1" dirty="0"/>
              <a:t>Why Maturity Phase 2</a:t>
            </a:r>
            <a:r>
              <a:rPr lang="en-US" dirty="0"/>
              <a:t>: Complex architecture requiring careful design. Implement when scaling multi-tenant systems.</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76</a:t>
            </a:fld>
            <a:endParaRPr lang="en-US"/>
          </a:p>
        </p:txBody>
      </p:sp>
    </p:spTree>
    <p:extLst>
      <p:ext uri="{BB962C8B-B14F-4D97-AF65-F5344CB8AC3E}">
        <p14:creationId xmlns:p14="http://schemas.microsoft.com/office/powerpoint/2010/main" val="41693642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Practice</a:t>
            </a:r>
            <a:r>
              <a:rPr lang="en-US" dirty="0"/>
              <a:t>: Infrastructure as Code Maturity </a:t>
            </a:r>
            <a:r>
              <a:rPr lang="en-US" b="1" dirty="0"/>
              <a:t>Description</a:t>
            </a:r>
            <a:r>
              <a:rPr lang="en-US" dirty="0"/>
              <a:t>: Advanced </a:t>
            </a:r>
            <a:r>
              <a:rPr lang="en-US" dirty="0" err="1"/>
              <a:t>IaC</a:t>
            </a:r>
            <a:r>
              <a:rPr lang="en-US" dirty="0"/>
              <a:t> practices including testing, modularization, and policy as code. </a:t>
            </a:r>
            <a:r>
              <a:rPr lang="en-US" b="1" dirty="0"/>
              <a:t>Why Maturity Phase 2</a:t>
            </a:r>
            <a:r>
              <a:rPr lang="en-US" dirty="0"/>
              <a:t>: Builds on basic </a:t>
            </a:r>
            <a:r>
              <a:rPr lang="en-US" dirty="0" err="1"/>
              <a:t>IaC</a:t>
            </a:r>
            <a:r>
              <a:rPr lang="en-US" dirty="0"/>
              <a:t> adoption. Advanced practices require tooling and process maturity.</a:t>
            </a:r>
          </a:p>
          <a:p>
            <a:endParaRPr lang="en-US" b="1" dirty="0"/>
          </a:p>
          <a:p>
            <a:r>
              <a:rPr lang="en-US" b="1" dirty="0"/>
              <a:t>Pattern</a:t>
            </a:r>
            <a:r>
              <a:rPr lang="en-US" dirty="0"/>
              <a:t>: GitOps Pattern </a:t>
            </a:r>
            <a:r>
              <a:rPr lang="en-US" b="1" dirty="0"/>
              <a:t>Description</a:t>
            </a:r>
            <a:r>
              <a:rPr lang="en-US" dirty="0"/>
              <a:t>: Git as single source of truth with automated reconciliation. </a:t>
            </a:r>
            <a:r>
              <a:rPr lang="en-US" b="1" dirty="0"/>
              <a:t>Why Maturity Phase 2</a:t>
            </a:r>
            <a:r>
              <a:rPr lang="en-US" dirty="0"/>
              <a:t>: Requires mature CI/CD processes and Git workflows. Powerful but needs organizational readiness.</a:t>
            </a:r>
          </a:p>
          <a:p>
            <a:endParaRPr lang="en-US" b="1" dirty="0"/>
          </a:p>
          <a:p>
            <a:r>
              <a:rPr lang="en-US" b="1" dirty="0"/>
              <a:t>Pattern</a:t>
            </a:r>
            <a:r>
              <a:rPr lang="en-US" dirty="0"/>
              <a:t>: Multi-Environment Promotion Pattern </a:t>
            </a:r>
            <a:r>
              <a:rPr lang="en-US" b="1" dirty="0"/>
              <a:t>Description</a:t>
            </a:r>
            <a:r>
              <a:rPr lang="en-US" dirty="0"/>
              <a:t>: Automated promotion through multiple environments with approval gates. </a:t>
            </a:r>
            <a:r>
              <a:rPr lang="en-US" b="1" dirty="0"/>
              <a:t>Why Maturity Phase 2</a:t>
            </a:r>
            <a:r>
              <a:rPr lang="en-US" dirty="0"/>
              <a:t>: Requires mature DevOps processes and multiple account setup. Implement after basic CI/CD is working.</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77</a:t>
            </a:fld>
            <a:endParaRPr lang="en-US"/>
          </a:p>
        </p:txBody>
      </p:sp>
    </p:spTree>
    <p:extLst>
      <p:ext uri="{BB962C8B-B14F-4D97-AF65-F5344CB8AC3E}">
        <p14:creationId xmlns:p14="http://schemas.microsoft.com/office/powerpoint/2010/main" val="17394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Practice</a:t>
            </a:r>
            <a:r>
              <a:rPr lang="en-US" dirty="0"/>
              <a:t>: Edge Operations </a:t>
            </a:r>
            <a:r>
              <a:rPr lang="en-US" b="1" dirty="0"/>
              <a:t>Description</a:t>
            </a:r>
            <a:r>
              <a:rPr lang="en-US" dirty="0"/>
              <a:t>: Managing distributed edge infrastructure including deployment, monitoring, and updates. </a:t>
            </a:r>
            <a:r>
              <a:rPr lang="en-US" b="1" dirty="0"/>
              <a:t>Why Maturity Phase 2</a:t>
            </a:r>
            <a:r>
              <a:rPr lang="en-US" dirty="0"/>
              <a:t>: Requires mature operational capabilities and geographic distribution.</a:t>
            </a:r>
          </a:p>
          <a:p>
            <a:endParaRPr lang="en-US" b="1" dirty="0"/>
          </a:p>
          <a:p>
            <a:r>
              <a:rPr lang="en-US" b="1" dirty="0"/>
              <a:t>Pattern</a:t>
            </a:r>
            <a:r>
              <a:rPr lang="en-US" dirty="0"/>
              <a:t>: Edge Discovery Pattern </a:t>
            </a:r>
            <a:r>
              <a:rPr lang="en-US" b="1" dirty="0"/>
              <a:t>Description</a:t>
            </a:r>
            <a:r>
              <a:rPr lang="en-US" dirty="0"/>
              <a:t>: Dynamic routing to optimal edge locations for ultra-low latency. </a:t>
            </a:r>
            <a:r>
              <a:rPr lang="en-US" b="1" dirty="0"/>
              <a:t>Why Maturity Phase 2</a:t>
            </a:r>
            <a:r>
              <a:rPr lang="en-US" dirty="0"/>
              <a:t>: Relevant for specific use cases requiring &lt;10ms latency. Implement when expanding to edge locations.</a:t>
            </a:r>
          </a:p>
          <a:p>
            <a:endParaRPr lang="en-US" b="1" dirty="0"/>
          </a:p>
          <a:p>
            <a:r>
              <a:rPr lang="en-US" b="1" dirty="0"/>
              <a:t>Pattern</a:t>
            </a:r>
            <a:r>
              <a:rPr lang="en-US" dirty="0"/>
              <a:t>: Hybrid Edge-Cloud Pattern </a:t>
            </a:r>
            <a:r>
              <a:rPr lang="en-US" b="1" dirty="0"/>
              <a:t>Description</a:t>
            </a:r>
            <a:r>
              <a:rPr lang="en-US" dirty="0"/>
              <a:t>: Process latency-sensitive operations at edge while leveraging cloud for compute-intensive tasks. </a:t>
            </a:r>
            <a:r>
              <a:rPr lang="en-US" b="1" dirty="0"/>
              <a:t>Why Maturity Phase 2</a:t>
            </a:r>
            <a:r>
              <a:rPr lang="en-US" dirty="0"/>
              <a:t>: Complex architecture spanning edge and cloud. For advanced use cases with strict latency requirements.</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78</a:t>
            </a:fld>
            <a:endParaRPr lang="en-US"/>
          </a:p>
        </p:txBody>
      </p:sp>
    </p:spTree>
    <p:extLst>
      <p:ext uri="{BB962C8B-B14F-4D97-AF65-F5344CB8AC3E}">
        <p14:creationId xmlns:p14="http://schemas.microsoft.com/office/powerpoint/2010/main" val="2283203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Practice</a:t>
            </a:r>
            <a:r>
              <a:rPr lang="en-US" dirty="0"/>
              <a:t>: Domain-Driven Design </a:t>
            </a:r>
            <a:r>
              <a:rPr lang="en-US" b="1" dirty="0"/>
              <a:t>Description</a:t>
            </a:r>
            <a:r>
              <a:rPr lang="en-US" dirty="0"/>
              <a:t>: Aligning software design with business domains using bounded contexts and ubiquitous language. </a:t>
            </a:r>
            <a:r>
              <a:rPr lang="en-US" b="1" dirty="0"/>
              <a:t>Why Maturity Phase 2</a:t>
            </a:r>
            <a:r>
              <a:rPr lang="en-US" dirty="0"/>
              <a:t>: Requires deep business understanding and architectural maturity. Best for complex domain modeling.</a:t>
            </a:r>
          </a:p>
          <a:p>
            <a:endParaRPr lang="en-US" b="1" dirty="0"/>
          </a:p>
          <a:p>
            <a:r>
              <a:rPr lang="en-US" b="1" dirty="0"/>
              <a:t>Practice</a:t>
            </a:r>
            <a:r>
              <a:rPr lang="en-US" dirty="0"/>
              <a:t>: Event-Driven Architecture </a:t>
            </a:r>
            <a:r>
              <a:rPr lang="en-US" b="1" dirty="0"/>
              <a:t>Description</a:t>
            </a:r>
            <a:r>
              <a:rPr lang="en-US" dirty="0"/>
              <a:t>: Loosely coupled systems communicating through events for scalability and resilience. </a:t>
            </a:r>
            <a:r>
              <a:rPr lang="en-US" b="1" dirty="0"/>
              <a:t>Why Maturity Phase 2</a:t>
            </a:r>
            <a:r>
              <a:rPr lang="en-US" dirty="0"/>
              <a:t>: Complex architectural pattern requiring mature messaging infrastructure and eventual consistency handling.</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79</a:t>
            </a:fld>
            <a:endParaRPr lang="en-US"/>
          </a:p>
        </p:txBody>
      </p:sp>
    </p:spTree>
    <p:extLst>
      <p:ext uri="{BB962C8B-B14F-4D97-AF65-F5344CB8AC3E}">
        <p14:creationId xmlns:p14="http://schemas.microsoft.com/office/powerpoint/2010/main" val="32435123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Practice</a:t>
            </a:r>
            <a:r>
              <a:rPr lang="en-US" dirty="0"/>
              <a:t>: Chaos Engineering </a:t>
            </a:r>
            <a:r>
              <a:rPr lang="en-US" b="1" dirty="0"/>
              <a:t>Description</a:t>
            </a:r>
            <a:r>
              <a:rPr lang="en-US" dirty="0"/>
              <a:t>: Proactively testing system resilience through controlled experiments. </a:t>
            </a:r>
            <a:r>
              <a:rPr lang="en-US" b="1" dirty="0"/>
              <a:t>Why Maturity Phase 3</a:t>
            </a:r>
            <a:r>
              <a:rPr lang="en-US" dirty="0"/>
              <a:t>: Requires mature systems and strong operational practices. Advanced technique for improving reliability.</a:t>
            </a:r>
          </a:p>
          <a:p>
            <a:endParaRPr lang="en-US" b="1" dirty="0"/>
          </a:p>
          <a:p>
            <a:r>
              <a:rPr lang="en-US" b="1" dirty="0"/>
              <a:t>Pattern</a:t>
            </a:r>
            <a:r>
              <a:rPr lang="en-US" dirty="0"/>
              <a:t>: Multi-Site Active/Active Pattern </a:t>
            </a:r>
            <a:r>
              <a:rPr lang="en-US" b="1" dirty="0"/>
              <a:t>Description</a:t>
            </a:r>
            <a:r>
              <a:rPr lang="en-US" dirty="0"/>
              <a:t>: Full production workloads across multiple regions simultaneously. </a:t>
            </a:r>
            <a:r>
              <a:rPr lang="en-US" b="1" dirty="0"/>
              <a:t>Why Maturity Phase 3</a:t>
            </a:r>
            <a:r>
              <a:rPr lang="en-US" dirty="0"/>
              <a:t>: Most complex and expensive DR pattern. Requires sophisticated data consistency strategies.</a:t>
            </a:r>
          </a:p>
          <a:p>
            <a:endParaRPr lang="en-US" b="1" dirty="0"/>
          </a:p>
          <a:p>
            <a:r>
              <a:rPr lang="en-US" b="1" dirty="0"/>
              <a:t>Pattern</a:t>
            </a:r>
            <a:r>
              <a:rPr lang="en-US" dirty="0"/>
              <a:t>: Warm Standby Pattern </a:t>
            </a:r>
            <a:r>
              <a:rPr lang="en-US" b="1" dirty="0"/>
              <a:t>Description</a:t>
            </a:r>
            <a:r>
              <a:rPr lang="en-US" dirty="0"/>
              <a:t>: Scaled-down but fully functional environments in secondary regions. </a:t>
            </a:r>
            <a:r>
              <a:rPr lang="en-US" b="1" dirty="0"/>
              <a:t>Why Maturity Phase 3</a:t>
            </a:r>
            <a:r>
              <a:rPr lang="en-US" dirty="0"/>
              <a:t>: More expensive than Pilot Light. Implement for critical workloads after cost optimization.</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81</a:t>
            </a:fld>
            <a:endParaRPr lang="en-US"/>
          </a:p>
        </p:txBody>
      </p:sp>
    </p:spTree>
    <p:extLst>
      <p:ext uri="{BB962C8B-B14F-4D97-AF65-F5344CB8AC3E}">
        <p14:creationId xmlns:p14="http://schemas.microsoft.com/office/powerpoint/2010/main" val="202410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Practice</a:t>
            </a:r>
            <a:r>
              <a:rPr lang="en-US" dirty="0"/>
              <a:t>: Compliance as Code Operations </a:t>
            </a:r>
            <a:r>
              <a:rPr lang="en-US" b="1" dirty="0"/>
              <a:t>Description</a:t>
            </a:r>
            <a:r>
              <a:rPr lang="en-US" dirty="0"/>
              <a:t>: Continuous compliance monitoring and automated remediation workflows. </a:t>
            </a:r>
            <a:r>
              <a:rPr lang="en-US" b="1" dirty="0"/>
              <a:t>Why Maturity Phase 3</a:t>
            </a:r>
            <a:r>
              <a:rPr lang="en-US" dirty="0"/>
              <a:t>: Builds on established security practices. Requires sophisticated automation and </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Practice</a:t>
            </a:r>
            <a:r>
              <a:rPr lang="en-US" dirty="0"/>
              <a:t>: Security Scanning in CI/CD </a:t>
            </a:r>
            <a:r>
              <a:rPr lang="en-US" b="1" dirty="0"/>
              <a:t>Description</a:t>
            </a:r>
            <a:r>
              <a:rPr lang="en-US" dirty="0"/>
              <a:t>: Comprehensive security scanning including SAST, DAST, SCA, and container scanning. </a:t>
            </a:r>
            <a:r>
              <a:rPr lang="en-US" b="1" dirty="0"/>
              <a:t>Why Maturity Phase 3</a:t>
            </a:r>
            <a:r>
              <a:rPr lang="en-US" dirty="0"/>
              <a:t>: Requires mature CI/CD pipelines and security tooling integration.</a:t>
            </a:r>
          </a:p>
          <a:p>
            <a:endParaRPr lang="en-US" b="1" dirty="0"/>
          </a:p>
          <a:p>
            <a:r>
              <a:rPr lang="en-US" b="1" dirty="0"/>
              <a:t>Pattern</a:t>
            </a:r>
            <a:r>
              <a:rPr lang="en-US" dirty="0"/>
              <a:t>: Compliance-as-Code Pattern </a:t>
            </a:r>
            <a:r>
              <a:rPr lang="en-US" b="1" dirty="0"/>
              <a:t>Description</a:t>
            </a:r>
            <a:r>
              <a:rPr lang="en-US" dirty="0"/>
              <a:t>: Automated compliance validation with AWS Config Rules and remediation. </a:t>
            </a:r>
            <a:r>
              <a:rPr lang="en-US" b="1" dirty="0"/>
              <a:t>Why Maturity Phase 3</a:t>
            </a:r>
            <a:r>
              <a:rPr lang="en-US" dirty="0"/>
              <a:t>: Requires mature security posture and understanding of compliance requirements.</a:t>
            </a:r>
          </a:p>
          <a:p>
            <a:r>
              <a:rPr lang="en-US" dirty="0"/>
              <a:t>governance.</a:t>
            </a:r>
          </a:p>
          <a:p>
            <a:endParaRPr lang="en-US" b="1" dirty="0"/>
          </a:p>
          <a:p>
            <a:r>
              <a:rPr lang="en-US" b="1" dirty="0"/>
              <a:t>Pattern</a:t>
            </a:r>
            <a:r>
              <a:rPr lang="en-US" dirty="0"/>
              <a:t>: Attribute-Based Access Control Pattern </a:t>
            </a:r>
            <a:r>
              <a:rPr lang="en-US" b="1" dirty="0"/>
              <a:t>Description</a:t>
            </a:r>
            <a:r>
              <a:rPr lang="en-US" dirty="0"/>
              <a:t>: Dynamic authorization using user attributes and resource tags. </a:t>
            </a:r>
            <a:r>
              <a:rPr lang="en-US" b="1" dirty="0"/>
              <a:t>Why Maturity Phase 3</a:t>
            </a:r>
            <a:r>
              <a:rPr lang="en-US" dirty="0"/>
              <a:t>: Complex to implement but reduces IAM role proliferation by 90%. For mature organizations.</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82</a:t>
            </a:fld>
            <a:endParaRPr lang="en-US"/>
          </a:p>
        </p:txBody>
      </p:sp>
    </p:spTree>
    <p:extLst>
      <p:ext uri="{BB962C8B-B14F-4D97-AF65-F5344CB8AC3E}">
        <p14:creationId xmlns:p14="http://schemas.microsoft.com/office/powerpoint/2010/main" val="38805030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Pattern</a:t>
            </a:r>
            <a:r>
              <a:rPr lang="en-US" dirty="0"/>
              <a:t>: Module Composition Pattern </a:t>
            </a:r>
            <a:r>
              <a:rPr lang="en-US" b="1" dirty="0"/>
              <a:t>Description</a:t>
            </a:r>
            <a:r>
              <a:rPr lang="en-US" dirty="0"/>
              <a:t>: Complex infrastructure from reusable components. </a:t>
            </a:r>
            <a:r>
              <a:rPr lang="en-US" b="1" dirty="0"/>
              <a:t>Why Maturity Phase 3</a:t>
            </a:r>
            <a:r>
              <a:rPr lang="en-US" dirty="0"/>
              <a:t>: Requires mature </a:t>
            </a:r>
            <a:r>
              <a:rPr lang="en-US" dirty="0" err="1"/>
              <a:t>IaC</a:t>
            </a:r>
            <a:r>
              <a:rPr lang="en-US" dirty="0"/>
              <a:t> practices and module library. Enables 70% faster deployments.</a:t>
            </a:r>
          </a:p>
          <a:p>
            <a:endParaRPr lang="en-US" b="1" dirty="0"/>
          </a:p>
          <a:p>
            <a:r>
              <a:rPr lang="en-US" b="1" dirty="0"/>
              <a:t>Pattern</a:t>
            </a:r>
            <a:r>
              <a:rPr lang="en-US" dirty="0"/>
              <a:t>: Dependency Inversion Pattern </a:t>
            </a:r>
            <a:r>
              <a:rPr lang="en-US" b="1" dirty="0"/>
              <a:t>Description</a:t>
            </a:r>
            <a:r>
              <a:rPr lang="en-US" dirty="0"/>
              <a:t>: Infrastructure modules accept dependencies as inputs for flexibility. </a:t>
            </a:r>
            <a:r>
              <a:rPr lang="en-US" b="1" dirty="0"/>
              <a:t>Why Maturity Phase 3</a:t>
            </a:r>
            <a:r>
              <a:rPr lang="en-US" dirty="0"/>
              <a:t>: Advanced pattern requiring sophisticated </a:t>
            </a:r>
            <a:r>
              <a:rPr lang="en-US" dirty="0" err="1"/>
              <a:t>IaC</a:t>
            </a:r>
            <a:r>
              <a:rPr lang="en-US" dirty="0"/>
              <a:t> design. Enables 5x more module reuse.</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83</a:t>
            </a:fld>
            <a:endParaRPr lang="en-US"/>
          </a:p>
        </p:txBody>
      </p:sp>
    </p:spTree>
    <p:extLst>
      <p:ext uri="{BB962C8B-B14F-4D97-AF65-F5344CB8AC3E}">
        <p14:creationId xmlns:p14="http://schemas.microsoft.com/office/powerpoint/2010/main" val="3396134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does not represent a list of things to leave and do today at the expense of all else.  Rather it represents one of many possible desired end states.</a:t>
            </a:r>
          </a:p>
          <a:p>
            <a:endParaRPr lang="en-US" dirty="0"/>
          </a:p>
          <a:p>
            <a:r>
              <a:rPr lang="en-US" dirty="0"/>
              <a:t>We need to participate in a maturation of thinking that aligns with the times and the new solution spaces available to us.  The evolution is from “Enterprise Grade Software” to “Enterprise Grade Solutions.”  This reflects a fundamental shift in how we organize and isolate complexity in providing solutions to complex problems.  It also represents a fundamental shift in how we deal with crosscutting concerns.  Concerns can now be separated not just across code, but across infrastructure, operations, and governance layers.  The goal is to create systems where complexity is contained, solutions are logically organized, and each crosscutting concerns is handled at the ideal layer in the solution stack.</a:t>
            </a:r>
          </a:p>
          <a:p>
            <a:endParaRPr lang="en-US" dirty="0"/>
          </a:p>
          <a:p>
            <a:r>
              <a:rPr lang="en-US" b="1" dirty="0"/>
              <a:t>Fit for purpose</a:t>
            </a:r>
            <a:r>
              <a:rPr lang="en-US" b="0" dirty="0"/>
              <a:t>:  Above all, you must solve the problem in front of you.  If your system doesn’t do what you need it to do, you might as well pack up and go home.</a:t>
            </a:r>
            <a:endParaRPr lang="en-US" b="1" dirty="0"/>
          </a:p>
          <a:p>
            <a:endParaRPr lang="en-US" b="1" dirty="0"/>
          </a:p>
          <a:p>
            <a:r>
              <a:rPr lang="en-US" b="1" dirty="0"/>
              <a:t>Security by design</a:t>
            </a:r>
            <a:r>
              <a:rPr lang="en-US" b="0" dirty="0"/>
              <a:t>:  Security cannot be an afterthought.  This means zero-trust network architecture, encryption everywhere, automated compliance scanning, and embedding security policies within infrastructure as code throughout the development lifecycle.</a:t>
            </a:r>
          </a:p>
          <a:p>
            <a:pPr marL="171450" indent="-171450">
              <a:buFont typeface="Arial" panose="020B0604020202020204" pitchFamily="34" charset="0"/>
              <a:buChar char="•"/>
            </a:pPr>
            <a:r>
              <a:rPr lang="en-US" b="0" dirty="0"/>
              <a:t>Talk about Cherryl</a:t>
            </a:r>
          </a:p>
          <a:p>
            <a:pPr marL="171450" indent="-171450">
              <a:buFont typeface="Arial" panose="020B0604020202020204" pitchFamily="34" charset="0"/>
              <a:buChar char="•"/>
            </a:pPr>
            <a:r>
              <a:rPr lang="en-US" b="0" dirty="0"/>
              <a:t>Talk about security and compliance in general</a:t>
            </a:r>
          </a:p>
          <a:p>
            <a:pPr marL="171450" indent="-171450">
              <a:buFont typeface="Arial" panose="020B0604020202020204" pitchFamily="34" charset="0"/>
              <a:buChar char="•"/>
            </a:pPr>
            <a:r>
              <a:rPr lang="en-US" b="0" dirty="0"/>
              <a:t>Talk about David Pool’s new role</a:t>
            </a:r>
          </a:p>
          <a:p>
            <a:endParaRPr lang="en-US" b="0" dirty="0"/>
          </a:p>
          <a:p>
            <a:r>
              <a:rPr lang="en-US" b="1" dirty="0"/>
              <a:t>Organized design</a:t>
            </a:r>
            <a:r>
              <a:rPr lang="en-US" b="0" dirty="0"/>
              <a:t>:  Solutions should be organized strategically around business domains and logical boundaries rather than technical layers or implementation details.  Pay special attention aligning data flows with domain events.  Organizational principles should extend from code structure to cloud resource naming to team topologies, ensuring that system design mirrors the business it serves so it is easy to understand, navigate, and evolve.</a:t>
            </a:r>
          </a:p>
          <a:p>
            <a:endParaRPr lang="en-US" b="0" dirty="0"/>
          </a:p>
          <a:p>
            <a:r>
              <a:rPr lang="en-US" b="1" dirty="0"/>
              <a:t>Isolation of complexity</a:t>
            </a:r>
            <a:r>
              <a:rPr lang="en-US" b="0" dirty="0"/>
              <a:t>:  Complexity should be isolated at multiple levels – from microservice boundaries to network segmentation to data access patterns and more.  This means pushing cross-cutting concerns like SSL termination, authentication, and rate limiting to the platform layer through service meshes and API gateways.  It also means keeping business logic focused and pristine.</a:t>
            </a:r>
          </a:p>
          <a:p>
            <a:endParaRPr lang="en-US" b="0" dirty="0"/>
          </a:p>
          <a:p>
            <a:r>
              <a:rPr lang="en-US" b="1" dirty="0"/>
              <a:t>Platform-managed concerns</a:t>
            </a:r>
            <a:r>
              <a:rPr lang="en-US" b="0" dirty="0"/>
              <a:t>:  Following 12-factor principles and beyond, modern solutions delegate infrastructure concerns to the platform.  Load balancing, service discovery, secret management, certificate rotation, and the like become declarative configurations rather than application code, allowing developers and AI/ML engineers to focus on business value.</a:t>
            </a:r>
          </a:p>
          <a:p>
            <a:endParaRPr lang="en-US" b="0" dirty="0"/>
          </a:p>
          <a:p>
            <a:r>
              <a:rPr lang="en-US" b="1" dirty="0"/>
              <a:t>Cost-optimized</a:t>
            </a:r>
            <a:r>
              <a:rPr lang="en-US" b="0" dirty="0"/>
              <a:t>:  With cloud spend often representing significant operational expense, solutions should try to implement intelligent resource allocation, spot instance usage, serverless where appropriate, and continuous cost monitoring with automated optimization.  All of this is, of course, both free and effortless.</a:t>
            </a:r>
          </a:p>
          <a:p>
            <a:endParaRPr lang="en-US" b="0" dirty="0"/>
          </a:p>
          <a:p>
            <a:r>
              <a:rPr lang="en-US" b="1" dirty="0"/>
              <a:t>Operational excellence</a:t>
            </a:r>
            <a:r>
              <a:rPr lang="en-US" b="0" dirty="0"/>
              <a:t>:  Beyond traditional operations, this encompasses GitOps and DevSecOps workflows, automated disaster recovery, self-healing systems, and chaos engineering.  And who doesn’t want to play with something called “Chaos Monkey?”  The system itself becomes responsible for maintaining its operational health, with human operators setting policies rather than executing procedures.</a:t>
            </a:r>
          </a:p>
          <a:p>
            <a:endParaRPr lang="en-US" b="0" dirty="0"/>
          </a:p>
          <a:p>
            <a:r>
              <a:rPr lang="en-US" b="1" dirty="0"/>
              <a:t>Multi-layer resilience</a:t>
            </a:r>
            <a:r>
              <a:rPr lang="en-US" b="0" dirty="0"/>
              <a:t>:  Resilience should be considered at every layer – from redundant infrastructure to circuit breakers in code to automated failover strategies.  Each layer isolates failures from propagating, creating defense in depth that goes beyond simple high-availability.</a:t>
            </a:r>
          </a:p>
          <a:p>
            <a:endParaRPr lang="en-US" b="0" dirty="0"/>
          </a:p>
          <a:p>
            <a:r>
              <a:rPr lang="en-US" b="1" dirty="0"/>
              <a:t>Policy-driven governance</a:t>
            </a:r>
            <a:r>
              <a:rPr lang="en-US" b="0" dirty="0"/>
              <a:t>:  Security, compliance, and cost controls can be expressed as policies that the system enforces automatically.  To name a few examples, this includes network security groups, data classification and access rules, budget alerts, license compliance and vulnerability scanning for dependencies, runtime process protection, and on the list goes.  The point here is to organize governance concerns into manageable, auditable components so we can isolate solution developers from having to spend time on them.</a:t>
            </a:r>
          </a:p>
          <a:p>
            <a:endParaRPr lang="en-US" b="0" dirty="0"/>
          </a:p>
          <a:p>
            <a:r>
              <a:rPr lang="en-US" b="1" dirty="0"/>
              <a:t>Unified observability</a:t>
            </a:r>
            <a:r>
              <a:rPr lang="en-US" b="0" dirty="0"/>
              <a:t>:  The system should provide comprehensive visibility across all layers such as infrastructure and cost metrics, application traces, saga status of business transactions, and business KPIs.  Provide a single pane of glass for understanding system behavior.  This organization of monitoring data enables teams to quickly isolate issues in complex distributed systems.</a:t>
            </a:r>
          </a:p>
          <a:p>
            <a:endParaRPr lang="en-US" b="0" dirty="0"/>
          </a:p>
          <a:p>
            <a:r>
              <a:rPr lang="en-US" b="1" dirty="0"/>
              <a:t>Infrastructure (and other things) as code</a:t>
            </a:r>
            <a:r>
              <a:rPr lang="en-US" b="0" dirty="0"/>
              <a:t>:  All system components – networks, storage, security policies, compliance rules, and orchestration of executing workloads, are defined as versioned, testable code.  This transforms infrastructure from a collection of manual configurations into an organized, repeatable solution that can be systematically validated and evolve.</a:t>
            </a:r>
          </a:p>
          <a:p>
            <a:endParaRPr lang="en-US" b="0" dirty="0"/>
          </a:p>
          <a:p>
            <a:r>
              <a:rPr lang="en-US" b="1" dirty="0"/>
              <a:t>Composable architecture</a:t>
            </a:r>
            <a:r>
              <a:rPr lang="en-US" b="0" dirty="0"/>
              <a:t>:  Systems are organized as loosely coupled, independently deployable components that communicate through well-defined contracts.  This includes not just microservices, but data pipelines, ML models, and infrastructure modules that can keep clear boundaries as they are composed into larger solutions.</a:t>
            </a:r>
          </a:p>
          <a:p>
            <a:endParaRPr lang="en-US" b="0" dirty="0"/>
          </a:p>
          <a:p>
            <a:r>
              <a:rPr lang="en-US" b="1" dirty="0"/>
              <a:t>Event-driven</a:t>
            </a:r>
            <a:r>
              <a:rPr lang="en-US" b="0" dirty="0"/>
              <a:t>:  Modern architectures leverage event streaming, message queues, and reactive patterns to handle massive scale and provide near-realtime capabilities.  This enable loose coupling between services and supports both synchronous and asynchronous processing patterns.</a:t>
            </a:r>
            <a:endParaRPr lang="en-US" b="1" dirty="0"/>
          </a:p>
        </p:txBody>
      </p:sp>
      <p:sp>
        <p:nvSpPr>
          <p:cNvPr id="4" name="Slide Number Placeholder 3"/>
          <p:cNvSpPr>
            <a:spLocks noGrp="1"/>
          </p:cNvSpPr>
          <p:nvPr>
            <p:ph type="sldNum" sz="quarter" idx="5"/>
          </p:nvPr>
        </p:nvSpPr>
        <p:spPr/>
        <p:txBody>
          <a:bodyPr/>
          <a:lstStyle/>
          <a:p>
            <a:fld id="{555DAA9F-71E8-4E26-92D2-CD7FC535A9E6}" type="slidenum">
              <a:rPr lang="en-US" smtClean="0"/>
              <a:t>15</a:t>
            </a:fld>
            <a:endParaRPr lang="en-US"/>
          </a:p>
        </p:txBody>
      </p:sp>
    </p:spTree>
    <p:extLst>
      <p:ext uri="{BB962C8B-B14F-4D97-AF65-F5344CB8AC3E}">
        <p14:creationId xmlns:p14="http://schemas.microsoft.com/office/powerpoint/2010/main" val="41865500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Practice</a:t>
            </a:r>
            <a:r>
              <a:rPr lang="en-US" dirty="0"/>
              <a:t>: Real-time Analytics </a:t>
            </a:r>
            <a:r>
              <a:rPr lang="en-US" b="1" dirty="0"/>
              <a:t>Description</a:t>
            </a:r>
            <a:r>
              <a:rPr lang="en-US" dirty="0"/>
              <a:t>: Streaming analytics infrastructure for immediate insights and actions. </a:t>
            </a:r>
            <a:r>
              <a:rPr lang="en-US" b="1" dirty="0"/>
              <a:t>Why Maturity Phase 3</a:t>
            </a:r>
            <a:r>
              <a:rPr lang="en-US" dirty="0"/>
              <a:t>: Complex infrastructure requiring mature data engineering capabilities.</a:t>
            </a:r>
          </a:p>
          <a:p>
            <a:endParaRPr lang="en-US" b="1" dirty="0"/>
          </a:p>
          <a:p>
            <a:r>
              <a:rPr lang="en-US" b="1" dirty="0"/>
              <a:t>Pattern</a:t>
            </a:r>
            <a:r>
              <a:rPr lang="en-US" dirty="0"/>
              <a:t>: Machine Learner Pattern </a:t>
            </a:r>
            <a:r>
              <a:rPr lang="en-US" b="1" dirty="0"/>
              <a:t>Description</a:t>
            </a:r>
            <a:r>
              <a:rPr lang="en-US" dirty="0"/>
              <a:t>: Real-time ML model training and inference on streaming data. </a:t>
            </a:r>
            <a:r>
              <a:rPr lang="en-US" b="1" dirty="0"/>
              <a:t>Why Maturity Phase 3</a:t>
            </a:r>
            <a:r>
              <a:rPr lang="en-US" dirty="0"/>
              <a:t>: Requires mature data pipeline and ML capabilities. For advanced analytics use cases.</a:t>
            </a:r>
          </a:p>
          <a:p>
            <a:endParaRPr lang="en-US" b="1" dirty="0"/>
          </a:p>
          <a:p>
            <a:r>
              <a:rPr lang="en-US" b="1" dirty="0"/>
              <a:t>Pattern</a:t>
            </a:r>
            <a:r>
              <a:rPr lang="en-US" dirty="0"/>
              <a:t>: Watermark Pattern </a:t>
            </a:r>
            <a:r>
              <a:rPr lang="en-US" b="1" dirty="0"/>
              <a:t>Description</a:t>
            </a:r>
            <a:r>
              <a:rPr lang="en-US" dirty="0"/>
              <a:t>: Synchronizes events across multiple out-of-sync streams. </a:t>
            </a:r>
            <a:r>
              <a:rPr lang="en-US" b="1" dirty="0"/>
              <a:t>Why Maturity Phase 3</a:t>
            </a:r>
            <a:r>
              <a:rPr lang="en-US" dirty="0"/>
              <a:t>: Complex pattern for sophisticated stream processing. Implement after basic streaming is working.</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84</a:t>
            </a:fld>
            <a:endParaRPr lang="en-US"/>
          </a:p>
        </p:txBody>
      </p:sp>
    </p:spTree>
    <p:extLst>
      <p:ext uri="{BB962C8B-B14F-4D97-AF65-F5344CB8AC3E}">
        <p14:creationId xmlns:p14="http://schemas.microsoft.com/office/powerpoint/2010/main" val="3225738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Practice</a:t>
            </a:r>
            <a:r>
              <a:rPr lang="en-US" dirty="0"/>
              <a:t>: Architecture Decision Records </a:t>
            </a:r>
            <a:r>
              <a:rPr lang="en-US" b="1" dirty="0"/>
              <a:t>Description</a:t>
            </a:r>
            <a:r>
              <a:rPr lang="en-US" dirty="0"/>
              <a:t>: Documenting architectural decisions with context, alternatives, and rationale. </a:t>
            </a:r>
            <a:r>
              <a:rPr lang="en-US" b="1" dirty="0"/>
              <a:t>Why Maturity Phase 3</a:t>
            </a:r>
            <a:r>
              <a:rPr lang="en-US" dirty="0"/>
              <a:t>: Requires architectural maturity and disciplined documentation culture.</a:t>
            </a:r>
          </a:p>
          <a:p>
            <a:endParaRPr lang="en-US" b="1" dirty="0"/>
          </a:p>
          <a:p>
            <a:r>
              <a:rPr lang="en-US" b="1" dirty="0"/>
              <a:t>Practice</a:t>
            </a:r>
            <a:r>
              <a:rPr lang="en-US" dirty="0"/>
              <a:t>: Knowledge Management Systems </a:t>
            </a:r>
            <a:r>
              <a:rPr lang="en-US" b="1" dirty="0"/>
              <a:t>Description</a:t>
            </a:r>
            <a:r>
              <a:rPr lang="en-US" dirty="0"/>
              <a:t>: Comprehensive knowledge capture, organization, and sharing platforms. </a:t>
            </a:r>
            <a:r>
              <a:rPr lang="en-US" b="1" dirty="0"/>
              <a:t>Why Maturity Phase 3</a:t>
            </a:r>
            <a:r>
              <a:rPr lang="en-US" dirty="0"/>
              <a:t>: Requires cultural adoption and significant content investment.</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85</a:t>
            </a:fld>
            <a:endParaRPr lang="en-US"/>
          </a:p>
        </p:txBody>
      </p:sp>
    </p:spTree>
    <p:extLst>
      <p:ext uri="{BB962C8B-B14F-4D97-AF65-F5344CB8AC3E}">
        <p14:creationId xmlns:p14="http://schemas.microsoft.com/office/powerpoint/2010/main" val="26126449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Pattern</a:t>
            </a:r>
            <a:r>
              <a:rPr lang="en-US" dirty="0"/>
              <a:t>: Lift and Shift Anti-pattern </a:t>
            </a:r>
            <a:r>
              <a:rPr lang="en-US" b="1" dirty="0"/>
              <a:t>Description</a:t>
            </a:r>
            <a:r>
              <a:rPr lang="en-US" dirty="0"/>
              <a:t>: Migrating applications without architectural changes. </a:t>
            </a:r>
            <a:r>
              <a:rPr lang="en-US" b="1" dirty="0"/>
              <a:t>Why Avoid</a:t>
            </a:r>
            <a:r>
              <a:rPr lang="en-US" dirty="0"/>
              <a:t>: Fails to realize cloud benefits. Proper refactoring reduces costs by 40-60%.</a:t>
            </a:r>
          </a:p>
          <a:p>
            <a:endParaRPr lang="en-US" b="1" dirty="0"/>
          </a:p>
          <a:p>
            <a:r>
              <a:rPr lang="en-US" b="1" dirty="0"/>
              <a:t>Pattern</a:t>
            </a:r>
            <a:r>
              <a:rPr lang="en-US" dirty="0"/>
              <a:t>: Chatty Interface Anti-pattern </a:t>
            </a:r>
            <a:r>
              <a:rPr lang="en-US" b="1" dirty="0"/>
              <a:t>Description</a:t>
            </a:r>
            <a:r>
              <a:rPr lang="en-US" dirty="0"/>
              <a:t>: Excessive API calls causing performance and cost issues. </a:t>
            </a:r>
            <a:r>
              <a:rPr lang="en-US" b="1" dirty="0"/>
              <a:t>Why Avoid</a:t>
            </a:r>
            <a:r>
              <a:rPr lang="en-US" dirty="0"/>
              <a:t>: Batch operations and caching reduce API costs by 70%.</a:t>
            </a:r>
          </a:p>
          <a:p>
            <a:endParaRPr lang="en-US" b="1" dirty="0"/>
          </a:p>
          <a:p>
            <a:r>
              <a:rPr lang="en-US" b="1" dirty="0"/>
              <a:t>Pattern</a:t>
            </a:r>
            <a:r>
              <a:rPr lang="en-US" dirty="0"/>
              <a:t>: Lowest Common Denominator Anti-pattern </a:t>
            </a:r>
            <a:r>
              <a:rPr lang="en-US" b="1" dirty="0"/>
              <a:t>Description</a:t>
            </a:r>
            <a:r>
              <a:rPr lang="en-US" dirty="0"/>
              <a:t>: Over-engineering for portability, sacrificing platform advantages. </a:t>
            </a:r>
            <a:r>
              <a:rPr lang="en-US" b="1" dirty="0"/>
              <a:t>Why Avoid</a:t>
            </a:r>
            <a:r>
              <a:rPr lang="en-US" dirty="0"/>
              <a:t>: Strategic use of managed services provides 3x better ROI.</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87</a:t>
            </a:fld>
            <a:endParaRPr lang="en-US"/>
          </a:p>
        </p:txBody>
      </p:sp>
    </p:spTree>
    <p:extLst>
      <p:ext uri="{BB962C8B-B14F-4D97-AF65-F5344CB8AC3E}">
        <p14:creationId xmlns:p14="http://schemas.microsoft.com/office/powerpoint/2010/main" val="2054378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One codebase</a:t>
            </a:r>
            <a:r>
              <a:rPr lang="en-US" b="1" baseline="0" dirty="0"/>
              <a:t> tracked in revision control, many deploys.</a:t>
            </a:r>
          </a:p>
          <a:p>
            <a:r>
              <a:rPr lang="en-US" b="0" dirty="0"/>
              <a:t>Your repository defines the basic unit of organization for an application.  </a:t>
            </a:r>
            <a:r>
              <a:rPr lang="en-US" b="0" baseline="0" dirty="0"/>
              <a:t>It should be </a:t>
            </a:r>
            <a:r>
              <a:rPr lang="en-US" b="0" dirty="0"/>
              <a:t>a single code base that can be deployed to multiple environments.  This should mean hosting the app in a single repository, though this is not enough on its own.  An app needs to be a cohesive unit of code rather than several different applications hosted in the same repository.</a:t>
            </a:r>
          </a:p>
          <a:p>
            <a:endParaRPr lang="en-US" b="0" dirty="0"/>
          </a:p>
          <a:p>
            <a:r>
              <a:rPr lang="en-US" b="0" dirty="0"/>
              <a:t>This might seem</a:t>
            </a:r>
            <a:r>
              <a:rPr lang="en-US" b="0" baseline="0" dirty="0"/>
              <a:t> </a:t>
            </a:r>
            <a:r>
              <a:rPr lang="en-US" b="0" dirty="0"/>
              <a:t>basic, but it helps to define the scale and scope of an application.  It encourages smaller, more manageable units that have clearer responsibilities and are easier to automate.</a:t>
            </a:r>
          </a:p>
          <a:p>
            <a:endParaRPr lang="en-US" b="0" dirty="0"/>
          </a:p>
          <a:p>
            <a:r>
              <a:rPr lang="en-US" b="0" dirty="0"/>
              <a:t>There are a lot of ways to decide what goes in a given repository, but my primary</a:t>
            </a:r>
            <a:r>
              <a:rPr lang="en-US" b="0" baseline="0" dirty="0"/>
              <a:t> advice is that it be a single, cohesive unit.  Whatever is in your repository should be part of the same overall system.  You want to avoid dumping everything your team does over the years in one repo.  For example:  multiple </a:t>
            </a:r>
            <a:r>
              <a:rPr lang="en-US" b="0" i="1" baseline="0" dirty="0"/>
              <a:t>related</a:t>
            </a:r>
            <a:r>
              <a:rPr lang="en-US" b="0" i="0" baseline="0" dirty="0"/>
              <a:t> micro services are fine.  Multiple unrelated projects are </a:t>
            </a:r>
            <a:r>
              <a:rPr lang="en-US" b="0" i="1" baseline="0" dirty="0"/>
              <a:t>not</a:t>
            </a:r>
            <a:r>
              <a:rPr lang="en-US" b="0" i="0" baseline="0" dirty="0"/>
              <a:t> fine.  For very large distributed systems with dozens of services, try using a strategy like domain-driven design, and putting one domain with its associated services in each repository.</a:t>
            </a:r>
            <a:endParaRPr lang="en-US" b="0" dirty="0"/>
          </a:p>
          <a:p>
            <a:endParaRPr lang="en-US" dirty="0"/>
          </a:p>
        </p:txBody>
      </p:sp>
      <p:sp>
        <p:nvSpPr>
          <p:cNvPr id="4" name="Slide Number Placeholder 3"/>
          <p:cNvSpPr>
            <a:spLocks noGrp="1"/>
          </p:cNvSpPr>
          <p:nvPr>
            <p:ph type="sldNum" sz="quarter" idx="5"/>
          </p:nvPr>
        </p:nvSpPr>
        <p:spPr/>
        <p:txBody>
          <a:bodyPr/>
          <a:lstStyle/>
          <a:p>
            <a:fld id="{3D8D4EE3-7383-4EC2-87D1-9A48D4060350}" type="slidenum">
              <a:rPr lang="en-US" smtClean="0"/>
              <a:t>20</a:t>
            </a:fld>
            <a:endParaRPr lang="en-US"/>
          </a:p>
        </p:txBody>
      </p:sp>
    </p:spTree>
    <p:extLst>
      <p:ext uri="{BB962C8B-B14F-4D97-AF65-F5344CB8AC3E}">
        <p14:creationId xmlns:p14="http://schemas.microsoft.com/office/powerpoint/2010/main" val="2636776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Explicitly declare and isolate dependencies</a:t>
            </a:r>
            <a:endParaRPr lang="en-US" b="0" dirty="0"/>
          </a:p>
          <a:p>
            <a:r>
              <a:rPr lang="en-US" b="0" dirty="0"/>
              <a:t>You should</a:t>
            </a:r>
            <a:r>
              <a:rPr lang="en-US" b="0" baseline="0" dirty="0"/>
              <a:t> be able to define all the dependencies that an application uses in a manifest that lives within the application.  There is no room for system-wide frameworks or external tools.  This makes it easier to set up new environments, particularly for developers as any dependencies can be automatically acquired through a packaging system such as </a:t>
            </a:r>
            <a:r>
              <a:rPr lang="en-US" b="0" baseline="0" dirty="0" err="1"/>
              <a:t>Nuget</a:t>
            </a:r>
            <a:r>
              <a:rPr lang="en-US" b="0" baseline="0" dirty="0"/>
              <a:t>.</a:t>
            </a:r>
          </a:p>
          <a:p>
            <a:endParaRPr lang="en-US" b="0" baseline="0" dirty="0"/>
          </a:p>
          <a:p>
            <a:r>
              <a:rPr lang="en-US" b="0" baseline="0" dirty="0"/>
              <a:t>This used to be all but impossible with </a:t>
            </a:r>
            <a:r>
              <a:rPr lang="en-US" b="0" baseline="0" dirty="0" err="1"/>
              <a:t>.Net</a:t>
            </a:r>
            <a:r>
              <a:rPr lang="en-US" b="0" baseline="0" dirty="0"/>
              <a:t> as we relied on the existence of a system-wide framework.  This created a prerequisite for an environment to be configured with a specific set of framework dependencies.  Applications written in </a:t>
            </a:r>
            <a:r>
              <a:rPr lang="en-US" b="0" baseline="0" dirty="0" err="1"/>
              <a:t>.Net</a:t>
            </a:r>
            <a:r>
              <a:rPr lang="en-US" b="0" baseline="0" dirty="0"/>
              <a:t> Core, on the other hand, can have all their dependencies packaged, including any underlying frameworks.  In the </a:t>
            </a:r>
            <a:r>
              <a:rPr lang="en-US" b="0" baseline="0" dirty="0" err="1"/>
              <a:t>.Net</a:t>
            </a:r>
            <a:r>
              <a:rPr lang="en-US" b="0" baseline="0" dirty="0"/>
              <a:t> world we use </a:t>
            </a:r>
            <a:r>
              <a:rPr lang="en-US" b="0" baseline="0" dirty="0" err="1"/>
              <a:t>nuget</a:t>
            </a:r>
            <a:r>
              <a:rPr lang="en-US" b="0" baseline="0" dirty="0"/>
              <a:t> package manager, but virtually every tech stack, including operating systems, has a package manager of some kind for managing dependencies.  The key idea here is that you treat the runtime environment like a substrate, not like part of the application.  If you’re writing a website, just bind to port 443.  Don’t expect to have someone making complex configuration in IIS by hand.  If you are building a Node application, use NPM to install your dependencies during the build step.  If you are building a micro-service in Java, use Maven or Gradle.</a:t>
            </a:r>
          </a:p>
          <a:p>
            <a:endParaRPr lang="en-US" b="0" baseline="0" dirty="0"/>
          </a:p>
          <a:p>
            <a:r>
              <a:rPr lang="en-US" b="0" baseline="0" dirty="0"/>
              <a:t>The underlying theme here is that you don’t expect help from the environment.  If you need to depend on work other than your own, bring it along for the ride during build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22</a:t>
            </a:fld>
            <a:endParaRPr lang="en-US"/>
          </a:p>
        </p:txBody>
      </p:sp>
    </p:spTree>
    <p:extLst>
      <p:ext uri="{BB962C8B-B14F-4D97-AF65-F5344CB8AC3E}">
        <p14:creationId xmlns:p14="http://schemas.microsoft.com/office/powerpoint/2010/main" val="1927486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24</a:t>
            </a:fld>
            <a:endParaRPr lang="en-US"/>
          </a:p>
        </p:txBody>
      </p:sp>
    </p:spTree>
    <p:extLst>
      <p:ext uri="{BB962C8B-B14F-4D97-AF65-F5344CB8AC3E}">
        <p14:creationId xmlns:p14="http://schemas.microsoft.com/office/powerpoint/2010/main" val="2000938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Store configuration</a:t>
            </a:r>
            <a:r>
              <a:rPr lang="en-US" b="1" baseline="0" dirty="0"/>
              <a:t> in the environment</a:t>
            </a:r>
            <a:endParaRPr lang="en-US" b="0" baseline="0" dirty="0"/>
          </a:p>
          <a:p>
            <a:endParaRPr lang="en-US" b="0" baseline="0" dirty="0"/>
          </a:p>
          <a:p>
            <a:r>
              <a:rPr lang="en-US" b="0" baseline="0" dirty="0"/>
              <a:t>When is the </a:t>
            </a:r>
            <a:r>
              <a:rPr lang="en-US" b="0" i="0" baseline="0" dirty="0"/>
              <a:t>last</a:t>
            </a:r>
            <a:r>
              <a:rPr lang="en-US" b="0" baseline="0" dirty="0"/>
              <a:t> time you saw this?</a:t>
            </a:r>
          </a:p>
          <a:p>
            <a:endParaRPr lang="en-US" b="0" baseline="0" dirty="0"/>
          </a:p>
          <a:p>
            <a:r>
              <a:rPr lang="en-US" b="0" baseline="0" dirty="0"/>
              <a:t>We have a major problem here!  There in an encryption key stored in a configuration file in our git repository.  This is a huge problem for many reasons.  For one, it is readily available to any developer.  For another, it can be use to decrypt other more important secrets.  At deploy time it may need to be expunged or overridden.  This could be a connection string, SAN address, mail server credentials… anything we should want to keep secret from the public.</a:t>
            </a:r>
          </a:p>
          <a:p>
            <a:endParaRPr lang="en-US" b="0" baseline="0" dirty="0"/>
          </a:p>
          <a:p>
            <a:r>
              <a:rPr lang="en-US" b="0" baseline="0" dirty="0"/>
              <a:t>A good litmus test for handling configuration is to ask yourself this question:  “Could we, </a:t>
            </a:r>
            <a:r>
              <a:rPr lang="en-US" b="0" i="1" baseline="0" dirty="0"/>
              <a:t>at any time</a:t>
            </a:r>
            <a:r>
              <a:rPr lang="en-US" b="0" i="0" baseline="0" dirty="0"/>
              <a:t>, open-source this software without exposing any secrets about our network, encryption keys, certificates, or any kind of credentials?”  If the answer to this question is “no,” you have a problem.</a:t>
            </a:r>
            <a:endParaRPr lang="en-US" b="0" baseline="0" dirty="0"/>
          </a:p>
          <a:p>
            <a:endParaRPr lang="en-US" b="0" baseline="0" dirty="0"/>
          </a:p>
          <a:p>
            <a:r>
              <a:rPr lang="en-US" b="0" baseline="0" dirty="0"/>
              <a:t>In this context, configuration is defined as anything that is likely to vary between deployments and environments.  There should be explicit separation between any configuration settings and code.  A good litmus test for this is whether you can open source the code base at any moment without compromising any credentials or network addresses.</a:t>
            </a:r>
          </a:p>
          <a:p>
            <a:endParaRPr lang="en-US" b="0" baseline="0" dirty="0"/>
          </a:p>
          <a:p>
            <a:r>
              <a:rPr lang="en-US" b="0" baseline="0" dirty="0"/>
              <a:t>Ideally, configuration should be factored into environment variables where they are easier for operations teams to manage.  Above all you need to avoid relying on JSON, </a:t>
            </a:r>
            <a:r>
              <a:rPr lang="en-US" b="0" baseline="0" dirty="0" err="1"/>
              <a:t>web.config</a:t>
            </a:r>
            <a:r>
              <a:rPr lang="en-US" b="0" baseline="0" dirty="0"/>
              <a:t>, </a:t>
            </a:r>
            <a:r>
              <a:rPr lang="en-US" b="0" baseline="0" dirty="0" err="1"/>
              <a:t>app.config</a:t>
            </a:r>
            <a:r>
              <a:rPr lang="en-US" b="0" baseline="0" dirty="0"/>
              <a:t>, or other configuration files that ship with code or storing multiple configurations for different environments.</a:t>
            </a:r>
          </a:p>
          <a:p>
            <a:endParaRPr lang="en-US" b="0" baseline="0" dirty="0"/>
          </a:p>
          <a:p>
            <a:r>
              <a:rPr lang="en-US" b="0" baseline="0" dirty="0"/>
              <a:t>This approach is supported by the configuration APIs in </a:t>
            </a:r>
            <a:r>
              <a:rPr lang="en-US" b="0" baseline="0" dirty="0" err="1"/>
              <a:t>.Net</a:t>
            </a:r>
            <a:r>
              <a:rPr lang="en-US" b="0" baseline="0" dirty="0"/>
              <a:t> Core, which provide a hierarchy of configuration sources.  This allows you to define a baseline configuration in </a:t>
            </a:r>
            <a:r>
              <a:rPr lang="en-US" b="0" baseline="0" dirty="0" err="1"/>
              <a:t>appsettings.json</a:t>
            </a:r>
            <a:r>
              <a:rPr lang="en-US" b="0" baseline="0" dirty="0"/>
              <a:t> and override any settings with environment variables and an external secrets store.</a:t>
            </a:r>
          </a:p>
        </p:txBody>
      </p:sp>
      <p:sp>
        <p:nvSpPr>
          <p:cNvPr id="4" name="Slide Number Placeholder 3"/>
          <p:cNvSpPr>
            <a:spLocks noGrp="1"/>
          </p:cNvSpPr>
          <p:nvPr>
            <p:ph type="sldNum" sz="quarter" idx="5"/>
          </p:nvPr>
        </p:nvSpPr>
        <p:spPr/>
        <p:txBody>
          <a:bodyPr/>
          <a:lstStyle/>
          <a:p>
            <a:fld id="{555DAA9F-71E8-4E26-92D2-CD7FC535A9E6}" type="slidenum">
              <a:rPr lang="en-US" smtClean="0"/>
              <a:t>25</a:t>
            </a:fld>
            <a:endParaRPr lang="en-US"/>
          </a:p>
        </p:txBody>
      </p:sp>
    </p:spTree>
    <p:extLst>
      <p:ext uri="{BB962C8B-B14F-4D97-AF65-F5344CB8AC3E}">
        <p14:creationId xmlns:p14="http://schemas.microsoft.com/office/powerpoint/2010/main" val="3426808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C774-6D2B-24DB-A21F-4CC781BDCE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94187E-CF2A-91FD-4877-40194D9EE8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6D6E63-1E56-8BAE-A7CA-1455A1919629}"/>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3420A9E4-0B3C-EC8E-85EA-9D6118FD8B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8B670C-AA94-01D3-77F1-36BB7E9654D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157378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9979D-BF66-F4C6-345C-2E18CFC9E0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D55265-9DED-2160-F091-E6BB54B458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91CE68-8CCC-8B17-2D62-E67367D63270}"/>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7D3F48DE-1FC3-12CF-BCBF-9EAEDBCB6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34B50-0F54-A9EB-496F-64EFA2AD260D}"/>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1229802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172FB6-1A97-6A08-C408-CB0D960588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32DA53-3136-8C23-BD8E-80BCB3A978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2057-491E-5B04-36B8-3D8D1C7610C5}"/>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059FABCE-BB4A-B8BC-AC94-8DC2E0FC1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DFCE7-4893-019E-6951-9A496B6C84C6}"/>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392103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0DD6-E965-5F76-0346-21D6A4416E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CEA731-9BD4-F9C8-33B9-B8796A9C91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41C8E-66A8-3420-A9C4-3DF352E597B9}"/>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6EC290EA-781B-EBCE-4336-F2B04E1FD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18A3A-ED24-14C4-CC70-D3B400F321FE}"/>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178357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5111F-8421-AF2E-E17C-6B65351029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266269-8490-7A3B-34E0-99B222194A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7BADBB-1C44-28AE-1175-EE825C938300}"/>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3F808BA4-6406-B167-0DDE-6F837AFCF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84591-88D1-9776-ED0C-9E4FEDC74BD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02056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13C64-7179-C33F-376A-16D3E8C2B5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B6BE5E-6B40-3E0A-1A83-7CD05E50DC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99BA8-697E-AF34-F8D4-04559436FE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66FD40-F920-CD44-10D5-12B2524C7E8A}"/>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6" name="Footer Placeholder 5">
            <a:extLst>
              <a:ext uri="{FF2B5EF4-FFF2-40B4-BE49-F238E27FC236}">
                <a16:creationId xmlns:a16="http://schemas.microsoft.com/office/drawing/2014/main" id="{EAC77312-93FF-F237-3243-61117F2CF5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31F57-387A-D832-2303-82008F2B6F5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279935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2441-C61D-6A2F-A2B4-E977E55465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617817-83B8-66DB-E8EA-14EB1E0382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1A8E76-AA7C-D835-AA28-2319565AB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6E6510-7C9D-3C1A-EEFA-FB68FAB8D0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1B101E-DBAD-D39B-5D58-D88EE6756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2AE971-A277-E205-595F-D89E6FB88909}"/>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8" name="Footer Placeholder 7">
            <a:extLst>
              <a:ext uri="{FF2B5EF4-FFF2-40B4-BE49-F238E27FC236}">
                <a16:creationId xmlns:a16="http://schemas.microsoft.com/office/drawing/2014/main" id="{18CF91BA-C367-0974-0B26-7EF6C342AC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0ADB58-FAD3-E6A8-7A5D-2274E3296EE8}"/>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3130944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E423-0FBE-EB4A-4AF7-5505B14479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66F908-83ED-FB0B-43D3-8FA0FD66B175}"/>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4" name="Footer Placeholder 3">
            <a:extLst>
              <a:ext uri="{FF2B5EF4-FFF2-40B4-BE49-F238E27FC236}">
                <a16:creationId xmlns:a16="http://schemas.microsoft.com/office/drawing/2014/main" id="{D39E1276-E2B4-FAB5-1D5B-161107AACE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9B9983-2301-7A07-3D49-D3B973BC2E2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27043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370664-FD40-1BE9-A2DE-28F0BB373070}"/>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3" name="Footer Placeholder 2">
            <a:extLst>
              <a:ext uri="{FF2B5EF4-FFF2-40B4-BE49-F238E27FC236}">
                <a16:creationId xmlns:a16="http://schemas.microsoft.com/office/drawing/2014/main" id="{299AF69B-8C50-6881-6465-44D3B04D80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C487A8-AC02-BF33-3766-15655F0EB2D1}"/>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06586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7314-6E27-7391-6E04-CF9EAA8C3A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EA416F-D3F0-8AA8-7756-F829A088B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98BC0A-8702-5901-C964-AB13DFEEA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1C1BC-792D-CD64-FC96-436A0DE27347}"/>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6" name="Footer Placeholder 5">
            <a:extLst>
              <a:ext uri="{FF2B5EF4-FFF2-40B4-BE49-F238E27FC236}">
                <a16:creationId xmlns:a16="http://schemas.microsoft.com/office/drawing/2014/main" id="{30A7561F-D340-D795-CBD7-1528B41767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680C33-7C58-C1C7-2603-2C5D905428C0}"/>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149264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5B1C-9533-467B-8E44-4FB6FD2289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90D449-7C44-231A-C92A-B770249C45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FD746F-DA90-72FF-F0D0-28E2BA635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326D3B-E562-D464-1283-131581689F2D}"/>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6" name="Footer Placeholder 5">
            <a:extLst>
              <a:ext uri="{FF2B5EF4-FFF2-40B4-BE49-F238E27FC236}">
                <a16:creationId xmlns:a16="http://schemas.microsoft.com/office/drawing/2014/main" id="{4C472BAB-4CED-2179-4E55-B8122765F1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04269A-39E2-1CF2-B9BD-FBA63AC44FC3}"/>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25197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A3F38F-C3A1-7680-FECD-D92AF29935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5A20CE-8111-294C-9095-5E6BB40BD7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70B644-9E2D-2948-8498-5B952EE96D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1243D12C-E38C-D41D-E2F7-D25024E033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B743D68-5147-325E-15D0-63DDC3D09D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29C4AC-51EC-4473-9D82-15EF8C4A092B}" type="slidenum">
              <a:rPr lang="en-US" smtClean="0"/>
              <a:t>‹#›</a:t>
            </a:fld>
            <a:endParaRPr lang="en-US"/>
          </a:p>
        </p:txBody>
      </p:sp>
    </p:spTree>
    <p:extLst>
      <p:ext uri="{BB962C8B-B14F-4D97-AF65-F5344CB8AC3E}">
        <p14:creationId xmlns:p14="http://schemas.microsoft.com/office/powerpoint/2010/main" val="4285929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ericburcham/cloud-patterns-and-practic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Summary%20Table.xlsx"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hyperlink" Target="anti-patterns.pptx" TargetMode="External"/><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hyperlink" Target="https://12factor.n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s://www.oreilly.com/library/view/building-microservices-2nd/9781492034018/"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s://www.oreilly.com/library/view/design-patterns-for/978149209070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FD1D-B5FE-CE96-E2F9-C4E4DB72893E}"/>
              </a:ext>
            </a:extLst>
          </p:cNvPr>
          <p:cNvSpPr>
            <a:spLocks noGrp="1"/>
          </p:cNvSpPr>
          <p:nvPr>
            <p:ph type="ctrTitle"/>
          </p:nvPr>
        </p:nvSpPr>
        <p:spPr/>
        <p:txBody>
          <a:bodyPr/>
          <a:lstStyle/>
          <a:p>
            <a:r>
              <a:rPr lang="en-US" dirty="0"/>
              <a:t>Cloud Patterns and Practices</a:t>
            </a:r>
          </a:p>
        </p:txBody>
      </p:sp>
      <p:sp>
        <p:nvSpPr>
          <p:cNvPr id="3" name="Subtitle 2">
            <a:extLst>
              <a:ext uri="{FF2B5EF4-FFF2-40B4-BE49-F238E27FC236}">
                <a16:creationId xmlns:a16="http://schemas.microsoft.com/office/drawing/2014/main" id="{AD3F9106-0DB7-9B25-AC8D-5AD675737276}"/>
              </a:ext>
            </a:extLst>
          </p:cNvPr>
          <p:cNvSpPr>
            <a:spLocks noGrp="1"/>
          </p:cNvSpPr>
          <p:nvPr>
            <p:ph type="subTitle" idx="1"/>
          </p:nvPr>
        </p:nvSpPr>
        <p:spPr/>
        <p:txBody>
          <a:bodyPr/>
          <a:lstStyle/>
          <a:p>
            <a:r>
              <a:rPr lang="en-US" b="1" i="0" dirty="0">
                <a:solidFill>
                  <a:srgbClr val="D6D6D6"/>
                </a:solidFill>
                <a:effectLst/>
                <a:latin typeface="Segoe Sans"/>
              </a:rPr>
              <a:t>Containers, Clusters, </a:t>
            </a:r>
            <a:r>
              <a:rPr lang="en-US" b="1" i="0">
                <a:solidFill>
                  <a:srgbClr val="D6D6D6"/>
                </a:solidFill>
                <a:effectLst/>
                <a:latin typeface="Segoe Sans"/>
              </a:rPr>
              <a:t>and Chaos - Oh </a:t>
            </a:r>
            <a:r>
              <a:rPr lang="en-US" b="1" i="0" dirty="0">
                <a:solidFill>
                  <a:srgbClr val="D6D6D6"/>
                </a:solidFill>
                <a:effectLst/>
                <a:latin typeface="Segoe Sans"/>
              </a:rPr>
              <a:t>My!</a:t>
            </a:r>
            <a:endParaRPr lang="en-US" dirty="0"/>
          </a:p>
        </p:txBody>
      </p:sp>
    </p:spTree>
    <p:extLst>
      <p:ext uri="{BB962C8B-B14F-4D97-AF65-F5344CB8AC3E}">
        <p14:creationId xmlns:p14="http://schemas.microsoft.com/office/powerpoint/2010/main" val="1863181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20B4-C677-C787-F0D4-949D7B6E8E44}"/>
              </a:ext>
            </a:extLst>
          </p:cNvPr>
          <p:cNvSpPr>
            <a:spLocks noGrp="1"/>
          </p:cNvSpPr>
          <p:nvPr>
            <p:ph type="title"/>
          </p:nvPr>
        </p:nvSpPr>
        <p:spPr/>
        <p:txBody>
          <a:bodyPr/>
          <a:lstStyle/>
          <a:p>
            <a:r>
              <a:rPr lang="en-US" dirty="0"/>
              <a:t>Patterns and Practices Combined</a:t>
            </a:r>
          </a:p>
        </p:txBody>
      </p:sp>
      <p:sp>
        <p:nvSpPr>
          <p:cNvPr id="3" name="Content Placeholder 2">
            <a:extLst>
              <a:ext uri="{FF2B5EF4-FFF2-40B4-BE49-F238E27FC236}">
                <a16:creationId xmlns:a16="http://schemas.microsoft.com/office/drawing/2014/main" id="{894FF194-086E-7872-8419-952F2485E619}"/>
              </a:ext>
            </a:extLst>
          </p:cNvPr>
          <p:cNvSpPr>
            <a:spLocks noGrp="1"/>
          </p:cNvSpPr>
          <p:nvPr>
            <p:ph idx="1"/>
          </p:nvPr>
        </p:nvSpPr>
        <p:spPr/>
        <p:txBody>
          <a:bodyPr/>
          <a:lstStyle/>
          <a:p>
            <a:r>
              <a:rPr lang="en-US" dirty="0"/>
              <a:t>Comprise the lingua franca of software systems solution and design</a:t>
            </a:r>
          </a:p>
          <a:p>
            <a:r>
              <a:rPr lang="en-US" dirty="0"/>
              <a:t>Teams, tools, and technologies vary widely</a:t>
            </a:r>
          </a:p>
          <a:p>
            <a:r>
              <a:rPr lang="en-US" dirty="0"/>
              <a:t>Patterns and practices provide:</a:t>
            </a:r>
          </a:p>
          <a:p>
            <a:pPr lvl="1"/>
            <a:r>
              <a:rPr lang="en-US" dirty="0"/>
              <a:t>A shared vocabulary.</a:t>
            </a:r>
          </a:p>
          <a:p>
            <a:pPr lvl="1"/>
            <a:r>
              <a:rPr lang="en-US" dirty="0"/>
              <a:t>A shared mental model.</a:t>
            </a:r>
          </a:p>
          <a:p>
            <a:pPr lvl="1"/>
            <a:r>
              <a:rPr lang="en-US" dirty="0"/>
              <a:t>Transcendence over languages, frameworks, or platforms.</a:t>
            </a:r>
          </a:p>
        </p:txBody>
      </p:sp>
    </p:spTree>
    <p:extLst>
      <p:ext uri="{BB962C8B-B14F-4D97-AF65-F5344CB8AC3E}">
        <p14:creationId xmlns:p14="http://schemas.microsoft.com/office/powerpoint/2010/main" val="125284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A954-A3B3-CE68-B9D8-C976FB58B951}"/>
              </a:ext>
            </a:extLst>
          </p:cNvPr>
          <p:cNvSpPr>
            <a:spLocks noGrp="1"/>
          </p:cNvSpPr>
          <p:nvPr>
            <p:ph type="title"/>
          </p:nvPr>
        </p:nvSpPr>
        <p:spPr/>
        <p:txBody>
          <a:bodyPr/>
          <a:lstStyle/>
          <a:p>
            <a:r>
              <a:rPr lang="en-US" dirty="0"/>
              <a:t>Discarding a Misconception</a:t>
            </a:r>
          </a:p>
        </p:txBody>
      </p:sp>
      <p:sp>
        <p:nvSpPr>
          <p:cNvPr id="3" name="Content Placeholder 2">
            <a:extLst>
              <a:ext uri="{FF2B5EF4-FFF2-40B4-BE49-F238E27FC236}">
                <a16:creationId xmlns:a16="http://schemas.microsoft.com/office/drawing/2014/main" id="{1557080B-AD29-32C1-19EE-B810B262F872}"/>
              </a:ext>
            </a:extLst>
          </p:cNvPr>
          <p:cNvSpPr>
            <a:spLocks noGrp="1"/>
          </p:cNvSpPr>
          <p:nvPr>
            <p:ph idx="1"/>
          </p:nvPr>
        </p:nvSpPr>
        <p:spPr/>
        <p:txBody>
          <a:bodyPr/>
          <a:lstStyle/>
          <a:p>
            <a:r>
              <a:rPr lang="en-US" dirty="0"/>
              <a:t>Insert [</a:t>
            </a:r>
            <a:r>
              <a:rPr lang="en-US" u="sng" dirty="0"/>
              <a:t>your title here</a:t>
            </a:r>
            <a:r>
              <a:rPr lang="en-US" dirty="0"/>
              <a:t>], but in general…</a:t>
            </a:r>
          </a:p>
          <a:p>
            <a:r>
              <a:rPr lang="en-US" dirty="0"/>
              <a:t>A programmer’s job </a:t>
            </a:r>
            <a:r>
              <a:rPr lang="en-US" i="1" dirty="0"/>
              <a:t>is not</a:t>
            </a:r>
            <a:r>
              <a:rPr lang="en-US" dirty="0"/>
              <a:t> to write programs.  Code is just the output</a:t>
            </a:r>
          </a:p>
          <a:p>
            <a:r>
              <a:rPr lang="en-US" dirty="0"/>
              <a:t>A programmer’s job is to </a:t>
            </a:r>
            <a:r>
              <a:rPr lang="en-US" i="1" dirty="0"/>
              <a:t>design solutions</a:t>
            </a:r>
            <a:endParaRPr lang="en-US" dirty="0"/>
          </a:p>
          <a:p>
            <a:r>
              <a:rPr lang="en-US" dirty="0"/>
              <a:t>TDD Mantra:  </a:t>
            </a:r>
            <a:r>
              <a:rPr lang="en-US" dirty="0">
                <a:solidFill>
                  <a:srgbClr val="FF0000"/>
                </a:solidFill>
              </a:rPr>
              <a:t>Red</a:t>
            </a:r>
            <a:r>
              <a:rPr lang="en-US" dirty="0"/>
              <a:t>, </a:t>
            </a:r>
            <a:r>
              <a:rPr lang="en-US" dirty="0">
                <a:solidFill>
                  <a:srgbClr val="00B050"/>
                </a:solidFill>
              </a:rPr>
              <a:t>Green</a:t>
            </a:r>
            <a:r>
              <a:rPr lang="en-US" dirty="0"/>
              <a:t>, </a:t>
            </a:r>
            <a:r>
              <a:rPr lang="en-US" dirty="0">
                <a:solidFill>
                  <a:srgbClr val="00B0F0"/>
                </a:solidFill>
              </a:rPr>
              <a:t>Refactor</a:t>
            </a:r>
          </a:p>
          <a:p>
            <a:r>
              <a:rPr lang="en-US" dirty="0"/>
              <a:t>TDD Mantra corrected:  </a:t>
            </a:r>
            <a:r>
              <a:rPr lang="en-US" b="1" i="1" dirty="0"/>
              <a:t>THINK!</a:t>
            </a:r>
            <a:r>
              <a:rPr lang="en-US" dirty="0"/>
              <a:t>, </a:t>
            </a:r>
            <a:r>
              <a:rPr lang="en-US" dirty="0">
                <a:solidFill>
                  <a:srgbClr val="FF0000"/>
                </a:solidFill>
              </a:rPr>
              <a:t>Red</a:t>
            </a:r>
            <a:r>
              <a:rPr lang="en-US" dirty="0"/>
              <a:t>, </a:t>
            </a:r>
            <a:r>
              <a:rPr lang="en-US" dirty="0">
                <a:solidFill>
                  <a:srgbClr val="00B050"/>
                </a:solidFill>
              </a:rPr>
              <a:t>Green</a:t>
            </a:r>
            <a:r>
              <a:rPr lang="en-US" dirty="0"/>
              <a:t>, </a:t>
            </a:r>
            <a:r>
              <a:rPr lang="en-US" dirty="0">
                <a:solidFill>
                  <a:srgbClr val="00B0F0"/>
                </a:solidFill>
              </a:rPr>
              <a:t>Refactor</a:t>
            </a:r>
            <a:endParaRPr lang="en-US" dirty="0"/>
          </a:p>
        </p:txBody>
      </p:sp>
    </p:spTree>
    <p:extLst>
      <p:ext uri="{BB962C8B-B14F-4D97-AF65-F5344CB8AC3E}">
        <p14:creationId xmlns:p14="http://schemas.microsoft.com/office/powerpoint/2010/main" val="47739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A8E69-52DA-D93A-90A4-F1AF8D449503}"/>
              </a:ext>
            </a:extLst>
          </p:cNvPr>
          <p:cNvSpPr>
            <a:spLocks noGrp="1"/>
          </p:cNvSpPr>
          <p:nvPr>
            <p:ph type="title"/>
          </p:nvPr>
        </p:nvSpPr>
        <p:spPr/>
        <p:txBody>
          <a:bodyPr/>
          <a:lstStyle/>
          <a:p>
            <a:r>
              <a:rPr lang="en-US" dirty="0"/>
              <a:t>Benefits of a Lingua Franca</a:t>
            </a:r>
          </a:p>
        </p:txBody>
      </p:sp>
      <p:sp>
        <p:nvSpPr>
          <p:cNvPr id="3" name="Content Placeholder 2">
            <a:extLst>
              <a:ext uri="{FF2B5EF4-FFF2-40B4-BE49-F238E27FC236}">
                <a16:creationId xmlns:a16="http://schemas.microsoft.com/office/drawing/2014/main" id="{01A6A373-9A8D-202E-767E-2740C0BA633A}"/>
              </a:ext>
            </a:extLst>
          </p:cNvPr>
          <p:cNvSpPr>
            <a:spLocks noGrp="1"/>
          </p:cNvSpPr>
          <p:nvPr>
            <p:ph idx="1"/>
          </p:nvPr>
        </p:nvSpPr>
        <p:spPr/>
        <p:txBody>
          <a:bodyPr/>
          <a:lstStyle/>
          <a:p>
            <a:r>
              <a:rPr lang="en-US" dirty="0"/>
              <a:t>Cross-team collaboration</a:t>
            </a:r>
          </a:p>
          <a:p>
            <a:r>
              <a:rPr lang="en-US" dirty="0"/>
              <a:t>Scalability of knowledge</a:t>
            </a:r>
          </a:p>
          <a:p>
            <a:r>
              <a:rPr lang="en-US" dirty="0"/>
              <a:t>Tool and platform agnosticism</a:t>
            </a:r>
          </a:p>
          <a:p>
            <a:r>
              <a:rPr lang="en-US" dirty="0"/>
              <a:t>Design consistency</a:t>
            </a:r>
          </a:p>
        </p:txBody>
      </p:sp>
    </p:spTree>
    <p:extLst>
      <p:ext uri="{BB962C8B-B14F-4D97-AF65-F5344CB8AC3E}">
        <p14:creationId xmlns:p14="http://schemas.microsoft.com/office/powerpoint/2010/main" val="69301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F0E821-6365-C6E0-21B1-2A990BB322C1}"/>
              </a:ext>
            </a:extLst>
          </p:cNvPr>
          <p:cNvSpPr>
            <a:spLocks noGrp="1"/>
          </p:cNvSpPr>
          <p:nvPr>
            <p:ph type="title"/>
          </p:nvPr>
        </p:nvSpPr>
        <p:spPr/>
        <p:txBody>
          <a:bodyPr/>
          <a:lstStyle/>
          <a:p>
            <a:r>
              <a:rPr lang="en-US" dirty="0"/>
              <a:t>Enterprise Grade Solutions</a:t>
            </a:r>
          </a:p>
        </p:txBody>
      </p:sp>
      <p:sp>
        <p:nvSpPr>
          <p:cNvPr id="5" name="Text Placeholder 4">
            <a:extLst>
              <a:ext uri="{FF2B5EF4-FFF2-40B4-BE49-F238E27FC236}">
                <a16:creationId xmlns:a16="http://schemas.microsoft.com/office/drawing/2014/main" id="{5CC06B08-BA65-3203-CCEF-8B9B7637BDCF}"/>
              </a:ext>
            </a:extLst>
          </p:cNvPr>
          <p:cNvSpPr>
            <a:spLocks noGrp="1"/>
          </p:cNvSpPr>
          <p:nvPr>
            <p:ph type="body" idx="1"/>
          </p:nvPr>
        </p:nvSpPr>
        <p:spPr/>
        <p:txBody>
          <a:bodyPr/>
          <a:lstStyle/>
          <a:p>
            <a:r>
              <a:rPr lang="en-US" dirty="0"/>
              <a:t>Wherein I propose something to look forward to…</a:t>
            </a:r>
          </a:p>
        </p:txBody>
      </p:sp>
    </p:spTree>
    <p:extLst>
      <p:ext uri="{BB962C8B-B14F-4D97-AF65-F5344CB8AC3E}">
        <p14:creationId xmlns:p14="http://schemas.microsoft.com/office/powerpoint/2010/main" val="4161444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CD7FFD-2F1A-1728-AF6F-C543968488D3}"/>
              </a:ext>
            </a:extLst>
          </p:cNvPr>
          <p:cNvSpPr>
            <a:spLocks noGrp="1"/>
          </p:cNvSpPr>
          <p:nvPr>
            <p:ph type="title"/>
          </p:nvPr>
        </p:nvSpPr>
        <p:spPr/>
        <p:txBody>
          <a:bodyPr/>
          <a:lstStyle/>
          <a:p>
            <a:r>
              <a:rPr lang="en-US" dirty="0"/>
              <a:t>Exercise: Rank the following “-abilities”</a:t>
            </a:r>
          </a:p>
        </p:txBody>
      </p:sp>
      <p:sp>
        <p:nvSpPr>
          <p:cNvPr id="5" name="Content Placeholder 4">
            <a:extLst>
              <a:ext uri="{FF2B5EF4-FFF2-40B4-BE49-F238E27FC236}">
                <a16:creationId xmlns:a16="http://schemas.microsoft.com/office/drawing/2014/main" id="{BC4E95B2-A6CA-3ADA-D3C1-635456375749}"/>
              </a:ext>
            </a:extLst>
          </p:cNvPr>
          <p:cNvSpPr>
            <a:spLocks noGrp="1"/>
          </p:cNvSpPr>
          <p:nvPr>
            <p:ph sz="half" idx="1"/>
          </p:nvPr>
        </p:nvSpPr>
        <p:spPr/>
        <p:txBody>
          <a:bodyPr/>
          <a:lstStyle/>
          <a:p>
            <a:r>
              <a:rPr lang="en-US" dirty="0"/>
              <a:t>Applicability (1)</a:t>
            </a:r>
          </a:p>
          <a:p>
            <a:r>
              <a:rPr lang="en-US" dirty="0"/>
              <a:t>Testability</a:t>
            </a:r>
          </a:p>
          <a:p>
            <a:r>
              <a:rPr lang="en-US" dirty="0"/>
              <a:t>Reliability</a:t>
            </a:r>
          </a:p>
          <a:p>
            <a:r>
              <a:rPr lang="en-US" dirty="0"/>
              <a:t>Availability</a:t>
            </a:r>
          </a:p>
        </p:txBody>
      </p:sp>
      <p:sp>
        <p:nvSpPr>
          <p:cNvPr id="6" name="Content Placeholder 5">
            <a:extLst>
              <a:ext uri="{FF2B5EF4-FFF2-40B4-BE49-F238E27FC236}">
                <a16:creationId xmlns:a16="http://schemas.microsoft.com/office/drawing/2014/main" id="{46398600-4BBA-47EB-957C-BC45E04BD875}"/>
              </a:ext>
            </a:extLst>
          </p:cNvPr>
          <p:cNvSpPr>
            <a:spLocks noGrp="1"/>
          </p:cNvSpPr>
          <p:nvPr>
            <p:ph sz="half" idx="2"/>
          </p:nvPr>
        </p:nvSpPr>
        <p:spPr/>
        <p:txBody>
          <a:bodyPr/>
          <a:lstStyle/>
          <a:p>
            <a:r>
              <a:rPr lang="en-US" dirty="0"/>
              <a:t>Usability</a:t>
            </a:r>
          </a:p>
          <a:p>
            <a:r>
              <a:rPr lang="en-US" dirty="0"/>
              <a:t>Maintainability</a:t>
            </a:r>
          </a:p>
          <a:p>
            <a:r>
              <a:rPr lang="en-US" dirty="0"/>
              <a:t>Scalability</a:t>
            </a:r>
          </a:p>
          <a:p>
            <a:r>
              <a:rPr lang="en-US" dirty="0"/>
              <a:t>Portability</a:t>
            </a:r>
          </a:p>
        </p:txBody>
      </p:sp>
    </p:spTree>
    <p:extLst>
      <p:ext uri="{BB962C8B-B14F-4D97-AF65-F5344CB8AC3E}">
        <p14:creationId xmlns:p14="http://schemas.microsoft.com/office/powerpoint/2010/main" val="2611303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8066-0889-6E16-DBC2-2BF67020116B}"/>
              </a:ext>
            </a:extLst>
          </p:cNvPr>
          <p:cNvSpPr>
            <a:spLocks noGrp="1"/>
          </p:cNvSpPr>
          <p:nvPr>
            <p:ph type="title"/>
          </p:nvPr>
        </p:nvSpPr>
        <p:spPr/>
        <p:txBody>
          <a:bodyPr/>
          <a:lstStyle/>
          <a:p>
            <a:r>
              <a:rPr lang="en-US" dirty="0"/>
              <a:t>What Does Enterprise Grade Mean Today?</a:t>
            </a:r>
          </a:p>
        </p:txBody>
      </p:sp>
      <p:sp>
        <p:nvSpPr>
          <p:cNvPr id="3" name="Content Placeholder 2">
            <a:extLst>
              <a:ext uri="{FF2B5EF4-FFF2-40B4-BE49-F238E27FC236}">
                <a16:creationId xmlns:a16="http://schemas.microsoft.com/office/drawing/2014/main" id="{7E4C8F78-DD10-65CD-0364-5B0A59C457EB}"/>
              </a:ext>
            </a:extLst>
          </p:cNvPr>
          <p:cNvSpPr>
            <a:spLocks noGrp="1"/>
          </p:cNvSpPr>
          <p:nvPr>
            <p:ph sz="half" idx="1"/>
          </p:nvPr>
        </p:nvSpPr>
        <p:spPr/>
        <p:txBody>
          <a:bodyPr/>
          <a:lstStyle/>
          <a:p>
            <a:r>
              <a:rPr lang="en-US" dirty="0"/>
              <a:t>Fit for purpose</a:t>
            </a:r>
          </a:p>
          <a:p>
            <a:r>
              <a:rPr lang="en-US" dirty="0"/>
              <a:t>Security by design</a:t>
            </a:r>
            <a:br>
              <a:rPr lang="en-US" dirty="0"/>
            </a:br>
            <a:r>
              <a:rPr lang="en-US" dirty="0"/>
              <a:t>(When in doubt, start here)</a:t>
            </a:r>
          </a:p>
          <a:p>
            <a:r>
              <a:rPr lang="en-US" dirty="0"/>
              <a:t>Organized design</a:t>
            </a:r>
          </a:p>
          <a:p>
            <a:r>
              <a:rPr lang="en-US" dirty="0"/>
              <a:t>Isolation of complexity</a:t>
            </a:r>
          </a:p>
          <a:p>
            <a:r>
              <a:rPr lang="en-US" dirty="0"/>
              <a:t>Platform-managed concerns</a:t>
            </a:r>
          </a:p>
          <a:p>
            <a:r>
              <a:rPr lang="en-US" dirty="0"/>
              <a:t>Cost-optimized</a:t>
            </a:r>
          </a:p>
        </p:txBody>
      </p:sp>
      <p:sp>
        <p:nvSpPr>
          <p:cNvPr id="4" name="Content Placeholder 3">
            <a:extLst>
              <a:ext uri="{FF2B5EF4-FFF2-40B4-BE49-F238E27FC236}">
                <a16:creationId xmlns:a16="http://schemas.microsoft.com/office/drawing/2014/main" id="{6620A39E-1F15-C430-68D4-A5FE539F821C}"/>
              </a:ext>
            </a:extLst>
          </p:cNvPr>
          <p:cNvSpPr>
            <a:spLocks noGrp="1"/>
          </p:cNvSpPr>
          <p:nvPr>
            <p:ph sz="half" idx="2"/>
          </p:nvPr>
        </p:nvSpPr>
        <p:spPr/>
        <p:txBody>
          <a:bodyPr/>
          <a:lstStyle/>
          <a:p>
            <a:r>
              <a:rPr lang="en-US" dirty="0"/>
              <a:t>Operational excellence</a:t>
            </a:r>
          </a:p>
          <a:p>
            <a:r>
              <a:rPr lang="en-US" dirty="0"/>
              <a:t>Multi-layer resilience</a:t>
            </a:r>
          </a:p>
          <a:p>
            <a:r>
              <a:rPr lang="en-US" dirty="0"/>
              <a:t>Policy-driven governance</a:t>
            </a:r>
          </a:p>
          <a:p>
            <a:r>
              <a:rPr lang="en-US" dirty="0"/>
              <a:t>Unified observability</a:t>
            </a:r>
          </a:p>
          <a:p>
            <a:r>
              <a:rPr lang="en-US" dirty="0"/>
              <a:t>Infrastructure as code</a:t>
            </a:r>
          </a:p>
          <a:p>
            <a:r>
              <a:rPr lang="en-US" dirty="0"/>
              <a:t>Composable architecture</a:t>
            </a:r>
          </a:p>
          <a:p>
            <a:r>
              <a:rPr lang="en-US" dirty="0"/>
              <a:t>Event-driven</a:t>
            </a:r>
          </a:p>
          <a:p>
            <a:endParaRPr lang="en-US" dirty="0"/>
          </a:p>
          <a:p>
            <a:endParaRPr lang="en-US" dirty="0"/>
          </a:p>
        </p:txBody>
      </p:sp>
    </p:spTree>
    <p:extLst>
      <p:ext uri="{BB962C8B-B14F-4D97-AF65-F5344CB8AC3E}">
        <p14:creationId xmlns:p14="http://schemas.microsoft.com/office/powerpoint/2010/main" val="318544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fade">
                                      <p:cBhvr>
                                        <p:cTn id="42" dur="500"/>
                                        <p:tgtEl>
                                          <p:spTgt spid="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fade">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fade">
                                      <p:cBhvr>
                                        <p:cTn id="52" dur="500"/>
                                        <p:tgtEl>
                                          <p:spTgt spid="4">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animEffect transition="in" filter="fade">
                                      <p:cBhvr>
                                        <p:cTn id="57" dur="500"/>
                                        <p:tgtEl>
                                          <p:spTgt spid="4">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5" end="5"/>
                                            </p:txEl>
                                          </p:spTgt>
                                        </p:tgtEl>
                                        <p:attrNameLst>
                                          <p:attrName>style.visibility</p:attrName>
                                        </p:attrNameLst>
                                      </p:cBhvr>
                                      <p:to>
                                        <p:strVal val="visible"/>
                                      </p:to>
                                    </p:set>
                                    <p:animEffect transition="in" filter="fade">
                                      <p:cBhvr>
                                        <p:cTn id="62" dur="500"/>
                                        <p:tgtEl>
                                          <p:spTgt spid="4">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6" end="6"/>
                                            </p:txEl>
                                          </p:spTgt>
                                        </p:tgtEl>
                                        <p:attrNameLst>
                                          <p:attrName>style.visibility</p:attrName>
                                        </p:attrNameLst>
                                      </p:cBhvr>
                                      <p:to>
                                        <p:strVal val="visible"/>
                                      </p:to>
                                    </p:set>
                                    <p:animEffect transition="in" filter="fade">
                                      <p:cBhvr>
                                        <p:cTn id="6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AD20E0-C74B-BAA5-DC62-4FCA013E7F49}"/>
              </a:ext>
            </a:extLst>
          </p:cNvPr>
          <p:cNvSpPr>
            <a:spLocks noGrp="1"/>
          </p:cNvSpPr>
          <p:nvPr>
            <p:ph type="title"/>
          </p:nvPr>
        </p:nvSpPr>
        <p:spPr/>
        <p:txBody>
          <a:bodyPr/>
          <a:lstStyle/>
          <a:p>
            <a:r>
              <a:rPr lang="en-US" dirty="0"/>
              <a:t>The Twelve-Factor App</a:t>
            </a:r>
          </a:p>
        </p:txBody>
      </p:sp>
      <p:sp>
        <p:nvSpPr>
          <p:cNvPr id="5" name="Text Placeholder 4">
            <a:extLst>
              <a:ext uri="{FF2B5EF4-FFF2-40B4-BE49-F238E27FC236}">
                <a16:creationId xmlns:a16="http://schemas.microsoft.com/office/drawing/2014/main" id="{A1FE683C-195C-646E-A026-602E65BEEAEB}"/>
              </a:ext>
            </a:extLst>
          </p:cNvPr>
          <p:cNvSpPr>
            <a:spLocks noGrp="1"/>
          </p:cNvSpPr>
          <p:nvPr>
            <p:ph type="body" idx="1"/>
          </p:nvPr>
        </p:nvSpPr>
        <p:spPr/>
        <p:txBody>
          <a:bodyPr/>
          <a:lstStyle/>
          <a:p>
            <a:r>
              <a:rPr lang="en-US" dirty="0"/>
              <a:t>Wherein I teach you how to write code that doesn’t bite you in the cloud…</a:t>
            </a:r>
          </a:p>
        </p:txBody>
      </p:sp>
    </p:spTree>
    <p:extLst>
      <p:ext uri="{BB962C8B-B14F-4D97-AF65-F5344CB8AC3E}">
        <p14:creationId xmlns:p14="http://schemas.microsoft.com/office/powerpoint/2010/main" val="497812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12 Factors</a:t>
            </a:r>
          </a:p>
        </p:txBody>
      </p:sp>
      <p:sp>
        <p:nvSpPr>
          <p:cNvPr id="3" name="Content Placeholder 2"/>
          <p:cNvSpPr>
            <a:spLocks noGrp="1"/>
          </p:cNvSpPr>
          <p:nvPr>
            <p:ph idx="1"/>
          </p:nvPr>
        </p:nvSpPr>
        <p:spPr/>
        <p:txBody>
          <a:bodyPr/>
          <a:lstStyle/>
          <a:p>
            <a:pPr marL="571500" indent="-571500">
              <a:buFont typeface="+mj-lt"/>
              <a:buAutoNum type="romanUcPeriod"/>
            </a:pPr>
            <a:r>
              <a:rPr lang="en-US" b="1" dirty="0"/>
              <a:t>Codebase </a:t>
            </a:r>
            <a:r>
              <a:rPr lang="en-US" dirty="0"/>
              <a:t>– One codebase tracked in revision control, many deploys</a:t>
            </a:r>
          </a:p>
          <a:p>
            <a:pPr marL="571500" indent="-571500">
              <a:buFont typeface="+mj-lt"/>
              <a:buAutoNum type="romanUcPeriod"/>
            </a:pPr>
            <a:r>
              <a:rPr lang="en-US" b="1" dirty="0"/>
              <a:t>Dependencies</a:t>
            </a:r>
            <a:r>
              <a:rPr lang="en-US" dirty="0"/>
              <a:t> – Explicitly declare and isolate dependencies</a:t>
            </a:r>
          </a:p>
          <a:p>
            <a:pPr marL="571500" indent="-571500">
              <a:buFont typeface="+mj-lt"/>
              <a:buAutoNum type="romanUcPeriod"/>
            </a:pPr>
            <a:r>
              <a:rPr lang="en-US" b="1" dirty="0" err="1"/>
              <a:t>Config</a:t>
            </a:r>
            <a:r>
              <a:rPr lang="en-US" dirty="0"/>
              <a:t> – Store </a:t>
            </a:r>
            <a:r>
              <a:rPr lang="en-US" dirty="0" err="1"/>
              <a:t>config</a:t>
            </a:r>
            <a:r>
              <a:rPr lang="en-US" dirty="0"/>
              <a:t> in the environment (and </a:t>
            </a:r>
            <a:r>
              <a:rPr lang="en-US" b="1" i="1" u="sng" dirty="0">
                <a:solidFill>
                  <a:srgbClr val="FF0000"/>
                </a:solidFill>
              </a:rPr>
              <a:t>NEVER</a:t>
            </a:r>
            <a:r>
              <a:rPr lang="en-US" dirty="0"/>
              <a:t> the repo)</a:t>
            </a:r>
          </a:p>
          <a:p>
            <a:pPr marL="571500" indent="-571500">
              <a:buFont typeface="+mj-lt"/>
              <a:buAutoNum type="romanUcPeriod"/>
            </a:pPr>
            <a:r>
              <a:rPr lang="en-US" b="1" dirty="0"/>
              <a:t>Backing services </a:t>
            </a:r>
            <a:r>
              <a:rPr lang="en-US" dirty="0"/>
              <a:t>– Treat backing services as attached resources</a:t>
            </a:r>
          </a:p>
          <a:p>
            <a:pPr marL="571500" indent="-571500">
              <a:buFont typeface="+mj-lt"/>
              <a:buAutoNum type="romanUcPeriod"/>
            </a:pPr>
            <a:r>
              <a:rPr lang="en-US" b="1" dirty="0"/>
              <a:t>Build, release, run </a:t>
            </a:r>
            <a:r>
              <a:rPr lang="en-US" dirty="0"/>
              <a:t>– Strictly separate build and run stages</a:t>
            </a:r>
          </a:p>
          <a:p>
            <a:pPr marL="571500" indent="-571500">
              <a:buFont typeface="+mj-lt"/>
              <a:buAutoNum type="romanUcPeriod"/>
            </a:pPr>
            <a:r>
              <a:rPr lang="en-US" b="1" dirty="0"/>
              <a:t>Processes</a:t>
            </a:r>
            <a:r>
              <a:rPr lang="en-US" dirty="0"/>
              <a:t> – Execute the app as one or more stateless processes</a:t>
            </a:r>
          </a:p>
        </p:txBody>
      </p:sp>
    </p:spTree>
    <p:extLst>
      <p:ext uri="{BB962C8B-B14F-4D97-AF65-F5344CB8AC3E}">
        <p14:creationId xmlns:p14="http://schemas.microsoft.com/office/powerpoint/2010/main" val="235205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12 Factors</a:t>
            </a:r>
          </a:p>
        </p:txBody>
      </p:sp>
      <p:sp>
        <p:nvSpPr>
          <p:cNvPr id="3" name="Content Placeholder 2"/>
          <p:cNvSpPr>
            <a:spLocks noGrp="1"/>
          </p:cNvSpPr>
          <p:nvPr>
            <p:ph idx="1"/>
          </p:nvPr>
        </p:nvSpPr>
        <p:spPr/>
        <p:txBody>
          <a:bodyPr/>
          <a:lstStyle/>
          <a:p>
            <a:pPr marL="571500" indent="-571500">
              <a:buFont typeface="+mj-lt"/>
              <a:buAutoNum type="romanUcPeriod" startAt="7"/>
            </a:pPr>
            <a:r>
              <a:rPr lang="en-US" b="1" dirty="0"/>
              <a:t>Port binding</a:t>
            </a:r>
            <a:r>
              <a:rPr lang="en-US" dirty="0"/>
              <a:t> – Export services via port binding</a:t>
            </a:r>
            <a:endParaRPr lang="en-US" b="1" dirty="0"/>
          </a:p>
          <a:p>
            <a:pPr marL="571500" indent="-571500">
              <a:buFont typeface="+mj-lt"/>
              <a:buAutoNum type="romanUcPeriod" startAt="7"/>
            </a:pPr>
            <a:r>
              <a:rPr lang="en-US" b="1" dirty="0"/>
              <a:t>Concurrency </a:t>
            </a:r>
            <a:r>
              <a:rPr lang="en-US" dirty="0"/>
              <a:t>– Scale out via the process model</a:t>
            </a:r>
          </a:p>
          <a:p>
            <a:pPr marL="571500" indent="-571500">
              <a:buFont typeface="+mj-lt"/>
              <a:buAutoNum type="romanUcPeriod" startAt="7"/>
            </a:pPr>
            <a:r>
              <a:rPr lang="en-US" b="1" dirty="0"/>
              <a:t>Disposability</a:t>
            </a:r>
            <a:r>
              <a:rPr lang="en-US" dirty="0"/>
              <a:t> – Maximize robustness with fast startup and graceful shutdown</a:t>
            </a:r>
          </a:p>
          <a:p>
            <a:pPr marL="571500" indent="-571500">
              <a:buFont typeface="+mj-lt"/>
              <a:buAutoNum type="romanUcPeriod" startAt="7"/>
            </a:pPr>
            <a:r>
              <a:rPr lang="en-US" b="1" dirty="0"/>
              <a:t>Dev/prod parity</a:t>
            </a:r>
            <a:r>
              <a:rPr lang="en-US" dirty="0"/>
              <a:t> – Keep development, staging, and production as similar as possible.</a:t>
            </a:r>
          </a:p>
          <a:p>
            <a:pPr marL="571500" indent="-571500">
              <a:buFont typeface="+mj-lt"/>
              <a:buAutoNum type="romanUcPeriod" startAt="7"/>
            </a:pPr>
            <a:r>
              <a:rPr lang="en-US" b="1" dirty="0"/>
              <a:t>Logs </a:t>
            </a:r>
            <a:r>
              <a:rPr lang="en-US" dirty="0"/>
              <a:t>– Treat logs as event streams</a:t>
            </a:r>
          </a:p>
          <a:p>
            <a:pPr marL="571500" indent="-571500">
              <a:buFont typeface="+mj-lt"/>
              <a:buAutoNum type="romanUcPeriod" startAt="7"/>
            </a:pPr>
            <a:r>
              <a:rPr lang="en-US" b="1" dirty="0"/>
              <a:t>Admin processes </a:t>
            </a:r>
            <a:r>
              <a:rPr lang="en-US" dirty="0"/>
              <a:t>– Run admin/management tasks as one-off processes</a:t>
            </a:r>
          </a:p>
        </p:txBody>
      </p:sp>
    </p:spTree>
    <p:extLst>
      <p:ext uri="{BB962C8B-B14F-4D97-AF65-F5344CB8AC3E}">
        <p14:creationId xmlns:p14="http://schemas.microsoft.com/office/powerpoint/2010/main" val="75582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 Codebase</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One codebase tracked in revision control, many deploys</a:t>
            </a:r>
          </a:p>
        </p:txBody>
      </p:sp>
    </p:spTree>
    <p:extLst>
      <p:ext uri="{BB962C8B-B14F-4D97-AF65-F5344CB8AC3E}">
        <p14:creationId xmlns:p14="http://schemas.microsoft.com/office/powerpoint/2010/main" val="418616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E69BB-FBC1-003A-9507-8673E5E71841}"/>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CF27D495-D1EF-12D1-04D6-8F83D6BE58D0}"/>
              </a:ext>
            </a:extLst>
          </p:cNvPr>
          <p:cNvSpPr>
            <a:spLocks noGrp="1"/>
          </p:cNvSpPr>
          <p:nvPr>
            <p:ph type="body" idx="1"/>
          </p:nvPr>
        </p:nvSpPr>
        <p:spPr/>
        <p:txBody>
          <a:bodyPr/>
          <a:lstStyle/>
          <a:p>
            <a:r>
              <a:rPr lang="en-US" dirty="0"/>
              <a:t>Wherein I tell you what I’m going to tell you…</a:t>
            </a:r>
          </a:p>
        </p:txBody>
      </p:sp>
    </p:spTree>
    <p:extLst>
      <p:ext uri="{BB962C8B-B14F-4D97-AF65-F5344CB8AC3E}">
        <p14:creationId xmlns:p14="http://schemas.microsoft.com/office/powerpoint/2010/main" val="3908319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One codebase, many deploys</a:t>
            </a:r>
          </a:p>
        </p:txBody>
      </p:sp>
      <p:pic>
        <p:nvPicPr>
          <p:cNvPr id="1026" name="Picture 2" descr="One codebase maps to many deploys">
            <a:extLst>
              <a:ext uri="{FF2B5EF4-FFF2-40B4-BE49-F238E27FC236}">
                <a16:creationId xmlns:a16="http://schemas.microsoft.com/office/drawing/2014/main" id="{16FBF3EB-A650-4026-9AA2-0B0776412A9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19809" y="1937802"/>
            <a:ext cx="4952381" cy="412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906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II. Dependencies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Explicitly declare and isolate dependencies</a:t>
            </a:r>
          </a:p>
        </p:txBody>
      </p:sp>
    </p:spTree>
    <p:extLst>
      <p:ext uri="{BB962C8B-B14F-4D97-AF65-F5344CB8AC3E}">
        <p14:creationId xmlns:p14="http://schemas.microsoft.com/office/powerpoint/2010/main" val="2563140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Explicitly declare and isolate dependencies</a:t>
            </a:r>
          </a:p>
        </p:txBody>
      </p:sp>
      <p:pic>
        <p:nvPicPr>
          <p:cNvPr id="3076" name="Picture 4" descr="Freezing Python's Dependency Hell in 2018 | by Montana Low |  tech-at-instacart">
            <a:extLst>
              <a:ext uri="{FF2B5EF4-FFF2-40B4-BE49-F238E27FC236}">
                <a16:creationId xmlns:a16="http://schemas.microsoft.com/office/drawing/2014/main" id="{B8AB952E-E160-41D1-9541-A6E5F01FB50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97994" y="1825625"/>
            <a:ext cx="43960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736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III. Config</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Store config in the environment</a:t>
            </a:r>
          </a:p>
        </p:txBody>
      </p:sp>
    </p:spTree>
    <p:extLst>
      <p:ext uri="{BB962C8B-B14F-4D97-AF65-F5344CB8AC3E}">
        <p14:creationId xmlns:p14="http://schemas.microsoft.com/office/powerpoint/2010/main" val="2844372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a:t>
            </a:r>
            <a:r>
              <a:rPr lang="en-US" dirty="0" err="1"/>
              <a:t>config</a:t>
            </a:r>
            <a:r>
              <a:rPr lang="en-US" dirty="0"/>
              <a:t> in the environment</a:t>
            </a:r>
          </a:p>
        </p:txBody>
      </p:sp>
      <p:pic>
        <p:nvPicPr>
          <p:cNvPr id="4" name="Content Placeholder 3"/>
          <p:cNvPicPr>
            <a:picLocks noGrp="1" noChangeAspect="1"/>
          </p:cNvPicPr>
          <p:nvPr>
            <p:ph idx="1"/>
          </p:nvPr>
        </p:nvPicPr>
        <p:blipFill>
          <a:blip r:embed="rId3"/>
          <a:stretch>
            <a:fillRect/>
          </a:stretch>
        </p:blipFill>
        <p:spPr>
          <a:xfrm>
            <a:off x="3191975" y="1825625"/>
            <a:ext cx="5808049" cy="4351338"/>
          </a:xfrm>
          <a:prstGeom prst="rect">
            <a:avLst/>
          </a:prstGeom>
        </p:spPr>
      </p:pic>
    </p:spTree>
    <p:extLst>
      <p:ext uri="{BB962C8B-B14F-4D97-AF65-F5344CB8AC3E}">
        <p14:creationId xmlns:p14="http://schemas.microsoft.com/office/powerpoint/2010/main" val="338143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Store config in the environment</a:t>
            </a:r>
          </a:p>
        </p:txBody>
      </p:sp>
      <p:pic>
        <p:nvPicPr>
          <p:cNvPr id="8" name="Picture 6">
            <a:extLst>
              <a:ext uri="{FF2B5EF4-FFF2-40B4-BE49-F238E27FC236}">
                <a16:creationId xmlns:a16="http://schemas.microsoft.com/office/drawing/2014/main" id="{A6FB25E0-EA6A-461D-ABFF-B53DB2B43EA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414196"/>
            <a:ext cx="10515600" cy="35339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035A92B-A785-4D32-B631-38B3F22833AC}"/>
              </a:ext>
            </a:extLst>
          </p:cNvPr>
          <p:cNvSpPr/>
          <p:nvPr/>
        </p:nvSpPr>
        <p:spPr>
          <a:xfrm>
            <a:off x="8889664" y="5569545"/>
            <a:ext cx="2464136"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NOPE!!!</a:t>
            </a:r>
          </a:p>
        </p:txBody>
      </p:sp>
      <p:sp>
        <p:nvSpPr>
          <p:cNvPr id="7" name="Arrow: Right 6">
            <a:extLst>
              <a:ext uri="{FF2B5EF4-FFF2-40B4-BE49-F238E27FC236}">
                <a16:creationId xmlns:a16="http://schemas.microsoft.com/office/drawing/2014/main" id="{EC21AE05-07FD-4EBB-9683-BBABC11FF7CD}"/>
              </a:ext>
            </a:extLst>
          </p:cNvPr>
          <p:cNvSpPr/>
          <p:nvPr/>
        </p:nvSpPr>
        <p:spPr>
          <a:xfrm rot="13275341">
            <a:off x="7678162" y="4858195"/>
            <a:ext cx="2151758" cy="17584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518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IV. Backing services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Treat backing services as attached resources</a:t>
            </a:r>
          </a:p>
        </p:txBody>
      </p:sp>
    </p:spTree>
    <p:extLst>
      <p:ext uri="{BB962C8B-B14F-4D97-AF65-F5344CB8AC3E}">
        <p14:creationId xmlns:p14="http://schemas.microsoft.com/office/powerpoint/2010/main" val="3528043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Treat backing services as attached resources</a:t>
            </a:r>
          </a:p>
        </p:txBody>
      </p:sp>
      <p:pic>
        <p:nvPicPr>
          <p:cNvPr id="5126" name="Picture 6" descr="Tech Loops">
            <a:extLst>
              <a:ext uri="{FF2B5EF4-FFF2-40B4-BE49-F238E27FC236}">
                <a16:creationId xmlns:a16="http://schemas.microsoft.com/office/drawing/2014/main" id="{2F7BEB0D-39E0-40C1-934F-E6544A56D23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42475" y="1825625"/>
            <a:ext cx="490705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821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Treat backing services as attached resources</a:t>
            </a:r>
          </a:p>
        </p:txBody>
      </p:sp>
      <p:pic>
        <p:nvPicPr>
          <p:cNvPr id="7" name="Picture 6">
            <a:extLst>
              <a:ext uri="{FF2B5EF4-FFF2-40B4-BE49-F238E27FC236}">
                <a16:creationId xmlns:a16="http://schemas.microsoft.com/office/drawing/2014/main" id="{1AF55ED9-7BF8-1BDB-B133-F5152A33AF59}"/>
              </a:ext>
            </a:extLst>
          </p:cNvPr>
          <p:cNvPicPr>
            <a:picLocks noChangeAspect="1"/>
          </p:cNvPicPr>
          <p:nvPr/>
        </p:nvPicPr>
        <p:blipFill>
          <a:blip r:embed="rId3"/>
          <a:stretch>
            <a:fillRect/>
          </a:stretch>
        </p:blipFill>
        <p:spPr>
          <a:xfrm>
            <a:off x="1943100" y="2168525"/>
            <a:ext cx="8305800" cy="4324350"/>
          </a:xfrm>
          <a:prstGeom prst="rect">
            <a:avLst/>
          </a:prstGeom>
        </p:spPr>
      </p:pic>
    </p:spTree>
    <p:extLst>
      <p:ext uri="{BB962C8B-B14F-4D97-AF65-F5344CB8AC3E}">
        <p14:creationId xmlns:p14="http://schemas.microsoft.com/office/powerpoint/2010/main" val="2822384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 Build, release, run</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Strictly separate build and run stages</a:t>
            </a:r>
          </a:p>
        </p:txBody>
      </p:sp>
    </p:spTree>
    <p:extLst>
      <p:ext uri="{BB962C8B-B14F-4D97-AF65-F5344CB8AC3E}">
        <p14:creationId xmlns:p14="http://schemas.microsoft.com/office/powerpoint/2010/main" val="153396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1FDC3E-0C6F-1F85-8B6C-B44D7B1D3312}"/>
              </a:ext>
            </a:extLst>
          </p:cNvPr>
          <p:cNvSpPr>
            <a:spLocks noGrp="1"/>
          </p:cNvSpPr>
          <p:nvPr>
            <p:ph type="title"/>
          </p:nvPr>
        </p:nvSpPr>
        <p:spPr/>
        <p:txBody>
          <a:bodyPr/>
          <a:lstStyle/>
          <a:p>
            <a:r>
              <a:rPr lang="en-US" dirty="0"/>
              <a:t>Your Affable Presenter</a:t>
            </a:r>
          </a:p>
        </p:txBody>
      </p:sp>
      <p:sp>
        <p:nvSpPr>
          <p:cNvPr id="5" name="Content Placeholder 4">
            <a:extLst>
              <a:ext uri="{FF2B5EF4-FFF2-40B4-BE49-F238E27FC236}">
                <a16:creationId xmlns:a16="http://schemas.microsoft.com/office/drawing/2014/main" id="{1C1C9B83-CF23-254C-C9F0-C1DBEA0057E6}"/>
              </a:ext>
            </a:extLst>
          </p:cNvPr>
          <p:cNvSpPr>
            <a:spLocks noGrp="1"/>
          </p:cNvSpPr>
          <p:nvPr>
            <p:ph idx="1"/>
          </p:nvPr>
        </p:nvSpPr>
        <p:spPr/>
        <p:txBody>
          <a:bodyPr/>
          <a:lstStyle/>
          <a:p>
            <a:pPr marL="0" indent="0">
              <a:buNone/>
            </a:pPr>
            <a:r>
              <a:rPr lang="en-US" dirty="0"/>
              <a:t>Eric Burcham</a:t>
            </a:r>
          </a:p>
          <a:p>
            <a:pPr marL="0" indent="0">
              <a:buNone/>
            </a:pPr>
            <a:r>
              <a:rPr lang="en-US" dirty="0"/>
              <a:t>Enterprise Architect</a:t>
            </a:r>
          </a:p>
          <a:p>
            <a:pPr marL="0" indent="0">
              <a:buNone/>
            </a:pPr>
            <a:r>
              <a:rPr lang="en-US" dirty="0"/>
              <a:t>Report to VP, IT Applications</a:t>
            </a:r>
          </a:p>
          <a:p>
            <a:pPr marL="0" indent="0">
              <a:buNone/>
            </a:pPr>
            <a:r>
              <a:rPr lang="en-US" dirty="0"/>
              <a:t>Available Resource to the Entire Department</a:t>
            </a:r>
          </a:p>
          <a:p>
            <a:pPr marL="0" indent="0">
              <a:buNone/>
            </a:pPr>
            <a:r>
              <a:rPr lang="en-US" dirty="0"/>
              <a:t>Ping me on teams</a:t>
            </a:r>
            <a:br>
              <a:rPr lang="en-US" dirty="0"/>
            </a:br>
            <a:r>
              <a:rPr lang="en-US" dirty="0"/>
              <a:t>Extension 4103</a:t>
            </a:r>
          </a:p>
          <a:p>
            <a:pPr marL="0" indent="0">
              <a:buNone/>
            </a:pPr>
            <a:r>
              <a:rPr lang="en-US" dirty="0"/>
              <a:t>Mobile: (214) 578-9217 (call anytime)</a:t>
            </a:r>
          </a:p>
          <a:p>
            <a:pPr marL="0" indent="0">
              <a:buNone/>
            </a:pPr>
            <a:r>
              <a:rPr lang="en-US" dirty="0">
                <a:hlinkClick r:id="rId2"/>
              </a:rPr>
              <a:t>https://github.com/ericburcham/cloud-patterns-and-practices</a:t>
            </a:r>
            <a:endParaRPr lang="en-US" dirty="0"/>
          </a:p>
        </p:txBody>
      </p:sp>
    </p:spTree>
    <p:extLst>
      <p:ext uri="{BB962C8B-B14F-4D97-AF65-F5344CB8AC3E}">
        <p14:creationId xmlns:p14="http://schemas.microsoft.com/office/powerpoint/2010/main" val="2836548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Strictly separate build and run stages</a:t>
            </a:r>
          </a:p>
        </p:txBody>
      </p:sp>
      <p:pic>
        <p:nvPicPr>
          <p:cNvPr id="4" name="Content Placeholder 3"/>
          <p:cNvPicPr>
            <a:picLocks noGrp="1" noChangeAspect="1"/>
          </p:cNvPicPr>
          <p:nvPr>
            <p:ph idx="1"/>
          </p:nvPr>
        </p:nvPicPr>
        <p:blipFill>
          <a:blip r:embed="rId3"/>
          <a:stretch>
            <a:fillRect/>
          </a:stretch>
        </p:blipFill>
        <p:spPr>
          <a:xfrm>
            <a:off x="2924175" y="2039144"/>
            <a:ext cx="6343650" cy="3924300"/>
          </a:xfrm>
          <a:prstGeom prst="rect">
            <a:avLst/>
          </a:prstGeom>
        </p:spPr>
      </p:pic>
    </p:spTree>
    <p:extLst>
      <p:ext uri="{BB962C8B-B14F-4D97-AF65-F5344CB8AC3E}">
        <p14:creationId xmlns:p14="http://schemas.microsoft.com/office/powerpoint/2010/main" val="2360844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Strictly separate build and </a:t>
            </a:r>
            <a:r>
              <a:rPr lang="en-US"/>
              <a:t>run stages</a:t>
            </a:r>
            <a:endParaRPr lang="en-US" dirty="0"/>
          </a:p>
        </p:txBody>
      </p:sp>
      <p:pic>
        <p:nvPicPr>
          <p:cNvPr id="6146" name="Picture 2" descr="The Twelve-Factor App">
            <a:extLst>
              <a:ext uri="{FF2B5EF4-FFF2-40B4-BE49-F238E27FC236}">
                <a16:creationId xmlns:a16="http://schemas.microsoft.com/office/drawing/2014/main" id="{571BFDB7-6271-423F-9869-AC0EAE836CA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40444" y="2521929"/>
            <a:ext cx="7111111" cy="2958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82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VI. Processes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Execute the application as one or more stateless processes</a:t>
            </a:r>
          </a:p>
        </p:txBody>
      </p:sp>
    </p:spTree>
    <p:extLst>
      <p:ext uri="{BB962C8B-B14F-4D97-AF65-F5344CB8AC3E}">
        <p14:creationId xmlns:p14="http://schemas.microsoft.com/office/powerpoint/2010/main" val="1702156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Execute the application as one or more stateless processes</a:t>
            </a:r>
          </a:p>
        </p:txBody>
      </p:sp>
      <p:pic>
        <p:nvPicPr>
          <p:cNvPr id="4" name="Content Placeholder 3"/>
          <p:cNvPicPr>
            <a:picLocks noGrp="1" noChangeAspect="1"/>
          </p:cNvPicPr>
          <p:nvPr>
            <p:ph idx="1"/>
          </p:nvPr>
        </p:nvPicPr>
        <p:blipFill>
          <a:blip r:embed="rId3"/>
          <a:stretch>
            <a:fillRect/>
          </a:stretch>
        </p:blipFill>
        <p:spPr>
          <a:xfrm>
            <a:off x="3624262" y="1877219"/>
            <a:ext cx="4943475" cy="4248150"/>
          </a:xfrm>
          <a:prstGeom prst="rect">
            <a:avLst/>
          </a:prstGeom>
        </p:spPr>
      </p:pic>
    </p:spTree>
    <p:extLst>
      <p:ext uri="{BB962C8B-B14F-4D97-AF65-F5344CB8AC3E}">
        <p14:creationId xmlns:p14="http://schemas.microsoft.com/office/powerpoint/2010/main" val="664835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VII. Port binding</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Export services via port binding</a:t>
            </a:r>
          </a:p>
        </p:txBody>
      </p:sp>
    </p:spTree>
    <p:extLst>
      <p:ext uri="{BB962C8B-B14F-4D97-AF65-F5344CB8AC3E}">
        <p14:creationId xmlns:p14="http://schemas.microsoft.com/office/powerpoint/2010/main" val="1137437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pPr algn="ctr"/>
            <a:r>
              <a:rPr lang="en-US" dirty="0"/>
              <a:t>Export services via port binding</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16279" y="1825625"/>
            <a:ext cx="5959441" cy="4351338"/>
          </a:xfrm>
        </p:spPr>
      </p:pic>
    </p:spTree>
    <p:extLst>
      <p:ext uri="{BB962C8B-B14F-4D97-AF65-F5344CB8AC3E}">
        <p14:creationId xmlns:p14="http://schemas.microsoft.com/office/powerpoint/2010/main" val="4009043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VIII. Concurrency</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Scale out via the process model</a:t>
            </a:r>
          </a:p>
        </p:txBody>
      </p:sp>
    </p:spTree>
    <p:extLst>
      <p:ext uri="{BB962C8B-B14F-4D97-AF65-F5344CB8AC3E}">
        <p14:creationId xmlns:p14="http://schemas.microsoft.com/office/powerpoint/2010/main" val="3492072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out via the process model</a:t>
            </a:r>
          </a:p>
        </p:txBody>
      </p:sp>
      <p:pic>
        <p:nvPicPr>
          <p:cNvPr id="4" name="Content Placeholder 3"/>
          <p:cNvPicPr>
            <a:picLocks noGrp="1" noChangeAspect="1"/>
          </p:cNvPicPr>
          <p:nvPr>
            <p:ph idx="1"/>
          </p:nvPr>
        </p:nvPicPr>
        <p:blipFill>
          <a:blip r:embed="rId3"/>
          <a:stretch>
            <a:fillRect/>
          </a:stretch>
        </p:blipFill>
        <p:spPr>
          <a:xfrm>
            <a:off x="3000375" y="1991519"/>
            <a:ext cx="6191250" cy="4019550"/>
          </a:xfrm>
          <a:prstGeom prst="rect">
            <a:avLst/>
          </a:prstGeom>
        </p:spPr>
      </p:pic>
    </p:spTree>
    <p:extLst>
      <p:ext uri="{BB962C8B-B14F-4D97-AF65-F5344CB8AC3E}">
        <p14:creationId xmlns:p14="http://schemas.microsoft.com/office/powerpoint/2010/main" val="927641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out via the process model</a:t>
            </a:r>
          </a:p>
        </p:txBody>
      </p:sp>
      <p:pic>
        <p:nvPicPr>
          <p:cNvPr id="7" name="Picture 6">
            <a:extLst>
              <a:ext uri="{FF2B5EF4-FFF2-40B4-BE49-F238E27FC236}">
                <a16:creationId xmlns:a16="http://schemas.microsoft.com/office/drawing/2014/main" id="{A981C964-9F22-BB2F-4A8C-4A1744043DB1}"/>
              </a:ext>
            </a:extLst>
          </p:cNvPr>
          <p:cNvPicPr>
            <a:picLocks noChangeAspect="1"/>
          </p:cNvPicPr>
          <p:nvPr/>
        </p:nvPicPr>
        <p:blipFill>
          <a:blip r:embed="rId3"/>
          <a:stretch>
            <a:fillRect/>
          </a:stretch>
        </p:blipFill>
        <p:spPr>
          <a:xfrm>
            <a:off x="4095750" y="1690688"/>
            <a:ext cx="4000500" cy="3648075"/>
          </a:xfrm>
          <a:prstGeom prst="rect">
            <a:avLst/>
          </a:prstGeom>
        </p:spPr>
      </p:pic>
    </p:spTree>
    <p:extLst>
      <p:ext uri="{BB962C8B-B14F-4D97-AF65-F5344CB8AC3E}">
        <p14:creationId xmlns:p14="http://schemas.microsoft.com/office/powerpoint/2010/main" val="6271113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IX. Disposability</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Maximize robustness with fast startup and graceful shutdown</a:t>
            </a:r>
          </a:p>
        </p:txBody>
      </p:sp>
    </p:spTree>
    <p:extLst>
      <p:ext uri="{BB962C8B-B14F-4D97-AF65-F5344CB8AC3E}">
        <p14:creationId xmlns:p14="http://schemas.microsoft.com/office/powerpoint/2010/main" val="66290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B684-1C7E-5007-52CA-C4C784C63CA1}"/>
              </a:ext>
            </a:extLst>
          </p:cNvPr>
          <p:cNvSpPr>
            <a:spLocks noGrp="1"/>
          </p:cNvSpPr>
          <p:nvPr>
            <p:ph type="title"/>
          </p:nvPr>
        </p:nvSpPr>
        <p:spPr/>
        <p:txBody>
          <a:bodyPr/>
          <a:lstStyle/>
          <a:p>
            <a:r>
              <a:rPr lang="en-US" dirty="0"/>
              <a:t>What This Presentation Is</a:t>
            </a:r>
          </a:p>
        </p:txBody>
      </p:sp>
      <p:sp>
        <p:nvSpPr>
          <p:cNvPr id="3" name="Content Placeholder 2">
            <a:extLst>
              <a:ext uri="{FF2B5EF4-FFF2-40B4-BE49-F238E27FC236}">
                <a16:creationId xmlns:a16="http://schemas.microsoft.com/office/drawing/2014/main" id="{F7FEA0B0-DA34-2140-BD06-CC166FEDF9FA}"/>
              </a:ext>
            </a:extLst>
          </p:cNvPr>
          <p:cNvSpPr>
            <a:spLocks noGrp="1"/>
          </p:cNvSpPr>
          <p:nvPr>
            <p:ph idx="1"/>
          </p:nvPr>
        </p:nvSpPr>
        <p:spPr/>
        <p:txBody>
          <a:bodyPr/>
          <a:lstStyle/>
          <a:p>
            <a:r>
              <a:rPr lang="en-US" dirty="0"/>
              <a:t>A conversation</a:t>
            </a:r>
          </a:p>
          <a:p>
            <a:r>
              <a:rPr lang="en-US" dirty="0"/>
              <a:t>Assume-nothing</a:t>
            </a:r>
          </a:p>
          <a:p>
            <a:r>
              <a:rPr lang="en-US" dirty="0"/>
              <a:t>Introductory</a:t>
            </a:r>
          </a:p>
          <a:p>
            <a:r>
              <a:rPr lang="en-US" dirty="0"/>
              <a:t>Food for thought</a:t>
            </a:r>
          </a:p>
          <a:p>
            <a:r>
              <a:rPr lang="en-US" dirty="0"/>
              <a:t>Deliberately broad</a:t>
            </a:r>
          </a:p>
          <a:p>
            <a:r>
              <a:rPr lang="en-US" dirty="0"/>
              <a:t>Deliberately high-level</a:t>
            </a:r>
          </a:p>
          <a:p>
            <a:r>
              <a:rPr lang="en-US" dirty="0"/>
              <a:t>Actionable today, but…</a:t>
            </a:r>
          </a:p>
          <a:p>
            <a:r>
              <a:rPr lang="en-US" b="1" dirty="0"/>
              <a:t>My goal</a:t>
            </a:r>
            <a:r>
              <a:rPr lang="en-US" dirty="0"/>
              <a:t> is to provoke thought</a:t>
            </a:r>
          </a:p>
        </p:txBody>
      </p:sp>
    </p:spTree>
    <p:extLst>
      <p:ext uri="{BB962C8B-B14F-4D97-AF65-F5344CB8AC3E}">
        <p14:creationId xmlns:p14="http://schemas.microsoft.com/office/powerpoint/2010/main" val="159396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Maximize robustness with fast startup and graceful shutdown</a:t>
            </a:r>
          </a:p>
        </p:txBody>
      </p:sp>
      <p:pic>
        <p:nvPicPr>
          <p:cNvPr id="4" name="Content Placeholder 3"/>
          <p:cNvPicPr>
            <a:picLocks noGrp="1" noChangeAspect="1"/>
          </p:cNvPicPr>
          <p:nvPr>
            <p:ph idx="1"/>
          </p:nvPr>
        </p:nvPicPr>
        <p:blipFill>
          <a:blip r:embed="rId3"/>
          <a:stretch>
            <a:fillRect/>
          </a:stretch>
        </p:blipFill>
        <p:spPr>
          <a:xfrm>
            <a:off x="2895600" y="1901031"/>
            <a:ext cx="6400800" cy="4200525"/>
          </a:xfrm>
          <a:prstGeom prst="rect">
            <a:avLst/>
          </a:prstGeom>
        </p:spPr>
      </p:pic>
    </p:spTree>
    <p:extLst>
      <p:ext uri="{BB962C8B-B14F-4D97-AF65-F5344CB8AC3E}">
        <p14:creationId xmlns:p14="http://schemas.microsoft.com/office/powerpoint/2010/main" val="3006305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X. Dev / prod parity</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Keep development, staging, and production as similar as is reasonable</a:t>
            </a:r>
          </a:p>
        </p:txBody>
      </p:sp>
    </p:spTree>
    <p:extLst>
      <p:ext uri="{BB962C8B-B14F-4D97-AF65-F5344CB8AC3E}">
        <p14:creationId xmlns:p14="http://schemas.microsoft.com/office/powerpoint/2010/main" val="3032797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development, staging, and production as similar as possible</a:t>
            </a:r>
          </a:p>
        </p:txBody>
      </p:sp>
      <p:pic>
        <p:nvPicPr>
          <p:cNvPr id="4" name="Content Placeholder 3"/>
          <p:cNvPicPr>
            <a:picLocks noGrp="1" noChangeAspect="1"/>
          </p:cNvPicPr>
          <p:nvPr>
            <p:ph idx="1"/>
          </p:nvPr>
        </p:nvPicPr>
        <p:blipFill>
          <a:blip r:embed="rId3"/>
          <a:stretch>
            <a:fillRect/>
          </a:stretch>
        </p:blipFill>
        <p:spPr>
          <a:xfrm>
            <a:off x="3320627" y="1825625"/>
            <a:ext cx="5550745" cy="4351338"/>
          </a:xfrm>
          <a:prstGeom prst="rect">
            <a:avLst/>
          </a:prstGeom>
        </p:spPr>
      </p:pic>
    </p:spTree>
    <p:extLst>
      <p:ext uri="{BB962C8B-B14F-4D97-AF65-F5344CB8AC3E}">
        <p14:creationId xmlns:p14="http://schemas.microsoft.com/office/powerpoint/2010/main" val="946392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XI. Logs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Treat logs as event streams</a:t>
            </a:r>
          </a:p>
        </p:txBody>
      </p:sp>
    </p:spTree>
    <p:extLst>
      <p:ext uri="{BB962C8B-B14F-4D97-AF65-F5344CB8AC3E}">
        <p14:creationId xmlns:p14="http://schemas.microsoft.com/office/powerpoint/2010/main" val="825573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 logs as event streams</a:t>
            </a:r>
          </a:p>
        </p:txBody>
      </p:sp>
      <p:pic>
        <p:nvPicPr>
          <p:cNvPr id="4" name="Content Placeholder 3"/>
          <p:cNvPicPr>
            <a:picLocks noGrp="1" noChangeAspect="1"/>
          </p:cNvPicPr>
          <p:nvPr>
            <p:ph idx="1"/>
          </p:nvPr>
        </p:nvPicPr>
        <p:blipFill>
          <a:blip r:embed="rId3"/>
          <a:stretch>
            <a:fillRect/>
          </a:stretch>
        </p:blipFill>
        <p:spPr>
          <a:xfrm>
            <a:off x="3208966" y="1825625"/>
            <a:ext cx="5774068" cy="4351338"/>
          </a:xfrm>
          <a:prstGeom prst="rect">
            <a:avLst/>
          </a:prstGeom>
        </p:spPr>
      </p:pic>
    </p:spTree>
    <p:extLst>
      <p:ext uri="{BB962C8B-B14F-4D97-AF65-F5344CB8AC3E}">
        <p14:creationId xmlns:p14="http://schemas.microsoft.com/office/powerpoint/2010/main" val="9824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XII. Admin processes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a:xfrm>
            <a:off x="561506" y="5148262"/>
            <a:ext cx="10515600" cy="1500187"/>
          </a:xfrm>
        </p:spPr>
        <p:txBody>
          <a:bodyPr/>
          <a:lstStyle/>
          <a:p>
            <a:r>
              <a:rPr lang="en-US" dirty="0"/>
              <a:t>Run admin / management tasks as one-off processes</a:t>
            </a:r>
          </a:p>
        </p:txBody>
      </p:sp>
    </p:spTree>
    <p:extLst>
      <p:ext uri="{BB962C8B-B14F-4D97-AF65-F5344CB8AC3E}">
        <p14:creationId xmlns:p14="http://schemas.microsoft.com/office/powerpoint/2010/main" val="3433729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normAutofit fontScale="90000"/>
          </a:bodyPr>
          <a:lstStyle/>
          <a:p>
            <a:r>
              <a:rPr lang="en-US" dirty="0"/>
              <a:t>Run admin / management tasks as one-off processes</a:t>
            </a:r>
            <a:br>
              <a:rPr lang="en-US" dirty="0"/>
            </a:br>
            <a:endParaRPr lang="en-US" dirty="0"/>
          </a:p>
        </p:txBody>
      </p:sp>
      <p:pic>
        <p:nvPicPr>
          <p:cNvPr id="4" name="Content Placeholder 3"/>
          <p:cNvPicPr>
            <a:picLocks noGrp="1" noChangeAspect="1"/>
          </p:cNvPicPr>
          <p:nvPr>
            <p:ph idx="1"/>
          </p:nvPr>
        </p:nvPicPr>
        <p:blipFill>
          <a:blip r:embed="rId3"/>
          <a:stretch>
            <a:fillRect/>
          </a:stretch>
        </p:blipFill>
        <p:spPr>
          <a:xfrm>
            <a:off x="2789381" y="1600244"/>
            <a:ext cx="6613238" cy="4802100"/>
          </a:xfrm>
          <a:prstGeom prst="rect">
            <a:avLst/>
          </a:prstGeom>
        </p:spPr>
      </p:pic>
    </p:spTree>
    <p:extLst>
      <p:ext uri="{BB962C8B-B14F-4D97-AF65-F5344CB8AC3E}">
        <p14:creationId xmlns:p14="http://schemas.microsoft.com/office/powerpoint/2010/main" val="31922062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DF634F-B4F7-70C2-C782-B789555CD5DC}"/>
              </a:ext>
            </a:extLst>
          </p:cNvPr>
          <p:cNvSpPr>
            <a:spLocks noGrp="1"/>
          </p:cNvSpPr>
          <p:nvPr>
            <p:ph type="title"/>
          </p:nvPr>
        </p:nvSpPr>
        <p:spPr/>
        <p:txBody>
          <a:bodyPr/>
          <a:lstStyle/>
          <a:p>
            <a:r>
              <a:rPr lang="en-US" dirty="0"/>
              <a:t>Basics of Microservices</a:t>
            </a:r>
          </a:p>
        </p:txBody>
      </p:sp>
      <p:sp>
        <p:nvSpPr>
          <p:cNvPr id="5" name="Text Placeholder 4">
            <a:extLst>
              <a:ext uri="{FF2B5EF4-FFF2-40B4-BE49-F238E27FC236}">
                <a16:creationId xmlns:a16="http://schemas.microsoft.com/office/drawing/2014/main" id="{BD89965A-B63F-1173-25EA-6C2F9864DD87}"/>
              </a:ext>
            </a:extLst>
          </p:cNvPr>
          <p:cNvSpPr>
            <a:spLocks noGrp="1"/>
          </p:cNvSpPr>
          <p:nvPr>
            <p:ph type="body" idx="1"/>
          </p:nvPr>
        </p:nvSpPr>
        <p:spPr/>
        <p:txBody>
          <a:bodyPr/>
          <a:lstStyle/>
          <a:p>
            <a:r>
              <a:rPr lang="en-US" dirty="0"/>
              <a:t>Wherein I tell you the least know need to know about a very complex topic…</a:t>
            </a:r>
          </a:p>
        </p:txBody>
      </p:sp>
    </p:spTree>
    <p:extLst>
      <p:ext uri="{BB962C8B-B14F-4D97-AF65-F5344CB8AC3E}">
        <p14:creationId xmlns:p14="http://schemas.microsoft.com/office/powerpoint/2010/main" val="17047926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B3CC69-372D-8A29-7248-1649EE7A2C12}"/>
              </a:ext>
            </a:extLst>
          </p:cNvPr>
          <p:cNvSpPr>
            <a:spLocks noGrp="1"/>
          </p:cNvSpPr>
          <p:nvPr>
            <p:ph type="title"/>
          </p:nvPr>
        </p:nvSpPr>
        <p:spPr/>
        <p:txBody>
          <a:bodyPr/>
          <a:lstStyle/>
          <a:p>
            <a:r>
              <a:rPr lang="en-US" dirty="0"/>
              <a:t>Microservices as a Strategic Design Pattern</a:t>
            </a:r>
          </a:p>
        </p:txBody>
      </p:sp>
      <p:sp>
        <p:nvSpPr>
          <p:cNvPr id="5" name="Content Placeholder 4">
            <a:extLst>
              <a:ext uri="{FF2B5EF4-FFF2-40B4-BE49-F238E27FC236}">
                <a16:creationId xmlns:a16="http://schemas.microsoft.com/office/drawing/2014/main" id="{02F8C6C4-AAD5-0E2F-462D-C46024D90A3F}"/>
              </a:ext>
            </a:extLst>
          </p:cNvPr>
          <p:cNvSpPr>
            <a:spLocks noGrp="1"/>
          </p:cNvSpPr>
          <p:nvPr>
            <p:ph idx="1"/>
          </p:nvPr>
        </p:nvSpPr>
        <p:spPr/>
        <p:txBody>
          <a:bodyPr/>
          <a:lstStyle/>
          <a:p>
            <a:pPr marL="0" indent="0">
              <a:buNone/>
            </a:pPr>
            <a:r>
              <a:rPr lang="en-US" b="1" dirty="0"/>
              <a:t>Problem Set</a:t>
            </a:r>
          </a:p>
          <a:p>
            <a:r>
              <a:rPr lang="en-US" dirty="0"/>
              <a:t>Delivery contention</a:t>
            </a:r>
          </a:p>
          <a:p>
            <a:r>
              <a:rPr lang="en-US" dirty="0"/>
              <a:t>Technology lock-in</a:t>
            </a:r>
          </a:p>
          <a:p>
            <a:r>
              <a:rPr lang="en-US" dirty="0"/>
              <a:t>Scaling challenges</a:t>
            </a:r>
          </a:p>
          <a:p>
            <a:r>
              <a:rPr lang="en-US" dirty="0"/>
              <a:t>Organizational misalignment</a:t>
            </a:r>
          </a:p>
        </p:txBody>
      </p:sp>
    </p:spTree>
    <p:extLst>
      <p:ext uri="{BB962C8B-B14F-4D97-AF65-F5344CB8AC3E}">
        <p14:creationId xmlns:p14="http://schemas.microsoft.com/office/powerpoint/2010/main" val="199500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B3CC69-372D-8A29-7248-1649EE7A2C12}"/>
              </a:ext>
            </a:extLst>
          </p:cNvPr>
          <p:cNvSpPr>
            <a:spLocks noGrp="1"/>
          </p:cNvSpPr>
          <p:nvPr>
            <p:ph type="title"/>
          </p:nvPr>
        </p:nvSpPr>
        <p:spPr/>
        <p:txBody>
          <a:bodyPr/>
          <a:lstStyle/>
          <a:p>
            <a:r>
              <a:rPr lang="en-US" dirty="0"/>
              <a:t>Microservices as a Strategic Design Pattern</a:t>
            </a:r>
          </a:p>
        </p:txBody>
      </p:sp>
      <p:sp>
        <p:nvSpPr>
          <p:cNvPr id="5" name="Content Placeholder 4">
            <a:extLst>
              <a:ext uri="{FF2B5EF4-FFF2-40B4-BE49-F238E27FC236}">
                <a16:creationId xmlns:a16="http://schemas.microsoft.com/office/drawing/2014/main" id="{02F8C6C4-AAD5-0E2F-462D-C46024D90A3F}"/>
              </a:ext>
            </a:extLst>
          </p:cNvPr>
          <p:cNvSpPr>
            <a:spLocks noGrp="1"/>
          </p:cNvSpPr>
          <p:nvPr>
            <p:ph idx="1"/>
          </p:nvPr>
        </p:nvSpPr>
        <p:spPr/>
        <p:txBody>
          <a:bodyPr/>
          <a:lstStyle/>
          <a:p>
            <a:pPr marL="0" indent="0">
              <a:buNone/>
            </a:pPr>
            <a:r>
              <a:rPr lang="en-US" b="1" dirty="0"/>
              <a:t>Definition</a:t>
            </a:r>
          </a:p>
          <a:p>
            <a:pPr marL="0" indent="0">
              <a:buNone/>
            </a:pPr>
            <a:r>
              <a:rPr lang="en-US" dirty="0"/>
              <a:t>Microservices are independently releasable services that are modeled around a business domain.  A service encapsulates functionality and makes it accessible to other services via networks.</a:t>
            </a:r>
          </a:p>
        </p:txBody>
      </p:sp>
    </p:spTree>
    <p:extLst>
      <p:ext uri="{BB962C8B-B14F-4D97-AF65-F5344CB8AC3E}">
        <p14:creationId xmlns:p14="http://schemas.microsoft.com/office/powerpoint/2010/main" val="305910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D3EF-8EE0-9AA8-CB9A-697CDB6C7CF0}"/>
              </a:ext>
            </a:extLst>
          </p:cNvPr>
          <p:cNvSpPr>
            <a:spLocks noGrp="1"/>
          </p:cNvSpPr>
          <p:nvPr>
            <p:ph type="title"/>
          </p:nvPr>
        </p:nvSpPr>
        <p:spPr/>
        <p:txBody>
          <a:bodyPr/>
          <a:lstStyle/>
          <a:p>
            <a:r>
              <a:rPr lang="en-US" dirty="0"/>
              <a:t>What This Presentation Is </a:t>
            </a:r>
            <a:r>
              <a:rPr lang="en-US" i="1" dirty="0"/>
              <a:t>Not</a:t>
            </a:r>
          </a:p>
        </p:txBody>
      </p:sp>
      <p:sp>
        <p:nvSpPr>
          <p:cNvPr id="3" name="Content Placeholder 2">
            <a:extLst>
              <a:ext uri="{FF2B5EF4-FFF2-40B4-BE49-F238E27FC236}">
                <a16:creationId xmlns:a16="http://schemas.microsoft.com/office/drawing/2014/main" id="{A2B945B6-4A55-7A7C-6DB5-03A96C6D9DFE}"/>
              </a:ext>
            </a:extLst>
          </p:cNvPr>
          <p:cNvSpPr>
            <a:spLocks noGrp="1"/>
          </p:cNvSpPr>
          <p:nvPr>
            <p:ph idx="1"/>
          </p:nvPr>
        </p:nvSpPr>
        <p:spPr/>
        <p:txBody>
          <a:bodyPr/>
          <a:lstStyle/>
          <a:p>
            <a:r>
              <a:rPr lang="en-US" dirty="0"/>
              <a:t>Detail-oriented</a:t>
            </a:r>
          </a:p>
          <a:p>
            <a:r>
              <a:rPr lang="en-US" dirty="0"/>
              <a:t>Example code</a:t>
            </a:r>
          </a:p>
          <a:p>
            <a:r>
              <a:rPr lang="en-US" dirty="0"/>
              <a:t>Applicable everywhere</a:t>
            </a:r>
          </a:p>
          <a:p>
            <a:r>
              <a:rPr lang="en-US" dirty="0"/>
              <a:t>Dictatorial in nature</a:t>
            </a:r>
          </a:p>
          <a:p>
            <a:r>
              <a:rPr lang="en-US" dirty="0"/>
              <a:t>Highly-opinionated</a:t>
            </a:r>
          </a:p>
          <a:p>
            <a:r>
              <a:rPr lang="en-US" dirty="0"/>
              <a:t>Closed to interpretation</a:t>
            </a:r>
          </a:p>
          <a:p>
            <a:r>
              <a:rPr lang="en-US" dirty="0"/>
              <a:t>A detailed migration guide for existing workloads</a:t>
            </a:r>
          </a:p>
        </p:txBody>
      </p:sp>
    </p:spTree>
    <p:extLst>
      <p:ext uri="{BB962C8B-B14F-4D97-AF65-F5344CB8AC3E}">
        <p14:creationId xmlns:p14="http://schemas.microsoft.com/office/powerpoint/2010/main" val="317742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B3CC69-372D-8A29-7248-1649EE7A2C12}"/>
              </a:ext>
            </a:extLst>
          </p:cNvPr>
          <p:cNvSpPr>
            <a:spLocks noGrp="1"/>
          </p:cNvSpPr>
          <p:nvPr>
            <p:ph type="title"/>
          </p:nvPr>
        </p:nvSpPr>
        <p:spPr/>
        <p:txBody>
          <a:bodyPr/>
          <a:lstStyle/>
          <a:p>
            <a:r>
              <a:rPr lang="en-US" dirty="0"/>
              <a:t>Microservices as a Strategic Design Pattern</a:t>
            </a:r>
          </a:p>
        </p:txBody>
      </p:sp>
      <p:sp>
        <p:nvSpPr>
          <p:cNvPr id="5" name="Content Placeholder 4">
            <a:extLst>
              <a:ext uri="{FF2B5EF4-FFF2-40B4-BE49-F238E27FC236}">
                <a16:creationId xmlns:a16="http://schemas.microsoft.com/office/drawing/2014/main" id="{02F8C6C4-AAD5-0E2F-462D-C46024D90A3F}"/>
              </a:ext>
            </a:extLst>
          </p:cNvPr>
          <p:cNvSpPr>
            <a:spLocks noGrp="1"/>
          </p:cNvSpPr>
          <p:nvPr>
            <p:ph idx="1"/>
          </p:nvPr>
        </p:nvSpPr>
        <p:spPr/>
        <p:txBody>
          <a:bodyPr/>
          <a:lstStyle/>
          <a:p>
            <a:pPr marL="0" indent="0">
              <a:buNone/>
            </a:pPr>
            <a:r>
              <a:rPr lang="en-US" b="1" dirty="0"/>
              <a:t>Solution Set</a:t>
            </a:r>
          </a:p>
          <a:p>
            <a:r>
              <a:rPr lang="en-US" dirty="0"/>
              <a:t>Cross-functional teams</a:t>
            </a:r>
          </a:p>
          <a:p>
            <a:r>
              <a:rPr lang="en-US" dirty="0"/>
              <a:t>Independent deployability</a:t>
            </a:r>
          </a:p>
          <a:p>
            <a:r>
              <a:rPr lang="en-US" dirty="0"/>
              <a:t>Loose coupling</a:t>
            </a:r>
          </a:p>
          <a:p>
            <a:r>
              <a:rPr lang="en-US" dirty="0"/>
              <a:t>Stable interfaces</a:t>
            </a:r>
          </a:p>
          <a:p>
            <a:r>
              <a:rPr lang="en-US" dirty="0"/>
              <a:t>Independent evolution</a:t>
            </a:r>
          </a:p>
        </p:txBody>
      </p:sp>
    </p:spTree>
    <p:extLst>
      <p:ext uri="{BB962C8B-B14F-4D97-AF65-F5344CB8AC3E}">
        <p14:creationId xmlns:p14="http://schemas.microsoft.com/office/powerpoint/2010/main" val="300396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E855-1E2F-37BA-D3D1-EFB781BC5939}"/>
              </a:ext>
            </a:extLst>
          </p:cNvPr>
          <p:cNvSpPr>
            <a:spLocks noGrp="1"/>
          </p:cNvSpPr>
          <p:nvPr>
            <p:ph type="title"/>
          </p:nvPr>
        </p:nvSpPr>
        <p:spPr/>
        <p:txBody>
          <a:bodyPr/>
          <a:lstStyle/>
          <a:p>
            <a:r>
              <a:rPr lang="en-US" dirty="0"/>
              <a:t>Key Characteristics of Microservices</a:t>
            </a:r>
          </a:p>
        </p:txBody>
      </p:sp>
      <p:sp>
        <p:nvSpPr>
          <p:cNvPr id="3" name="Content Placeholder 2">
            <a:extLst>
              <a:ext uri="{FF2B5EF4-FFF2-40B4-BE49-F238E27FC236}">
                <a16:creationId xmlns:a16="http://schemas.microsoft.com/office/drawing/2014/main" id="{2F90558A-B56F-67DA-CFF6-B4A9A3A21020}"/>
              </a:ext>
            </a:extLst>
          </p:cNvPr>
          <p:cNvSpPr>
            <a:spLocks noGrp="1"/>
          </p:cNvSpPr>
          <p:nvPr>
            <p:ph idx="1"/>
          </p:nvPr>
        </p:nvSpPr>
        <p:spPr/>
        <p:txBody>
          <a:bodyPr/>
          <a:lstStyle/>
          <a:p>
            <a:r>
              <a:rPr lang="en-US" dirty="0"/>
              <a:t>Independently deployable</a:t>
            </a:r>
          </a:p>
          <a:p>
            <a:r>
              <a:rPr lang="en-US" dirty="0"/>
              <a:t>Modeled around a business domain</a:t>
            </a:r>
          </a:p>
          <a:p>
            <a:r>
              <a:rPr lang="en-US" dirty="0"/>
              <a:t>Own their own state</a:t>
            </a:r>
          </a:p>
          <a:p>
            <a:r>
              <a:rPr lang="en-US" dirty="0"/>
              <a:t>Clear, stable boundaries</a:t>
            </a:r>
          </a:p>
          <a:p>
            <a:r>
              <a:rPr lang="en-US" dirty="0"/>
              <a:t>Technology agnostic</a:t>
            </a:r>
          </a:p>
          <a:p>
            <a:r>
              <a:rPr lang="en-US" dirty="0"/>
              <a:t>Embrace information hiding</a:t>
            </a:r>
          </a:p>
        </p:txBody>
      </p:sp>
    </p:spTree>
    <p:extLst>
      <p:ext uri="{BB962C8B-B14F-4D97-AF65-F5344CB8AC3E}">
        <p14:creationId xmlns:p14="http://schemas.microsoft.com/office/powerpoint/2010/main" val="80583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A3ACC-3DEF-CE3C-F911-EBE7F29618BD}"/>
              </a:ext>
            </a:extLst>
          </p:cNvPr>
          <p:cNvSpPr>
            <a:spLocks noGrp="1"/>
          </p:cNvSpPr>
          <p:nvPr>
            <p:ph type="title"/>
          </p:nvPr>
        </p:nvSpPr>
        <p:spPr/>
        <p:txBody>
          <a:bodyPr/>
          <a:lstStyle/>
          <a:p>
            <a:r>
              <a:rPr lang="en-US" dirty="0"/>
              <a:t>Microservices </a:t>
            </a:r>
            <a:r>
              <a:rPr lang="en-US" dirty="0" err="1"/>
              <a:t>Misnomered</a:t>
            </a:r>
            <a:endParaRPr lang="en-US" dirty="0"/>
          </a:p>
        </p:txBody>
      </p:sp>
      <p:sp>
        <p:nvSpPr>
          <p:cNvPr id="3" name="Content Placeholder 2">
            <a:extLst>
              <a:ext uri="{FF2B5EF4-FFF2-40B4-BE49-F238E27FC236}">
                <a16:creationId xmlns:a16="http://schemas.microsoft.com/office/drawing/2014/main" id="{F5F7D702-E091-15FB-CCC5-92AA5AFA465C}"/>
              </a:ext>
            </a:extLst>
          </p:cNvPr>
          <p:cNvSpPr>
            <a:spLocks noGrp="1"/>
          </p:cNvSpPr>
          <p:nvPr>
            <p:ph idx="1"/>
          </p:nvPr>
        </p:nvSpPr>
        <p:spPr/>
        <p:txBody>
          <a:bodyPr/>
          <a:lstStyle/>
          <a:p>
            <a:r>
              <a:rPr lang="en-US" dirty="0"/>
              <a:t>Right-sizing services:  Beyond the name</a:t>
            </a:r>
          </a:p>
          <a:p>
            <a:r>
              <a:rPr lang="en-US" dirty="0"/>
              <a:t>The reality</a:t>
            </a:r>
          </a:p>
          <a:p>
            <a:r>
              <a:rPr lang="en-US" dirty="0"/>
              <a:t>Key principles</a:t>
            </a:r>
          </a:p>
          <a:p>
            <a:r>
              <a:rPr lang="en-US" dirty="0"/>
              <a:t>One </a:t>
            </a:r>
            <a:r>
              <a:rPr lang="en-US" i="1" dirty="0"/>
              <a:t>or more</a:t>
            </a:r>
            <a:r>
              <a:rPr lang="en-US" dirty="0"/>
              <a:t> executable processes</a:t>
            </a:r>
          </a:p>
        </p:txBody>
      </p:sp>
    </p:spTree>
    <p:extLst>
      <p:ext uri="{BB962C8B-B14F-4D97-AF65-F5344CB8AC3E}">
        <p14:creationId xmlns:p14="http://schemas.microsoft.com/office/powerpoint/2010/main" val="398609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1FF68-1EA9-CC8F-670B-73F759DE69B5}"/>
              </a:ext>
            </a:extLst>
          </p:cNvPr>
          <p:cNvSpPr>
            <a:spLocks noGrp="1"/>
          </p:cNvSpPr>
          <p:nvPr>
            <p:ph type="title"/>
          </p:nvPr>
        </p:nvSpPr>
        <p:spPr/>
        <p:txBody>
          <a:bodyPr/>
          <a:lstStyle/>
          <a:p>
            <a:r>
              <a:rPr lang="en-US" dirty="0"/>
              <a:t>Microservices Example:  Tax Bills</a:t>
            </a:r>
          </a:p>
        </p:txBody>
      </p:sp>
      <p:pic>
        <p:nvPicPr>
          <p:cNvPr id="5" name="Content Placeholder 4" descr="A diagram of a document&#10;&#10;AI-generated content may be incorrect.">
            <a:extLst>
              <a:ext uri="{FF2B5EF4-FFF2-40B4-BE49-F238E27FC236}">
                <a16:creationId xmlns:a16="http://schemas.microsoft.com/office/drawing/2014/main" id="{9D20A412-8E05-3E14-1A8C-E50864DBA5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3264" y="1825625"/>
            <a:ext cx="10005471" cy="4351338"/>
          </a:xfrm>
        </p:spPr>
      </p:pic>
      <p:sp>
        <p:nvSpPr>
          <p:cNvPr id="7" name="Rectangle 6">
            <a:extLst>
              <a:ext uri="{FF2B5EF4-FFF2-40B4-BE49-F238E27FC236}">
                <a16:creationId xmlns:a16="http://schemas.microsoft.com/office/drawing/2014/main" id="{5904CB09-E7C6-C5B2-1253-7DE705F59617}"/>
              </a:ext>
            </a:extLst>
          </p:cNvPr>
          <p:cNvSpPr/>
          <p:nvPr/>
        </p:nvSpPr>
        <p:spPr>
          <a:xfrm>
            <a:off x="4502258" y="4045058"/>
            <a:ext cx="6540284" cy="21319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586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6C46AA-5B7F-4E21-FBE6-9547DB09F6A2}"/>
              </a:ext>
            </a:extLst>
          </p:cNvPr>
          <p:cNvSpPr>
            <a:spLocks noGrp="1"/>
          </p:cNvSpPr>
          <p:nvPr>
            <p:ph type="title"/>
          </p:nvPr>
        </p:nvSpPr>
        <p:spPr/>
        <p:txBody>
          <a:bodyPr/>
          <a:lstStyle/>
          <a:p>
            <a:r>
              <a:rPr lang="en-US" dirty="0"/>
              <a:t>Cloud Patterns and Practices Summary Table</a:t>
            </a:r>
          </a:p>
        </p:txBody>
      </p:sp>
      <p:sp>
        <p:nvSpPr>
          <p:cNvPr id="14" name="Content Placeholder 13">
            <a:extLst>
              <a:ext uri="{FF2B5EF4-FFF2-40B4-BE49-F238E27FC236}">
                <a16:creationId xmlns:a16="http://schemas.microsoft.com/office/drawing/2014/main" id="{F3F74AE0-38FE-BEC7-F9FC-612FAFC11555}"/>
              </a:ext>
            </a:extLst>
          </p:cNvPr>
          <p:cNvSpPr>
            <a:spLocks noGrp="1"/>
          </p:cNvSpPr>
          <p:nvPr>
            <p:ph type="body" idx="1"/>
          </p:nvPr>
        </p:nvSpPr>
        <p:spPr/>
        <p:txBody>
          <a:bodyPr/>
          <a:lstStyle/>
          <a:p>
            <a:pPr marL="0" indent="0">
              <a:buNone/>
            </a:pPr>
            <a:r>
              <a:rPr lang="en-US" dirty="0"/>
              <a:t>Wherein I encourage you to </a:t>
            </a:r>
            <a:r>
              <a:rPr lang="en-US" dirty="0">
                <a:hlinkClick r:id="rId2" action="ppaction://hlinkfile"/>
              </a:rPr>
              <a:t>click here</a:t>
            </a:r>
            <a:r>
              <a:rPr lang="en-US" dirty="0"/>
              <a:t>…</a:t>
            </a:r>
            <a:br>
              <a:rPr lang="en-US" dirty="0"/>
            </a:br>
            <a:br>
              <a:rPr lang="en-US" dirty="0"/>
            </a:br>
            <a:r>
              <a:rPr lang="en-US" dirty="0"/>
              <a:t>(If I were a joker that link would go to the Acrobat Reader installation page)</a:t>
            </a:r>
          </a:p>
        </p:txBody>
      </p:sp>
    </p:spTree>
    <p:extLst>
      <p:ext uri="{BB962C8B-B14F-4D97-AF65-F5344CB8AC3E}">
        <p14:creationId xmlns:p14="http://schemas.microsoft.com/office/powerpoint/2010/main" val="30350222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C31830-6C8D-8106-80A0-1281B92A0948}"/>
              </a:ext>
            </a:extLst>
          </p:cNvPr>
          <p:cNvSpPr>
            <a:spLocks noGrp="1"/>
          </p:cNvSpPr>
          <p:nvPr>
            <p:ph type="title"/>
          </p:nvPr>
        </p:nvSpPr>
        <p:spPr/>
        <p:txBody>
          <a:bodyPr/>
          <a:lstStyle/>
          <a:p>
            <a:r>
              <a:rPr lang="en-US" dirty="0"/>
              <a:t>Patterns and Practices for Immediate Adoption</a:t>
            </a:r>
          </a:p>
        </p:txBody>
      </p:sp>
      <p:sp>
        <p:nvSpPr>
          <p:cNvPr id="5" name="Text Placeholder 4">
            <a:extLst>
              <a:ext uri="{FF2B5EF4-FFF2-40B4-BE49-F238E27FC236}">
                <a16:creationId xmlns:a16="http://schemas.microsoft.com/office/drawing/2014/main" id="{A279EBCE-669D-6925-164D-1B12D42A0F69}"/>
              </a:ext>
            </a:extLst>
          </p:cNvPr>
          <p:cNvSpPr>
            <a:spLocks noGrp="1"/>
          </p:cNvSpPr>
          <p:nvPr>
            <p:ph type="body" idx="1"/>
          </p:nvPr>
        </p:nvSpPr>
        <p:spPr/>
        <p:txBody>
          <a:bodyPr/>
          <a:lstStyle/>
          <a:p>
            <a:r>
              <a:rPr lang="en-US" dirty="0"/>
              <a:t>Wherein I pontificate on what you should do </a:t>
            </a:r>
            <a:r>
              <a:rPr lang="en-US" i="1" dirty="0"/>
              <a:t>right now</a:t>
            </a:r>
            <a:r>
              <a:rPr lang="en-US" dirty="0"/>
              <a:t>…</a:t>
            </a:r>
          </a:p>
        </p:txBody>
      </p:sp>
    </p:spTree>
    <p:extLst>
      <p:ext uri="{BB962C8B-B14F-4D97-AF65-F5344CB8AC3E}">
        <p14:creationId xmlns:p14="http://schemas.microsoft.com/office/powerpoint/2010/main" val="26680107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Immediate Adoption:  Monitoring</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Observability and monitoring</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Golden Signal Monitoring</a:t>
            </a:r>
          </a:p>
          <a:p>
            <a:r>
              <a:rPr lang="en-US" dirty="0"/>
              <a:t>Distributed Tracing Correlation</a:t>
            </a:r>
          </a:p>
          <a:p>
            <a:r>
              <a:rPr lang="en-US" dirty="0"/>
              <a:t>Centralized Logging</a:t>
            </a:r>
          </a:p>
        </p:txBody>
      </p:sp>
    </p:spTree>
    <p:extLst>
      <p:ext uri="{BB962C8B-B14F-4D97-AF65-F5344CB8AC3E}">
        <p14:creationId xmlns:p14="http://schemas.microsoft.com/office/powerpoint/2010/main" val="251608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Immediate Adoption:  Security</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Secrets Management</a:t>
            </a:r>
          </a:p>
          <a:p>
            <a:r>
              <a:rPr lang="en-US" dirty="0"/>
              <a:t>Zero Trust Architecture</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Secrets Rotation</a:t>
            </a:r>
          </a:p>
          <a:p>
            <a:r>
              <a:rPr lang="en-US" dirty="0"/>
              <a:t>Zero Trust Security</a:t>
            </a:r>
          </a:p>
          <a:p>
            <a:r>
              <a:rPr lang="en-US" dirty="0"/>
              <a:t>Vault Key</a:t>
            </a:r>
          </a:p>
          <a:p>
            <a:r>
              <a:rPr lang="en-US" dirty="0"/>
              <a:t>Continuous Security Scanning</a:t>
            </a:r>
          </a:p>
        </p:txBody>
      </p:sp>
    </p:spTree>
    <p:extLst>
      <p:ext uri="{BB962C8B-B14F-4D97-AF65-F5344CB8AC3E}">
        <p14:creationId xmlns:p14="http://schemas.microsoft.com/office/powerpoint/2010/main" val="321048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fade">
                                      <p:cBhvr>
                                        <p:cTn id="3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Immediate Adoption:  DevSecOps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Blue/Green Deployment Operations</a:t>
            </a:r>
          </a:p>
          <a:p>
            <a:r>
              <a:rPr lang="en-US" dirty="0"/>
              <a:t>CI/CD Pipeline Implementation</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Blue/Green Deployment</a:t>
            </a:r>
          </a:p>
          <a:p>
            <a:r>
              <a:rPr lang="en-US" dirty="0"/>
              <a:t>Automated Rollback</a:t>
            </a:r>
          </a:p>
          <a:p>
            <a:r>
              <a:rPr lang="en-US" dirty="0"/>
              <a:t>Pipeline as Code</a:t>
            </a:r>
          </a:p>
        </p:txBody>
      </p:sp>
    </p:spTree>
    <p:extLst>
      <p:ext uri="{BB962C8B-B14F-4D97-AF65-F5344CB8AC3E}">
        <p14:creationId xmlns:p14="http://schemas.microsoft.com/office/powerpoint/2010/main" val="269471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Immediate Adoption:  Data Management</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Data Governance</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Transaction</a:t>
            </a:r>
          </a:p>
          <a:p>
            <a:r>
              <a:rPr lang="en-US" dirty="0"/>
              <a:t>Eventual Consistency</a:t>
            </a:r>
          </a:p>
          <a:p>
            <a:r>
              <a:rPr lang="en-US" dirty="0"/>
              <a:t>Event Sourcing</a:t>
            </a:r>
          </a:p>
        </p:txBody>
      </p:sp>
    </p:spTree>
    <p:extLst>
      <p:ext uri="{BB962C8B-B14F-4D97-AF65-F5344CB8AC3E}">
        <p14:creationId xmlns:p14="http://schemas.microsoft.com/office/powerpoint/2010/main" val="358710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C482-6BDD-9E04-76A2-669879415887}"/>
              </a:ext>
            </a:extLst>
          </p:cNvPr>
          <p:cNvSpPr>
            <a:spLocks noGrp="1"/>
          </p:cNvSpPr>
          <p:nvPr>
            <p:ph type="title"/>
          </p:nvPr>
        </p:nvSpPr>
        <p:spPr/>
        <p:txBody>
          <a:bodyPr/>
          <a:lstStyle/>
          <a:p>
            <a:r>
              <a:rPr lang="en-US" dirty="0"/>
              <a:t>Departmental Roll-Call:  Who All is Here?</a:t>
            </a:r>
          </a:p>
        </p:txBody>
      </p:sp>
      <p:sp>
        <p:nvSpPr>
          <p:cNvPr id="3" name="Content Placeholder 2">
            <a:extLst>
              <a:ext uri="{FF2B5EF4-FFF2-40B4-BE49-F238E27FC236}">
                <a16:creationId xmlns:a16="http://schemas.microsoft.com/office/drawing/2014/main" id="{AE60015E-604C-DDE3-6F93-8FB024D9652F}"/>
              </a:ext>
            </a:extLst>
          </p:cNvPr>
          <p:cNvSpPr>
            <a:spLocks noGrp="1"/>
          </p:cNvSpPr>
          <p:nvPr>
            <p:ph idx="1"/>
          </p:nvPr>
        </p:nvSpPr>
        <p:spPr/>
        <p:txBody>
          <a:bodyPr/>
          <a:lstStyle/>
          <a:p>
            <a:r>
              <a:rPr lang="en-US" dirty="0"/>
              <a:t>Big Data Services</a:t>
            </a:r>
          </a:p>
          <a:p>
            <a:r>
              <a:rPr lang="en-US" dirty="0"/>
              <a:t>Anybody Else?</a:t>
            </a:r>
          </a:p>
        </p:txBody>
      </p:sp>
    </p:spTree>
    <p:extLst>
      <p:ext uri="{BB962C8B-B14F-4D97-AF65-F5344CB8AC3E}">
        <p14:creationId xmlns:p14="http://schemas.microsoft.com/office/powerpoint/2010/main" val="21616515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C31830-6C8D-8106-80A0-1281B92A0948}"/>
              </a:ext>
            </a:extLst>
          </p:cNvPr>
          <p:cNvSpPr>
            <a:spLocks noGrp="1"/>
          </p:cNvSpPr>
          <p:nvPr>
            <p:ph type="title"/>
          </p:nvPr>
        </p:nvSpPr>
        <p:spPr/>
        <p:txBody>
          <a:bodyPr/>
          <a:lstStyle/>
          <a:p>
            <a:r>
              <a:rPr lang="en-US" dirty="0"/>
              <a:t>Patterns and Practices for Early Adoption</a:t>
            </a:r>
          </a:p>
        </p:txBody>
      </p:sp>
      <p:sp>
        <p:nvSpPr>
          <p:cNvPr id="5" name="Text Placeholder 4">
            <a:extLst>
              <a:ext uri="{FF2B5EF4-FFF2-40B4-BE49-F238E27FC236}">
                <a16:creationId xmlns:a16="http://schemas.microsoft.com/office/drawing/2014/main" id="{A279EBCE-669D-6925-164D-1B12D42A0F69}"/>
              </a:ext>
            </a:extLst>
          </p:cNvPr>
          <p:cNvSpPr>
            <a:spLocks noGrp="1"/>
          </p:cNvSpPr>
          <p:nvPr>
            <p:ph type="body" idx="1"/>
          </p:nvPr>
        </p:nvSpPr>
        <p:spPr/>
        <p:txBody>
          <a:bodyPr/>
          <a:lstStyle/>
          <a:p>
            <a:r>
              <a:rPr lang="en-US" dirty="0"/>
              <a:t>Wherein I pontificate on what you should do </a:t>
            </a:r>
            <a:r>
              <a:rPr lang="en-US" i="1" dirty="0"/>
              <a:t>sooner rather than later</a:t>
            </a:r>
            <a:r>
              <a:rPr lang="en-US" dirty="0"/>
              <a:t>…</a:t>
            </a:r>
          </a:p>
        </p:txBody>
      </p:sp>
    </p:spTree>
    <p:extLst>
      <p:ext uri="{BB962C8B-B14F-4D97-AF65-F5344CB8AC3E}">
        <p14:creationId xmlns:p14="http://schemas.microsoft.com/office/powerpoint/2010/main" val="961624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Early Adoption:  Cost Optimization</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FinOps Principles</a:t>
            </a:r>
          </a:p>
          <a:p>
            <a:r>
              <a:rPr lang="en-US" dirty="0"/>
              <a:t>Tagging Strategy</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None</a:t>
            </a:r>
          </a:p>
        </p:txBody>
      </p:sp>
    </p:spTree>
    <p:extLst>
      <p:ext uri="{BB962C8B-B14F-4D97-AF65-F5344CB8AC3E}">
        <p14:creationId xmlns:p14="http://schemas.microsoft.com/office/powerpoint/2010/main" val="70032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37488-A20A-C960-3872-C88361FE5692}"/>
              </a:ext>
            </a:extLst>
          </p:cNvPr>
          <p:cNvSpPr>
            <a:spLocks noGrp="1"/>
          </p:cNvSpPr>
          <p:nvPr>
            <p:ph type="title"/>
          </p:nvPr>
        </p:nvSpPr>
        <p:spPr/>
        <p:txBody>
          <a:bodyPr/>
          <a:lstStyle/>
          <a:p>
            <a:r>
              <a:rPr lang="en-US" dirty="0"/>
              <a:t>Early Adoption:  Networking</a:t>
            </a:r>
          </a:p>
        </p:txBody>
      </p:sp>
      <p:sp>
        <p:nvSpPr>
          <p:cNvPr id="6" name="Text Placeholder 5">
            <a:extLst>
              <a:ext uri="{FF2B5EF4-FFF2-40B4-BE49-F238E27FC236}">
                <a16:creationId xmlns:a16="http://schemas.microsoft.com/office/drawing/2014/main" id="{FFF054BB-E2A7-5FE4-4EEE-4EA7C939542C}"/>
              </a:ext>
            </a:extLst>
          </p:cNvPr>
          <p:cNvSpPr>
            <a:spLocks noGrp="1"/>
          </p:cNvSpPr>
          <p:nvPr>
            <p:ph type="body" idx="1"/>
          </p:nvPr>
        </p:nvSpPr>
        <p:spPr/>
        <p:txBody>
          <a:bodyPr/>
          <a:lstStyle/>
          <a:p>
            <a:r>
              <a:rPr lang="en-US" dirty="0"/>
              <a:t>Practices</a:t>
            </a:r>
          </a:p>
        </p:txBody>
      </p:sp>
      <p:sp>
        <p:nvSpPr>
          <p:cNvPr id="7" name="Content Placeholder 6">
            <a:extLst>
              <a:ext uri="{FF2B5EF4-FFF2-40B4-BE49-F238E27FC236}">
                <a16:creationId xmlns:a16="http://schemas.microsoft.com/office/drawing/2014/main" id="{AD329687-8F8A-EA68-DF27-A0B38F3D7F11}"/>
              </a:ext>
            </a:extLst>
          </p:cNvPr>
          <p:cNvSpPr>
            <a:spLocks noGrp="1"/>
          </p:cNvSpPr>
          <p:nvPr>
            <p:ph sz="half" idx="2"/>
          </p:nvPr>
        </p:nvSpPr>
        <p:spPr/>
        <p:txBody>
          <a:bodyPr/>
          <a:lstStyle/>
          <a:p>
            <a:r>
              <a:rPr lang="en-US" dirty="0"/>
              <a:t>Service Mesh Implementation</a:t>
            </a:r>
          </a:p>
        </p:txBody>
      </p:sp>
      <p:sp>
        <p:nvSpPr>
          <p:cNvPr id="8" name="Text Placeholder 7">
            <a:extLst>
              <a:ext uri="{FF2B5EF4-FFF2-40B4-BE49-F238E27FC236}">
                <a16:creationId xmlns:a16="http://schemas.microsoft.com/office/drawing/2014/main" id="{26247F69-2D85-7FD4-E752-C65A607FDE8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7AD702D9-6DD0-054F-1099-5509691B88CF}"/>
              </a:ext>
            </a:extLst>
          </p:cNvPr>
          <p:cNvSpPr>
            <a:spLocks noGrp="1"/>
          </p:cNvSpPr>
          <p:nvPr>
            <p:ph sz="quarter" idx="4"/>
          </p:nvPr>
        </p:nvSpPr>
        <p:spPr/>
        <p:txBody>
          <a:bodyPr/>
          <a:lstStyle/>
          <a:p>
            <a:r>
              <a:rPr lang="en-US" dirty="0"/>
              <a:t>Hub-and-Spoke Network</a:t>
            </a:r>
          </a:p>
          <a:p>
            <a:r>
              <a:rPr lang="en-US" dirty="0"/>
              <a:t>Service Mesh Pattern</a:t>
            </a:r>
          </a:p>
          <a:p>
            <a:r>
              <a:rPr lang="en-US" dirty="0"/>
              <a:t>Multi-Tier VPC Segmentation</a:t>
            </a:r>
          </a:p>
        </p:txBody>
      </p:sp>
    </p:spTree>
    <p:extLst>
      <p:ext uri="{BB962C8B-B14F-4D97-AF65-F5344CB8AC3E}">
        <p14:creationId xmlns:p14="http://schemas.microsoft.com/office/powerpoint/2010/main" val="267471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37488-A20A-C960-3872-C88361FE5692}"/>
              </a:ext>
            </a:extLst>
          </p:cNvPr>
          <p:cNvSpPr>
            <a:spLocks noGrp="1"/>
          </p:cNvSpPr>
          <p:nvPr>
            <p:ph type="title"/>
          </p:nvPr>
        </p:nvSpPr>
        <p:spPr/>
        <p:txBody>
          <a:bodyPr/>
          <a:lstStyle/>
          <a:p>
            <a:r>
              <a:rPr lang="en-US" dirty="0"/>
              <a:t>Early Adoption:  Storage</a:t>
            </a:r>
          </a:p>
        </p:txBody>
      </p:sp>
      <p:sp>
        <p:nvSpPr>
          <p:cNvPr id="6" name="Text Placeholder 5">
            <a:extLst>
              <a:ext uri="{FF2B5EF4-FFF2-40B4-BE49-F238E27FC236}">
                <a16:creationId xmlns:a16="http://schemas.microsoft.com/office/drawing/2014/main" id="{FFF054BB-E2A7-5FE4-4EEE-4EA7C939542C}"/>
              </a:ext>
            </a:extLst>
          </p:cNvPr>
          <p:cNvSpPr>
            <a:spLocks noGrp="1"/>
          </p:cNvSpPr>
          <p:nvPr>
            <p:ph type="body" idx="1"/>
          </p:nvPr>
        </p:nvSpPr>
        <p:spPr/>
        <p:txBody>
          <a:bodyPr/>
          <a:lstStyle/>
          <a:p>
            <a:r>
              <a:rPr lang="en-US" dirty="0"/>
              <a:t>Practices</a:t>
            </a:r>
          </a:p>
        </p:txBody>
      </p:sp>
      <p:sp>
        <p:nvSpPr>
          <p:cNvPr id="7" name="Content Placeholder 6">
            <a:extLst>
              <a:ext uri="{FF2B5EF4-FFF2-40B4-BE49-F238E27FC236}">
                <a16:creationId xmlns:a16="http://schemas.microsoft.com/office/drawing/2014/main" id="{AD329687-8F8A-EA68-DF27-A0B38F3D7F11}"/>
              </a:ext>
            </a:extLst>
          </p:cNvPr>
          <p:cNvSpPr>
            <a:spLocks noGrp="1"/>
          </p:cNvSpPr>
          <p:nvPr>
            <p:ph sz="half" idx="2"/>
          </p:nvPr>
        </p:nvSpPr>
        <p:spPr/>
        <p:txBody>
          <a:bodyPr/>
          <a:lstStyle/>
          <a:p>
            <a:r>
              <a:rPr lang="en-US" dirty="0"/>
              <a:t>Data Quality Management</a:t>
            </a:r>
          </a:p>
        </p:txBody>
      </p:sp>
      <p:sp>
        <p:nvSpPr>
          <p:cNvPr id="8" name="Text Placeholder 7">
            <a:extLst>
              <a:ext uri="{FF2B5EF4-FFF2-40B4-BE49-F238E27FC236}">
                <a16:creationId xmlns:a16="http://schemas.microsoft.com/office/drawing/2014/main" id="{26247F69-2D85-7FD4-E752-C65A607FDE8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7AD702D9-6DD0-054F-1099-5509691B88CF}"/>
              </a:ext>
            </a:extLst>
          </p:cNvPr>
          <p:cNvSpPr>
            <a:spLocks noGrp="1"/>
          </p:cNvSpPr>
          <p:nvPr>
            <p:ph sz="quarter" idx="4"/>
          </p:nvPr>
        </p:nvSpPr>
        <p:spPr/>
        <p:txBody>
          <a:bodyPr/>
          <a:lstStyle/>
          <a:p>
            <a:r>
              <a:rPr lang="en-US" dirty="0"/>
              <a:t>Data Lake</a:t>
            </a:r>
          </a:p>
          <a:p>
            <a:r>
              <a:rPr lang="en-US" dirty="0"/>
              <a:t>Intelligent Data Tiering</a:t>
            </a:r>
          </a:p>
        </p:txBody>
      </p:sp>
    </p:spTree>
    <p:extLst>
      <p:ext uri="{BB962C8B-B14F-4D97-AF65-F5344CB8AC3E}">
        <p14:creationId xmlns:p14="http://schemas.microsoft.com/office/powerpoint/2010/main" val="195757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37488-A20A-C960-3872-C88361FE5692}"/>
              </a:ext>
            </a:extLst>
          </p:cNvPr>
          <p:cNvSpPr>
            <a:spLocks noGrp="1"/>
          </p:cNvSpPr>
          <p:nvPr>
            <p:ph type="title"/>
          </p:nvPr>
        </p:nvSpPr>
        <p:spPr/>
        <p:txBody>
          <a:bodyPr/>
          <a:lstStyle/>
          <a:p>
            <a:r>
              <a:rPr lang="en-US" dirty="0"/>
              <a:t>Early Adoption:  Disaster Recovery</a:t>
            </a:r>
          </a:p>
        </p:txBody>
      </p:sp>
      <p:sp>
        <p:nvSpPr>
          <p:cNvPr id="6" name="Text Placeholder 5">
            <a:extLst>
              <a:ext uri="{FF2B5EF4-FFF2-40B4-BE49-F238E27FC236}">
                <a16:creationId xmlns:a16="http://schemas.microsoft.com/office/drawing/2014/main" id="{FFF054BB-E2A7-5FE4-4EEE-4EA7C939542C}"/>
              </a:ext>
            </a:extLst>
          </p:cNvPr>
          <p:cNvSpPr>
            <a:spLocks noGrp="1"/>
          </p:cNvSpPr>
          <p:nvPr>
            <p:ph type="body" idx="1"/>
          </p:nvPr>
        </p:nvSpPr>
        <p:spPr/>
        <p:txBody>
          <a:bodyPr/>
          <a:lstStyle/>
          <a:p>
            <a:r>
              <a:rPr lang="en-US" dirty="0"/>
              <a:t>Practices</a:t>
            </a:r>
          </a:p>
        </p:txBody>
      </p:sp>
      <p:sp>
        <p:nvSpPr>
          <p:cNvPr id="7" name="Content Placeholder 6">
            <a:extLst>
              <a:ext uri="{FF2B5EF4-FFF2-40B4-BE49-F238E27FC236}">
                <a16:creationId xmlns:a16="http://schemas.microsoft.com/office/drawing/2014/main" id="{AD329687-8F8A-EA68-DF27-A0B38F3D7F11}"/>
              </a:ext>
            </a:extLst>
          </p:cNvPr>
          <p:cNvSpPr>
            <a:spLocks noGrp="1"/>
          </p:cNvSpPr>
          <p:nvPr>
            <p:ph sz="half" idx="2"/>
          </p:nvPr>
        </p:nvSpPr>
        <p:spPr/>
        <p:txBody>
          <a:bodyPr/>
          <a:lstStyle/>
          <a:p>
            <a:r>
              <a:rPr lang="en-US" dirty="0"/>
              <a:t>Disaster Recovery Operations</a:t>
            </a:r>
          </a:p>
        </p:txBody>
      </p:sp>
      <p:sp>
        <p:nvSpPr>
          <p:cNvPr id="8" name="Text Placeholder 7">
            <a:extLst>
              <a:ext uri="{FF2B5EF4-FFF2-40B4-BE49-F238E27FC236}">
                <a16:creationId xmlns:a16="http://schemas.microsoft.com/office/drawing/2014/main" id="{26247F69-2D85-7FD4-E752-C65A607FDE8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7AD702D9-6DD0-054F-1099-5509691B88CF}"/>
              </a:ext>
            </a:extLst>
          </p:cNvPr>
          <p:cNvSpPr>
            <a:spLocks noGrp="1"/>
          </p:cNvSpPr>
          <p:nvPr>
            <p:ph sz="quarter" idx="4"/>
          </p:nvPr>
        </p:nvSpPr>
        <p:spPr/>
        <p:txBody>
          <a:bodyPr/>
          <a:lstStyle/>
          <a:p>
            <a:r>
              <a:rPr lang="en-US" dirty="0"/>
              <a:t>Pilot Light</a:t>
            </a:r>
          </a:p>
          <a:p>
            <a:r>
              <a:rPr lang="en-US" dirty="0"/>
              <a:t>Cross-Region Data Replication</a:t>
            </a:r>
          </a:p>
        </p:txBody>
      </p:sp>
    </p:spTree>
    <p:extLst>
      <p:ext uri="{BB962C8B-B14F-4D97-AF65-F5344CB8AC3E}">
        <p14:creationId xmlns:p14="http://schemas.microsoft.com/office/powerpoint/2010/main" val="288455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C31830-6C8D-8106-80A0-1281B92A0948}"/>
              </a:ext>
            </a:extLst>
          </p:cNvPr>
          <p:cNvSpPr>
            <a:spLocks noGrp="1"/>
          </p:cNvSpPr>
          <p:nvPr>
            <p:ph type="title"/>
          </p:nvPr>
        </p:nvSpPr>
        <p:spPr/>
        <p:txBody>
          <a:bodyPr/>
          <a:lstStyle/>
          <a:p>
            <a:r>
              <a:rPr lang="en-US" dirty="0"/>
              <a:t>Patterns and Practices: Low-Hanging Fruit</a:t>
            </a:r>
          </a:p>
        </p:txBody>
      </p:sp>
      <p:sp>
        <p:nvSpPr>
          <p:cNvPr id="5" name="Text Placeholder 4">
            <a:extLst>
              <a:ext uri="{FF2B5EF4-FFF2-40B4-BE49-F238E27FC236}">
                <a16:creationId xmlns:a16="http://schemas.microsoft.com/office/drawing/2014/main" id="{A279EBCE-669D-6925-164D-1B12D42A0F69}"/>
              </a:ext>
            </a:extLst>
          </p:cNvPr>
          <p:cNvSpPr>
            <a:spLocks noGrp="1"/>
          </p:cNvSpPr>
          <p:nvPr>
            <p:ph type="body" idx="1"/>
          </p:nvPr>
        </p:nvSpPr>
        <p:spPr/>
        <p:txBody>
          <a:bodyPr/>
          <a:lstStyle/>
          <a:p>
            <a:r>
              <a:rPr lang="en-US" dirty="0"/>
              <a:t>Wherein I pontificate on what </a:t>
            </a:r>
            <a:r>
              <a:rPr lang="en-US" i="1" dirty="0"/>
              <a:t>might be</a:t>
            </a:r>
            <a:r>
              <a:rPr lang="en-US" dirty="0"/>
              <a:t> relatively easy…</a:t>
            </a:r>
          </a:p>
        </p:txBody>
      </p:sp>
    </p:spTree>
    <p:extLst>
      <p:ext uri="{BB962C8B-B14F-4D97-AF65-F5344CB8AC3E}">
        <p14:creationId xmlns:p14="http://schemas.microsoft.com/office/powerpoint/2010/main" val="27017868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LHF:  Teams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Cross-Functional Teams</a:t>
            </a:r>
          </a:p>
          <a:p>
            <a:r>
              <a:rPr lang="en-US" dirty="0"/>
              <a:t>Agile Development</a:t>
            </a:r>
            <a:br>
              <a:rPr lang="en-US" dirty="0"/>
            </a:br>
            <a:r>
              <a:rPr lang="en-US" dirty="0"/>
              <a:t>(pre-monetization)</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None</a:t>
            </a:r>
            <a:br>
              <a:rPr lang="en-US" dirty="0"/>
            </a:br>
            <a:r>
              <a:rPr lang="en-US" dirty="0"/>
              <a:t>(But avoid </a:t>
            </a:r>
            <a:r>
              <a:rPr lang="en-US" dirty="0">
                <a:hlinkClick r:id="rId3" action="ppaction://hlinkpres?slideindex=1&amp;slidetitle="/>
              </a:rPr>
              <a:t>anti-patterns</a:t>
            </a:r>
            <a:r>
              <a:rPr lang="en-US" dirty="0"/>
              <a:t>)</a:t>
            </a:r>
          </a:p>
        </p:txBody>
      </p:sp>
    </p:spTree>
    <p:extLst>
      <p:ext uri="{BB962C8B-B14F-4D97-AF65-F5344CB8AC3E}">
        <p14:creationId xmlns:p14="http://schemas.microsoft.com/office/powerpoint/2010/main" val="349594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LHF:  DevSecOps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Canary Release Operations</a:t>
            </a:r>
          </a:p>
          <a:p>
            <a:r>
              <a:rPr lang="en-US" dirty="0"/>
              <a:t>Test-Driven Development</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Canary Deployment</a:t>
            </a:r>
          </a:p>
          <a:p>
            <a:r>
              <a:rPr lang="en-US" dirty="0"/>
              <a:t>Feature Flag</a:t>
            </a:r>
          </a:p>
          <a:p>
            <a:r>
              <a:rPr lang="en-US" dirty="0"/>
              <a:t>Static Content Hosting</a:t>
            </a:r>
          </a:p>
        </p:txBody>
      </p:sp>
    </p:spTree>
    <p:extLst>
      <p:ext uri="{BB962C8B-B14F-4D97-AF65-F5344CB8AC3E}">
        <p14:creationId xmlns:p14="http://schemas.microsoft.com/office/powerpoint/2010/main" val="228510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LHF:  Performance Optimization</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Performance Testing</a:t>
            </a:r>
          </a:p>
          <a:p>
            <a:r>
              <a:rPr lang="en-US" dirty="0"/>
              <a:t>Scalability Testing</a:t>
            </a:r>
          </a:p>
          <a:p>
            <a:r>
              <a:rPr lang="en-US" dirty="0"/>
              <a:t>Reliability Testing</a:t>
            </a:r>
            <a:br>
              <a:rPr lang="en-US" dirty="0"/>
            </a:br>
            <a:r>
              <a:rPr lang="en-US" dirty="0"/>
              <a:t>(groups logically)</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Caching Pattern</a:t>
            </a:r>
          </a:p>
          <a:p>
            <a:r>
              <a:rPr lang="en-US" dirty="0"/>
              <a:t>CDN Integration</a:t>
            </a:r>
          </a:p>
        </p:txBody>
      </p:sp>
    </p:spTree>
    <p:extLst>
      <p:ext uri="{BB962C8B-B14F-4D97-AF65-F5344CB8AC3E}">
        <p14:creationId xmlns:p14="http://schemas.microsoft.com/office/powerpoint/2010/main" val="60677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fade">
                                      <p:cBhvr>
                                        <p:cTn id="2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3F85EF-1604-6775-EB52-D47E4C4D0AE2}"/>
              </a:ext>
            </a:extLst>
          </p:cNvPr>
          <p:cNvSpPr>
            <a:spLocks noGrp="1"/>
          </p:cNvSpPr>
          <p:nvPr>
            <p:ph type="title"/>
          </p:nvPr>
        </p:nvSpPr>
        <p:spPr/>
        <p:txBody>
          <a:bodyPr/>
          <a:lstStyle/>
          <a:p>
            <a:r>
              <a:rPr lang="en-US" dirty="0"/>
              <a:t>Patterns and Practices:  Maturity Phase 1: Optimization</a:t>
            </a:r>
          </a:p>
        </p:txBody>
      </p:sp>
      <p:sp>
        <p:nvSpPr>
          <p:cNvPr id="8" name="Text Placeholder 7">
            <a:extLst>
              <a:ext uri="{FF2B5EF4-FFF2-40B4-BE49-F238E27FC236}">
                <a16:creationId xmlns:a16="http://schemas.microsoft.com/office/drawing/2014/main" id="{1305CA91-5AAF-2E41-3A82-5FFF43E67827}"/>
              </a:ext>
            </a:extLst>
          </p:cNvPr>
          <p:cNvSpPr>
            <a:spLocks noGrp="1"/>
          </p:cNvSpPr>
          <p:nvPr>
            <p:ph type="body" idx="1"/>
          </p:nvPr>
        </p:nvSpPr>
        <p:spPr/>
        <p:txBody>
          <a:bodyPr/>
          <a:lstStyle/>
          <a:p>
            <a:r>
              <a:rPr lang="en-US" dirty="0"/>
              <a:t>Wherein I describe things I think you should already be thinking about…</a:t>
            </a:r>
          </a:p>
        </p:txBody>
      </p:sp>
    </p:spTree>
    <p:extLst>
      <p:ext uri="{BB962C8B-B14F-4D97-AF65-F5344CB8AC3E}">
        <p14:creationId xmlns:p14="http://schemas.microsoft.com/office/powerpoint/2010/main" val="2912896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34797-FC4A-6C8D-ADC3-BE3A3A0033AD}"/>
              </a:ext>
            </a:extLst>
          </p:cNvPr>
          <p:cNvSpPr>
            <a:spLocks noGrp="1"/>
          </p:cNvSpPr>
          <p:nvPr>
            <p:ph type="title"/>
          </p:nvPr>
        </p:nvSpPr>
        <p:spPr/>
        <p:txBody>
          <a:bodyPr/>
          <a:lstStyle/>
          <a:p>
            <a:r>
              <a:rPr lang="en-US" dirty="0"/>
              <a:t>What are Patterns and Practices</a:t>
            </a:r>
          </a:p>
        </p:txBody>
      </p:sp>
      <p:sp>
        <p:nvSpPr>
          <p:cNvPr id="5" name="Subtitle 4">
            <a:extLst>
              <a:ext uri="{FF2B5EF4-FFF2-40B4-BE49-F238E27FC236}">
                <a16:creationId xmlns:a16="http://schemas.microsoft.com/office/drawing/2014/main" id="{73B4CEA7-AEA2-E083-3101-4B64700211E0}"/>
              </a:ext>
            </a:extLst>
          </p:cNvPr>
          <p:cNvSpPr>
            <a:spLocks noGrp="1"/>
          </p:cNvSpPr>
          <p:nvPr>
            <p:ph type="body" idx="1"/>
          </p:nvPr>
        </p:nvSpPr>
        <p:spPr/>
        <p:txBody>
          <a:bodyPr/>
          <a:lstStyle/>
          <a:p>
            <a:r>
              <a:rPr lang="en-US" dirty="0"/>
              <a:t>Wherein I explain what a “known good solution” is…</a:t>
            </a:r>
          </a:p>
        </p:txBody>
      </p:sp>
    </p:spTree>
    <p:extLst>
      <p:ext uri="{BB962C8B-B14F-4D97-AF65-F5344CB8AC3E}">
        <p14:creationId xmlns:p14="http://schemas.microsoft.com/office/powerpoint/2010/main" val="18439473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1:  Teams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Blameless Postmortems</a:t>
            </a:r>
          </a:p>
          <a:p>
            <a:r>
              <a:rPr lang="en-US" dirty="0"/>
              <a:t>On-Call Rotations</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None</a:t>
            </a:r>
          </a:p>
        </p:txBody>
      </p:sp>
    </p:spTree>
    <p:extLst>
      <p:ext uri="{BB962C8B-B14F-4D97-AF65-F5344CB8AC3E}">
        <p14:creationId xmlns:p14="http://schemas.microsoft.com/office/powerpoint/2010/main" val="419043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1:  Advanced Networking</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None</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AWS Cloud WAN *</a:t>
            </a:r>
          </a:p>
          <a:p>
            <a:r>
              <a:rPr lang="en-US" dirty="0" err="1"/>
              <a:t>PrivateLink</a:t>
            </a:r>
            <a:r>
              <a:rPr lang="en-US" dirty="0"/>
              <a:t> Secure Access *</a:t>
            </a:r>
          </a:p>
        </p:txBody>
      </p:sp>
    </p:spTree>
    <p:extLst>
      <p:ext uri="{BB962C8B-B14F-4D97-AF65-F5344CB8AC3E}">
        <p14:creationId xmlns:p14="http://schemas.microsoft.com/office/powerpoint/2010/main" val="214009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1:  Advanced Storage</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Data Lineage Tracking</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Multi-Tier Backup and Recovery</a:t>
            </a:r>
          </a:p>
          <a:p>
            <a:r>
              <a:rPr lang="en-US" dirty="0"/>
              <a:t>Automated Lifecycle Management</a:t>
            </a:r>
          </a:p>
        </p:txBody>
      </p:sp>
    </p:spTree>
    <p:extLst>
      <p:ext uri="{BB962C8B-B14F-4D97-AF65-F5344CB8AC3E}">
        <p14:creationId xmlns:p14="http://schemas.microsoft.com/office/powerpoint/2010/main" val="105044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1:  Containers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Container Security *</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Kubernetes Operator</a:t>
            </a:r>
          </a:p>
          <a:p>
            <a:r>
              <a:rPr lang="en-US" dirty="0"/>
              <a:t>Service Mesh Sidecar</a:t>
            </a:r>
          </a:p>
        </p:txBody>
      </p:sp>
    </p:spTree>
    <p:extLst>
      <p:ext uri="{BB962C8B-B14F-4D97-AF65-F5344CB8AC3E}">
        <p14:creationId xmlns:p14="http://schemas.microsoft.com/office/powerpoint/2010/main" val="171990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3F85EF-1604-6775-EB52-D47E4C4D0AE2}"/>
              </a:ext>
            </a:extLst>
          </p:cNvPr>
          <p:cNvSpPr>
            <a:spLocks noGrp="1"/>
          </p:cNvSpPr>
          <p:nvPr>
            <p:ph type="title"/>
          </p:nvPr>
        </p:nvSpPr>
        <p:spPr/>
        <p:txBody>
          <a:bodyPr/>
          <a:lstStyle/>
          <a:p>
            <a:r>
              <a:rPr lang="en-US" dirty="0"/>
              <a:t>Patterns and Practices:  Maturity Phase 2: Advanced Optimization</a:t>
            </a:r>
          </a:p>
        </p:txBody>
      </p:sp>
      <p:sp>
        <p:nvSpPr>
          <p:cNvPr id="8" name="Text Placeholder 7">
            <a:extLst>
              <a:ext uri="{FF2B5EF4-FFF2-40B4-BE49-F238E27FC236}">
                <a16:creationId xmlns:a16="http://schemas.microsoft.com/office/drawing/2014/main" id="{1305CA91-5AAF-2E41-3A82-5FFF43E67827}"/>
              </a:ext>
            </a:extLst>
          </p:cNvPr>
          <p:cNvSpPr>
            <a:spLocks noGrp="1"/>
          </p:cNvSpPr>
          <p:nvPr>
            <p:ph type="body" idx="1"/>
          </p:nvPr>
        </p:nvSpPr>
        <p:spPr/>
        <p:txBody>
          <a:bodyPr/>
          <a:lstStyle/>
          <a:p>
            <a:r>
              <a:rPr lang="en-US" dirty="0"/>
              <a:t>Wherein I encourage you to consider the juice before you squeeze…</a:t>
            </a:r>
          </a:p>
        </p:txBody>
      </p:sp>
    </p:spTree>
    <p:extLst>
      <p:ext uri="{BB962C8B-B14F-4D97-AF65-F5344CB8AC3E}">
        <p14:creationId xmlns:p14="http://schemas.microsoft.com/office/powerpoint/2010/main" val="25059629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2:  Cost Optimization</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None</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Spot Instance</a:t>
            </a:r>
          </a:p>
          <a:p>
            <a:r>
              <a:rPr lang="en-US" dirty="0"/>
              <a:t>Reserved Instance Ladder</a:t>
            </a:r>
          </a:p>
        </p:txBody>
      </p:sp>
    </p:spTree>
    <p:extLst>
      <p:ext uri="{BB962C8B-B14F-4D97-AF65-F5344CB8AC3E}">
        <p14:creationId xmlns:p14="http://schemas.microsoft.com/office/powerpoint/2010/main" val="52384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2:  Multi-Tenancy</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Multi-Tenant Operations</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Tenant-Aware Auto Scaling</a:t>
            </a:r>
          </a:p>
          <a:p>
            <a:r>
              <a:rPr lang="en-US" dirty="0"/>
              <a:t>Database-per-Service Multi-Tenancy</a:t>
            </a:r>
          </a:p>
        </p:txBody>
      </p:sp>
    </p:spTree>
    <p:extLst>
      <p:ext uri="{BB962C8B-B14F-4D97-AF65-F5344CB8AC3E}">
        <p14:creationId xmlns:p14="http://schemas.microsoft.com/office/powerpoint/2010/main" val="387771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2:  DevSecOps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Infrastructure as Code Maturity</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GitOps</a:t>
            </a:r>
          </a:p>
          <a:p>
            <a:r>
              <a:rPr lang="en-US" dirty="0"/>
              <a:t>Multi-Environment Promotion</a:t>
            </a:r>
          </a:p>
        </p:txBody>
      </p:sp>
    </p:spTree>
    <p:extLst>
      <p:ext uri="{BB962C8B-B14F-4D97-AF65-F5344CB8AC3E}">
        <p14:creationId xmlns:p14="http://schemas.microsoft.com/office/powerpoint/2010/main" val="343113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2:  Edge Computing</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Edge Operations</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Edge Discovery</a:t>
            </a:r>
          </a:p>
          <a:p>
            <a:r>
              <a:rPr lang="en-US" dirty="0"/>
              <a:t>Hybrid Edge-Cloud</a:t>
            </a:r>
          </a:p>
        </p:txBody>
      </p:sp>
    </p:spTree>
    <p:extLst>
      <p:ext uri="{BB962C8B-B14F-4D97-AF65-F5344CB8AC3E}">
        <p14:creationId xmlns:p14="http://schemas.microsoft.com/office/powerpoint/2010/main" val="417626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2:  Architecture</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Domain-Driven Design</a:t>
            </a:r>
          </a:p>
          <a:p>
            <a:r>
              <a:rPr lang="en-US" dirty="0"/>
              <a:t>Event-Driven Architecture</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None</a:t>
            </a:r>
          </a:p>
        </p:txBody>
      </p:sp>
    </p:spTree>
    <p:extLst>
      <p:ext uri="{BB962C8B-B14F-4D97-AF65-F5344CB8AC3E}">
        <p14:creationId xmlns:p14="http://schemas.microsoft.com/office/powerpoint/2010/main" val="89259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C09E-39F9-CE5A-6A9A-BADD595E31AF}"/>
              </a:ext>
            </a:extLst>
          </p:cNvPr>
          <p:cNvSpPr>
            <a:spLocks noGrp="1"/>
          </p:cNvSpPr>
          <p:nvPr>
            <p:ph type="title"/>
          </p:nvPr>
        </p:nvSpPr>
        <p:spPr/>
        <p:txBody>
          <a:bodyPr/>
          <a:lstStyle/>
          <a:p>
            <a:r>
              <a:rPr lang="en-US" b="1" dirty="0"/>
              <a:t>Patterns</a:t>
            </a:r>
            <a:r>
              <a:rPr lang="en-US" dirty="0"/>
              <a:t>:  Blueprints for Building</a:t>
            </a:r>
          </a:p>
        </p:txBody>
      </p:sp>
      <p:sp>
        <p:nvSpPr>
          <p:cNvPr id="3" name="Content Placeholder 2">
            <a:extLst>
              <a:ext uri="{FF2B5EF4-FFF2-40B4-BE49-F238E27FC236}">
                <a16:creationId xmlns:a16="http://schemas.microsoft.com/office/drawing/2014/main" id="{8D07F028-82C1-8C81-3F2A-3B3D3587F1A4}"/>
              </a:ext>
            </a:extLst>
          </p:cNvPr>
          <p:cNvSpPr>
            <a:spLocks noGrp="1"/>
          </p:cNvSpPr>
          <p:nvPr>
            <p:ph idx="1"/>
          </p:nvPr>
        </p:nvSpPr>
        <p:spPr/>
        <p:txBody>
          <a:bodyPr/>
          <a:lstStyle/>
          <a:p>
            <a:r>
              <a:rPr lang="en-US" dirty="0"/>
              <a:t>Reusable solutions to common problems</a:t>
            </a:r>
          </a:p>
          <a:p>
            <a:r>
              <a:rPr lang="en-US" dirty="0"/>
              <a:t>Typically abstract and language-agnostic</a:t>
            </a:r>
          </a:p>
          <a:p>
            <a:r>
              <a:rPr lang="en-US" dirty="0"/>
              <a:t>Focused on structural or behavioral aspects of a solution</a:t>
            </a:r>
          </a:p>
          <a:p>
            <a:r>
              <a:rPr lang="en-US" dirty="0"/>
              <a:t>Generally target code or architecture, but not both</a:t>
            </a:r>
          </a:p>
        </p:txBody>
      </p:sp>
    </p:spTree>
    <p:extLst>
      <p:ext uri="{BB962C8B-B14F-4D97-AF65-F5344CB8AC3E}">
        <p14:creationId xmlns:p14="http://schemas.microsoft.com/office/powerpoint/2010/main" val="304215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3F85EF-1604-6775-EB52-D47E4C4D0AE2}"/>
              </a:ext>
            </a:extLst>
          </p:cNvPr>
          <p:cNvSpPr>
            <a:spLocks noGrp="1"/>
          </p:cNvSpPr>
          <p:nvPr>
            <p:ph type="title"/>
          </p:nvPr>
        </p:nvSpPr>
        <p:spPr/>
        <p:txBody>
          <a:bodyPr/>
          <a:lstStyle/>
          <a:p>
            <a:r>
              <a:rPr lang="en-US" dirty="0"/>
              <a:t>Patterns and Practices:  Maturity Phase 3: Innovation</a:t>
            </a:r>
          </a:p>
        </p:txBody>
      </p:sp>
      <p:sp>
        <p:nvSpPr>
          <p:cNvPr id="8" name="Text Placeholder 7">
            <a:extLst>
              <a:ext uri="{FF2B5EF4-FFF2-40B4-BE49-F238E27FC236}">
                <a16:creationId xmlns:a16="http://schemas.microsoft.com/office/drawing/2014/main" id="{1305CA91-5AAF-2E41-3A82-5FFF43E67827}"/>
              </a:ext>
            </a:extLst>
          </p:cNvPr>
          <p:cNvSpPr>
            <a:spLocks noGrp="1"/>
          </p:cNvSpPr>
          <p:nvPr>
            <p:ph type="body" idx="1"/>
          </p:nvPr>
        </p:nvSpPr>
        <p:spPr/>
        <p:txBody>
          <a:bodyPr/>
          <a:lstStyle/>
          <a:p>
            <a:r>
              <a:rPr lang="en-US" dirty="0"/>
              <a:t>Wherein I talk about breaking trail…</a:t>
            </a:r>
          </a:p>
        </p:txBody>
      </p:sp>
    </p:spTree>
    <p:extLst>
      <p:ext uri="{BB962C8B-B14F-4D97-AF65-F5344CB8AC3E}">
        <p14:creationId xmlns:p14="http://schemas.microsoft.com/office/powerpoint/2010/main" val="36278392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3:  Advanced Disaster Recovery</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Chaos Engineering</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Multi-Site Active/Active</a:t>
            </a:r>
          </a:p>
          <a:p>
            <a:r>
              <a:rPr lang="en-US" dirty="0"/>
              <a:t>Warm Standby</a:t>
            </a:r>
          </a:p>
        </p:txBody>
      </p:sp>
    </p:spTree>
    <p:extLst>
      <p:ext uri="{BB962C8B-B14F-4D97-AF65-F5344CB8AC3E}">
        <p14:creationId xmlns:p14="http://schemas.microsoft.com/office/powerpoint/2010/main" val="384130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3:  Advanced Security</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Compliance-as-Code Operations</a:t>
            </a:r>
          </a:p>
          <a:p>
            <a:r>
              <a:rPr lang="en-US" dirty="0"/>
              <a:t>Security Scanning in CI/CD</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Compliance-as-Code</a:t>
            </a:r>
          </a:p>
          <a:p>
            <a:r>
              <a:rPr lang="en-US" dirty="0"/>
              <a:t>Attribute-Based Access Control</a:t>
            </a:r>
          </a:p>
        </p:txBody>
      </p:sp>
    </p:spTree>
    <p:extLst>
      <p:ext uri="{BB962C8B-B14F-4D97-AF65-F5344CB8AC3E}">
        <p14:creationId xmlns:p14="http://schemas.microsoft.com/office/powerpoint/2010/main" val="201371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3:  Infrastructure as Code</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None</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Module Composition</a:t>
            </a:r>
          </a:p>
          <a:p>
            <a:r>
              <a:rPr lang="en-US" dirty="0"/>
              <a:t>Dependency Inversion</a:t>
            </a:r>
          </a:p>
        </p:txBody>
      </p:sp>
    </p:spTree>
    <p:extLst>
      <p:ext uri="{BB962C8B-B14F-4D97-AF65-F5344CB8AC3E}">
        <p14:creationId xmlns:p14="http://schemas.microsoft.com/office/powerpoint/2010/main" val="206421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3:  Stream Processing</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Realtime Analytics</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Machine Learner</a:t>
            </a:r>
          </a:p>
        </p:txBody>
      </p:sp>
    </p:spTree>
    <p:extLst>
      <p:ext uri="{BB962C8B-B14F-4D97-AF65-F5344CB8AC3E}">
        <p14:creationId xmlns:p14="http://schemas.microsoft.com/office/powerpoint/2010/main" val="884622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3:  Advanced Documentation</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Architecture Decision Records</a:t>
            </a:r>
          </a:p>
          <a:p>
            <a:r>
              <a:rPr lang="en-US" dirty="0"/>
              <a:t>Knowledge Management System</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None</a:t>
            </a:r>
          </a:p>
        </p:txBody>
      </p:sp>
    </p:spTree>
    <p:extLst>
      <p:ext uri="{BB962C8B-B14F-4D97-AF65-F5344CB8AC3E}">
        <p14:creationId xmlns:p14="http://schemas.microsoft.com/office/powerpoint/2010/main" val="92520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6AA38B-2704-7A5A-12C8-5E708BFC2544}"/>
              </a:ext>
            </a:extLst>
          </p:cNvPr>
          <p:cNvSpPr>
            <a:spLocks noGrp="1"/>
          </p:cNvSpPr>
          <p:nvPr>
            <p:ph type="title"/>
          </p:nvPr>
        </p:nvSpPr>
        <p:spPr/>
        <p:txBody>
          <a:bodyPr/>
          <a:lstStyle/>
          <a:p>
            <a:r>
              <a:rPr lang="en-US" dirty="0"/>
              <a:t>Anti-Patterns to Avoid</a:t>
            </a:r>
          </a:p>
        </p:txBody>
      </p:sp>
      <p:sp>
        <p:nvSpPr>
          <p:cNvPr id="8" name="Text Placeholder 7">
            <a:extLst>
              <a:ext uri="{FF2B5EF4-FFF2-40B4-BE49-F238E27FC236}">
                <a16:creationId xmlns:a16="http://schemas.microsoft.com/office/drawing/2014/main" id="{F8D1AA8A-8A94-94F8-6374-6693AFC9380D}"/>
              </a:ext>
            </a:extLst>
          </p:cNvPr>
          <p:cNvSpPr>
            <a:spLocks noGrp="1"/>
          </p:cNvSpPr>
          <p:nvPr>
            <p:ph type="body" idx="1"/>
          </p:nvPr>
        </p:nvSpPr>
        <p:spPr/>
        <p:txBody>
          <a:bodyPr/>
          <a:lstStyle/>
          <a:p>
            <a:r>
              <a:rPr lang="en-US" dirty="0"/>
              <a:t>Wherein I tell you what </a:t>
            </a:r>
            <a:r>
              <a:rPr lang="en-US" i="1" dirty="0"/>
              <a:t>not </a:t>
            </a:r>
            <a:r>
              <a:rPr lang="en-US" dirty="0"/>
              <a:t>to do…</a:t>
            </a:r>
          </a:p>
        </p:txBody>
      </p:sp>
    </p:spTree>
    <p:extLst>
      <p:ext uri="{BB962C8B-B14F-4D97-AF65-F5344CB8AC3E}">
        <p14:creationId xmlns:p14="http://schemas.microsoft.com/office/powerpoint/2010/main" val="3324243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D7371E-2D0B-B1FF-A3D2-963F2E4747E0}"/>
              </a:ext>
            </a:extLst>
          </p:cNvPr>
          <p:cNvSpPr>
            <a:spLocks noGrp="1"/>
          </p:cNvSpPr>
          <p:nvPr>
            <p:ph type="title"/>
          </p:nvPr>
        </p:nvSpPr>
        <p:spPr/>
        <p:txBody>
          <a:bodyPr/>
          <a:lstStyle/>
          <a:p>
            <a:r>
              <a:rPr lang="en-US" dirty="0"/>
              <a:t>Anti-Patterns</a:t>
            </a:r>
          </a:p>
        </p:txBody>
      </p:sp>
      <p:sp>
        <p:nvSpPr>
          <p:cNvPr id="5" name="Content Placeholder 4">
            <a:extLst>
              <a:ext uri="{FF2B5EF4-FFF2-40B4-BE49-F238E27FC236}">
                <a16:creationId xmlns:a16="http://schemas.microsoft.com/office/drawing/2014/main" id="{0017711B-6979-847D-BE5A-E247F5D11DFC}"/>
              </a:ext>
            </a:extLst>
          </p:cNvPr>
          <p:cNvSpPr>
            <a:spLocks noGrp="1"/>
          </p:cNvSpPr>
          <p:nvPr>
            <p:ph idx="1"/>
          </p:nvPr>
        </p:nvSpPr>
        <p:spPr/>
        <p:txBody>
          <a:bodyPr/>
          <a:lstStyle/>
          <a:p>
            <a:r>
              <a:rPr lang="en-US" dirty="0"/>
              <a:t>Lift and Shift *</a:t>
            </a:r>
          </a:p>
          <a:p>
            <a:r>
              <a:rPr lang="en-US" dirty="0"/>
              <a:t>Chatty Interface</a:t>
            </a:r>
          </a:p>
          <a:p>
            <a:r>
              <a:rPr lang="en-US" dirty="0"/>
              <a:t>Lowest Common Denominator</a:t>
            </a:r>
          </a:p>
        </p:txBody>
      </p:sp>
    </p:spTree>
    <p:extLst>
      <p:ext uri="{BB962C8B-B14F-4D97-AF65-F5344CB8AC3E}">
        <p14:creationId xmlns:p14="http://schemas.microsoft.com/office/powerpoint/2010/main" val="264369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99EE94-A901-A65E-BB33-EBF0CA7A46F0}"/>
              </a:ext>
            </a:extLst>
          </p:cNvPr>
          <p:cNvSpPr>
            <a:spLocks noGrp="1"/>
          </p:cNvSpPr>
          <p:nvPr>
            <p:ph type="title"/>
          </p:nvPr>
        </p:nvSpPr>
        <p:spPr/>
        <p:txBody>
          <a:bodyPr/>
          <a:lstStyle/>
          <a:p>
            <a:r>
              <a:rPr lang="en-US" dirty="0"/>
              <a:t>References</a:t>
            </a:r>
          </a:p>
        </p:txBody>
      </p:sp>
      <p:sp>
        <p:nvSpPr>
          <p:cNvPr id="5" name="Text Placeholder 4">
            <a:extLst>
              <a:ext uri="{FF2B5EF4-FFF2-40B4-BE49-F238E27FC236}">
                <a16:creationId xmlns:a16="http://schemas.microsoft.com/office/drawing/2014/main" id="{4BD855A7-84C6-1489-B006-FA3ADB744B40}"/>
              </a:ext>
            </a:extLst>
          </p:cNvPr>
          <p:cNvSpPr>
            <a:spLocks noGrp="1"/>
          </p:cNvSpPr>
          <p:nvPr>
            <p:ph type="body" idx="1"/>
          </p:nvPr>
        </p:nvSpPr>
        <p:spPr/>
        <p:txBody>
          <a:bodyPr/>
          <a:lstStyle/>
          <a:p>
            <a:r>
              <a:rPr lang="en-US" dirty="0"/>
              <a:t>Wherein I list my cheat codes…</a:t>
            </a:r>
          </a:p>
        </p:txBody>
      </p:sp>
    </p:spTree>
    <p:extLst>
      <p:ext uri="{BB962C8B-B14F-4D97-AF65-F5344CB8AC3E}">
        <p14:creationId xmlns:p14="http://schemas.microsoft.com/office/powerpoint/2010/main" val="17956712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A30D1F-5A66-76C6-13CA-B704642C03BD}"/>
              </a:ext>
            </a:extLst>
          </p:cNvPr>
          <p:cNvSpPr>
            <a:spLocks noGrp="1"/>
          </p:cNvSpPr>
          <p:nvPr>
            <p:ph type="title"/>
          </p:nvPr>
        </p:nvSpPr>
        <p:spPr/>
        <p:txBody>
          <a:bodyPr/>
          <a:lstStyle/>
          <a:p>
            <a:r>
              <a:rPr lang="en-US" dirty="0"/>
              <a:t>The Twelve-Factor App</a:t>
            </a:r>
          </a:p>
        </p:txBody>
      </p:sp>
      <p:sp>
        <p:nvSpPr>
          <p:cNvPr id="5" name="Content Placeholder 4">
            <a:extLst>
              <a:ext uri="{FF2B5EF4-FFF2-40B4-BE49-F238E27FC236}">
                <a16:creationId xmlns:a16="http://schemas.microsoft.com/office/drawing/2014/main" id="{D90CEBFC-838E-1CF2-EEA4-22B1BB62A112}"/>
              </a:ext>
            </a:extLst>
          </p:cNvPr>
          <p:cNvSpPr>
            <a:spLocks noGrp="1"/>
          </p:cNvSpPr>
          <p:nvPr>
            <p:ph idx="1"/>
          </p:nvPr>
        </p:nvSpPr>
        <p:spPr/>
        <p:txBody>
          <a:bodyPr/>
          <a:lstStyle/>
          <a:p>
            <a:pPr marL="0" indent="0">
              <a:buNone/>
            </a:pPr>
            <a:r>
              <a:rPr lang="en-US" dirty="0"/>
              <a:t>Contributed by the builders of the Heroku SaaS platform.</a:t>
            </a:r>
          </a:p>
          <a:p>
            <a:pPr marL="0" indent="0">
              <a:buNone/>
            </a:pPr>
            <a:r>
              <a:rPr lang="en-US" dirty="0">
                <a:hlinkClick r:id="rId2"/>
              </a:rPr>
              <a:t>https://12factor.net/</a:t>
            </a:r>
            <a:endParaRPr lang="en-US" dirty="0"/>
          </a:p>
        </p:txBody>
      </p:sp>
    </p:spTree>
    <p:extLst>
      <p:ext uri="{BB962C8B-B14F-4D97-AF65-F5344CB8AC3E}">
        <p14:creationId xmlns:p14="http://schemas.microsoft.com/office/powerpoint/2010/main" val="3708998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E4CB-299F-49AF-172D-183205B9A832}"/>
              </a:ext>
            </a:extLst>
          </p:cNvPr>
          <p:cNvSpPr>
            <a:spLocks noGrp="1"/>
          </p:cNvSpPr>
          <p:nvPr>
            <p:ph type="title"/>
          </p:nvPr>
        </p:nvSpPr>
        <p:spPr/>
        <p:txBody>
          <a:bodyPr/>
          <a:lstStyle/>
          <a:p>
            <a:r>
              <a:rPr lang="en-US" b="1" dirty="0"/>
              <a:t>Practices</a:t>
            </a:r>
            <a:r>
              <a:rPr lang="en-US" dirty="0"/>
              <a:t>: Construction Techniques and Team Habits</a:t>
            </a:r>
          </a:p>
        </p:txBody>
      </p:sp>
      <p:sp>
        <p:nvSpPr>
          <p:cNvPr id="3" name="Content Placeholder 2">
            <a:extLst>
              <a:ext uri="{FF2B5EF4-FFF2-40B4-BE49-F238E27FC236}">
                <a16:creationId xmlns:a16="http://schemas.microsoft.com/office/drawing/2014/main" id="{C1984283-3C09-04CC-1028-5A101C066685}"/>
              </a:ext>
            </a:extLst>
          </p:cNvPr>
          <p:cNvSpPr>
            <a:spLocks noGrp="1"/>
          </p:cNvSpPr>
          <p:nvPr>
            <p:ph idx="1"/>
          </p:nvPr>
        </p:nvSpPr>
        <p:spPr/>
        <p:txBody>
          <a:bodyPr>
            <a:normAutofit fontScale="92500" lnSpcReduction="20000"/>
          </a:bodyPr>
          <a:lstStyle/>
          <a:p>
            <a:r>
              <a:rPr lang="en-US" dirty="0"/>
              <a:t>Recommended ways of working</a:t>
            </a:r>
          </a:p>
          <a:p>
            <a:pPr lvl="1"/>
            <a:r>
              <a:rPr lang="en-US" dirty="0"/>
              <a:t>Processes</a:t>
            </a:r>
          </a:p>
          <a:p>
            <a:pPr lvl="1"/>
            <a:r>
              <a:rPr lang="en-US" dirty="0"/>
              <a:t>Methodologies</a:t>
            </a:r>
          </a:p>
          <a:p>
            <a:pPr lvl="1"/>
            <a:r>
              <a:rPr lang="en-US" dirty="0"/>
              <a:t>Cultural habits</a:t>
            </a:r>
          </a:p>
          <a:p>
            <a:r>
              <a:rPr lang="en-US" dirty="0"/>
              <a:t>Help teams build, deploy, and maintain systems effectively</a:t>
            </a:r>
          </a:p>
          <a:p>
            <a:r>
              <a:rPr lang="en-US" dirty="0"/>
              <a:t>More about </a:t>
            </a:r>
            <a:r>
              <a:rPr lang="en-US" i="1" dirty="0"/>
              <a:t>how you work</a:t>
            </a:r>
            <a:r>
              <a:rPr lang="en-US" dirty="0"/>
              <a:t> than </a:t>
            </a:r>
            <a:r>
              <a:rPr lang="en-US" i="1" dirty="0"/>
              <a:t>what you build</a:t>
            </a:r>
            <a:endParaRPr lang="en-US" dirty="0"/>
          </a:p>
          <a:p>
            <a:r>
              <a:rPr lang="en-US" dirty="0"/>
              <a:t>Examples:</a:t>
            </a:r>
          </a:p>
          <a:p>
            <a:pPr lvl="1"/>
            <a:r>
              <a:rPr lang="en-US" dirty="0"/>
              <a:t>DevOps/DevSecOps/</a:t>
            </a:r>
            <a:r>
              <a:rPr lang="en-US" dirty="0" err="1"/>
              <a:t>MLOps</a:t>
            </a:r>
            <a:endParaRPr lang="en-US" dirty="0"/>
          </a:p>
          <a:p>
            <a:pPr lvl="1"/>
            <a:r>
              <a:rPr lang="en-US" dirty="0"/>
              <a:t>Agile practices (pre-monetization)</a:t>
            </a:r>
          </a:p>
          <a:p>
            <a:pPr lvl="1"/>
            <a:r>
              <a:rPr lang="en-US" dirty="0"/>
              <a:t>Operational practices</a:t>
            </a:r>
          </a:p>
          <a:p>
            <a:pPr lvl="1"/>
            <a:r>
              <a:rPr lang="en-US" dirty="0"/>
              <a:t>Security practices</a:t>
            </a:r>
          </a:p>
          <a:p>
            <a:pPr lvl="1"/>
            <a:r>
              <a:rPr lang="en-US" dirty="0"/>
              <a:t>Team practices</a:t>
            </a:r>
          </a:p>
        </p:txBody>
      </p:sp>
    </p:spTree>
    <p:extLst>
      <p:ext uri="{BB962C8B-B14F-4D97-AF65-F5344CB8AC3E}">
        <p14:creationId xmlns:p14="http://schemas.microsoft.com/office/powerpoint/2010/main" val="379719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241A-47E2-F11F-0C1C-A5C21180127B}"/>
              </a:ext>
            </a:extLst>
          </p:cNvPr>
          <p:cNvSpPr>
            <a:spLocks noGrp="1"/>
          </p:cNvSpPr>
          <p:nvPr>
            <p:ph type="title"/>
          </p:nvPr>
        </p:nvSpPr>
        <p:spPr/>
        <p:txBody>
          <a:bodyPr/>
          <a:lstStyle/>
          <a:p>
            <a:r>
              <a:rPr lang="en-US" dirty="0"/>
              <a:t>Sam Newman:  Building Microservices</a:t>
            </a:r>
          </a:p>
        </p:txBody>
      </p:sp>
      <p:sp>
        <p:nvSpPr>
          <p:cNvPr id="3" name="Content Placeholder 2">
            <a:extLst>
              <a:ext uri="{FF2B5EF4-FFF2-40B4-BE49-F238E27FC236}">
                <a16:creationId xmlns:a16="http://schemas.microsoft.com/office/drawing/2014/main" id="{3CAFFE8A-BA62-AAB0-ADA7-B6ADC81E22D2}"/>
              </a:ext>
            </a:extLst>
          </p:cNvPr>
          <p:cNvSpPr>
            <a:spLocks noGrp="1"/>
          </p:cNvSpPr>
          <p:nvPr>
            <p:ph idx="1"/>
          </p:nvPr>
        </p:nvSpPr>
        <p:spPr/>
        <p:txBody>
          <a:bodyPr/>
          <a:lstStyle/>
          <a:p>
            <a:pPr marL="0" indent="0">
              <a:buNone/>
            </a:pPr>
            <a:r>
              <a:rPr lang="en-US" dirty="0">
                <a:hlinkClick r:id="rId2"/>
              </a:rPr>
              <a:t>O’Reilly Publishing</a:t>
            </a:r>
            <a:endParaRPr lang="en-US" dirty="0"/>
          </a:p>
        </p:txBody>
      </p:sp>
    </p:spTree>
    <p:extLst>
      <p:ext uri="{BB962C8B-B14F-4D97-AF65-F5344CB8AC3E}">
        <p14:creationId xmlns:p14="http://schemas.microsoft.com/office/powerpoint/2010/main" val="42491009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241A-47E2-F11F-0C1C-A5C21180127B}"/>
              </a:ext>
            </a:extLst>
          </p:cNvPr>
          <p:cNvSpPr>
            <a:spLocks noGrp="1"/>
          </p:cNvSpPr>
          <p:nvPr>
            <p:ph type="title"/>
          </p:nvPr>
        </p:nvSpPr>
        <p:spPr/>
        <p:txBody>
          <a:bodyPr/>
          <a:lstStyle/>
          <a:p>
            <a:r>
              <a:rPr lang="en-US" dirty="0"/>
              <a:t>Kasun </a:t>
            </a:r>
            <a:r>
              <a:rPr lang="en-US" dirty="0" err="1"/>
              <a:t>Indrasiri</a:t>
            </a:r>
            <a:r>
              <a:rPr lang="en-US" dirty="0"/>
              <a:t> et al:  Design Patterns for Cloud Native Applications</a:t>
            </a:r>
          </a:p>
        </p:txBody>
      </p:sp>
      <p:sp>
        <p:nvSpPr>
          <p:cNvPr id="3" name="Content Placeholder 2">
            <a:extLst>
              <a:ext uri="{FF2B5EF4-FFF2-40B4-BE49-F238E27FC236}">
                <a16:creationId xmlns:a16="http://schemas.microsoft.com/office/drawing/2014/main" id="{3CAFFE8A-BA62-AAB0-ADA7-B6ADC81E22D2}"/>
              </a:ext>
            </a:extLst>
          </p:cNvPr>
          <p:cNvSpPr>
            <a:spLocks noGrp="1"/>
          </p:cNvSpPr>
          <p:nvPr>
            <p:ph idx="1"/>
          </p:nvPr>
        </p:nvSpPr>
        <p:spPr/>
        <p:txBody>
          <a:bodyPr/>
          <a:lstStyle/>
          <a:p>
            <a:pPr marL="0" indent="0">
              <a:buNone/>
            </a:pPr>
            <a:r>
              <a:rPr lang="en-US" dirty="0">
                <a:hlinkClick r:id="rId2"/>
              </a:rPr>
              <a:t>O’Reilly Publishing</a:t>
            </a:r>
            <a:endParaRPr lang="en-US" dirty="0"/>
          </a:p>
        </p:txBody>
      </p:sp>
    </p:spTree>
    <p:extLst>
      <p:ext uri="{BB962C8B-B14F-4D97-AF65-F5344CB8AC3E}">
        <p14:creationId xmlns:p14="http://schemas.microsoft.com/office/powerpoint/2010/main" val="1069110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427</TotalTime>
  <Words>9553</Words>
  <Application>Microsoft Office PowerPoint</Application>
  <PresentationFormat>Widescreen</PresentationFormat>
  <Paragraphs>778</Paragraphs>
  <Slides>91</Slides>
  <Notes>52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91</vt:i4>
      </vt:variant>
    </vt:vector>
  </HeadingPairs>
  <TitlesOfParts>
    <vt:vector size="96" baseType="lpstr">
      <vt:lpstr>Aptos</vt:lpstr>
      <vt:lpstr>Aptos Display</vt:lpstr>
      <vt:lpstr>Arial</vt:lpstr>
      <vt:lpstr>Segoe Sans</vt:lpstr>
      <vt:lpstr>Office Theme</vt:lpstr>
      <vt:lpstr>Cloud Patterns and Practices</vt:lpstr>
      <vt:lpstr>Introduction</vt:lpstr>
      <vt:lpstr>Your Affable Presenter</vt:lpstr>
      <vt:lpstr>What This Presentation Is</vt:lpstr>
      <vt:lpstr>What This Presentation Is Not</vt:lpstr>
      <vt:lpstr>Departmental Roll-Call:  Who All is Here?</vt:lpstr>
      <vt:lpstr>What are Patterns and Practices</vt:lpstr>
      <vt:lpstr>Patterns:  Blueprints for Building</vt:lpstr>
      <vt:lpstr>Practices: Construction Techniques and Team Habits</vt:lpstr>
      <vt:lpstr>Patterns and Practices Combined</vt:lpstr>
      <vt:lpstr>Discarding a Misconception</vt:lpstr>
      <vt:lpstr>Benefits of a Lingua Franca</vt:lpstr>
      <vt:lpstr>Enterprise Grade Solutions</vt:lpstr>
      <vt:lpstr>Exercise: Rank the following “-abilities”</vt:lpstr>
      <vt:lpstr>What Does Enterprise Grade Mean Today?</vt:lpstr>
      <vt:lpstr>The Twelve-Factor App</vt:lpstr>
      <vt:lpstr>The 12 Factors</vt:lpstr>
      <vt:lpstr>The 12 Factors</vt:lpstr>
      <vt:lpstr>I. Codebase</vt:lpstr>
      <vt:lpstr>One codebase, many deploys</vt:lpstr>
      <vt:lpstr>II. Dependencies</vt:lpstr>
      <vt:lpstr>Explicitly declare and isolate dependencies</vt:lpstr>
      <vt:lpstr>III. Config</vt:lpstr>
      <vt:lpstr>Store config in the environment</vt:lpstr>
      <vt:lpstr>Store config in the environment</vt:lpstr>
      <vt:lpstr>IV. Backing services</vt:lpstr>
      <vt:lpstr>Treat backing services as attached resources</vt:lpstr>
      <vt:lpstr>Treat backing services as attached resources</vt:lpstr>
      <vt:lpstr>V. Build, release, run</vt:lpstr>
      <vt:lpstr>Strictly separate build and run stages</vt:lpstr>
      <vt:lpstr>Strictly separate build and run stages</vt:lpstr>
      <vt:lpstr>VI. Processes</vt:lpstr>
      <vt:lpstr>Execute the application as one or more stateless processes</vt:lpstr>
      <vt:lpstr>VII. Port binding</vt:lpstr>
      <vt:lpstr>Export services via port binding</vt:lpstr>
      <vt:lpstr>VIII. Concurrency</vt:lpstr>
      <vt:lpstr>Scale out via the process model</vt:lpstr>
      <vt:lpstr>Scale out via the process model</vt:lpstr>
      <vt:lpstr>IX. Disposability</vt:lpstr>
      <vt:lpstr>Maximize robustness with fast startup and graceful shutdown</vt:lpstr>
      <vt:lpstr>X. Dev / prod parity</vt:lpstr>
      <vt:lpstr>Keep development, staging, and production as similar as possible</vt:lpstr>
      <vt:lpstr>XI. Logs</vt:lpstr>
      <vt:lpstr>Treat logs as event streams</vt:lpstr>
      <vt:lpstr>XII. Admin processes</vt:lpstr>
      <vt:lpstr>Run admin / management tasks as one-off processes </vt:lpstr>
      <vt:lpstr>Basics of Microservices</vt:lpstr>
      <vt:lpstr>Microservices as a Strategic Design Pattern</vt:lpstr>
      <vt:lpstr>Microservices as a Strategic Design Pattern</vt:lpstr>
      <vt:lpstr>Microservices as a Strategic Design Pattern</vt:lpstr>
      <vt:lpstr>Key Characteristics of Microservices</vt:lpstr>
      <vt:lpstr>Microservices Misnomered</vt:lpstr>
      <vt:lpstr>Microservices Example:  Tax Bills</vt:lpstr>
      <vt:lpstr>Cloud Patterns and Practices Summary Table</vt:lpstr>
      <vt:lpstr>Patterns and Practices for Immediate Adoption</vt:lpstr>
      <vt:lpstr>Immediate Adoption:  Monitoring</vt:lpstr>
      <vt:lpstr>Immediate Adoption:  Security</vt:lpstr>
      <vt:lpstr>Immediate Adoption:  DevSecOps</vt:lpstr>
      <vt:lpstr>Immediate Adoption:  Data Management</vt:lpstr>
      <vt:lpstr>Patterns and Practices for Early Adoption</vt:lpstr>
      <vt:lpstr>Early Adoption:  Cost Optimization</vt:lpstr>
      <vt:lpstr>Early Adoption:  Networking</vt:lpstr>
      <vt:lpstr>Early Adoption:  Storage</vt:lpstr>
      <vt:lpstr>Early Adoption:  Disaster Recovery</vt:lpstr>
      <vt:lpstr>Patterns and Practices: Low-Hanging Fruit</vt:lpstr>
      <vt:lpstr>LHF:  Teams</vt:lpstr>
      <vt:lpstr>LHF:  DevSecOps</vt:lpstr>
      <vt:lpstr>LHF:  Performance Optimization</vt:lpstr>
      <vt:lpstr>Patterns and Practices:  Maturity Phase 1: Optimization</vt:lpstr>
      <vt:lpstr>Maturity 1:  Teams</vt:lpstr>
      <vt:lpstr>Maturity 1:  Advanced Networking</vt:lpstr>
      <vt:lpstr>Maturity 1:  Advanced Storage</vt:lpstr>
      <vt:lpstr>Maturity 1:  Containers</vt:lpstr>
      <vt:lpstr>Patterns and Practices:  Maturity Phase 2: Advanced Optimization</vt:lpstr>
      <vt:lpstr>Maturity 2:  Cost Optimization</vt:lpstr>
      <vt:lpstr>Maturity 2:  Multi-Tenancy</vt:lpstr>
      <vt:lpstr>Maturity 2:  DevSecOps</vt:lpstr>
      <vt:lpstr>Maturity 2:  Edge Computing</vt:lpstr>
      <vt:lpstr>Maturity 2:  Architecture</vt:lpstr>
      <vt:lpstr>Patterns and Practices:  Maturity Phase 3: Innovation</vt:lpstr>
      <vt:lpstr>Maturity 3:  Advanced Disaster Recovery</vt:lpstr>
      <vt:lpstr>Maturity 3:  Advanced Security</vt:lpstr>
      <vt:lpstr>Maturity 3:  Infrastructure as Code</vt:lpstr>
      <vt:lpstr>Maturity 3:  Stream Processing</vt:lpstr>
      <vt:lpstr>Maturity 3:  Advanced Documentation</vt:lpstr>
      <vt:lpstr>Anti-Patterns to Avoid</vt:lpstr>
      <vt:lpstr>Anti-Patterns</vt:lpstr>
      <vt:lpstr>References</vt:lpstr>
      <vt:lpstr>The Twelve-Factor App</vt:lpstr>
      <vt:lpstr>Sam Newman:  Building Microservices</vt:lpstr>
      <vt:lpstr>Kasun Indrasiri et al:  Design Patterns for Cloud Native Applications</vt:lpstr>
    </vt:vector>
  </TitlesOfParts>
  <Company>Enterprise Products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Burcham, Eric</dc:creator>
  <cp:lastModifiedBy>Burcham, Eric</cp:lastModifiedBy>
  <cp:revision>153</cp:revision>
  <dcterms:created xsi:type="dcterms:W3CDTF">2025-06-18T09:13:43Z</dcterms:created>
  <dcterms:modified xsi:type="dcterms:W3CDTF">2025-06-18T16:49:03Z</dcterms:modified>
</cp:coreProperties>
</file>