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327" r:id="rId48"/>
    <p:sldId id="328" r:id="rId49"/>
    <p:sldId id="329" r:id="rId50"/>
    <p:sldId id="330" r:id="rId51"/>
    <p:sldId id="331" r:id="rId52"/>
    <p:sldId id="332" r:id="rId53"/>
    <p:sldId id="333" r:id="rId54"/>
    <p:sldId id="372" r:id="rId55"/>
    <p:sldId id="336" r:id="rId56"/>
    <p:sldId id="339" r:id="rId57"/>
    <p:sldId id="340" r:id="rId58"/>
    <p:sldId id="341" r:id="rId59"/>
    <p:sldId id="342" r:id="rId60"/>
    <p:sldId id="343" r:id="rId61"/>
    <p:sldId id="354" r:id="rId62"/>
    <p:sldId id="346" r:id="rId63"/>
    <p:sldId id="347" r:id="rId64"/>
    <p:sldId id="348" r:id="rId65"/>
    <p:sldId id="345" r:id="rId66"/>
    <p:sldId id="352" r:id="rId67"/>
    <p:sldId id="344" r:id="rId68"/>
    <p:sldId id="351" r:id="rId69"/>
    <p:sldId id="353" r:id="rId70"/>
    <p:sldId id="358" r:id="rId71"/>
    <p:sldId id="355" r:id="rId72"/>
    <p:sldId id="356" r:id="rId73"/>
    <p:sldId id="357" r:id="rId74"/>
    <p:sldId id="359" r:id="rId75"/>
    <p:sldId id="373" r:id="rId76"/>
    <p:sldId id="360" r:id="rId77"/>
    <p:sldId id="361" r:id="rId78"/>
    <p:sldId id="362" r:id="rId79"/>
    <p:sldId id="363" r:id="rId80"/>
    <p:sldId id="364" r:id="rId81"/>
    <p:sldId id="365" r:id="rId82"/>
    <p:sldId id="366" r:id="rId83"/>
    <p:sldId id="367" r:id="rId84"/>
    <p:sldId id="368" r:id="rId85"/>
    <p:sldId id="369" r:id="rId86"/>
    <p:sldId id="370" r:id="rId87"/>
    <p:sldId id="371" r:id="rId88"/>
    <p:sldId id="269" r:id="rId89"/>
    <p:sldId id="274" r:id="rId90"/>
    <p:sldId id="334" r:id="rId91"/>
    <p:sldId id="335" r:id="rId9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The Twelve-Factor App"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Basics of Microservices" id="{C72E5396-75A0-4775-89EE-3DD8267F1277}">
          <p14:sldIdLst>
            <p14:sldId id="327"/>
            <p14:sldId id="328"/>
            <p14:sldId id="329"/>
            <p14:sldId id="330"/>
            <p14:sldId id="331"/>
            <p14:sldId id="332"/>
            <p14:sldId id="333"/>
          </p14:sldIdLst>
        </p14:section>
        <p14:section name="Summary Table" id="{9F46960E-CE55-4104-9920-F05211CC1FE0}">
          <p14:sldIdLst>
            <p14:sldId id="372"/>
          </p14:sldIdLst>
        </p14:section>
        <p14:section name="Immediate Adoption" id="{4079FAB8-8C2C-4FED-83E9-C5E711F94CE2}">
          <p14:sldIdLst>
            <p14:sldId id="336"/>
            <p14:sldId id="339"/>
            <p14:sldId id="340"/>
            <p14:sldId id="341"/>
            <p14:sldId id="342"/>
          </p14:sldIdLst>
        </p14:section>
        <p14:section name="Early Adoption" id="{D4439813-29A7-4794-8166-384C21D8FF87}">
          <p14:sldIdLst>
            <p14:sldId id="343"/>
            <p14:sldId id="354"/>
            <p14:sldId id="346"/>
            <p14:sldId id="347"/>
            <p14:sldId id="348"/>
          </p14:sldIdLst>
        </p14:section>
        <p14:section name="Low-Hanging Fruit" id="{39809817-7CDC-474D-8504-A5527A3F8B29}">
          <p14:sldIdLst>
            <p14:sldId id="345"/>
            <p14:sldId id="352"/>
            <p14:sldId id="344"/>
            <p14:sldId id="351"/>
          </p14:sldIdLst>
        </p14:section>
        <p14:section name="Maturity Phase 1: Optimization" id="{91662966-8936-419F-A32F-3EA301289B4B}">
          <p14:sldIdLst>
            <p14:sldId id="353"/>
            <p14:sldId id="358"/>
            <p14:sldId id="355"/>
            <p14:sldId id="356"/>
            <p14:sldId id="357"/>
          </p14:sldIdLst>
        </p14:section>
        <p14:section name="Maturity Phase 2: Advanced Optimization" id="{0B33B840-1A41-4140-AE9C-6F4BDCE2E740}">
          <p14:sldIdLst>
            <p14:sldId id="359"/>
            <p14:sldId id="373"/>
            <p14:sldId id="360"/>
            <p14:sldId id="361"/>
            <p14:sldId id="362"/>
            <p14:sldId id="363"/>
          </p14:sldIdLst>
        </p14:section>
        <p14:section name="Maturity Phase 3: Innovation" id="{48D627EC-A4E4-41D6-9BBA-2D9C15F80DDA}">
          <p14:sldIdLst>
            <p14:sldId id="364"/>
            <p14:sldId id="365"/>
            <p14:sldId id="366"/>
            <p14:sldId id="367"/>
            <p14:sldId id="368"/>
            <p14:sldId id="369"/>
          </p14:sldIdLst>
        </p14:section>
        <p14:section name="Anti-Patterns" id="{5284B5A4-0300-455F-B441-65715BB21078}">
          <p14:sldIdLst>
            <p14:sldId id="370"/>
            <p14:sldId id="371"/>
          </p14:sldIdLst>
        </p14:section>
        <p14:section name="References" id="{A87EA206-B95F-4CA0-B140-32969B965482}">
          <p14:sldIdLst>
            <p14:sldId id="269"/>
            <p14:sldId id="274"/>
            <p14:sldId id="334"/>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Delivery Contention</a:t>
            </a:r>
            <a:r>
              <a:rPr lang="en-US" dirty="0"/>
              <a:t> - When multiple teams need to coordinate changes to deploy functionality, causing bottlenecks and delays</a:t>
            </a:r>
          </a:p>
          <a:p>
            <a:endParaRPr lang="en-US" b="1" dirty="0"/>
          </a:p>
          <a:p>
            <a:r>
              <a:rPr lang="en-US" b="1" dirty="0"/>
              <a:t>Technology Lock-in</a:t>
            </a:r>
            <a:r>
              <a:rPr lang="en-US" dirty="0"/>
              <a:t> - Being forced to use a single technology stack across an entire system, limiting optimization opportunities</a:t>
            </a:r>
          </a:p>
          <a:p>
            <a:endParaRPr lang="en-US" b="1" dirty="0"/>
          </a:p>
          <a:p>
            <a:r>
              <a:rPr lang="en-US" b="1" dirty="0"/>
              <a:t>Scaling Challenges</a:t>
            </a:r>
            <a:r>
              <a:rPr lang="en-US" dirty="0"/>
              <a:t> - Difficulty in scaling specific parts of a system independently based on actual load patterns</a:t>
            </a:r>
          </a:p>
          <a:p>
            <a:endParaRPr lang="en-US" b="1" dirty="0"/>
          </a:p>
          <a:p>
            <a:r>
              <a:rPr lang="en-US" b="1" dirty="0"/>
              <a:t>Organizational Misalignment</a:t>
            </a:r>
            <a:r>
              <a:rPr lang="en-US" dirty="0"/>
              <a:t> - System architecture that doesn't match team boundaries, creating communication overhead</a:t>
            </a:r>
          </a:p>
        </p:txBody>
      </p:sp>
      <p:sp>
        <p:nvSpPr>
          <p:cNvPr id="4" name="Slide Number Placeholder 3"/>
          <p:cNvSpPr>
            <a:spLocks noGrp="1"/>
          </p:cNvSpPr>
          <p:nvPr>
            <p:ph type="sldNum" sz="quarter" idx="5"/>
          </p:nvPr>
        </p:nvSpPr>
        <p:spPr/>
        <p:txBody>
          <a:bodyPr/>
          <a:lstStyle/>
          <a:p>
            <a:fld id="{555DAA9F-71E8-4E26-92D2-CD7FC535A9E6}" type="slidenum">
              <a:rPr lang="en-US" smtClean="0"/>
              <a:t>48</a:t>
            </a:fld>
            <a:endParaRPr lang="en-US"/>
          </a:p>
        </p:txBody>
      </p:sp>
    </p:spTree>
    <p:extLst>
      <p:ext uri="{BB962C8B-B14F-4D97-AF65-F5344CB8AC3E}">
        <p14:creationId xmlns:p14="http://schemas.microsoft.com/office/powerpoint/2010/main" val="1770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embracing </a:t>
            </a:r>
            <a:r>
              <a:rPr lang="en-US" b="1" dirty="0"/>
              <a:t>independent deployability</a:t>
            </a:r>
            <a:r>
              <a:rPr lang="en-US" dirty="0"/>
              <a:t> as the core principle, microservices enable teams to make changes, deploy, and release functionality without requiring coordination with other services. This architectural approach naturally leads to </a:t>
            </a:r>
            <a:r>
              <a:rPr lang="en-US" b="1" dirty="0"/>
              <a:t>loosely coupled</a:t>
            </a:r>
            <a:r>
              <a:rPr lang="en-US" dirty="0"/>
              <a:t> services with </a:t>
            </a:r>
            <a:r>
              <a:rPr lang="en-US" b="1" dirty="0"/>
              <a:t>stable interfaces</a:t>
            </a:r>
            <a:r>
              <a:rPr lang="en-US" dirty="0"/>
              <a:t>, allowing organizations to scale teams, technology choices, and system components </a:t>
            </a:r>
            <a:r>
              <a:rPr lang="en-US" b="1" dirty="0"/>
              <a:t>independently</a:t>
            </a:r>
            <a:r>
              <a:rPr lang="en-US" dirty="0"/>
              <a:t>.</a:t>
            </a:r>
          </a:p>
        </p:txBody>
      </p:sp>
      <p:sp>
        <p:nvSpPr>
          <p:cNvPr id="4" name="Slide Number Placeholder 3"/>
          <p:cNvSpPr>
            <a:spLocks noGrp="1"/>
          </p:cNvSpPr>
          <p:nvPr>
            <p:ph type="sldNum" sz="quarter" idx="5"/>
          </p:nvPr>
        </p:nvSpPr>
        <p:spPr/>
        <p:txBody>
          <a:bodyPr/>
          <a:lstStyle/>
          <a:p>
            <a:fld id="{555DAA9F-71E8-4E26-92D2-CD7FC535A9E6}" type="slidenum">
              <a:rPr lang="en-US" smtClean="0"/>
              <a:t>50</a:t>
            </a:fld>
            <a:endParaRPr lang="en-US"/>
          </a:p>
        </p:txBody>
      </p:sp>
    </p:spTree>
    <p:extLst>
      <p:ext uri="{BB962C8B-B14F-4D97-AF65-F5344CB8AC3E}">
        <p14:creationId xmlns:p14="http://schemas.microsoft.com/office/powerpoint/2010/main" val="1472882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Essential Characteristics</a:t>
            </a:r>
          </a:p>
          <a:p>
            <a:pPr>
              <a:buFont typeface="+mj-lt"/>
              <a:buAutoNum type="arabicPeriod"/>
            </a:pPr>
            <a:r>
              <a:rPr lang="en-US" b="1" dirty="0"/>
              <a:t>Independently Deployable</a:t>
            </a:r>
            <a:r>
              <a:rPr lang="en-US" dirty="0"/>
              <a:t> </a:t>
            </a:r>
          </a:p>
          <a:p>
            <a:pPr marL="742950" lvl="1" indent="-285750">
              <a:buFont typeface="+mj-lt"/>
              <a:buAutoNum type="arabicPeriod"/>
            </a:pPr>
            <a:r>
              <a:rPr lang="en-US" dirty="0"/>
              <a:t>Can be changed, deployed, and released without requiring other microservices to change</a:t>
            </a:r>
          </a:p>
          <a:p>
            <a:pPr marL="742950" lvl="1" indent="-285750">
              <a:buFont typeface="+mj-lt"/>
              <a:buAutoNum type="arabicPeriod"/>
            </a:pPr>
            <a:r>
              <a:rPr lang="en-US" dirty="0"/>
              <a:t>The fundamental characteristic from which other benefits flow</a:t>
            </a:r>
          </a:p>
          <a:p>
            <a:pPr>
              <a:buFont typeface="+mj-lt"/>
              <a:buAutoNum type="arabicPeriod"/>
            </a:pPr>
            <a:r>
              <a:rPr lang="en-US" b="1" dirty="0"/>
              <a:t>Modeled Around a Business Domain</a:t>
            </a:r>
            <a:r>
              <a:rPr lang="en-US" dirty="0"/>
              <a:t> </a:t>
            </a:r>
          </a:p>
          <a:p>
            <a:pPr marL="742950" lvl="1" indent="-285750">
              <a:buFont typeface="+mj-lt"/>
              <a:buAutoNum type="arabicPeriod"/>
            </a:pPr>
            <a:r>
              <a:rPr lang="en-US" dirty="0"/>
              <a:t>Services represent real-world business capabilities</a:t>
            </a:r>
          </a:p>
          <a:p>
            <a:pPr marL="742950" lvl="1" indent="-285750">
              <a:buFont typeface="+mj-lt"/>
              <a:buAutoNum type="arabicPeriod"/>
            </a:pPr>
            <a:r>
              <a:rPr lang="en-US" dirty="0"/>
              <a:t>Prioritizes high cohesion of business functionality over technical functionality</a:t>
            </a:r>
          </a:p>
          <a:p>
            <a:pPr>
              <a:buFont typeface="+mj-lt"/>
              <a:buAutoNum type="arabicPeriod"/>
            </a:pPr>
            <a:r>
              <a:rPr lang="en-US" b="1" dirty="0"/>
              <a:t>Own Their Own State</a:t>
            </a:r>
            <a:r>
              <a:rPr lang="en-US" dirty="0"/>
              <a:t> </a:t>
            </a:r>
          </a:p>
          <a:p>
            <a:pPr marL="742950" lvl="1" indent="-285750">
              <a:buFont typeface="+mj-lt"/>
              <a:buAutoNum type="arabicPeriod"/>
            </a:pPr>
            <a:r>
              <a:rPr lang="en-US" dirty="0"/>
              <a:t>Each microservice encapsulates its own database where required</a:t>
            </a:r>
          </a:p>
          <a:p>
            <a:pPr marL="742950" lvl="1" indent="-285750">
              <a:buFont typeface="+mj-lt"/>
              <a:buAutoNum type="arabicPeriod"/>
            </a:pPr>
            <a:r>
              <a:rPr lang="en-US" dirty="0"/>
              <a:t>Avoids shared databases to maintain clear boundaries</a:t>
            </a:r>
          </a:p>
          <a:p>
            <a:pPr>
              <a:buFont typeface="+mj-lt"/>
              <a:buAutoNum type="arabicPeriod"/>
            </a:pPr>
            <a:r>
              <a:rPr lang="en-US" b="1" dirty="0"/>
              <a:t>Clear, Stable Boundaries</a:t>
            </a:r>
            <a:r>
              <a:rPr lang="en-US" dirty="0"/>
              <a:t> </a:t>
            </a:r>
          </a:p>
          <a:p>
            <a:pPr marL="742950" lvl="1" indent="-285750">
              <a:buFont typeface="+mj-lt"/>
              <a:buAutoNum type="arabicPeriod"/>
            </a:pPr>
            <a:r>
              <a:rPr lang="en-US" dirty="0"/>
              <a:t>Explicit, well-defined contracts between services</a:t>
            </a:r>
          </a:p>
          <a:p>
            <a:pPr marL="742950" lvl="1" indent="-285750">
              <a:buFont typeface="+mj-lt"/>
              <a:buAutoNum type="arabicPeriod"/>
            </a:pPr>
            <a:r>
              <a:rPr lang="en-US" dirty="0"/>
              <a:t>Internal implementation hidden from external consumers</a:t>
            </a:r>
          </a:p>
          <a:p>
            <a:pPr>
              <a:buFont typeface="+mj-lt"/>
              <a:buAutoNum type="arabicPeriod"/>
            </a:pPr>
            <a:r>
              <a:rPr lang="en-US" b="1" dirty="0"/>
              <a:t>Technology Agnostic</a:t>
            </a:r>
            <a:r>
              <a:rPr lang="en-US" dirty="0"/>
              <a:t> </a:t>
            </a:r>
          </a:p>
          <a:p>
            <a:pPr marL="742950" lvl="1" indent="-285750">
              <a:buFont typeface="+mj-lt"/>
              <a:buAutoNum type="arabicPeriod"/>
            </a:pPr>
            <a:r>
              <a:rPr lang="en-US" dirty="0"/>
              <a:t>Services communicate via network protocols</a:t>
            </a:r>
          </a:p>
          <a:p>
            <a:pPr marL="742950" lvl="1" indent="-285750">
              <a:buFont typeface="+mj-lt"/>
              <a:buAutoNum type="arabicPeriod"/>
            </a:pPr>
            <a:r>
              <a:rPr lang="en-US" dirty="0"/>
              <a:t>Implementation details (language, data storage) are entirely hidden</a:t>
            </a:r>
          </a:p>
          <a:p>
            <a:pPr>
              <a:buFont typeface="+mj-lt"/>
              <a:buAutoNum type="arabicPeriod"/>
            </a:pPr>
            <a:r>
              <a:rPr lang="en-US" b="1" dirty="0"/>
              <a:t>Embrace Information Hiding</a:t>
            </a:r>
            <a:r>
              <a:rPr lang="en-US" dirty="0"/>
              <a:t> </a:t>
            </a:r>
          </a:p>
          <a:p>
            <a:pPr marL="742950" lvl="1" indent="-285750">
              <a:buFont typeface="+mj-lt"/>
              <a:buAutoNum type="arabicPeriod"/>
            </a:pPr>
            <a:r>
              <a:rPr lang="en-US" dirty="0"/>
              <a:t>Hide as much information as possible inside a component</a:t>
            </a:r>
          </a:p>
          <a:p>
            <a:pPr marL="742950" lvl="1" indent="-285750">
              <a:buFont typeface="+mj-lt"/>
              <a:buAutoNum type="arabicPeriod"/>
            </a:pPr>
            <a:r>
              <a:rPr lang="en-US" dirty="0"/>
              <a:t>Expose as little as possible via external interfaces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51</a:t>
            </a:fld>
            <a:endParaRPr lang="en-US"/>
          </a:p>
        </p:txBody>
      </p:sp>
    </p:spTree>
    <p:extLst>
      <p:ext uri="{BB962C8B-B14F-4D97-AF65-F5344CB8AC3E}">
        <p14:creationId xmlns:p14="http://schemas.microsoft.com/office/powerpoint/2010/main" val="300133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Services: Beyond the Name</a:t>
            </a:r>
          </a:p>
          <a:p>
            <a:r>
              <a:rPr lang="en-US" dirty="0"/>
              <a:t>The term "microservice" can be misleading. The prefix "micro" suggests services should be as small as possible, but this interpretation misses the point entirely.</a:t>
            </a:r>
          </a:p>
          <a:p>
            <a:r>
              <a:rPr lang="en-US" b="1" dirty="0"/>
              <a:t>The Reality:</a:t>
            </a:r>
            <a:endParaRPr lang="en-US" dirty="0"/>
          </a:p>
          <a:p>
            <a:pPr>
              <a:buFont typeface="Arial" panose="020B0604020202020204" pitchFamily="34" charset="0"/>
              <a:buChar char="•"/>
            </a:pPr>
            <a:r>
              <a:rPr lang="en-US" dirty="0"/>
              <a:t>A microservice should be </a:t>
            </a:r>
            <a:r>
              <a:rPr lang="en-US" b="1" dirty="0"/>
              <a:t>as small as possible, but still as large as necessary</a:t>
            </a:r>
            <a:endParaRPr lang="en-US" dirty="0"/>
          </a:p>
          <a:p>
            <a:pPr>
              <a:buFont typeface="Arial" panose="020B0604020202020204" pitchFamily="34" charset="0"/>
              <a:buChar char="•"/>
            </a:pPr>
            <a:r>
              <a:rPr lang="en-US" dirty="0"/>
              <a:t>Size is determined by business capability boundaries, not lines of code</a:t>
            </a:r>
          </a:p>
          <a:p>
            <a:pPr>
              <a:buFont typeface="Arial" panose="020B0604020202020204" pitchFamily="34" charset="0"/>
              <a:buChar char="•"/>
            </a:pPr>
            <a:r>
              <a:rPr lang="en-US" dirty="0"/>
              <a:t>Services must be large enough to: </a:t>
            </a:r>
          </a:p>
          <a:p>
            <a:pPr marL="742950" lvl="1" indent="-285750">
              <a:buFont typeface="Arial" panose="020B0604020202020204" pitchFamily="34" charset="0"/>
              <a:buChar char="•"/>
            </a:pPr>
            <a:r>
              <a:rPr lang="en-US" dirty="0"/>
              <a:t>Represent a complete business capability</a:t>
            </a:r>
          </a:p>
          <a:p>
            <a:pPr marL="742950" lvl="1" indent="-285750">
              <a:buFont typeface="Arial" panose="020B0604020202020204" pitchFamily="34" charset="0"/>
              <a:buChar char="•"/>
            </a:pPr>
            <a:r>
              <a:rPr lang="en-US" dirty="0"/>
              <a:t>Maintain data consistency within their boundaries</a:t>
            </a:r>
          </a:p>
          <a:p>
            <a:pPr marL="742950" lvl="1" indent="-285750">
              <a:buFont typeface="Arial" panose="020B0604020202020204" pitchFamily="34" charset="0"/>
              <a:buChar char="•"/>
            </a:pPr>
            <a:r>
              <a:rPr lang="en-US" dirty="0"/>
              <a:t>Provide a stable, meaningful interface to consumers</a:t>
            </a:r>
          </a:p>
          <a:p>
            <a:r>
              <a:rPr lang="en-US" b="1" dirty="0"/>
              <a:t>Key Principle:</a:t>
            </a:r>
            <a:r>
              <a:rPr lang="en-US" dirty="0"/>
              <a:t> The focus should be on </a:t>
            </a:r>
            <a:r>
              <a:rPr lang="en-US" b="1" dirty="0"/>
              <a:t>independent deployability</a:t>
            </a:r>
            <a:r>
              <a:rPr lang="en-US" dirty="0"/>
              <a:t> and </a:t>
            </a:r>
            <a:r>
              <a:rPr lang="en-US" b="1" dirty="0"/>
              <a:t>business alignment</a:t>
            </a:r>
            <a:r>
              <a:rPr lang="en-US" dirty="0"/>
              <a:t>, not arbitrary size constraints. Some microservices might be relatively large if they encapsulate a complex business domain, while others might be quite small if they handle a focused capability. The "micro" refers more to the scope of business responsibility than to physical size metrics.</a:t>
            </a:r>
          </a:p>
          <a:p>
            <a:endParaRPr lang="en-US" dirty="0"/>
          </a:p>
          <a:p>
            <a:r>
              <a:rPr lang="en-US" dirty="0"/>
              <a:t>A microservice can be composed of more than one runnable process.  Remember, the public interface is through clear and stable APIs over networks.  The internals are hidden from and irrelevant to the outside world.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52</a:t>
            </a:fld>
            <a:endParaRPr lang="en-US"/>
          </a:p>
        </p:txBody>
      </p:sp>
    </p:spTree>
    <p:extLst>
      <p:ext uri="{BB962C8B-B14F-4D97-AF65-F5344CB8AC3E}">
        <p14:creationId xmlns:p14="http://schemas.microsoft.com/office/powerpoint/2010/main" val="130666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a tax information extraction system can be decomposed into focused microservices, each with clear boundaries and responsibilities:</a:t>
            </a:r>
          </a:p>
          <a:p>
            <a:r>
              <a:rPr lang="en-US" b="1" dirty="0"/>
              <a:t>Document Processing Service</a:t>
            </a:r>
            <a:endParaRPr lang="en-US" dirty="0"/>
          </a:p>
          <a:p>
            <a:pPr>
              <a:buFont typeface="Arial" panose="020B0604020202020204" pitchFamily="34" charset="0"/>
              <a:buChar char="•"/>
            </a:pPr>
            <a:r>
              <a:rPr lang="en-US" dirty="0"/>
              <a:t>Orchestrates the overall tax extraction workflow</a:t>
            </a:r>
          </a:p>
          <a:p>
            <a:pPr>
              <a:buFont typeface="Arial" panose="020B0604020202020204" pitchFamily="34" charset="0"/>
              <a:buChar char="•"/>
            </a:pPr>
            <a:r>
              <a:rPr lang="en-US" dirty="0"/>
              <a:t>Gathers documents from storage systems</a:t>
            </a:r>
          </a:p>
          <a:p>
            <a:pPr>
              <a:buFont typeface="Arial" panose="020B0604020202020204" pitchFamily="34" charset="0"/>
              <a:buChar char="•"/>
            </a:pPr>
            <a:r>
              <a:rPr lang="en-US" dirty="0"/>
              <a:t>Constructs and iterates on prompts based on extraction results</a:t>
            </a:r>
          </a:p>
          <a:p>
            <a:pPr>
              <a:buFont typeface="Arial" panose="020B0604020202020204" pitchFamily="34" charset="0"/>
              <a:buChar char="•"/>
            </a:pPr>
            <a:r>
              <a:rPr lang="en-US" dirty="0"/>
              <a:t>Manages document state and processing status</a:t>
            </a:r>
          </a:p>
          <a:p>
            <a:pPr>
              <a:buFont typeface="Arial" panose="020B0604020202020204" pitchFamily="34" charset="0"/>
              <a:buChar char="•"/>
            </a:pPr>
            <a:r>
              <a:rPr lang="en-US" dirty="0"/>
              <a:t>Has no knowledge of LLM internals or tax system specifics</a:t>
            </a:r>
          </a:p>
          <a:p>
            <a:r>
              <a:rPr lang="en-US" b="1" dirty="0"/>
              <a:t>LLM Extraction Service</a:t>
            </a:r>
            <a:endParaRPr lang="en-US" dirty="0"/>
          </a:p>
          <a:p>
            <a:pPr>
              <a:buFont typeface="Arial" panose="020B0604020202020204" pitchFamily="34" charset="0"/>
              <a:buChar char="•"/>
            </a:pPr>
            <a:r>
              <a:rPr lang="en-US" dirty="0"/>
              <a:t>Purely focused on the interaction with the language model</a:t>
            </a:r>
          </a:p>
          <a:p>
            <a:pPr>
              <a:buFont typeface="Arial" panose="020B0604020202020204" pitchFamily="34" charset="0"/>
              <a:buChar char="•"/>
            </a:pPr>
            <a:r>
              <a:rPr lang="en-US" dirty="0"/>
              <a:t>Accepts a prompt and document as input</a:t>
            </a:r>
          </a:p>
          <a:p>
            <a:pPr>
              <a:buFont typeface="Arial" panose="020B0604020202020204" pitchFamily="34" charset="0"/>
              <a:buChar char="•"/>
            </a:pPr>
            <a:r>
              <a:rPr lang="en-US" dirty="0"/>
              <a:t>Returns structured or semi-structured data as output</a:t>
            </a:r>
          </a:p>
          <a:p>
            <a:pPr>
              <a:buFont typeface="Arial" panose="020B0604020202020204" pitchFamily="34" charset="0"/>
              <a:buChar char="•"/>
            </a:pPr>
            <a:r>
              <a:rPr lang="en-US" dirty="0"/>
              <a:t>Completely agnostic to the tax domain - could be reused for any extraction task</a:t>
            </a:r>
          </a:p>
          <a:p>
            <a:pPr>
              <a:buFont typeface="Arial" panose="020B0604020202020204" pitchFamily="34" charset="0"/>
              <a:buChar char="•"/>
            </a:pPr>
            <a:r>
              <a:rPr lang="en-US" dirty="0"/>
              <a:t>Encapsulates model selection, prompt optimization, and response parsing</a:t>
            </a:r>
          </a:p>
          <a:p>
            <a:r>
              <a:rPr lang="en-US" b="1" dirty="0"/>
              <a:t>Tax Reconciliation Service</a:t>
            </a:r>
            <a:endParaRPr lang="en-US" dirty="0"/>
          </a:p>
          <a:p>
            <a:pPr>
              <a:buFont typeface="Arial" panose="020B0604020202020204" pitchFamily="34" charset="0"/>
              <a:buChar char="•"/>
            </a:pPr>
            <a:r>
              <a:rPr lang="en-US" dirty="0"/>
              <a:t>Domain-specific service that understands tax rules and systems</a:t>
            </a:r>
          </a:p>
          <a:p>
            <a:pPr>
              <a:buFont typeface="Arial" panose="020B0604020202020204" pitchFamily="34" charset="0"/>
              <a:buChar char="•"/>
            </a:pPr>
            <a:r>
              <a:rPr lang="en-US" dirty="0"/>
              <a:t>Validates extracted data against business rules</a:t>
            </a:r>
          </a:p>
          <a:p>
            <a:pPr>
              <a:buFont typeface="Arial" panose="020B0604020202020204" pitchFamily="34" charset="0"/>
              <a:buChar char="•"/>
            </a:pPr>
            <a:r>
              <a:rPr lang="en-US" dirty="0"/>
              <a:t>Interfaces with existing tax systems</a:t>
            </a:r>
          </a:p>
          <a:p>
            <a:pPr>
              <a:buFont typeface="Arial" panose="020B0604020202020204" pitchFamily="34" charset="0"/>
              <a:buChar char="•"/>
            </a:pPr>
            <a:r>
              <a:rPr lang="en-US" dirty="0"/>
              <a:t>Marks results for human review or automated processing</a:t>
            </a:r>
          </a:p>
          <a:p>
            <a:pPr>
              <a:buFont typeface="Arial" panose="020B0604020202020204" pitchFamily="34" charset="0"/>
              <a:buChar char="•"/>
            </a:pPr>
            <a:r>
              <a:rPr lang="en-US" dirty="0"/>
              <a:t>Contains all tax-specific business logic</a:t>
            </a:r>
          </a:p>
          <a:p>
            <a:r>
              <a:rPr lang="en-US" dirty="0"/>
              <a:t>Each service maintains clear contracts through well-defined APIs, allowing them to evolve independently. The LLM service, being domain-agnostic, could be reused across multiple extraction use cases, while the tax-specific logic remains isolated in the reconciliation service. This separation enables teams to work independently, scale services based on load, and update components without affecting the entire system.</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53</a:t>
            </a:fld>
            <a:endParaRPr lang="en-US"/>
          </a:p>
        </p:txBody>
      </p:sp>
    </p:spTree>
    <p:extLst>
      <p:ext uri="{BB962C8B-B14F-4D97-AF65-F5344CB8AC3E}">
        <p14:creationId xmlns:p14="http://schemas.microsoft.com/office/powerpoint/2010/main" val="197182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Golden Signal Monitoring Pattern</a:t>
            </a:r>
          </a:p>
          <a:p>
            <a:r>
              <a:rPr lang="en-US" b="1" dirty="0"/>
              <a:t>Description</a:t>
            </a:r>
            <a:r>
              <a:rPr lang="en-US" dirty="0"/>
              <a:t>: Focuses on four key metrics: latency, traffic, errors, and saturation rather than monitoring everything.</a:t>
            </a:r>
          </a:p>
          <a:p>
            <a:r>
              <a:rPr lang="en-US" b="1" dirty="0"/>
              <a:t>Why Immediate Adoption</a:t>
            </a:r>
            <a:r>
              <a:rPr lang="en-US" dirty="0"/>
              <a:t>: Critical for establishing baseline visibility before production deployment. Reduces false alerts by 80% while ensuring critical issues are detected. Essential foundation for all cloud workloads.</a:t>
            </a:r>
          </a:p>
          <a:p>
            <a:endParaRPr lang="en-US" dirty="0"/>
          </a:p>
          <a:p>
            <a:r>
              <a:rPr lang="en-US" b="1" dirty="0"/>
              <a:t>Distributed Tracing Correlation Pattern</a:t>
            </a:r>
          </a:p>
          <a:p>
            <a:r>
              <a:rPr lang="en-US" b="1" dirty="0"/>
              <a:t>Description</a:t>
            </a:r>
            <a:r>
              <a:rPr lang="en-US" dirty="0"/>
              <a:t>: Tracks requests across service boundaries with trace headers and service maps.</a:t>
            </a:r>
          </a:p>
          <a:p>
            <a:r>
              <a:rPr lang="en-US" b="1" dirty="0"/>
              <a:t>Why Immediate Adoption</a:t>
            </a:r>
            <a:r>
              <a:rPr lang="en-US" dirty="0"/>
              <a:t>: With 600+ workloads, understanding service dependencies and troubleshooting distributed systems is critical from day one. Enables 90% faster problem resolution.</a:t>
            </a:r>
          </a:p>
          <a:p>
            <a:endParaRPr lang="en-US" dirty="0"/>
          </a:p>
          <a:p>
            <a:r>
              <a:rPr lang="en-US" b="1" dirty="0"/>
              <a:t>Centralized Logging Pattern</a:t>
            </a:r>
          </a:p>
          <a:p>
            <a:r>
              <a:rPr lang="en-US" b="1" dirty="0"/>
              <a:t>Description</a:t>
            </a:r>
            <a:r>
              <a:rPr lang="en-US" dirty="0"/>
              <a:t>: Aggregates logs from all services into centralized location for analysis.</a:t>
            </a:r>
          </a:p>
          <a:p>
            <a:r>
              <a:rPr lang="en-US" b="1" dirty="0"/>
              <a:t>Why Immediate Adoption</a:t>
            </a:r>
            <a:r>
              <a:rPr lang="en-US" dirty="0"/>
              <a:t>: CloudWatch Logs with minimal configuration. Essential for troubleshooting and can be implemented incrementally.</a:t>
            </a:r>
          </a:p>
        </p:txBody>
      </p:sp>
      <p:sp>
        <p:nvSpPr>
          <p:cNvPr id="4" name="Slide Number Placeholder 3"/>
          <p:cNvSpPr>
            <a:spLocks noGrp="1"/>
          </p:cNvSpPr>
          <p:nvPr>
            <p:ph type="sldNum" sz="quarter" idx="5"/>
          </p:nvPr>
        </p:nvSpPr>
        <p:spPr/>
        <p:txBody>
          <a:bodyPr/>
          <a:lstStyle/>
          <a:p>
            <a:fld id="{555DAA9F-71E8-4E26-92D2-CD7FC535A9E6}" type="slidenum">
              <a:rPr lang="en-US" smtClean="0"/>
              <a:t>56</a:t>
            </a:fld>
            <a:endParaRPr lang="en-US"/>
          </a:p>
        </p:txBody>
      </p:sp>
    </p:spTree>
    <p:extLst>
      <p:ext uri="{BB962C8B-B14F-4D97-AF65-F5344CB8AC3E}">
        <p14:creationId xmlns:p14="http://schemas.microsoft.com/office/powerpoint/2010/main" val="3808074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Secrets Management </a:t>
            </a:r>
            <a:r>
              <a:rPr lang="en-US" b="1" dirty="0"/>
              <a:t>Description</a:t>
            </a:r>
            <a:r>
              <a:rPr lang="en-US" dirty="0"/>
              <a:t>: Centralized management of secrets using </a:t>
            </a:r>
            <a:r>
              <a:rPr lang="en-US" dirty="0" err="1"/>
              <a:t>HashiCorp</a:t>
            </a:r>
            <a:r>
              <a:rPr lang="en-US" dirty="0"/>
              <a:t> Vault or cloud-native solutions with automated rotation. </a:t>
            </a:r>
            <a:r>
              <a:rPr lang="en-US" b="1" dirty="0"/>
              <a:t>Why Immediate Adoption</a:t>
            </a:r>
            <a:r>
              <a:rPr lang="en-US" dirty="0"/>
              <a:t>: Hardcoded secrets are the #1 security vulnerability. Implementing proper secrets management prevents 95% of credential-related breaches.</a:t>
            </a:r>
          </a:p>
          <a:p>
            <a:endParaRPr lang="en-US" dirty="0"/>
          </a:p>
          <a:p>
            <a:r>
              <a:rPr lang="en-US" dirty="0"/>
              <a:t>Zero Trust Architecture Implementation </a:t>
            </a:r>
            <a:r>
              <a:rPr lang="en-US" b="1" dirty="0"/>
              <a:t>Description</a:t>
            </a:r>
            <a:r>
              <a:rPr lang="en-US" dirty="0"/>
              <a:t>: Comprehensive zero trust implementation including identity verification, </a:t>
            </a:r>
            <a:r>
              <a:rPr lang="en-US" dirty="0" err="1"/>
              <a:t>microsegmentation</a:t>
            </a:r>
            <a:r>
              <a:rPr lang="en-US" dirty="0"/>
              <a:t>, and continuous monitoring. </a:t>
            </a:r>
            <a:r>
              <a:rPr lang="en-US" b="1" dirty="0"/>
              <a:t>Why Immediate Adoption</a:t>
            </a:r>
            <a:r>
              <a:rPr lang="en-US" dirty="0"/>
              <a:t>: Cloud environments have no traditional perimeter. Zero trust is mandatory for protecting distributed workloads.</a:t>
            </a:r>
          </a:p>
          <a:p>
            <a:endParaRPr lang="en-US" dirty="0"/>
          </a:p>
          <a:p>
            <a:r>
              <a:rPr lang="en-US" dirty="0"/>
              <a:t>Secrets Rotation Pattern </a:t>
            </a:r>
            <a:r>
              <a:rPr lang="en-US" b="1" dirty="0"/>
              <a:t>Description</a:t>
            </a:r>
            <a:r>
              <a:rPr lang="en-US" dirty="0"/>
              <a:t>: Automatically rotates, manages, and distributes secrets throughout their lifecycle. </a:t>
            </a:r>
            <a:r>
              <a:rPr lang="en-US" b="1" dirty="0"/>
              <a:t>Why Immediate Adoption</a:t>
            </a:r>
            <a:r>
              <a:rPr lang="en-US" dirty="0"/>
              <a:t>: Static credentials pose immediate security risks. Must be implemented before production to avoid compliance issues and security breaches.</a:t>
            </a:r>
          </a:p>
          <a:p>
            <a:endParaRPr lang="en-US" dirty="0"/>
          </a:p>
          <a:p>
            <a:r>
              <a:rPr lang="en-US" b="1" dirty="0"/>
              <a:t>Pattern</a:t>
            </a:r>
            <a:r>
              <a:rPr lang="en-US" dirty="0"/>
              <a:t>: Zero Trust Security Pattern </a:t>
            </a:r>
            <a:r>
              <a:rPr lang="en-US" b="1" dirty="0"/>
              <a:t>Description</a:t>
            </a:r>
            <a:r>
              <a:rPr lang="en-US" dirty="0"/>
              <a:t>: Requires verification of every access request regardless of location, implementing continuous authentication and least-privilege access. </a:t>
            </a:r>
            <a:r>
              <a:rPr lang="en-US" b="1" dirty="0"/>
              <a:t>Why Immediate Adoption</a:t>
            </a:r>
            <a:r>
              <a:rPr lang="en-US" dirty="0"/>
              <a:t>: Traditional perimeter security fails in cloud environments. Essential foundation for secure cloud operations from the start.</a:t>
            </a:r>
          </a:p>
          <a:p>
            <a:endParaRPr lang="en-US" dirty="0"/>
          </a:p>
          <a:p>
            <a:r>
              <a:rPr lang="en-US" b="1" dirty="0"/>
              <a:t>Pattern</a:t>
            </a:r>
            <a:r>
              <a:rPr lang="en-US" dirty="0"/>
              <a:t>: Vault Key Pattern </a:t>
            </a:r>
            <a:r>
              <a:rPr lang="en-US" b="1" dirty="0"/>
              <a:t>Description</a:t>
            </a:r>
            <a:r>
              <a:rPr lang="en-US" dirty="0"/>
              <a:t>: Centralized secure storage and management of cryptographic keys and secrets. </a:t>
            </a:r>
            <a:r>
              <a:rPr lang="en-US" b="1" dirty="0"/>
              <a:t>Why Immediate Adoption</a:t>
            </a:r>
            <a:r>
              <a:rPr lang="en-US" dirty="0"/>
              <a:t>: Prevents embedding credentials in code/configs from the beginning, avoiding costly remediation later.</a:t>
            </a:r>
          </a:p>
          <a:p>
            <a:endParaRPr lang="en-US" b="1" dirty="0"/>
          </a:p>
          <a:p>
            <a:r>
              <a:rPr lang="en-US" b="1" dirty="0"/>
              <a:t>Pattern</a:t>
            </a:r>
            <a:r>
              <a:rPr lang="en-US" dirty="0"/>
              <a:t>: Continuous Security Scanning Pattern </a:t>
            </a:r>
            <a:r>
              <a:rPr lang="en-US" b="1" dirty="0"/>
              <a:t>Description</a:t>
            </a:r>
            <a:r>
              <a:rPr lang="en-US" dirty="0"/>
              <a:t>: Automated vulnerability assessment using Amazon Inspector. </a:t>
            </a:r>
            <a:r>
              <a:rPr lang="en-US" b="1" dirty="0"/>
              <a:t>Why Immediate Adoption</a:t>
            </a:r>
            <a:r>
              <a:rPr lang="en-US" dirty="0"/>
              <a:t>: Enable Inspector on existing EC2 instances with minimal configuration. Immediate security visibility.</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57</a:t>
            </a:fld>
            <a:endParaRPr lang="en-US"/>
          </a:p>
        </p:txBody>
      </p:sp>
    </p:spTree>
    <p:extLst>
      <p:ext uri="{BB962C8B-B14F-4D97-AF65-F5344CB8AC3E}">
        <p14:creationId xmlns:p14="http://schemas.microsoft.com/office/powerpoint/2010/main" val="55164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Blue/Green Deployment Operations </a:t>
            </a:r>
            <a:r>
              <a:rPr lang="en-US" b="1" dirty="0"/>
              <a:t>Description</a:t>
            </a:r>
            <a:r>
              <a:rPr lang="en-US" dirty="0"/>
              <a:t>: Operational procedures and automation for managing blue/green deployments at scale. </a:t>
            </a:r>
            <a:r>
              <a:rPr lang="en-US" b="1" dirty="0"/>
              <a:t>Why Immediate Adoption</a:t>
            </a:r>
            <a:r>
              <a:rPr lang="en-US" dirty="0"/>
              <a:t>: Without proper deployment practices, migration failures can cause extended outages affecting business operations.</a:t>
            </a:r>
          </a:p>
          <a:p>
            <a:endParaRPr lang="en-US" dirty="0"/>
          </a:p>
          <a:p>
            <a:r>
              <a:rPr lang="en-US" b="1" dirty="0"/>
              <a:t>Practice</a:t>
            </a:r>
            <a:r>
              <a:rPr lang="en-US" dirty="0"/>
              <a:t>: CI/CD Pipeline Implementation </a:t>
            </a:r>
            <a:r>
              <a:rPr lang="en-US" b="1" dirty="0"/>
              <a:t>Description</a:t>
            </a:r>
            <a:r>
              <a:rPr lang="en-US" dirty="0"/>
              <a:t>: Fully automated build, test, and deployment pipelines with integrated security scanning and approval workflows. </a:t>
            </a:r>
            <a:r>
              <a:rPr lang="en-US" b="1" dirty="0"/>
              <a:t>Why Immediate Adoption</a:t>
            </a:r>
            <a:r>
              <a:rPr lang="en-US" dirty="0"/>
              <a:t>: Manual deployments don't scale. CI/CD is foundational for managing 600+ workloads efficiently.</a:t>
            </a:r>
          </a:p>
          <a:p>
            <a:endParaRPr lang="en-US" dirty="0"/>
          </a:p>
          <a:p>
            <a:r>
              <a:rPr lang="en-US" b="1" dirty="0"/>
              <a:t>Pattern</a:t>
            </a:r>
            <a:r>
              <a:rPr lang="en-US" dirty="0"/>
              <a:t>: Blue/Green Deployment Pattern </a:t>
            </a:r>
            <a:r>
              <a:rPr lang="en-US" b="1" dirty="0"/>
              <a:t>Description</a:t>
            </a:r>
            <a:r>
              <a:rPr lang="en-US" dirty="0"/>
              <a:t>: Two identical environments with traffic switching for zero-downtime deployments. </a:t>
            </a:r>
            <a:r>
              <a:rPr lang="en-US" b="1" dirty="0"/>
              <a:t>Why Immediate Adoption</a:t>
            </a:r>
            <a:r>
              <a:rPr lang="en-US" dirty="0"/>
              <a:t>: Enables safe production deployments with instant rollback capabilities. Critical for maintaining service availability during initial cloud migrations.</a:t>
            </a:r>
          </a:p>
          <a:p>
            <a:endParaRPr lang="en-US" dirty="0"/>
          </a:p>
          <a:p>
            <a:r>
              <a:rPr lang="en-US" b="1" dirty="0"/>
              <a:t>Pattern</a:t>
            </a:r>
            <a:r>
              <a:rPr lang="en-US" dirty="0"/>
              <a:t>: Automated Rollback Pattern </a:t>
            </a:r>
            <a:r>
              <a:rPr lang="en-US" b="1" dirty="0"/>
              <a:t>Description</a:t>
            </a:r>
            <a:r>
              <a:rPr lang="en-US" dirty="0"/>
              <a:t>: Monitors deployment health metrics and automatically reverts to previous versions when failures are detected. </a:t>
            </a:r>
            <a:r>
              <a:rPr lang="en-US" b="1" dirty="0"/>
              <a:t>Why Immediate Adoption</a:t>
            </a:r>
            <a:r>
              <a:rPr lang="en-US" dirty="0"/>
              <a:t>: Minimizes downtime and manual intervention during critical migration phase. Essential safety net for early cloud deployments.</a:t>
            </a:r>
          </a:p>
          <a:p>
            <a:endParaRPr lang="en-US" dirty="0"/>
          </a:p>
          <a:p>
            <a:r>
              <a:rPr lang="en-US" b="1" dirty="0"/>
              <a:t>Pattern</a:t>
            </a:r>
            <a:r>
              <a:rPr lang="en-US" dirty="0"/>
              <a:t>: Pipeline as Code Pattern </a:t>
            </a:r>
            <a:r>
              <a:rPr lang="en-US" b="1" dirty="0"/>
              <a:t>Description</a:t>
            </a:r>
            <a:r>
              <a:rPr lang="en-US" dirty="0"/>
              <a:t>: Version-controlled pipeline configurations stored alongside application code. </a:t>
            </a:r>
            <a:r>
              <a:rPr lang="en-US" b="1" dirty="0"/>
              <a:t>Why Immediate Adoption</a:t>
            </a:r>
            <a:r>
              <a:rPr lang="en-US" dirty="0"/>
              <a:t>: Establishes consistent, reproducible deployment processes from the start. Prevents configuration drift and enables peer review of deployment logic.</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58</a:t>
            </a:fld>
            <a:endParaRPr lang="en-US"/>
          </a:p>
        </p:txBody>
      </p:sp>
    </p:spTree>
    <p:extLst>
      <p:ext uri="{BB962C8B-B14F-4D97-AF65-F5344CB8AC3E}">
        <p14:creationId xmlns:p14="http://schemas.microsoft.com/office/powerpoint/2010/main" val="322476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Data Governance in Cloud </a:t>
            </a:r>
            <a:r>
              <a:rPr lang="en-US" b="1" dirty="0"/>
              <a:t>Description</a:t>
            </a:r>
            <a:r>
              <a:rPr lang="en-US" dirty="0"/>
              <a:t>: Comprehensive data governance framework including classification, access controls, and compliance monitoring. </a:t>
            </a:r>
            <a:r>
              <a:rPr lang="en-US" b="1" dirty="0"/>
              <a:t>Why Immediate Adoption</a:t>
            </a:r>
            <a:r>
              <a:rPr lang="en-US" dirty="0"/>
              <a:t>: Regulatory compliance and data security requirements must be met from day one. Retrofitting governance is extremely difficult.</a:t>
            </a:r>
          </a:p>
          <a:p>
            <a:endParaRPr lang="en-US" dirty="0"/>
          </a:p>
          <a:p>
            <a:r>
              <a:rPr lang="en-US" b="1" dirty="0"/>
              <a:t>Pattern</a:t>
            </a:r>
            <a:r>
              <a:rPr lang="en-US" dirty="0"/>
              <a:t>: Transaction Pattern </a:t>
            </a:r>
            <a:r>
              <a:rPr lang="en-US" b="1" dirty="0"/>
              <a:t>Description</a:t>
            </a:r>
            <a:r>
              <a:rPr lang="en-US" dirty="0"/>
              <a:t>: Ensures ACID properties for critical data operations in distributed systems. </a:t>
            </a:r>
            <a:r>
              <a:rPr lang="en-US" b="1" dirty="0"/>
              <a:t>Why Immediate Adoption</a:t>
            </a:r>
            <a:r>
              <a:rPr lang="en-US" dirty="0"/>
              <a:t>: Data integrity is non-negotiable. Must be implemented correctly from the start to avoid data corruption or loss.</a:t>
            </a:r>
          </a:p>
          <a:p>
            <a:endParaRPr lang="en-US" dirty="0"/>
          </a:p>
          <a:p>
            <a:r>
              <a:rPr lang="en-US" b="1" dirty="0"/>
              <a:t>Pattern</a:t>
            </a:r>
            <a:r>
              <a:rPr lang="en-US" dirty="0"/>
              <a:t>: Event Sourcing Pattern </a:t>
            </a:r>
            <a:r>
              <a:rPr lang="en-US" b="1" dirty="0"/>
              <a:t>Description</a:t>
            </a:r>
            <a:r>
              <a:rPr lang="en-US" dirty="0"/>
              <a:t>: Stores all changes as immutable events, enabling audit trails and state recreation. </a:t>
            </a:r>
            <a:r>
              <a:rPr lang="en-US" b="1" dirty="0"/>
              <a:t>Why Immediate Adoption</a:t>
            </a:r>
            <a:r>
              <a:rPr lang="en-US" dirty="0"/>
              <a:t>: Provides complete audit trail and disaster recovery capabilities. Much harder to retrofit after systems are in production.</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59</a:t>
            </a:fld>
            <a:endParaRPr lang="en-US"/>
          </a:p>
        </p:txBody>
      </p:sp>
    </p:spTree>
    <p:extLst>
      <p:ext uri="{BB962C8B-B14F-4D97-AF65-F5344CB8AC3E}">
        <p14:creationId xmlns:p14="http://schemas.microsoft.com/office/powerpoint/2010/main" val="2733387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FinOps Principles Implementation </a:t>
            </a:r>
            <a:r>
              <a:rPr lang="en-US" b="1" dirty="0"/>
              <a:t>Description</a:t>
            </a:r>
            <a:r>
              <a:rPr lang="en-US" dirty="0"/>
              <a:t>: Cross-functional approach to cloud financial management with visibility, optimization, and accountability. </a:t>
            </a:r>
            <a:r>
              <a:rPr lang="en-US" b="1" dirty="0"/>
              <a:t>Why Early Adoption</a:t>
            </a:r>
            <a:r>
              <a:rPr lang="en-US" dirty="0"/>
              <a:t>: Organizations waste 28% of cloud spend on average. Early FinOps adoption prevents runaway costs during migration.</a:t>
            </a:r>
          </a:p>
          <a:p>
            <a:endParaRPr lang="en-US" dirty="0"/>
          </a:p>
          <a:p>
            <a:r>
              <a:rPr lang="en-US" b="1" dirty="0"/>
              <a:t>Practice</a:t>
            </a:r>
            <a:r>
              <a:rPr lang="en-US" dirty="0"/>
              <a:t>: Tagging Strategy </a:t>
            </a:r>
            <a:r>
              <a:rPr lang="en-US" b="1" dirty="0"/>
              <a:t>Description</a:t>
            </a:r>
            <a:r>
              <a:rPr lang="en-US" dirty="0"/>
              <a:t>: Comprehensive tagging taxonomy with automated enforcement for cost allocation and management. </a:t>
            </a:r>
            <a:r>
              <a:rPr lang="en-US" b="1" dirty="0"/>
              <a:t>Why Early Adoption</a:t>
            </a:r>
            <a:r>
              <a:rPr lang="en-US" dirty="0"/>
              <a:t>: Without tags, 60-80% of costs are unallocated. Essential for chargeback and optimization.</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61</a:t>
            </a:fld>
            <a:endParaRPr lang="en-US"/>
          </a:p>
        </p:txBody>
      </p:sp>
    </p:spTree>
    <p:extLst>
      <p:ext uri="{BB962C8B-B14F-4D97-AF65-F5344CB8AC3E}">
        <p14:creationId xmlns:p14="http://schemas.microsoft.com/office/powerpoint/2010/main" val="23836389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Service Mesh Implementation </a:t>
            </a:r>
            <a:r>
              <a:rPr lang="en-US" b="1" dirty="0"/>
              <a:t>Description</a:t>
            </a:r>
            <a:r>
              <a:rPr lang="en-US" dirty="0"/>
              <a:t>: Operational procedures for deploying and managing service mesh infrastructure (Istio, </a:t>
            </a:r>
            <a:r>
              <a:rPr lang="en-US" dirty="0" err="1"/>
              <a:t>Linkerd</a:t>
            </a:r>
            <a:r>
              <a:rPr lang="en-US" dirty="0"/>
              <a:t>). </a:t>
            </a:r>
            <a:r>
              <a:rPr lang="en-US" b="1" dirty="0"/>
              <a:t>Why Early Adoption</a:t>
            </a:r>
            <a:r>
              <a:rPr lang="en-US" dirty="0"/>
              <a:t>: Service mesh simplifies microservices networking, security, and observability. Earlier adoption means less retrofit work.</a:t>
            </a:r>
          </a:p>
          <a:p>
            <a:endParaRPr lang="en-US" dirty="0"/>
          </a:p>
          <a:p>
            <a:r>
              <a:rPr lang="en-US" b="1" dirty="0"/>
              <a:t>Pattern</a:t>
            </a:r>
            <a:r>
              <a:rPr lang="en-US" dirty="0"/>
              <a:t>: Hub-and-Spoke Network Pattern </a:t>
            </a:r>
            <a:r>
              <a:rPr lang="en-US" b="1" dirty="0"/>
              <a:t>Description</a:t>
            </a:r>
            <a:r>
              <a:rPr lang="en-US" dirty="0"/>
              <a:t>: Centralizes connectivity through Transit Gateway, reducing costs by 50% compared to mesh architectures. </a:t>
            </a:r>
            <a:r>
              <a:rPr lang="en-US" b="1" dirty="0"/>
              <a:t>Why Early Adoption</a:t>
            </a:r>
            <a:r>
              <a:rPr lang="en-US" dirty="0"/>
              <a:t>: Network architecture is foundational. Early implementation avoids costly network redesigns later.</a:t>
            </a:r>
          </a:p>
          <a:p>
            <a:endParaRPr lang="en-US" dirty="0"/>
          </a:p>
          <a:p>
            <a:r>
              <a:rPr lang="en-US" b="1" dirty="0"/>
              <a:t>Pattern</a:t>
            </a:r>
            <a:r>
              <a:rPr lang="en-US" dirty="0"/>
              <a:t>: Service Mesh Pattern </a:t>
            </a:r>
            <a:r>
              <a:rPr lang="en-US" b="1" dirty="0"/>
              <a:t>Description</a:t>
            </a:r>
            <a:r>
              <a:rPr lang="en-US" dirty="0"/>
              <a:t>: Provides interservice communication infrastructure with built-in reliability, security, and observability. </a:t>
            </a:r>
            <a:r>
              <a:rPr lang="en-US" b="1" dirty="0"/>
              <a:t>Why Early Adoption</a:t>
            </a:r>
            <a:r>
              <a:rPr lang="en-US" dirty="0"/>
              <a:t>: Complex to implement but provides critical capabilities. Best adopted early for new microservices architectures.</a:t>
            </a:r>
          </a:p>
          <a:p>
            <a:endParaRPr lang="en-US" dirty="0"/>
          </a:p>
          <a:p>
            <a:r>
              <a:rPr lang="en-US" b="1" dirty="0"/>
              <a:t>Pattern</a:t>
            </a:r>
            <a:r>
              <a:rPr lang="en-US" dirty="0"/>
              <a:t>: Multi-Tier VPC Segmentation Pattern </a:t>
            </a:r>
            <a:r>
              <a:rPr lang="en-US" b="1" dirty="0"/>
              <a:t>Description</a:t>
            </a:r>
            <a:r>
              <a:rPr lang="en-US" dirty="0"/>
              <a:t>: Organizes resources into functional subnet tiers for defense in depth. </a:t>
            </a:r>
            <a:r>
              <a:rPr lang="en-US" b="1" dirty="0"/>
              <a:t>Why Early Adoption</a:t>
            </a:r>
            <a:r>
              <a:rPr lang="en-US" dirty="0"/>
              <a:t>: Fundamental security architecture that's difficult to change later. Required for compliance and security best practices.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62</a:t>
            </a:fld>
            <a:endParaRPr lang="en-US"/>
          </a:p>
        </p:txBody>
      </p:sp>
    </p:spTree>
    <p:extLst>
      <p:ext uri="{BB962C8B-B14F-4D97-AF65-F5344CB8AC3E}">
        <p14:creationId xmlns:p14="http://schemas.microsoft.com/office/powerpoint/2010/main" val="3583354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Data Quality Management </a:t>
            </a:r>
            <a:r>
              <a:rPr lang="en-US" b="1" dirty="0"/>
              <a:t>Description</a:t>
            </a:r>
            <a:r>
              <a:rPr lang="en-US" dirty="0"/>
              <a:t>: Automated data quality monitoring, validation, and remediation processes. </a:t>
            </a:r>
            <a:r>
              <a:rPr lang="en-US" b="1" dirty="0"/>
              <a:t>Why Early Adoption</a:t>
            </a:r>
            <a:r>
              <a:rPr lang="en-US" dirty="0"/>
              <a:t>: Poor data quality undermines all analytics initiatives. Early implementation prevents compounding quality issues.</a:t>
            </a:r>
          </a:p>
          <a:p>
            <a:endParaRPr lang="en-US" dirty="0"/>
          </a:p>
          <a:p>
            <a:r>
              <a:rPr lang="en-US" b="1" dirty="0"/>
              <a:t>Pattern</a:t>
            </a:r>
            <a:r>
              <a:rPr lang="en-US" dirty="0"/>
              <a:t>: Data Lake Pattern </a:t>
            </a:r>
            <a:r>
              <a:rPr lang="en-US" b="1" dirty="0"/>
              <a:t>Description</a:t>
            </a:r>
            <a:r>
              <a:rPr lang="en-US" dirty="0"/>
              <a:t>: Centralized repository for structured and unstructured data at any scale. </a:t>
            </a:r>
            <a:r>
              <a:rPr lang="en-US" b="1" dirty="0"/>
              <a:t>Why Early Adoption</a:t>
            </a:r>
            <a:r>
              <a:rPr lang="en-US" dirty="0"/>
              <a:t>: Establishes foundation for analytics and breaks down data silos. Architecture decisions impact all future data workloads.</a:t>
            </a:r>
          </a:p>
          <a:p>
            <a:endParaRPr lang="en-US" dirty="0"/>
          </a:p>
          <a:p>
            <a:r>
              <a:rPr lang="en-US" b="1" dirty="0"/>
              <a:t>Pattern</a:t>
            </a:r>
            <a:r>
              <a:rPr lang="en-US" dirty="0"/>
              <a:t>: Intelligent Data Tiering Pattern </a:t>
            </a:r>
            <a:r>
              <a:rPr lang="en-US" b="1" dirty="0"/>
              <a:t>Description</a:t>
            </a:r>
            <a:r>
              <a:rPr lang="en-US" dirty="0"/>
              <a:t>: Automatic data movement between storage tiers based on access patterns. </a:t>
            </a:r>
            <a:r>
              <a:rPr lang="en-US" b="1" dirty="0"/>
              <a:t>Why Early Adoption</a:t>
            </a:r>
            <a:r>
              <a:rPr lang="en-US" dirty="0"/>
              <a:t>: Immediate cost savings for existing data. S3 Intelligent-Tiering can reduce storage costs automatically without application changes.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63</a:t>
            </a:fld>
            <a:endParaRPr lang="en-US"/>
          </a:p>
        </p:txBody>
      </p:sp>
    </p:spTree>
    <p:extLst>
      <p:ext uri="{BB962C8B-B14F-4D97-AF65-F5344CB8AC3E}">
        <p14:creationId xmlns:p14="http://schemas.microsoft.com/office/powerpoint/2010/main" val="3628226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Disaster Recovery Operations </a:t>
            </a:r>
            <a:r>
              <a:rPr lang="en-US" b="1" dirty="0"/>
              <a:t>Description</a:t>
            </a:r>
            <a:r>
              <a:rPr lang="en-US" dirty="0"/>
              <a:t>: Documented procedures, regular drills, and automated failover processes. </a:t>
            </a:r>
            <a:r>
              <a:rPr lang="en-US" b="1" dirty="0"/>
              <a:t>Why Early Adoption</a:t>
            </a:r>
            <a:r>
              <a:rPr lang="en-US" dirty="0"/>
              <a:t>: DR capabilities must be proven before production workloads depend on them. Testing takes time to perfect.</a:t>
            </a:r>
          </a:p>
          <a:p>
            <a:endParaRPr lang="en-US" b="1" dirty="0"/>
          </a:p>
          <a:p>
            <a:r>
              <a:rPr lang="en-US" b="1" dirty="0"/>
              <a:t>Pattern</a:t>
            </a:r>
            <a:r>
              <a:rPr lang="en-US" dirty="0"/>
              <a:t>: Pilot Light Pattern </a:t>
            </a:r>
            <a:r>
              <a:rPr lang="en-US" b="1" dirty="0"/>
              <a:t>Description</a:t>
            </a:r>
            <a:r>
              <a:rPr lang="en-US" dirty="0"/>
              <a:t>: Maintains minimal critical infrastructure in DR region for rapid activation. </a:t>
            </a:r>
            <a:r>
              <a:rPr lang="en-US" b="1" dirty="0"/>
              <a:t>Why Early Adoption</a:t>
            </a:r>
            <a:r>
              <a:rPr lang="en-US" dirty="0"/>
              <a:t>: Cost-effective DR (60-80% savings) that should be established before production. Provides peace of mind during migration.</a:t>
            </a:r>
          </a:p>
          <a:p>
            <a:endParaRPr lang="en-US" b="1" dirty="0"/>
          </a:p>
          <a:p>
            <a:r>
              <a:rPr lang="en-US" b="1" dirty="0"/>
              <a:t>Pattern</a:t>
            </a:r>
            <a:r>
              <a:rPr lang="en-US" dirty="0"/>
              <a:t>: Cross-Region Data Replication Pattern </a:t>
            </a:r>
            <a:r>
              <a:rPr lang="en-US" b="1" dirty="0"/>
              <a:t>Description</a:t>
            </a:r>
            <a:r>
              <a:rPr lang="en-US" dirty="0"/>
              <a:t>: Automatic data replication across AWS regions for DR and compliance. </a:t>
            </a:r>
            <a:r>
              <a:rPr lang="en-US" b="1" dirty="0"/>
              <a:t>Why Early Adoption</a:t>
            </a:r>
            <a:r>
              <a:rPr lang="en-US" dirty="0"/>
              <a:t>: Critical for business continuity. Must be designed into architecture early rather than bolted on later.</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64</a:t>
            </a:fld>
            <a:endParaRPr lang="en-US"/>
          </a:p>
        </p:txBody>
      </p:sp>
    </p:spTree>
    <p:extLst>
      <p:ext uri="{BB962C8B-B14F-4D97-AF65-F5344CB8AC3E}">
        <p14:creationId xmlns:p14="http://schemas.microsoft.com/office/powerpoint/2010/main" val="2469406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Cross-Functional Teams </a:t>
            </a:r>
            <a:r>
              <a:rPr lang="en-US" b="1" dirty="0"/>
              <a:t>Description</a:t>
            </a:r>
            <a:r>
              <a:rPr lang="en-US" dirty="0"/>
              <a:t>: Breaking down silos between development, operations, and business teams. </a:t>
            </a:r>
            <a:r>
              <a:rPr lang="en-US" b="1" dirty="0"/>
              <a:t>Why Low-Hanging Fruit</a:t>
            </a:r>
            <a:r>
              <a:rPr lang="en-US" dirty="0"/>
              <a:t>: Organizational change that doesn't require technology investment. Immediate collaboration improvements.</a:t>
            </a:r>
          </a:p>
          <a:p>
            <a:endParaRPr lang="en-US" b="1" dirty="0"/>
          </a:p>
          <a:p>
            <a:r>
              <a:rPr lang="en-US" b="1" dirty="0"/>
              <a:t>Practice</a:t>
            </a:r>
            <a:r>
              <a:rPr lang="en-US" dirty="0"/>
              <a:t>: Agile Development </a:t>
            </a:r>
            <a:r>
              <a:rPr lang="en-US" b="1" dirty="0"/>
              <a:t>Description</a:t>
            </a:r>
            <a:r>
              <a:rPr lang="en-US" dirty="0"/>
              <a:t>: Iterative development with regular feedback cycles. </a:t>
            </a:r>
            <a:r>
              <a:rPr lang="en-US" b="1" dirty="0"/>
              <a:t>Why Low-Hanging Fruit</a:t>
            </a:r>
            <a:r>
              <a:rPr lang="en-US" dirty="0"/>
              <a:t>: Process improvement that can start immediately. Faster value delivery without infrastructure changes.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66</a:t>
            </a:fld>
            <a:endParaRPr lang="en-US"/>
          </a:p>
        </p:txBody>
      </p:sp>
    </p:spTree>
    <p:extLst>
      <p:ext uri="{BB962C8B-B14F-4D97-AF65-F5344CB8AC3E}">
        <p14:creationId xmlns:p14="http://schemas.microsoft.com/office/powerpoint/2010/main" val="2383352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Canary Release Operations </a:t>
            </a:r>
            <a:r>
              <a:rPr lang="en-US" b="1" dirty="0"/>
              <a:t>Description</a:t>
            </a:r>
            <a:r>
              <a:rPr lang="en-US" dirty="0"/>
              <a:t>: Procedures for monitoring canary deployments and making promotion/rollback decisions. </a:t>
            </a:r>
            <a:r>
              <a:rPr lang="en-US" b="1" dirty="0"/>
              <a:t>Why Low-Hanging Fruit</a:t>
            </a:r>
            <a:r>
              <a:rPr lang="en-US" dirty="0"/>
              <a:t>: Builds on existing deployment infrastructure. Quick wins in deployment safety.</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Test-Driven Development </a:t>
            </a:r>
            <a:r>
              <a:rPr lang="en-US" b="1" dirty="0"/>
              <a:t>Description</a:t>
            </a:r>
            <a:r>
              <a:rPr lang="en-US" dirty="0"/>
              <a:t>: Writing tests before code to ensure quality and maintainability. </a:t>
            </a:r>
            <a:r>
              <a:rPr lang="en-US" b="1" dirty="0"/>
              <a:t>Why Low-Hanging Fruit</a:t>
            </a:r>
            <a:r>
              <a:rPr lang="en-US" dirty="0"/>
              <a:t>: Can be adopted team by team without infrastructure changes. Immediate quality improvements.</a:t>
            </a:r>
          </a:p>
          <a:p>
            <a:endParaRPr lang="en-US" b="1" dirty="0"/>
          </a:p>
          <a:p>
            <a:r>
              <a:rPr lang="en-US" b="1" dirty="0"/>
              <a:t>Pattern</a:t>
            </a:r>
            <a:r>
              <a:rPr lang="en-US" dirty="0"/>
              <a:t>: Canary Deployment Pattern </a:t>
            </a:r>
            <a:r>
              <a:rPr lang="en-US" b="1" dirty="0"/>
              <a:t>Description</a:t>
            </a:r>
            <a:r>
              <a:rPr lang="en-US" dirty="0"/>
              <a:t>: Gradual rollout starting with small traffic percentage to minimize risk. </a:t>
            </a:r>
            <a:r>
              <a:rPr lang="en-US" b="1" dirty="0"/>
              <a:t>Why Low-Hanging Fruit</a:t>
            </a:r>
            <a:r>
              <a:rPr lang="en-US" dirty="0"/>
              <a:t>: Easy to implement with ALB weighted routing or </a:t>
            </a:r>
            <a:r>
              <a:rPr lang="en-US" dirty="0" err="1"/>
              <a:t>CodeDeploy</a:t>
            </a:r>
            <a:r>
              <a:rPr lang="en-US" dirty="0"/>
              <a:t>. Immediate risk reduction with minimal effort.</a:t>
            </a:r>
          </a:p>
          <a:p>
            <a:endParaRPr lang="en-US" b="1" dirty="0"/>
          </a:p>
          <a:p>
            <a:r>
              <a:rPr lang="en-US" b="1" dirty="0"/>
              <a:t>Pattern</a:t>
            </a:r>
            <a:r>
              <a:rPr lang="en-US" dirty="0"/>
              <a:t>: Feature Flag Pattern </a:t>
            </a:r>
            <a:r>
              <a:rPr lang="en-US" b="1" dirty="0"/>
              <a:t>Description</a:t>
            </a:r>
            <a:r>
              <a:rPr lang="en-US" dirty="0"/>
              <a:t>: Runtime toggles to enable/disable features without deployment. </a:t>
            </a:r>
            <a:r>
              <a:rPr lang="en-US" b="1" dirty="0"/>
              <a:t>Why Low-Hanging Fruit</a:t>
            </a:r>
            <a:r>
              <a:rPr lang="en-US" dirty="0"/>
              <a:t>: Simple to implement with AWS </a:t>
            </a:r>
            <a:r>
              <a:rPr lang="en-US" dirty="0" err="1"/>
              <a:t>AppConfig</a:t>
            </a:r>
            <a:r>
              <a:rPr lang="en-US" dirty="0"/>
              <a:t>. Enables safer deployments and A/B testing immediately.</a:t>
            </a:r>
          </a:p>
          <a:p>
            <a:endParaRPr lang="en-US" b="1" dirty="0"/>
          </a:p>
          <a:p>
            <a:r>
              <a:rPr lang="en-US" b="1" dirty="0"/>
              <a:t>Pattern</a:t>
            </a:r>
            <a:r>
              <a:rPr lang="en-US" dirty="0"/>
              <a:t>: Static Content Hosting Pattern </a:t>
            </a:r>
            <a:r>
              <a:rPr lang="en-US" b="1" dirty="0"/>
              <a:t>Description</a:t>
            </a:r>
            <a:r>
              <a:rPr lang="en-US" dirty="0"/>
              <a:t>: Serves static assets from S3/CloudFront instead of application servers. </a:t>
            </a:r>
            <a:r>
              <a:rPr lang="en-US" b="1" dirty="0"/>
              <a:t>Why Low-Hanging Fruit</a:t>
            </a:r>
            <a:r>
              <a:rPr lang="en-US" dirty="0"/>
              <a:t>: Simple to implement, immediate performance improvement and cost reduction. Can be applied to existing workloads easily.</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67</a:t>
            </a:fld>
            <a:endParaRPr lang="en-US"/>
          </a:p>
        </p:txBody>
      </p:sp>
    </p:spTree>
    <p:extLst>
      <p:ext uri="{BB962C8B-B14F-4D97-AF65-F5344CB8AC3E}">
        <p14:creationId xmlns:p14="http://schemas.microsoft.com/office/powerpoint/2010/main" val="3286491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Performance Testing </a:t>
            </a:r>
            <a:r>
              <a:rPr lang="en-US" b="1" dirty="0"/>
              <a:t>Description</a:t>
            </a:r>
            <a:r>
              <a:rPr lang="en-US" dirty="0"/>
              <a:t>: Comprehensive performance testing integrated into CI/CD pipelines. </a:t>
            </a:r>
            <a:r>
              <a:rPr lang="en-US" b="1" dirty="0"/>
              <a:t>Why Low-Hanging Fruit</a:t>
            </a:r>
            <a:r>
              <a:rPr lang="en-US" dirty="0"/>
              <a:t>: Can use existing tools and infrastructure. Prevents performance surprises in production.</a:t>
            </a:r>
          </a:p>
          <a:p>
            <a:endParaRPr lang="en-US" b="1" dirty="0"/>
          </a:p>
          <a:p>
            <a:r>
              <a:rPr lang="en-US" b="1" dirty="0"/>
              <a:t>Pattern</a:t>
            </a:r>
            <a:r>
              <a:rPr lang="en-US" dirty="0"/>
              <a:t>: Caching Pattern </a:t>
            </a:r>
            <a:r>
              <a:rPr lang="en-US" b="1" dirty="0"/>
              <a:t>Description</a:t>
            </a:r>
            <a:r>
              <a:rPr lang="en-US" dirty="0"/>
              <a:t>: Stores frequently accessed data in memory for faster retrieval. </a:t>
            </a:r>
            <a:r>
              <a:rPr lang="en-US" b="1" dirty="0"/>
              <a:t>Why Low-Hanging Fruit</a:t>
            </a:r>
            <a:r>
              <a:rPr lang="en-US" dirty="0"/>
              <a:t>: Easy to implement with </a:t>
            </a:r>
            <a:r>
              <a:rPr lang="en-US" dirty="0" err="1"/>
              <a:t>ElastiCache</a:t>
            </a:r>
            <a:r>
              <a:rPr lang="en-US" dirty="0"/>
              <a:t> or CloudFront. Immediate performance improvements with minimal application changes.</a:t>
            </a:r>
          </a:p>
          <a:p>
            <a:endParaRPr lang="en-US" b="1" dirty="0"/>
          </a:p>
          <a:p>
            <a:r>
              <a:rPr lang="en-US" b="1" dirty="0"/>
              <a:t>Pattern</a:t>
            </a:r>
            <a:r>
              <a:rPr lang="en-US" dirty="0"/>
              <a:t>: CDN Integration Pattern (Origin Failover) </a:t>
            </a:r>
            <a:r>
              <a:rPr lang="en-US" b="1" dirty="0"/>
              <a:t>Description</a:t>
            </a:r>
            <a:r>
              <a:rPr lang="en-US" dirty="0"/>
              <a:t>: CloudFront with automatic failover between primary and secondary origins. </a:t>
            </a:r>
            <a:r>
              <a:rPr lang="en-US" b="1" dirty="0"/>
              <a:t>Why Low-Hanging Fruit</a:t>
            </a:r>
            <a:r>
              <a:rPr lang="en-US" dirty="0"/>
              <a:t>: Simple configuration change that provides high availability. No application modifications required.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68</a:t>
            </a:fld>
            <a:endParaRPr lang="en-US"/>
          </a:p>
        </p:txBody>
      </p:sp>
    </p:spTree>
    <p:extLst>
      <p:ext uri="{BB962C8B-B14F-4D97-AF65-F5344CB8AC3E}">
        <p14:creationId xmlns:p14="http://schemas.microsoft.com/office/powerpoint/2010/main" val="2080945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Blameless Postmortems </a:t>
            </a:r>
            <a:r>
              <a:rPr lang="en-US" b="1" dirty="0"/>
              <a:t>Description</a:t>
            </a:r>
            <a:r>
              <a:rPr lang="en-US" dirty="0"/>
              <a:t>: Learning from incidents without blame to improve systems and processes. </a:t>
            </a:r>
            <a:r>
              <a:rPr lang="en-US" b="1" dirty="0"/>
              <a:t>Why Maturity Phase 1</a:t>
            </a:r>
            <a:r>
              <a:rPr lang="en-US" dirty="0"/>
              <a:t>: Requires cultural maturity and psychological safety. Builds on established incident response processes.</a:t>
            </a:r>
          </a:p>
          <a:p>
            <a:endParaRPr lang="en-US" b="1" dirty="0"/>
          </a:p>
          <a:p>
            <a:r>
              <a:rPr lang="en-US" b="1" dirty="0"/>
              <a:t>Practice</a:t>
            </a:r>
            <a:r>
              <a:rPr lang="en-US" dirty="0"/>
              <a:t>: On-Call Rotations </a:t>
            </a:r>
            <a:r>
              <a:rPr lang="en-US" b="1" dirty="0"/>
              <a:t>Description</a:t>
            </a:r>
            <a:r>
              <a:rPr lang="en-US" dirty="0"/>
              <a:t>: Sustainable 24/7 coverage with "you build it, you run it" principles. </a:t>
            </a:r>
            <a:r>
              <a:rPr lang="en-US" b="1" dirty="0"/>
              <a:t>Why Maturity Phase 1</a:t>
            </a:r>
            <a:r>
              <a:rPr lang="en-US" dirty="0"/>
              <a:t>: Requires mature operational practices and adequate team size. Implement after stabilizing workloads.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70</a:t>
            </a:fld>
            <a:endParaRPr lang="en-US"/>
          </a:p>
        </p:txBody>
      </p:sp>
    </p:spTree>
    <p:extLst>
      <p:ext uri="{BB962C8B-B14F-4D97-AF65-F5344CB8AC3E}">
        <p14:creationId xmlns:p14="http://schemas.microsoft.com/office/powerpoint/2010/main" val="8395591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AWS Cloud WAN Pattern </a:t>
            </a:r>
            <a:r>
              <a:rPr lang="en-US" b="1" dirty="0"/>
              <a:t>Description</a:t>
            </a:r>
            <a:r>
              <a:rPr lang="en-US" dirty="0"/>
              <a:t>: Policy-driven software-defined global networking. </a:t>
            </a:r>
            <a:r>
              <a:rPr lang="en-US" b="1" dirty="0"/>
              <a:t>Why Maturity Phase 1</a:t>
            </a:r>
            <a:r>
              <a:rPr lang="en-US" dirty="0"/>
              <a:t>: Requires mature network architecture and understanding of traffic patterns. Best implemented after initial migration.</a:t>
            </a:r>
          </a:p>
          <a:p>
            <a:endParaRPr lang="en-US" b="1" dirty="0"/>
          </a:p>
          <a:p>
            <a:r>
              <a:rPr lang="en-US" b="1" dirty="0"/>
              <a:t>Pattern</a:t>
            </a:r>
            <a:r>
              <a:rPr lang="en-US" dirty="0"/>
              <a:t>: </a:t>
            </a:r>
            <a:r>
              <a:rPr lang="en-US" dirty="0" err="1"/>
              <a:t>PrivateLink</a:t>
            </a:r>
            <a:r>
              <a:rPr lang="en-US" dirty="0"/>
              <a:t> Service Access Pattern </a:t>
            </a:r>
            <a:r>
              <a:rPr lang="en-US" b="1" dirty="0"/>
              <a:t>Description</a:t>
            </a:r>
            <a:r>
              <a:rPr lang="en-US" dirty="0"/>
              <a:t>: Private connectivity to services without internet exposure. </a:t>
            </a:r>
            <a:r>
              <a:rPr lang="en-US" b="1" dirty="0"/>
              <a:t>Why Maturity Phase 1</a:t>
            </a:r>
            <a:r>
              <a:rPr lang="en-US" dirty="0"/>
              <a:t>: Enhances security but requires service architecture maturity. Implement after core services are stable.</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71</a:t>
            </a:fld>
            <a:endParaRPr lang="en-US"/>
          </a:p>
        </p:txBody>
      </p:sp>
    </p:spTree>
    <p:extLst>
      <p:ext uri="{BB962C8B-B14F-4D97-AF65-F5344CB8AC3E}">
        <p14:creationId xmlns:p14="http://schemas.microsoft.com/office/powerpoint/2010/main" val="275604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Data Lineage Tracking </a:t>
            </a:r>
            <a:r>
              <a:rPr lang="en-US" b="1" dirty="0"/>
              <a:t>Description</a:t>
            </a:r>
            <a:r>
              <a:rPr lang="en-US" dirty="0"/>
              <a:t>: Automated tracking of data transformations and dependencies. </a:t>
            </a:r>
            <a:r>
              <a:rPr lang="en-US" b="1" dirty="0"/>
              <a:t>Why Maturity Phase 1</a:t>
            </a:r>
            <a:r>
              <a:rPr lang="en-US" dirty="0"/>
              <a:t>: Complex to implement but critical for data governance. Best done after data architecture stabilizes.</a:t>
            </a:r>
          </a:p>
          <a:p>
            <a:endParaRPr lang="en-US" b="1" dirty="0"/>
          </a:p>
          <a:p>
            <a:r>
              <a:rPr lang="en-US" b="1" dirty="0"/>
              <a:t>Pattern</a:t>
            </a:r>
            <a:r>
              <a:rPr lang="en-US" dirty="0"/>
              <a:t>: Multi-Tier Backup and Recovery Pattern </a:t>
            </a:r>
            <a:r>
              <a:rPr lang="en-US" b="1" dirty="0"/>
              <a:t>Description</a:t>
            </a:r>
            <a:r>
              <a:rPr lang="en-US" dirty="0"/>
              <a:t>: Tiered backup strategies based on RTO/RPO requirements. </a:t>
            </a:r>
            <a:r>
              <a:rPr lang="en-US" b="1" dirty="0"/>
              <a:t>Why Maturity Phase 1</a:t>
            </a:r>
            <a:r>
              <a:rPr lang="en-US" dirty="0"/>
              <a:t>: Requires understanding of data criticality and recovery requirements. Optimize after workloads are stable.</a:t>
            </a:r>
          </a:p>
          <a:p>
            <a:endParaRPr lang="en-US" b="1" dirty="0"/>
          </a:p>
          <a:p>
            <a:r>
              <a:rPr lang="en-US" b="1" dirty="0"/>
              <a:t>Pattern</a:t>
            </a:r>
            <a:r>
              <a:rPr lang="en-US" dirty="0"/>
              <a:t>: Automated Lifecycle Management Pattern </a:t>
            </a:r>
            <a:r>
              <a:rPr lang="en-US" b="1" dirty="0"/>
              <a:t>Description</a:t>
            </a:r>
            <a:r>
              <a:rPr lang="en-US" dirty="0"/>
              <a:t>: Policy-driven data transitions between storage classes. </a:t>
            </a:r>
            <a:r>
              <a:rPr lang="en-US" b="1" dirty="0"/>
              <a:t>Why Maturity Phase 1</a:t>
            </a:r>
            <a:r>
              <a:rPr lang="en-US" dirty="0"/>
              <a:t>: Requires understanding of data access patterns. Implement after data usage patterns are established.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72</a:t>
            </a:fld>
            <a:endParaRPr lang="en-US"/>
          </a:p>
        </p:txBody>
      </p:sp>
    </p:spTree>
    <p:extLst>
      <p:ext uri="{BB962C8B-B14F-4D97-AF65-F5344CB8AC3E}">
        <p14:creationId xmlns:p14="http://schemas.microsoft.com/office/powerpoint/2010/main" val="42581922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Container Security </a:t>
            </a:r>
            <a:r>
              <a:rPr lang="en-US" b="1" dirty="0"/>
              <a:t>Description</a:t>
            </a:r>
            <a:r>
              <a:rPr lang="en-US" dirty="0"/>
              <a:t>: Comprehensive container security including scanning, runtime protection, and policy enforcement. </a:t>
            </a:r>
            <a:r>
              <a:rPr lang="en-US" b="1" dirty="0"/>
              <a:t>Why Maturity Phase 1</a:t>
            </a:r>
            <a:r>
              <a:rPr lang="en-US" dirty="0"/>
              <a:t>: Builds on basic container adoption. Advanced security practices require mature container operations.</a:t>
            </a:r>
          </a:p>
          <a:p>
            <a:endParaRPr lang="en-US" b="1" dirty="0"/>
          </a:p>
          <a:p>
            <a:r>
              <a:rPr lang="en-US" b="1" dirty="0"/>
              <a:t>Pattern</a:t>
            </a:r>
            <a:r>
              <a:rPr lang="en-US" dirty="0"/>
              <a:t>: Operator Pattern </a:t>
            </a:r>
            <a:r>
              <a:rPr lang="en-US" b="1" dirty="0"/>
              <a:t>Description</a:t>
            </a:r>
            <a:r>
              <a:rPr lang="en-US" dirty="0"/>
              <a:t>: Encodes operational knowledge into Kubernetes extensions. </a:t>
            </a:r>
            <a:r>
              <a:rPr lang="en-US" b="1" dirty="0"/>
              <a:t>Why Maturity Phase 1</a:t>
            </a:r>
            <a:r>
              <a:rPr lang="en-US" dirty="0"/>
              <a:t>: Requires Kubernetes expertise and stable container platform. Reduces operational overhead by 70% for stateful apps.</a:t>
            </a:r>
          </a:p>
          <a:p>
            <a:endParaRPr lang="en-US" b="1" dirty="0"/>
          </a:p>
          <a:p>
            <a:r>
              <a:rPr lang="en-US" b="1" dirty="0"/>
              <a:t>Pattern</a:t>
            </a:r>
            <a:r>
              <a:rPr lang="en-US" dirty="0"/>
              <a:t>: Service Mesh Sidecar Pattern </a:t>
            </a:r>
            <a:r>
              <a:rPr lang="en-US" b="1" dirty="0"/>
              <a:t>Description</a:t>
            </a:r>
            <a:r>
              <a:rPr lang="en-US" dirty="0"/>
              <a:t>: Proxy containers for advanced traffic management and security. </a:t>
            </a:r>
            <a:r>
              <a:rPr lang="en-US" b="1" dirty="0"/>
              <a:t>Why Maturity Phase 1</a:t>
            </a:r>
            <a:r>
              <a:rPr lang="en-US" dirty="0"/>
              <a:t>: Complex pattern requiring mature microservices architecture. Implement after basic containerization is stable.</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73</a:t>
            </a:fld>
            <a:endParaRPr lang="en-US"/>
          </a:p>
        </p:txBody>
      </p:sp>
    </p:spTree>
    <p:extLst>
      <p:ext uri="{BB962C8B-B14F-4D97-AF65-F5344CB8AC3E}">
        <p14:creationId xmlns:p14="http://schemas.microsoft.com/office/powerpoint/2010/main" val="37480225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Spot Instance Pattern </a:t>
            </a:r>
            <a:r>
              <a:rPr lang="en-US" b="1" dirty="0"/>
              <a:t>Description</a:t>
            </a:r>
            <a:r>
              <a:rPr lang="en-US" dirty="0"/>
              <a:t>: Leverages spare compute capacity at up to 90% discount for fault-tolerant workloads. </a:t>
            </a:r>
            <a:r>
              <a:rPr lang="en-US" b="1" dirty="0"/>
              <a:t>Why Early Adoption</a:t>
            </a:r>
            <a:r>
              <a:rPr lang="en-US" dirty="0"/>
              <a:t>: Significant cost savings (70-90%) but requires identifying suitable workloads. Best implemented early to maximize savings during migration.</a:t>
            </a:r>
          </a:p>
          <a:p>
            <a:endParaRPr lang="en-US" dirty="0"/>
          </a:p>
          <a:p>
            <a:r>
              <a:rPr lang="en-US" b="1" dirty="0"/>
              <a:t>Pattern</a:t>
            </a:r>
            <a:r>
              <a:rPr lang="en-US" dirty="0"/>
              <a:t>: Reserved Instance Ladder Pattern </a:t>
            </a:r>
            <a:r>
              <a:rPr lang="en-US" b="1" dirty="0"/>
              <a:t>Description</a:t>
            </a:r>
            <a:r>
              <a:rPr lang="en-US" dirty="0"/>
              <a:t>: Phased approach to purchasing commitments, starting with 30-50% coverage for stable workloads. </a:t>
            </a:r>
            <a:r>
              <a:rPr lang="en-US" b="1" dirty="0"/>
              <a:t>Why Early Adoption</a:t>
            </a:r>
            <a:r>
              <a:rPr lang="en-US" dirty="0"/>
              <a:t>: Requires understanding of workload patterns. Early adoption enables cost optimization as workloads stabilize.</a:t>
            </a:r>
          </a:p>
        </p:txBody>
      </p:sp>
      <p:sp>
        <p:nvSpPr>
          <p:cNvPr id="4" name="Slide Number Placeholder 3"/>
          <p:cNvSpPr>
            <a:spLocks noGrp="1"/>
          </p:cNvSpPr>
          <p:nvPr>
            <p:ph type="sldNum" sz="quarter" idx="5"/>
          </p:nvPr>
        </p:nvSpPr>
        <p:spPr/>
        <p:txBody>
          <a:bodyPr/>
          <a:lstStyle/>
          <a:p>
            <a:fld id="{555DAA9F-71E8-4E26-92D2-CD7FC535A9E6}" type="slidenum">
              <a:rPr lang="en-US" smtClean="0"/>
              <a:t>75</a:t>
            </a:fld>
            <a:endParaRPr lang="en-US"/>
          </a:p>
        </p:txBody>
      </p:sp>
    </p:spTree>
    <p:extLst>
      <p:ext uri="{BB962C8B-B14F-4D97-AF65-F5344CB8AC3E}">
        <p14:creationId xmlns:p14="http://schemas.microsoft.com/office/powerpoint/2010/main" val="111946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Multi-Tenant Operations </a:t>
            </a:r>
            <a:r>
              <a:rPr lang="en-US" b="1" dirty="0"/>
              <a:t>Description</a:t>
            </a:r>
            <a:r>
              <a:rPr lang="en-US" dirty="0"/>
              <a:t>: Operational procedures for managing multi-tenant environments including isolation, monitoring, and incident response. </a:t>
            </a:r>
            <a:r>
              <a:rPr lang="en-US" b="1" dirty="0"/>
              <a:t>Why Maturity Phase 2</a:t>
            </a:r>
            <a:r>
              <a:rPr lang="en-US" dirty="0"/>
              <a:t>: Complex operational model requiring mature processes and tooling.</a:t>
            </a:r>
          </a:p>
          <a:p>
            <a:endParaRPr lang="en-US" b="1" dirty="0"/>
          </a:p>
          <a:p>
            <a:r>
              <a:rPr lang="en-US" b="1" dirty="0"/>
              <a:t>Pattern</a:t>
            </a:r>
            <a:r>
              <a:rPr lang="en-US" dirty="0"/>
              <a:t>: Tenant-Aware Auto Scaling Pattern </a:t>
            </a:r>
            <a:r>
              <a:rPr lang="en-US" b="1" dirty="0"/>
              <a:t>Description</a:t>
            </a:r>
            <a:r>
              <a:rPr lang="en-US" dirty="0"/>
              <a:t>: Custom scaling based on tenant-specific metrics and SLAs. </a:t>
            </a:r>
            <a:r>
              <a:rPr lang="en-US" b="1" dirty="0"/>
              <a:t>Why Maturity Phase 2</a:t>
            </a:r>
            <a:r>
              <a:rPr lang="en-US" dirty="0"/>
              <a:t>: Requires sophisticated monitoring and deep understanding of tenant patterns. For mature SaaS applications.</a:t>
            </a:r>
          </a:p>
          <a:p>
            <a:endParaRPr lang="en-US" b="1" dirty="0"/>
          </a:p>
          <a:p>
            <a:r>
              <a:rPr lang="en-US" b="1" dirty="0"/>
              <a:t>Pattern</a:t>
            </a:r>
            <a:r>
              <a:rPr lang="en-US" dirty="0"/>
              <a:t>: Database-per-Service Multi-Tenancy Pattern </a:t>
            </a:r>
            <a:r>
              <a:rPr lang="en-US" b="1" dirty="0"/>
              <a:t>Description</a:t>
            </a:r>
            <a:r>
              <a:rPr lang="en-US" dirty="0"/>
              <a:t>: Hybrid approach with dedicated databases per service per tenant. </a:t>
            </a:r>
            <a:r>
              <a:rPr lang="en-US" b="1" dirty="0"/>
              <a:t>Why Maturity Phase 2</a:t>
            </a:r>
            <a:r>
              <a:rPr lang="en-US" dirty="0"/>
              <a:t>: Complex architecture requiring careful design. Implement when scaling multi-tenant systems.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76</a:t>
            </a:fld>
            <a:endParaRPr lang="en-US"/>
          </a:p>
        </p:txBody>
      </p:sp>
    </p:spTree>
    <p:extLst>
      <p:ext uri="{BB962C8B-B14F-4D97-AF65-F5344CB8AC3E}">
        <p14:creationId xmlns:p14="http://schemas.microsoft.com/office/powerpoint/2010/main" val="41693642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Infrastructure as Code Maturity </a:t>
            </a:r>
            <a:r>
              <a:rPr lang="en-US" b="1" dirty="0"/>
              <a:t>Description</a:t>
            </a:r>
            <a:r>
              <a:rPr lang="en-US" dirty="0"/>
              <a:t>: Advanced </a:t>
            </a:r>
            <a:r>
              <a:rPr lang="en-US" dirty="0" err="1"/>
              <a:t>IaC</a:t>
            </a:r>
            <a:r>
              <a:rPr lang="en-US" dirty="0"/>
              <a:t> practices including testing, modularization, and policy as code. </a:t>
            </a:r>
            <a:r>
              <a:rPr lang="en-US" b="1" dirty="0"/>
              <a:t>Why Maturity Phase 2</a:t>
            </a:r>
            <a:r>
              <a:rPr lang="en-US" dirty="0"/>
              <a:t>: Builds on basic </a:t>
            </a:r>
            <a:r>
              <a:rPr lang="en-US" dirty="0" err="1"/>
              <a:t>IaC</a:t>
            </a:r>
            <a:r>
              <a:rPr lang="en-US" dirty="0"/>
              <a:t> adoption. Advanced practices require tooling and process maturity.</a:t>
            </a:r>
          </a:p>
          <a:p>
            <a:endParaRPr lang="en-US" b="1" dirty="0"/>
          </a:p>
          <a:p>
            <a:r>
              <a:rPr lang="en-US" b="1" dirty="0"/>
              <a:t>Pattern</a:t>
            </a:r>
            <a:r>
              <a:rPr lang="en-US" dirty="0"/>
              <a:t>: GitOps Pattern </a:t>
            </a:r>
            <a:r>
              <a:rPr lang="en-US" b="1" dirty="0"/>
              <a:t>Description</a:t>
            </a:r>
            <a:r>
              <a:rPr lang="en-US" dirty="0"/>
              <a:t>: Git as single source of truth with automated reconciliation. </a:t>
            </a:r>
            <a:r>
              <a:rPr lang="en-US" b="1" dirty="0"/>
              <a:t>Why Maturity Phase 2</a:t>
            </a:r>
            <a:r>
              <a:rPr lang="en-US" dirty="0"/>
              <a:t>: Requires mature CI/CD processes and Git workflows. Powerful but needs organizational readiness.</a:t>
            </a:r>
          </a:p>
          <a:p>
            <a:endParaRPr lang="en-US" b="1" dirty="0"/>
          </a:p>
          <a:p>
            <a:r>
              <a:rPr lang="en-US" b="1" dirty="0"/>
              <a:t>Pattern</a:t>
            </a:r>
            <a:r>
              <a:rPr lang="en-US" dirty="0"/>
              <a:t>: Multi-Environment Promotion Pattern </a:t>
            </a:r>
            <a:r>
              <a:rPr lang="en-US" b="1" dirty="0"/>
              <a:t>Description</a:t>
            </a:r>
            <a:r>
              <a:rPr lang="en-US" dirty="0"/>
              <a:t>: Automated promotion through multiple environments with approval gates. </a:t>
            </a:r>
            <a:r>
              <a:rPr lang="en-US" b="1" dirty="0"/>
              <a:t>Why Maturity Phase 2</a:t>
            </a:r>
            <a:r>
              <a:rPr lang="en-US" dirty="0"/>
              <a:t>: Requires mature DevOps processes and multiple account setup. Implement after basic CI/CD is working.</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77</a:t>
            </a:fld>
            <a:endParaRPr lang="en-US"/>
          </a:p>
        </p:txBody>
      </p:sp>
    </p:spTree>
    <p:extLst>
      <p:ext uri="{BB962C8B-B14F-4D97-AF65-F5344CB8AC3E}">
        <p14:creationId xmlns:p14="http://schemas.microsoft.com/office/powerpoint/2010/main" val="17394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Edge Operations </a:t>
            </a:r>
            <a:r>
              <a:rPr lang="en-US" b="1" dirty="0"/>
              <a:t>Description</a:t>
            </a:r>
            <a:r>
              <a:rPr lang="en-US" dirty="0"/>
              <a:t>: Managing distributed edge infrastructure including deployment, monitoring, and updates. </a:t>
            </a:r>
            <a:r>
              <a:rPr lang="en-US" b="1" dirty="0"/>
              <a:t>Why Maturity Phase 2</a:t>
            </a:r>
            <a:r>
              <a:rPr lang="en-US" dirty="0"/>
              <a:t>: Requires mature operational capabilities and geographic distribution.</a:t>
            </a:r>
          </a:p>
          <a:p>
            <a:endParaRPr lang="en-US" b="1" dirty="0"/>
          </a:p>
          <a:p>
            <a:r>
              <a:rPr lang="en-US" b="1" dirty="0"/>
              <a:t>Pattern</a:t>
            </a:r>
            <a:r>
              <a:rPr lang="en-US" dirty="0"/>
              <a:t>: Edge Discovery Pattern </a:t>
            </a:r>
            <a:r>
              <a:rPr lang="en-US" b="1" dirty="0"/>
              <a:t>Description</a:t>
            </a:r>
            <a:r>
              <a:rPr lang="en-US" dirty="0"/>
              <a:t>: Dynamic routing to optimal edge locations for ultra-low latency. </a:t>
            </a:r>
            <a:r>
              <a:rPr lang="en-US" b="1" dirty="0"/>
              <a:t>Why Maturity Phase 2</a:t>
            </a:r>
            <a:r>
              <a:rPr lang="en-US" dirty="0"/>
              <a:t>: Relevant for specific use cases requiring &lt;10ms latency. Implement when expanding to edge locations.</a:t>
            </a:r>
          </a:p>
          <a:p>
            <a:endParaRPr lang="en-US" b="1" dirty="0"/>
          </a:p>
          <a:p>
            <a:r>
              <a:rPr lang="en-US" b="1" dirty="0"/>
              <a:t>Pattern</a:t>
            </a:r>
            <a:r>
              <a:rPr lang="en-US" dirty="0"/>
              <a:t>: Hybrid Edge-Cloud Pattern </a:t>
            </a:r>
            <a:r>
              <a:rPr lang="en-US" b="1" dirty="0"/>
              <a:t>Description</a:t>
            </a:r>
            <a:r>
              <a:rPr lang="en-US" dirty="0"/>
              <a:t>: Process latency-sensitive operations at edge while leveraging cloud for compute-intensive tasks. </a:t>
            </a:r>
            <a:r>
              <a:rPr lang="en-US" b="1" dirty="0"/>
              <a:t>Why Maturity Phase 2</a:t>
            </a:r>
            <a:r>
              <a:rPr lang="en-US" dirty="0"/>
              <a:t>: Complex architecture spanning edge and cloud. For advanced use cases with strict latency requirements.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78</a:t>
            </a:fld>
            <a:endParaRPr lang="en-US"/>
          </a:p>
        </p:txBody>
      </p:sp>
    </p:spTree>
    <p:extLst>
      <p:ext uri="{BB962C8B-B14F-4D97-AF65-F5344CB8AC3E}">
        <p14:creationId xmlns:p14="http://schemas.microsoft.com/office/powerpoint/2010/main" val="228320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Domain-Driven Design </a:t>
            </a:r>
            <a:r>
              <a:rPr lang="en-US" b="1" dirty="0"/>
              <a:t>Description</a:t>
            </a:r>
            <a:r>
              <a:rPr lang="en-US" dirty="0"/>
              <a:t>: Aligning software design with business domains using bounded contexts and ubiquitous language. </a:t>
            </a:r>
            <a:r>
              <a:rPr lang="en-US" b="1" dirty="0"/>
              <a:t>Why Maturity Phase 2</a:t>
            </a:r>
            <a:r>
              <a:rPr lang="en-US" dirty="0"/>
              <a:t>: Requires deep business understanding and architectural maturity. Best for complex domain modeling.</a:t>
            </a:r>
          </a:p>
          <a:p>
            <a:endParaRPr lang="en-US" b="1" dirty="0"/>
          </a:p>
          <a:p>
            <a:r>
              <a:rPr lang="en-US" b="1" dirty="0"/>
              <a:t>Practice</a:t>
            </a:r>
            <a:r>
              <a:rPr lang="en-US" dirty="0"/>
              <a:t>: Event-Driven Architecture </a:t>
            </a:r>
            <a:r>
              <a:rPr lang="en-US" b="1" dirty="0"/>
              <a:t>Description</a:t>
            </a:r>
            <a:r>
              <a:rPr lang="en-US" dirty="0"/>
              <a:t>: Loosely coupled systems communicating through events for scalability and resilience. </a:t>
            </a:r>
            <a:r>
              <a:rPr lang="en-US" b="1" dirty="0"/>
              <a:t>Why Maturity Phase 2</a:t>
            </a:r>
            <a:r>
              <a:rPr lang="en-US" dirty="0"/>
              <a:t>: Complex architectural pattern requiring mature messaging infrastructure and eventual consistency handling.</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79</a:t>
            </a:fld>
            <a:endParaRPr lang="en-US"/>
          </a:p>
        </p:txBody>
      </p:sp>
    </p:spTree>
    <p:extLst>
      <p:ext uri="{BB962C8B-B14F-4D97-AF65-F5344CB8AC3E}">
        <p14:creationId xmlns:p14="http://schemas.microsoft.com/office/powerpoint/2010/main" val="32435123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Chaos Engineering </a:t>
            </a:r>
            <a:r>
              <a:rPr lang="en-US" b="1" dirty="0"/>
              <a:t>Description</a:t>
            </a:r>
            <a:r>
              <a:rPr lang="en-US" dirty="0"/>
              <a:t>: Proactively testing system resilience through controlled experiments. </a:t>
            </a:r>
            <a:r>
              <a:rPr lang="en-US" b="1" dirty="0"/>
              <a:t>Why Maturity Phase 3</a:t>
            </a:r>
            <a:r>
              <a:rPr lang="en-US" dirty="0"/>
              <a:t>: Requires mature systems and strong operational practices. Advanced technique for improving reliability.</a:t>
            </a:r>
          </a:p>
          <a:p>
            <a:endParaRPr lang="en-US" b="1" dirty="0"/>
          </a:p>
          <a:p>
            <a:r>
              <a:rPr lang="en-US" b="1" dirty="0"/>
              <a:t>Pattern</a:t>
            </a:r>
            <a:r>
              <a:rPr lang="en-US" dirty="0"/>
              <a:t>: Multi-Site Active/Active Pattern </a:t>
            </a:r>
            <a:r>
              <a:rPr lang="en-US" b="1" dirty="0"/>
              <a:t>Description</a:t>
            </a:r>
            <a:r>
              <a:rPr lang="en-US" dirty="0"/>
              <a:t>: Full production workloads across multiple regions simultaneously. </a:t>
            </a:r>
            <a:r>
              <a:rPr lang="en-US" b="1" dirty="0"/>
              <a:t>Why Maturity Phase 3</a:t>
            </a:r>
            <a:r>
              <a:rPr lang="en-US" dirty="0"/>
              <a:t>: Most complex and expensive DR pattern. Requires sophisticated data consistency strategies.</a:t>
            </a:r>
          </a:p>
          <a:p>
            <a:endParaRPr lang="en-US" b="1" dirty="0"/>
          </a:p>
          <a:p>
            <a:r>
              <a:rPr lang="en-US" b="1" dirty="0"/>
              <a:t>Pattern</a:t>
            </a:r>
            <a:r>
              <a:rPr lang="en-US" dirty="0"/>
              <a:t>: Warm Standby Pattern </a:t>
            </a:r>
            <a:r>
              <a:rPr lang="en-US" b="1" dirty="0"/>
              <a:t>Description</a:t>
            </a:r>
            <a:r>
              <a:rPr lang="en-US" dirty="0"/>
              <a:t>: Scaled-down but fully functional environments in secondary regions. </a:t>
            </a:r>
            <a:r>
              <a:rPr lang="en-US" b="1" dirty="0"/>
              <a:t>Why Maturity Phase 3</a:t>
            </a:r>
            <a:r>
              <a:rPr lang="en-US" dirty="0"/>
              <a:t>: More expensive than Pilot Light. Implement for critical workloads after cost optimization.</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81</a:t>
            </a:fld>
            <a:endParaRPr lang="en-US"/>
          </a:p>
        </p:txBody>
      </p:sp>
    </p:spTree>
    <p:extLst>
      <p:ext uri="{BB962C8B-B14F-4D97-AF65-F5344CB8AC3E}">
        <p14:creationId xmlns:p14="http://schemas.microsoft.com/office/powerpoint/2010/main" val="202410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Compliance as Code Operations </a:t>
            </a:r>
            <a:r>
              <a:rPr lang="en-US" b="1" dirty="0"/>
              <a:t>Description</a:t>
            </a:r>
            <a:r>
              <a:rPr lang="en-US" dirty="0"/>
              <a:t>: Continuous compliance monitoring and automated remediation workflows. </a:t>
            </a:r>
            <a:r>
              <a:rPr lang="en-US" b="1" dirty="0"/>
              <a:t>Why Maturity Phase 3</a:t>
            </a:r>
            <a:r>
              <a:rPr lang="en-US" dirty="0"/>
              <a:t>: Builds on established security practices. Requires sophisticated automation and </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Security Scanning in CI/CD </a:t>
            </a:r>
            <a:r>
              <a:rPr lang="en-US" b="1" dirty="0"/>
              <a:t>Description</a:t>
            </a:r>
            <a:r>
              <a:rPr lang="en-US" dirty="0"/>
              <a:t>: Comprehensive security scanning including SAST, DAST, SCA, and container scanning. </a:t>
            </a:r>
            <a:r>
              <a:rPr lang="en-US" b="1" dirty="0"/>
              <a:t>Why Maturity Phase 3</a:t>
            </a:r>
            <a:r>
              <a:rPr lang="en-US" dirty="0"/>
              <a:t>: Requires mature CI/CD pipelines and security tooling integration.</a:t>
            </a:r>
          </a:p>
          <a:p>
            <a:endParaRPr lang="en-US" b="1" dirty="0"/>
          </a:p>
          <a:p>
            <a:r>
              <a:rPr lang="en-US" b="1" dirty="0"/>
              <a:t>Pattern</a:t>
            </a:r>
            <a:r>
              <a:rPr lang="en-US" dirty="0"/>
              <a:t>: Compliance-as-Code Pattern </a:t>
            </a:r>
            <a:r>
              <a:rPr lang="en-US" b="1" dirty="0"/>
              <a:t>Description</a:t>
            </a:r>
            <a:r>
              <a:rPr lang="en-US" dirty="0"/>
              <a:t>: Automated compliance validation with AWS Config Rules and remediation. </a:t>
            </a:r>
            <a:r>
              <a:rPr lang="en-US" b="1" dirty="0"/>
              <a:t>Why Maturity Phase 3</a:t>
            </a:r>
            <a:r>
              <a:rPr lang="en-US" dirty="0"/>
              <a:t>: Requires mature security posture and understanding of compliance requirements.</a:t>
            </a:r>
          </a:p>
          <a:p>
            <a:r>
              <a:rPr lang="en-US" dirty="0"/>
              <a:t>governance.</a:t>
            </a:r>
          </a:p>
          <a:p>
            <a:endParaRPr lang="en-US" b="1" dirty="0"/>
          </a:p>
          <a:p>
            <a:r>
              <a:rPr lang="en-US" b="1" dirty="0"/>
              <a:t>Pattern</a:t>
            </a:r>
            <a:r>
              <a:rPr lang="en-US" dirty="0"/>
              <a:t>: Attribute-Based Access Control Pattern </a:t>
            </a:r>
            <a:r>
              <a:rPr lang="en-US" b="1" dirty="0"/>
              <a:t>Description</a:t>
            </a:r>
            <a:r>
              <a:rPr lang="en-US" dirty="0"/>
              <a:t>: Dynamic authorization using user attributes and resource tags. </a:t>
            </a:r>
            <a:r>
              <a:rPr lang="en-US" b="1" dirty="0"/>
              <a:t>Why Maturity Phase 3</a:t>
            </a:r>
            <a:r>
              <a:rPr lang="en-US" dirty="0"/>
              <a:t>: Complex to implement but reduces IAM role proliferation by 90%. For mature organizations.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82</a:t>
            </a:fld>
            <a:endParaRPr lang="en-US"/>
          </a:p>
        </p:txBody>
      </p:sp>
    </p:spTree>
    <p:extLst>
      <p:ext uri="{BB962C8B-B14F-4D97-AF65-F5344CB8AC3E}">
        <p14:creationId xmlns:p14="http://schemas.microsoft.com/office/powerpoint/2010/main" val="3880503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Module Composition Pattern </a:t>
            </a:r>
            <a:r>
              <a:rPr lang="en-US" b="1" dirty="0"/>
              <a:t>Description</a:t>
            </a:r>
            <a:r>
              <a:rPr lang="en-US" dirty="0"/>
              <a:t>: Complex infrastructure from reusable components. </a:t>
            </a:r>
            <a:r>
              <a:rPr lang="en-US" b="1" dirty="0"/>
              <a:t>Why Maturity Phase 3</a:t>
            </a:r>
            <a:r>
              <a:rPr lang="en-US" dirty="0"/>
              <a:t>: Requires mature </a:t>
            </a:r>
            <a:r>
              <a:rPr lang="en-US" dirty="0" err="1"/>
              <a:t>IaC</a:t>
            </a:r>
            <a:r>
              <a:rPr lang="en-US" dirty="0"/>
              <a:t> practices and module library. Enables 70% faster deployments.</a:t>
            </a:r>
          </a:p>
          <a:p>
            <a:endParaRPr lang="en-US" b="1" dirty="0"/>
          </a:p>
          <a:p>
            <a:r>
              <a:rPr lang="en-US" b="1" dirty="0"/>
              <a:t>Pattern</a:t>
            </a:r>
            <a:r>
              <a:rPr lang="en-US" dirty="0"/>
              <a:t>: Dependency Inversion Pattern </a:t>
            </a:r>
            <a:r>
              <a:rPr lang="en-US" b="1" dirty="0"/>
              <a:t>Description</a:t>
            </a:r>
            <a:r>
              <a:rPr lang="en-US" dirty="0"/>
              <a:t>: Infrastructure modules accept dependencies as inputs for flexibility. </a:t>
            </a:r>
            <a:r>
              <a:rPr lang="en-US" b="1" dirty="0"/>
              <a:t>Why Maturity Phase 3</a:t>
            </a:r>
            <a:r>
              <a:rPr lang="en-US" dirty="0"/>
              <a:t>: Advanced pattern requiring sophisticated </a:t>
            </a:r>
            <a:r>
              <a:rPr lang="en-US" dirty="0" err="1"/>
              <a:t>IaC</a:t>
            </a:r>
            <a:r>
              <a:rPr lang="en-US" dirty="0"/>
              <a:t> design. Enables 5x more module reuse.</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83</a:t>
            </a:fld>
            <a:endParaRPr lang="en-US"/>
          </a:p>
        </p:txBody>
      </p:sp>
    </p:spTree>
    <p:extLst>
      <p:ext uri="{BB962C8B-B14F-4D97-AF65-F5344CB8AC3E}">
        <p14:creationId xmlns:p14="http://schemas.microsoft.com/office/powerpoint/2010/main" val="339613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Solutions should be organized strategically around business domains and logical boundaries rather than technical layers or implementation details.  Pay special attention aligning data flows with domain events.  Organizational principles should extend from code structure to cloud resource naming to team topologies, ensuring that system design mirrors the business it serves so it is easy to understand, navigate, and evolve.</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Practice</a:t>
            </a:r>
            <a:r>
              <a:rPr lang="en-US" dirty="0"/>
              <a:t>: Real-time Analytics </a:t>
            </a:r>
            <a:r>
              <a:rPr lang="en-US" b="1" dirty="0"/>
              <a:t>Description</a:t>
            </a:r>
            <a:r>
              <a:rPr lang="en-US" dirty="0"/>
              <a:t>: Streaming analytics infrastructure for immediate insights and actions. </a:t>
            </a:r>
            <a:r>
              <a:rPr lang="en-US" b="1" dirty="0"/>
              <a:t>Why Maturity Phase 3</a:t>
            </a:r>
            <a:r>
              <a:rPr lang="en-US" dirty="0"/>
              <a:t>: Complex infrastructure requiring mature data engineering capabilities.</a:t>
            </a:r>
          </a:p>
          <a:p>
            <a:endParaRPr lang="en-US" b="1" dirty="0"/>
          </a:p>
          <a:p>
            <a:r>
              <a:rPr lang="en-US" b="1" dirty="0"/>
              <a:t>Pattern</a:t>
            </a:r>
            <a:r>
              <a:rPr lang="en-US" dirty="0"/>
              <a:t>: Machine Learner Pattern </a:t>
            </a:r>
            <a:r>
              <a:rPr lang="en-US" b="1" dirty="0"/>
              <a:t>Description</a:t>
            </a:r>
            <a:r>
              <a:rPr lang="en-US" dirty="0"/>
              <a:t>: Real-time ML model training and inference on streaming data. </a:t>
            </a:r>
            <a:r>
              <a:rPr lang="en-US" b="1" dirty="0"/>
              <a:t>Why Maturity Phase 3</a:t>
            </a:r>
            <a:r>
              <a:rPr lang="en-US" dirty="0"/>
              <a:t>: Requires mature data pipeline and ML capabilities. For advanced analytics use cases.</a:t>
            </a:r>
          </a:p>
          <a:p>
            <a:endParaRPr lang="en-US" b="1" dirty="0"/>
          </a:p>
          <a:p>
            <a:r>
              <a:rPr lang="en-US" b="1" dirty="0"/>
              <a:t>Pattern</a:t>
            </a:r>
            <a:r>
              <a:rPr lang="en-US" dirty="0"/>
              <a:t>: Watermark Pattern </a:t>
            </a:r>
            <a:r>
              <a:rPr lang="en-US" b="1" dirty="0"/>
              <a:t>Description</a:t>
            </a:r>
            <a:r>
              <a:rPr lang="en-US" dirty="0"/>
              <a:t>: Synchronizes events across multiple out-of-sync streams. </a:t>
            </a:r>
            <a:r>
              <a:rPr lang="en-US" b="1" dirty="0"/>
              <a:t>Why Maturity Phase 3</a:t>
            </a:r>
            <a:r>
              <a:rPr lang="en-US" dirty="0"/>
              <a:t>: Complex pattern for sophisticated stream processing. Implement after basic streaming is working.</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84</a:t>
            </a:fld>
            <a:endParaRPr lang="en-US"/>
          </a:p>
        </p:txBody>
      </p:sp>
    </p:spTree>
    <p:extLst>
      <p:ext uri="{BB962C8B-B14F-4D97-AF65-F5344CB8AC3E}">
        <p14:creationId xmlns:p14="http://schemas.microsoft.com/office/powerpoint/2010/main" val="3225738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Practice</a:t>
            </a:r>
            <a:r>
              <a:rPr lang="en-US" dirty="0"/>
              <a:t>: Architecture Decision Records </a:t>
            </a:r>
            <a:r>
              <a:rPr lang="en-US" b="1" dirty="0"/>
              <a:t>Description</a:t>
            </a:r>
            <a:r>
              <a:rPr lang="en-US" dirty="0"/>
              <a:t>: Documenting architectural decisions with context, alternatives, and rationale. </a:t>
            </a:r>
            <a:r>
              <a:rPr lang="en-US" b="1" dirty="0"/>
              <a:t>Why Maturity Phase 3</a:t>
            </a:r>
            <a:r>
              <a:rPr lang="en-US" dirty="0"/>
              <a:t>: Requires architectural maturity and disciplined documentation culture.</a:t>
            </a:r>
          </a:p>
          <a:p>
            <a:endParaRPr lang="en-US" b="1" dirty="0"/>
          </a:p>
          <a:p>
            <a:r>
              <a:rPr lang="en-US" b="1" dirty="0"/>
              <a:t>Practice</a:t>
            </a:r>
            <a:r>
              <a:rPr lang="en-US" dirty="0"/>
              <a:t>: Knowledge Management Systems </a:t>
            </a:r>
            <a:r>
              <a:rPr lang="en-US" b="1" dirty="0"/>
              <a:t>Description</a:t>
            </a:r>
            <a:r>
              <a:rPr lang="en-US" dirty="0"/>
              <a:t>: Comprehensive knowledge capture, organization, and sharing platforms. </a:t>
            </a:r>
            <a:r>
              <a:rPr lang="en-US" b="1" dirty="0"/>
              <a:t>Why Maturity Phase 3</a:t>
            </a:r>
            <a:r>
              <a:rPr lang="en-US" dirty="0"/>
              <a:t>: Requires cultural adoption and significant content investment.</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85</a:t>
            </a:fld>
            <a:endParaRPr lang="en-US"/>
          </a:p>
        </p:txBody>
      </p:sp>
    </p:spTree>
    <p:extLst>
      <p:ext uri="{BB962C8B-B14F-4D97-AF65-F5344CB8AC3E}">
        <p14:creationId xmlns:p14="http://schemas.microsoft.com/office/powerpoint/2010/main" val="2612644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Pattern</a:t>
            </a:r>
            <a:r>
              <a:rPr lang="en-US" dirty="0"/>
              <a:t>: Lift and Shift Anti-pattern </a:t>
            </a:r>
            <a:r>
              <a:rPr lang="en-US" b="1" dirty="0"/>
              <a:t>Description</a:t>
            </a:r>
            <a:r>
              <a:rPr lang="en-US" dirty="0"/>
              <a:t>: Migrating applications without architectural changes. </a:t>
            </a:r>
            <a:r>
              <a:rPr lang="en-US" b="1" dirty="0"/>
              <a:t>Why Avoid</a:t>
            </a:r>
            <a:r>
              <a:rPr lang="en-US" dirty="0"/>
              <a:t>: Fails to realize cloud benefits. Proper refactoring reduces costs by 40-60%.</a:t>
            </a:r>
          </a:p>
          <a:p>
            <a:endParaRPr lang="en-US" b="1" dirty="0"/>
          </a:p>
          <a:p>
            <a:r>
              <a:rPr lang="en-US" b="1" dirty="0"/>
              <a:t>Pattern</a:t>
            </a:r>
            <a:r>
              <a:rPr lang="en-US" dirty="0"/>
              <a:t>: Chatty Interface Anti-pattern </a:t>
            </a:r>
            <a:r>
              <a:rPr lang="en-US" b="1" dirty="0"/>
              <a:t>Description</a:t>
            </a:r>
            <a:r>
              <a:rPr lang="en-US" dirty="0"/>
              <a:t>: Excessive API calls causing performance and cost issues. </a:t>
            </a:r>
            <a:r>
              <a:rPr lang="en-US" b="1" dirty="0"/>
              <a:t>Why Avoid</a:t>
            </a:r>
            <a:r>
              <a:rPr lang="en-US" dirty="0"/>
              <a:t>: Batch operations and caching reduce API costs by 70%.</a:t>
            </a:r>
          </a:p>
          <a:p>
            <a:endParaRPr lang="en-US" b="1" dirty="0"/>
          </a:p>
          <a:p>
            <a:r>
              <a:rPr lang="en-US" b="1" dirty="0"/>
              <a:t>Pattern</a:t>
            </a:r>
            <a:r>
              <a:rPr lang="en-US" dirty="0"/>
              <a:t>: Lowest Common Denominator Anti-pattern </a:t>
            </a:r>
            <a:r>
              <a:rPr lang="en-US" b="1" dirty="0"/>
              <a:t>Description</a:t>
            </a:r>
            <a:r>
              <a:rPr lang="en-US" dirty="0"/>
              <a:t>: Over-engineering for portability, sacrificing platform advantages. </a:t>
            </a:r>
            <a:r>
              <a:rPr lang="en-US" b="1" dirty="0"/>
              <a:t>Why Avoid</a:t>
            </a:r>
            <a:r>
              <a:rPr lang="en-US" dirty="0"/>
              <a:t>: Strategic use of managed services provides 3x better ROI.</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87</a:t>
            </a:fld>
            <a:endParaRPr lang="en-US"/>
          </a:p>
        </p:txBody>
      </p:sp>
    </p:spTree>
    <p:extLst>
      <p:ext uri="{BB962C8B-B14F-4D97-AF65-F5344CB8AC3E}">
        <p14:creationId xmlns:p14="http://schemas.microsoft.com/office/powerpoint/2010/main" val="2054378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524441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696383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51794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025552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6685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746477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85521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00211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803578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59194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067123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54693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2856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31506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179725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588526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D7E8CB-C2B8-4C6C-9A1C-89185880AFDF}" type="datetimeFigureOut">
              <a:rPr lang="en-US" smtClean="0"/>
              <a:t>6/18/2025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971488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Summary%20Table.xlsx"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anti-patterns.pptx"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oreilly.com/library/view/building-microservices-2nd/9781492034018/"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www.oreilly.com/library/view/design-patterns-for/97814920907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something to look forward to…</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The Twelve-Factor App</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and graceful 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647157" y="2160588"/>
            <a:ext cx="4657724"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015375" y="2160588"/>
            <a:ext cx="392128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2385600" y="2160588"/>
            <a:ext cx="5180838" cy="3881437"/>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787450" y="2160588"/>
            <a:ext cx="4377138"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1838838" y="2160588"/>
            <a:ext cx="6274361" cy="3881437"/>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20463" y="2621941"/>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2717649" y="2160588"/>
            <a:ext cx="4516739" cy="3881437"/>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18079" y="2160588"/>
            <a:ext cx="5315880" cy="3881437"/>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1986761" y="2160588"/>
            <a:ext cx="5978516" cy="3881437"/>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018734" y="2160588"/>
            <a:ext cx="5914570" cy="3881437"/>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2500359" y="2160588"/>
            <a:ext cx="4951320" cy="3881437"/>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2400756" y="2160588"/>
            <a:ext cx="5150526" cy="3881437"/>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303348" y="2160588"/>
            <a:ext cx="5345341" cy="3881437"/>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F634F-B4F7-70C2-C782-B789555CD5DC}"/>
              </a:ext>
            </a:extLst>
          </p:cNvPr>
          <p:cNvSpPr>
            <a:spLocks noGrp="1"/>
          </p:cNvSpPr>
          <p:nvPr>
            <p:ph type="title"/>
          </p:nvPr>
        </p:nvSpPr>
        <p:spPr/>
        <p:txBody>
          <a:bodyPr/>
          <a:lstStyle/>
          <a:p>
            <a:r>
              <a:rPr lang="en-US" dirty="0"/>
              <a:t>Basics of Microservices</a:t>
            </a:r>
          </a:p>
        </p:txBody>
      </p:sp>
      <p:sp>
        <p:nvSpPr>
          <p:cNvPr id="5" name="Text Placeholder 4">
            <a:extLst>
              <a:ext uri="{FF2B5EF4-FFF2-40B4-BE49-F238E27FC236}">
                <a16:creationId xmlns:a16="http://schemas.microsoft.com/office/drawing/2014/main" id="{BD89965A-B63F-1173-25EA-6C2F9864DD87}"/>
              </a:ext>
            </a:extLst>
          </p:cNvPr>
          <p:cNvSpPr>
            <a:spLocks noGrp="1"/>
          </p:cNvSpPr>
          <p:nvPr>
            <p:ph type="body" idx="1"/>
          </p:nvPr>
        </p:nvSpPr>
        <p:spPr/>
        <p:txBody>
          <a:bodyPr/>
          <a:lstStyle/>
          <a:p>
            <a:r>
              <a:rPr lang="en-US" dirty="0"/>
              <a:t>Wherein I tell you the least know need to know about a very complex topic…</a:t>
            </a:r>
          </a:p>
        </p:txBody>
      </p:sp>
    </p:spTree>
    <p:extLst>
      <p:ext uri="{BB962C8B-B14F-4D97-AF65-F5344CB8AC3E}">
        <p14:creationId xmlns:p14="http://schemas.microsoft.com/office/powerpoint/2010/main" val="1704792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Problem Set</a:t>
            </a:r>
          </a:p>
          <a:p>
            <a:r>
              <a:rPr lang="en-US" dirty="0"/>
              <a:t>Delivery contention</a:t>
            </a:r>
          </a:p>
          <a:p>
            <a:r>
              <a:rPr lang="en-US" dirty="0"/>
              <a:t>Technology lock-in</a:t>
            </a:r>
          </a:p>
          <a:p>
            <a:r>
              <a:rPr lang="en-US" dirty="0"/>
              <a:t>Scaling challenges</a:t>
            </a:r>
          </a:p>
          <a:p>
            <a:r>
              <a:rPr lang="en-US" dirty="0"/>
              <a:t>Organizational misalignment</a:t>
            </a:r>
          </a:p>
        </p:txBody>
      </p:sp>
    </p:spTree>
    <p:extLst>
      <p:ext uri="{BB962C8B-B14F-4D97-AF65-F5344CB8AC3E}">
        <p14:creationId xmlns:p14="http://schemas.microsoft.com/office/powerpoint/2010/main" val="19950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Definition</a:t>
            </a:r>
          </a:p>
          <a:p>
            <a:pPr marL="0" indent="0">
              <a:buNone/>
            </a:pPr>
            <a:r>
              <a:rPr lang="en-US" dirty="0"/>
              <a:t>Microservices are independently releasable services that are modeled around a business domain.  A service encapsulates functionality and makes it accessible to other services via networks.</a:t>
            </a:r>
          </a:p>
        </p:txBody>
      </p:sp>
    </p:spTree>
    <p:extLst>
      <p:ext uri="{BB962C8B-B14F-4D97-AF65-F5344CB8AC3E}">
        <p14:creationId xmlns:p14="http://schemas.microsoft.com/office/powerpoint/2010/main" val="30591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a:p>
            <a:r>
              <a:rPr lang="en-US" dirty="0"/>
              <a:t>A detailed migration guide for existing workloads</a:t>
            </a:r>
          </a:p>
        </p:txBody>
      </p:sp>
    </p:spTree>
    <p:extLst>
      <p:ext uri="{BB962C8B-B14F-4D97-AF65-F5344CB8AC3E}">
        <p14:creationId xmlns:p14="http://schemas.microsoft.com/office/powerpoint/2010/main" val="31774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Solution Set</a:t>
            </a:r>
          </a:p>
          <a:p>
            <a:r>
              <a:rPr lang="en-US" dirty="0"/>
              <a:t>Cross-functional teams</a:t>
            </a:r>
          </a:p>
          <a:p>
            <a:r>
              <a:rPr lang="en-US" dirty="0"/>
              <a:t>Independent deployability</a:t>
            </a:r>
          </a:p>
          <a:p>
            <a:r>
              <a:rPr lang="en-US" dirty="0"/>
              <a:t>Loose coupling</a:t>
            </a:r>
          </a:p>
          <a:p>
            <a:r>
              <a:rPr lang="en-US" dirty="0"/>
              <a:t>Stable interfaces</a:t>
            </a:r>
          </a:p>
          <a:p>
            <a:r>
              <a:rPr lang="en-US" dirty="0"/>
              <a:t>Independent evolution</a:t>
            </a:r>
          </a:p>
        </p:txBody>
      </p:sp>
    </p:spTree>
    <p:extLst>
      <p:ext uri="{BB962C8B-B14F-4D97-AF65-F5344CB8AC3E}">
        <p14:creationId xmlns:p14="http://schemas.microsoft.com/office/powerpoint/2010/main" val="300396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E855-1E2F-37BA-D3D1-EFB781BC5939}"/>
              </a:ext>
            </a:extLst>
          </p:cNvPr>
          <p:cNvSpPr>
            <a:spLocks noGrp="1"/>
          </p:cNvSpPr>
          <p:nvPr>
            <p:ph type="title"/>
          </p:nvPr>
        </p:nvSpPr>
        <p:spPr/>
        <p:txBody>
          <a:bodyPr/>
          <a:lstStyle/>
          <a:p>
            <a:r>
              <a:rPr lang="en-US" dirty="0"/>
              <a:t>Key Characteristics of Microservices</a:t>
            </a:r>
          </a:p>
        </p:txBody>
      </p:sp>
      <p:sp>
        <p:nvSpPr>
          <p:cNvPr id="3" name="Content Placeholder 2">
            <a:extLst>
              <a:ext uri="{FF2B5EF4-FFF2-40B4-BE49-F238E27FC236}">
                <a16:creationId xmlns:a16="http://schemas.microsoft.com/office/drawing/2014/main" id="{2F90558A-B56F-67DA-CFF6-B4A9A3A21020}"/>
              </a:ext>
            </a:extLst>
          </p:cNvPr>
          <p:cNvSpPr>
            <a:spLocks noGrp="1"/>
          </p:cNvSpPr>
          <p:nvPr>
            <p:ph idx="1"/>
          </p:nvPr>
        </p:nvSpPr>
        <p:spPr/>
        <p:txBody>
          <a:bodyPr/>
          <a:lstStyle/>
          <a:p>
            <a:r>
              <a:rPr lang="en-US" dirty="0"/>
              <a:t>Independently deployable</a:t>
            </a:r>
          </a:p>
          <a:p>
            <a:r>
              <a:rPr lang="en-US" dirty="0"/>
              <a:t>Modeled around a business domain</a:t>
            </a:r>
          </a:p>
          <a:p>
            <a:r>
              <a:rPr lang="en-US" dirty="0"/>
              <a:t>Own their own state</a:t>
            </a:r>
          </a:p>
          <a:p>
            <a:r>
              <a:rPr lang="en-US" dirty="0"/>
              <a:t>Clear, stable boundaries</a:t>
            </a:r>
          </a:p>
          <a:p>
            <a:r>
              <a:rPr lang="en-US" dirty="0"/>
              <a:t>Technology agnostic</a:t>
            </a:r>
          </a:p>
          <a:p>
            <a:r>
              <a:rPr lang="en-US" dirty="0"/>
              <a:t>Embrace information hiding</a:t>
            </a:r>
          </a:p>
        </p:txBody>
      </p:sp>
    </p:spTree>
    <p:extLst>
      <p:ext uri="{BB962C8B-B14F-4D97-AF65-F5344CB8AC3E}">
        <p14:creationId xmlns:p14="http://schemas.microsoft.com/office/powerpoint/2010/main" val="8058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3ACC-3DEF-CE3C-F911-EBE7F29618BD}"/>
              </a:ext>
            </a:extLst>
          </p:cNvPr>
          <p:cNvSpPr>
            <a:spLocks noGrp="1"/>
          </p:cNvSpPr>
          <p:nvPr>
            <p:ph type="title"/>
          </p:nvPr>
        </p:nvSpPr>
        <p:spPr/>
        <p:txBody>
          <a:bodyPr/>
          <a:lstStyle/>
          <a:p>
            <a:r>
              <a:rPr lang="en-US" dirty="0"/>
              <a:t>Microservices </a:t>
            </a:r>
            <a:r>
              <a:rPr lang="en-US" dirty="0" err="1"/>
              <a:t>Misnomered</a:t>
            </a:r>
            <a:endParaRPr lang="en-US" dirty="0"/>
          </a:p>
        </p:txBody>
      </p:sp>
      <p:sp>
        <p:nvSpPr>
          <p:cNvPr id="3" name="Content Placeholder 2">
            <a:extLst>
              <a:ext uri="{FF2B5EF4-FFF2-40B4-BE49-F238E27FC236}">
                <a16:creationId xmlns:a16="http://schemas.microsoft.com/office/drawing/2014/main" id="{F5F7D702-E091-15FB-CCC5-92AA5AFA465C}"/>
              </a:ext>
            </a:extLst>
          </p:cNvPr>
          <p:cNvSpPr>
            <a:spLocks noGrp="1"/>
          </p:cNvSpPr>
          <p:nvPr>
            <p:ph idx="1"/>
          </p:nvPr>
        </p:nvSpPr>
        <p:spPr/>
        <p:txBody>
          <a:bodyPr/>
          <a:lstStyle/>
          <a:p>
            <a:r>
              <a:rPr lang="en-US" dirty="0"/>
              <a:t>Right-sizing services:  Beyond the name</a:t>
            </a:r>
          </a:p>
          <a:p>
            <a:r>
              <a:rPr lang="en-US" dirty="0"/>
              <a:t>The reality</a:t>
            </a:r>
          </a:p>
          <a:p>
            <a:r>
              <a:rPr lang="en-US" dirty="0"/>
              <a:t>Key principles</a:t>
            </a:r>
          </a:p>
          <a:p>
            <a:r>
              <a:rPr lang="en-US" dirty="0"/>
              <a:t>One </a:t>
            </a:r>
            <a:r>
              <a:rPr lang="en-US" i="1" dirty="0"/>
              <a:t>or more</a:t>
            </a:r>
            <a:r>
              <a:rPr lang="en-US" dirty="0"/>
              <a:t> executable processes</a:t>
            </a:r>
          </a:p>
        </p:txBody>
      </p:sp>
    </p:spTree>
    <p:extLst>
      <p:ext uri="{BB962C8B-B14F-4D97-AF65-F5344CB8AC3E}">
        <p14:creationId xmlns:p14="http://schemas.microsoft.com/office/powerpoint/2010/main" val="39860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FF68-1EA9-CC8F-670B-73F759DE69B5}"/>
              </a:ext>
            </a:extLst>
          </p:cNvPr>
          <p:cNvSpPr>
            <a:spLocks noGrp="1"/>
          </p:cNvSpPr>
          <p:nvPr>
            <p:ph type="title"/>
          </p:nvPr>
        </p:nvSpPr>
        <p:spPr/>
        <p:txBody>
          <a:bodyPr/>
          <a:lstStyle/>
          <a:p>
            <a:r>
              <a:rPr lang="en-US" dirty="0"/>
              <a:t>Microservices Example:  Tax Bills</a:t>
            </a:r>
          </a:p>
        </p:txBody>
      </p:sp>
      <p:pic>
        <p:nvPicPr>
          <p:cNvPr id="5" name="Content Placeholder 4" descr="A diagram of a document&#10;&#10;AI-generated content may be incorrect.">
            <a:extLst>
              <a:ext uri="{FF2B5EF4-FFF2-40B4-BE49-F238E27FC236}">
                <a16:creationId xmlns:a16="http://schemas.microsoft.com/office/drawing/2014/main" id="{9D20A412-8E05-3E14-1A8C-E50864DBA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863" y="2232056"/>
            <a:ext cx="8596312" cy="3738500"/>
          </a:xfrm>
        </p:spPr>
      </p:pic>
      <p:sp>
        <p:nvSpPr>
          <p:cNvPr id="7" name="Rectangle 6">
            <a:extLst>
              <a:ext uri="{FF2B5EF4-FFF2-40B4-BE49-F238E27FC236}">
                <a16:creationId xmlns:a16="http://schemas.microsoft.com/office/drawing/2014/main" id="{5904CB09-E7C6-C5B2-1253-7DE705F59617}"/>
              </a:ext>
            </a:extLst>
          </p:cNvPr>
          <p:cNvSpPr/>
          <p:nvPr/>
        </p:nvSpPr>
        <p:spPr>
          <a:xfrm>
            <a:off x="4502258" y="4045058"/>
            <a:ext cx="6540284" cy="21319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8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C46AA-5B7F-4E21-FBE6-9547DB09F6A2}"/>
              </a:ext>
            </a:extLst>
          </p:cNvPr>
          <p:cNvSpPr>
            <a:spLocks noGrp="1"/>
          </p:cNvSpPr>
          <p:nvPr>
            <p:ph type="title"/>
          </p:nvPr>
        </p:nvSpPr>
        <p:spPr/>
        <p:txBody>
          <a:bodyPr/>
          <a:lstStyle/>
          <a:p>
            <a:r>
              <a:rPr lang="en-US" dirty="0"/>
              <a:t>Cloud Patterns and Practices Summary Table</a:t>
            </a:r>
          </a:p>
        </p:txBody>
      </p:sp>
      <p:sp>
        <p:nvSpPr>
          <p:cNvPr id="14" name="Content Placeholder 13">
            <a:extLst>
              <a:ext uri="{FF2B5EF4-FFF2-40B4-BE49-F238E27FC236}">
                <a16:creationId xmlns:a16="http://schemas.microsoft.com/office/drawing/2014/main" id="{F3F74AE0-38FE-BEC7-F9FC-612FAFC11555}"/>
              </a:ext>
            </a:extLst>
          </p:cNvPr>
          <p:cNvSpPr>
            <a:spLocks noGrp="1"/>
          </p:cNvSpPr>
          <p:nvPr>
            <p:ph type="body" idx="1"/>
          </p:nvPr>
        </p:nvSpPr>
        <p:spPr/>
        <p:txBody>
          <a:bodyPr>
            <a:normAutofit fontScale="92500" lnSpcReduction="20000"/>
          </a:bodyPr>
          <a:lstStyle/>
          <a:p>
            <a:pPr marL="0" indent="0">
              <a:buNone/>
            </a:pPr>
            <a:r>
              <a:rPr lang="en-US" dirty="0"/>
              <a:t>Wherein I encourage you to </a:t>
            </a:r>
            <a:r>
              <a:rPr lang="en-US" dirty="0">
                <a:hlinkClick r:id="rId2" action="ppaction://hlinkfile"/>
              </a:rPr>
              <a:t>click here</a:t>
            </a:r>
            <a:r>
              <a:rPr lang="en-US" dirty="0"/>
              <a:t>…</a:t>
            </a:r>
            <a:br>
              <a:rPr lang="en-US" dirty="0"/>
            </a:br>
            <a:br>
              <a:rPr lang="en-US" dirty="0"/>
            </a:br>
            <a:r>
              <a:rPr lang="en-US" dirty="0"/>
              <a:t>(If I were a joker that link would go to the Acrobat Reader installation page)</a:t>
            </a:r>
          </a:p>
        </p:txBody>
      </p:sp>
    </p:spTree>
    <p:extLst>
      <p:ext uri="{BB962C8B-B14F-4D97-AF65-F5344CB8AC3E}">
        <p14:creationId xmlns:p14="http://schemas.microsoft.com/office/powerpoint/2010/main" val="3035022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Immediate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right now</a:t>
            </a:r>
            <a:r>
              <a:rPr lang="en-US" dirty="0"/>
              <a:t>…</a:t>
            </a:r>
          </a:p>
        </p:txBody>
      </p:sp>
    </p:spTree>
    <p:extLst>
      <p:ext uri="{BB962C8B-B14F-4D97-AF65-F5344CB8AC3E}">
        <p14:creationId xmlns:p14="http://schemas.microsoft.com/office/powerpoint/2010/main" val="2668010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Monitoring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Observability and monitoring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Golden Signal Monitoring</a:t>
            </a:r>
          </a:p>
          <a:p>
            <a:r>
              <a:rPr lang="en-US" dirty="0"/>
              <a:t>Distributed Tracing Correlation</a:t>
            </a:r>
          </a:p>
          <a:p>
            <a:r>
              <a:rPr lang="en-US" dirty="0"/>
              <a:t>Centralized Logging</a:t>
            </a:r>
          </a:p>
        </p:txBody>
      </p:sp>
    </p:spTree>
    <p:extLst>
      <p:ext uri="{BB962C8B-B14F-4D97-AF65-F5344CB8AC3E}">
        <p14:creationId xmlns:p14="http://schemas.microsoft.com/office/powerpoint/2010/main" val="25160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Secrets Management</a:t>
            </a:r>
          </a:p>
          <a:p>
            <a:r>
              <a:rPr lang="en-US" dirty="0"/>
              <a:t>Zero Trust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Secrets Rotation</a:t>
            </a:r>
          </a:p>
          <a:p>
            <a:r>
              <a:rPr lang="en-US" dirty="0"/>
              <a:t>Zero Trust Security</a:t>
            </a:r>
          </a:p>
          <a:p>
            <a:r>
              <a:rPr lang="en-US" dirty="0"/>
              <a:t>Vault Key</a:t>
            </a:r>
          </a:p>
          <a:p>
            <a:r>
              <a:rPr lang="en-US" dirty="0"/>
              <a:t>Continuous Security Scanning</a:t>
            </a:r>
          </a:p>
        </p:txBody>
      </p:sp>
    </p:spTree>
    <p:extLst>
      <p:ext uri="{BB962C8B-B14F-4D97-AF65-F5344CB8AC3E}">
        <p14:creationId xmlns:p14="http://schemas.microsoft.com/office/powerpoint/2010/main" val="32104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Blue/Green Deployment Operations</a:t>
            </a:r>
          </a:p>
          <a:p>
            <a:r>
              <a:rPr lang="en-US" dirty="0"/>
              <a:t>CI/CD Pipeline Implementation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Blue/Green Deployment</a:t>
            </a:r>
          </a:p>
          <a:p>
            <a:r>
              <a:rPr lang="en-US" dirty="0"/>
              <a:t>Automated Rollback</a:t>
            </a:r>
          </a:p>
          <a:p>
            <a:r>
              <a:rPr lang="en-US" dirty="0"/>
              <a:t>Pipeline as Code</a:t>
            </a:r>
          </a:p>
        </p:txBody>
      </p:sp>
    </p:spTree>
    <p:extLst>
      <p:ext uri="{BB962C8B-B14F-4D97-AF65-F5344CB8AC3E}">
        <p14:creationId xmlns:p14="http://schemas.microsoft.com/office/powerpoint/2010/main" val="26947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Data Management</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Governance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Transaction</a:t>
            </a:r>
          </a:p>
          <a:p>
            <a:r>
              <a:rPr lang="en-US" dirty="0"/>
              <a:t>Eventual Consistency</a:t>
            </a:r>
          </a:p>
          <a:p>
            <a:r>
              <a:rPr lang="en-US" dirty="0"/>
              <a:t>Event Sourcing</a:t>
            </a:r>
          </a:p>
        </p:txBody>
      </p:sp>
    </p:spTree>
    <p:extLst>
      <p:ext uri="{BB962C8B-B14F-4D97-AF65-F5344CB8AC3E}">
        <p14:creationId xmlns:p14="http://schemas.microsoft.com/office/powerpoint/2010/main" val="35871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Early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sooner rather than later</a:t>
            </a:r>
            <a:r>
              <a:rPr lang="en-US" dirty="0"/>
              <a:t>…</a:t>
            </a:r>
          </a:p>
        </p:txBody>
      </p:sp>
    </p:spTree>
    <p:extLst>
      <p:ext uri="{BB962C8B-B14F-4D97-AF65-F5344CB8AC3E}">
        <p14:creationId xmlns:p14="http://schemas.microsoft.com/office/powerpoint/2010/main" val="96162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Early Adoption: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FinOps Principles</a:t>
            </a:r>
          </a:p>
          <a:p>
            <a:r>
              <a:rPr lang="en-US" dirty="0"/>
              <a:t>Tagging Strategy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7003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Networking</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Service Mesh Implementation</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Hub-and-Spoke Network</a:t>
            </a:r>
          </a:p>
          <a:p>
            <a:r>
              <a:rPr lang="en-US" dirty="0"/>
              <a:t>Service Mesh Pattern</a:t>
            </a:r>
          </a:p>
          <a:p>
            <a:r>
              <a:rPr lang="en-US" dirty="0"/>
              <a:t>Multi-Tier VPC Segmentation</a:t>
            </a:r>
          </a:p>
        </p:txBody>
      </p:sp>
    </p:spTree>
    <p:extLst>
      <p:ext uri="{BB962C8B-B14F-4D97-AF65-F5344CB8AC3E}">
        <p14:creationId xmlns:p14="http://schemas.microsoft.com/office/powerpoint/2010/main" val="267471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Storage</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Data Quality Management</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Data Lake</a:t>
            </a:r>
          </a:p>
          <a:p>
            <a:r>
              <a:rPr lang="en-US" dirty="0"/>
              <a:t>Intelligent Data Tiering</a:t>
            </a:r>
          </a:p>
        </p:txBody>
      </p:sp>
    </p:spTree>
    <p:extLst>
      <p:ext uri="{BB962C8B-B14F-4D97-AF65-F5344CB8AC3E}">
        <p14:creationId xmlns:p14="http://schemas.microsoft.com/office/powerpoint/2010/main" val="19575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Disaster Recovery</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Disaster Recovery Operations</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Pilot Light</a:t>
            </a:r>
          </a:p>
          <a:p>
            <a:r>
              <a:rPr lang="en-US" dirty="0"/>
              <a:t>Cross-Region Data Replication</a:t>
            </a:r>
          </a:p>
        </p:txBody>
      </p:sp>
    </p:spTree>
    <p:extLst>
      <p:ext uri="{BB962C8B-B14F-4D97-AF65-F5344CB8AC3E}">
        <p14:creationId xmlns:p14="http://schemas.microsoft.com/office/powerpoint/2010/main" val="28845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Low-Hanging Fruit</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a:t>
            </a:r>
            <a:r>
              <a:rPr lang="en-US" i="1" dirty="0"/>
              <a:t>might be</a:t>
            </a:r>
            <a:r>
              <a:rPr lang="en-US" dirty="0"/>
              <a:t> relatively easy…</a:t>
            </a:r>
          </a:p>
        </p:txBody>
      </p:sp>
    </p:spTree>
    <p:extLst>
      <p:ext uri="{BB962C8B-B14F-4D97-AF65-F5344CB8AC3E}">
        <p14:creationId xmlns:p14="http://schemas.microsoft.com/office/powerpoint/2010/main" val="2701786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Cross-Functional Teams</a:t>
            </a:r>
          </a:p>
          <a:p>
            <a:r>
              <a:rPr lang="en-US" dirty="0"/>
              <a:t>Agile Development</a:t>
            </a:r>
            <a:br>
              <a:rPr lang="en-US" dirty="0"/>
            </a:br>
            <a:r>
              <a:rPr lang="en-US" dirty="0"/>
              <a:t>(pre-monetization)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br>
              <a:rPr lang="en-US" dirty="0"/>
            </a:br>
            <a:r>
              <a:rPr lang="en-US" dirty="0"/>
              <a:t>(But avoid </a:t>
            </a:r>
            <a:r>
              <a:rPr lang="en-US" dirty="0">
                <a:hlinkClick r:id="rId3" action="ppaction://hlinkpres?slideindex=1&amp;slidetitle="/>
              </a:rPr>
              <a:t>anti-patterns</a:t>
            </a:r>
            <a:r>
              <a:rPr lang="en-US" dirty="0"/>
              <a:t>)</a:t>
            </a:r>
          </a:p>
        </p:txBody>
      </p:sp>
    </p:spTree>
    <p:extLst>
      <p:ext uri="{BB962C8B-B14F-4D97-AF65-F5344CB8AC3E}">
        <p14:creationId xmlns:p14="http://schemas.microsoft.com/office/powerpoint/2010/main" val="34959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Canary Release Operations</a:t>
            </a:r>
          </a:p>
          <a:p>
            <a:r>
              <a:rPr lang="en-US" dirty="0"/>
              <a:t>Test-Driven Development</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Canary Deployment</a:t>
            </a:r>
          </a:p>
          <a:p>
            <a:r>
              <a:rPr lang="en-US" dirty="0"/>
              <a:t>Feature Flag</a:t>
            </a:r>
          </a:p>
          <a:p>
            <a:r>
              <a:rPr lang="en-US" dirty="0"/>
              <a:t>Static Content Hosting</a:t>
            </a:r>
          </a:p>
        </p:txBody>
      </p:sp>
    </p:spTree>
    <p:extLst>
      <p:ext uri="{BB962C8B-B14F-4D97-AF65-F5344CB8AC3E}">
        <p14:creationId xmlns:p14="http://schemas.microsoft.com/office/powerpoint/2010/main" val="22851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Performance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Performance Testing</a:t>
            </a:r>
          </a:p>
          <a:p>
            <a:r>
              <a:rPr lang="en-US" dirty="0"/>
              <a:t>Scalability Testing</a:t>
            </a:r>
          </a:p>
          <a:p>
            <a:r>
              <a:rPr lang="en-US" dirty="0"/>
              <a:t>Reliability Testing</a:t>
            </a:r>
            <a:br>
              <a:rPr lang="en-US" dirty="0"/>
            </a:br>
            <a:r>
              <a:rPr lang="en-US" dirty="0"/>
              <a:t>(groups logically)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Caching Pattern</a:t>
            </a:r>
          </a:p>
          <a:p>
            <a:r>
              <a:rPr lang="en-US" dirty="0"/>
              <a:t>CDN Integration</a:t>
            </a:r>
          </a:p>
        </p:txBody>
      </p:sp>
    </p:spTree>
    <p:extLst>
      <p:ext uri="{BB962C8B-B14F-4D97-AF65-F5344CB8AC3E}">
        <p14:creationId xmlns:p14="http://schemas.microsoft.com/office/powerpoint/2010/main" val="6067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fade">
                                      <p:cBhvr>
                                        <p:cTn id="2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1: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describe things I think you should already be thinking about…</a:t>
            </a:r>
          </a:p>
        </p:txBody>
      </p:sp>
    </p:spTree>
    <p:extLst>
      <p:ext uri="{BB962C8B-B14F-4D97-AF65-F5344CB8AC3E}">
        <p14:creationId xmlns:p14="http://schemas.microsoft.com/office/powerpoint/2010/main" val="291289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Blameless Postmortems</a:t>
            </a:r>
          </a:p>
          <a:p>
            <a:r>
              <a:rPr lang="en-US" dirty="0"/>
              <a:t>On-Call Rotations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419043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Networking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AWS Cloud WAN *</a:t>
            </a:r>
          </a:p>
          <a:p>
            <a:r>
              <a:rPr lang="en-US" dirty="0" err="1"/>
              <a:t>PrivateLink</a:t>
            </a:r>
            <a:r>
              <a:rPr lang="en-US" dirty="0"/>
              <a:t> Secure Access *</a:t>
            </a:r>
          </a:p>
        </p:txBody>
      </p:sp>
    </p:spTree>
    <p:extLst>
      <p:ext uri="{BB962C8B-B14F-4D97-AF65-F5344CB8AC3E}">
        <p14:creationId xmlns:p14="http://schemas.microsoft.com/office/powerpoint/2010/main" val="214009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Storage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Lineage Tracking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Multi-Tier Backup and Recovery</a:t>
            </a:r>
          </a:p>
          <a:p>
            <a:r>
              <a:rPr lang="en-US" dirty="0"/>
              <a:t>Automated Lifecycle Management</a:t>
            </a:r>
          </a:p>
        </p:txBody>
      </p:sp>
    </p:spTree>
    <p:extLst>
      <p:ext uri="{BB962C8B-B14F-4D97-AF65-F5344CB8AC3E}">
        <p14:creationId xmlns:p14="http://schemas.microsoft.com/office/powerpoint/2010/main" val="105044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Containers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Container Security *</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Kubernetes Operator</a:t>
            </a:r>
          </a:p>
          <a:p>
            <a:r>
              <a:rPr lang="en-US" dirty="0"/>
              <a:t>Service Mesh Sidecar</a:t>
            </a:r>
          </a:p>
        </p:txBody>
      </p:sp>
    </p:spTree>
    <p:extLst>
      <p:ext uri="{BB962C8B-B14F-4D97-AF65-F5344CB8AC3E}">
        <p14:creationId xmlns:p14="http://schemas.microsoft.com/office/powerpoint/2010/main" val="171990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2: Advanced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encourage you to consider the juice before you squeeze…</a:t>
            </a:r>
          </a:p>
        </p:txBody>
      </p:sp>
    </p:spTree>
    <p:extLst>
      <p:ext uri="{BB962C8B-B14F-4D97-AF65-F5344CB8AC3E}">
        <p14:creationId xmlns:p14="http://schemas.microsoft.com/office/powerpoint/2010/main" val="2505962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Spot Instance</a:t>
            </a:r>
          </a:p>
          <a:p>
            <a:r>
              <a:rPr lang="en-US" dirty="0"/>
              <a:t>Reserved Instance Ladder</a:t>
            </a:r>
          </a:p>
        </p:txBody>
      </p:sp>
    </p:spTree>
    <p:extLst>
      <p:ext uri="{BB962C8B-B14F-4D97-AF65-F5344CB8AC3E}">
        <p14:creationId xmlns:p14="http://schemas.microsoft.com/office/powerpoint/2010/main" val="52384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Multi-Tenancy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Multi-Tenant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Tenant-Aware Auto Scaling</a:t>
            </a:r>
          </a:p>
          <a:p>
            <a:r>
              <a:rPr lang="en-US" dirty="0"/>
              <a:t>Database-per-Service Multi-Tenancy</a:t>
            </a:r>
          </a:p>
        </p:txBody>
      </p:sp>
    </p:spTree>
    <p:extLst>
      <p:ext uri="{BB962C8B-B14F-4D97-AF65-F5344CB8AC3E}">
        <p14:creationId xmlns:p14="http://schemas.microsoft.com/office/powerpoint/2010/main" val="387771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Infrastructure as Code Maturity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GitOps</a:t>
            </a:r>
          </a:p>
          <a:p>
            <a:r>
              <a:rPr lang="en-US" dirty="0"/>
              <a:t>Multi-Environment Promotion</a:t>
            </a:r>
          </a:p>
        </p:txBody>
      </p:sp>
    </p:spTree>
    <p:extLst>
      <p:ext uri="{BB962C8B-B14F-4D97-AF65-F5344CB8AC3E}">
        <p14:creationId xmlns:p14="http://schemas.microsoft.com/office/powerpoint/2010/main" val="343113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Edge Computing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Edge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Edge Discovery</a:t>
            </a:r>
          </a:p>
          <a:p>
            <a:r>
              <a:rPr lang="en-US" dirty="0"/>
              <a:t>Hybrid Edge-Cloud</a:t>
            </a:r>
          </a:p>
        </p:txBody>
      </p:sp>
    </p:spTree>
    <p:extLst>
      <p:ext uri="{BB962C8B-B14F-4D97-AF65-F5344CB8AC3E}">
        <p14:creationId xmlns:p14="http://schemas.microsoft.com/office/powerpoint/2010/main" val="417626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Architecture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Domain-Driven Design</a:t>
            </a:r>
          </a:p>
          <a:p>
            <a:r>
              <a:rPr lang="en-US" dirty="0"/>
              <a:t>Event-Driven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89259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3: Innovation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talk about breaking trail…</a:t>
            </a:r>
          </a:p>
        </p:txBody>
      </p:sp>
    </p:spTree>
    <p:extLst>
      <p:ext uri="{BB962C8B-B14F-4D97-AF65-F5344CB8AC3E}">
        <p14:creationId xmlns:p14="http://schemas.microsoft.com/office/powerpoint/2010/main" val="36278392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Disaster Recovery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Chaos Engineering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Multi-Site Active/Active</a:t>
            </a:r>
          </a:p>
          <a:p>
            <a:r>
              <a:rPr lang="en-US" dirty="0"/>
              <a:t>Warm Standby</a:t>
            </a:r>
          </a:p>
        </p:txBody>
      </p:sp>
    </p:spTree>
    <p:extLst>
      <p:ext uri="{BB962C8B-B14F-4D97-AF65-F5344CB8AC3E}">
        <p14:creationId xmlns:p14="http://schemas.microsoft.com/office/powerpoint/2010/main" val="384130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Compliance-as-Code Operations</a:t>
            </a:r>
          </a:p>
          <a:p>
            <a:r>
              <a:rPr lang="en-US" dirty="0"/>
              <a:t>Security Scanning in CI/CD</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Compliance-as-Code</a:t>
            </a:r>
          </a:p>
          <a:p>
            <a:r>
              <a:rPr lang="en-US" dirty="0"/>
              <a:t>Attribute-Based Access Control</a:t>
            </a:r>
          </a:p>
        </p:txBody>
      </p:sp>
    </p:spTree>
    <p:extLst>
      <p:ext uri="{BB962C8B-B14F-4D97-AF65-F5344CB8AC3E}">
        <p14:creationId xmlns:p14="http://schemas.microsoft.com/office/powerpoint/2010/main" val="201371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Infrastructure as Code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Module Composition</a:t>
            </a:r>
          </a:p>
          <a:p>
            <a:r>
              <a:rPr lang="en-US" dirty="0"/>
              <a:t>Dependency Inversion</a:t>
            </a:r>
          </a:p>
        </p:txBody>
      </p:sp>
    </p:spTree>
    <p:extLst>
      <p:ext uri="{BB962C8B-B14F-4D97-AF65-F5344CB8AC3E}">
        <p14:creationId xmlns:p14="http://schemas.microsoft.com/office/powerpoint/2010/main" val="206421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Stream Processing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Realtime Analytics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Machine Learner</a:t>
            </a:r>
          </a:p>
        </p:txBody>
      </p:sp>
    </p:spTree>
    <p:extLst>
      <p:ext uri="{BB962C8B-B14F-4D97-AF65-F5344CB8AC3E}">
        <p14:creationId xmlns:p14="http://schemas.microsoft.com/office/powerpoint/2010/main" val="88462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Documentation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Architecture Decision Records</a:t>
            </a:r>
          </a:p>
          <a:p>
            <a:r>
              <a:rPr lang="en-US" dirty="0"/>
              <a:t>Knowledge Management System</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92520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6AA38B-2704-7A5A-12C8-5E708BFC2544}"/>
              </a:ext>
            </a:extLst>
          </p:cNvPr>
          <p:cNvSpPr>
            <a:spLocks noGrp="1"/>
          </p:cNvSpPr>
          <p:nvPr>
            <p:ph type="title"/>
          </p:nvPr>
        </p:nvSpPr>
        <p:spPr/>
        <p:txBody>
          <a:bodyPr/>
          <a:lstStyle/>
          <a:p>
            <a:r>
              <a:rPr lang="en-US" dirty="0"/>
              <a:t>Anti-Patterns to Avoid</a:t>
            </a:r>
          </a:p>
        </p:txBody>
      </p:sp>
      <p:sp>
        <p:nvSpPr>
          <p:cNvPr id="8" name="Text Placeholder 7">
            <a:extLst>
              <a:ext uri="{FF2B5EF4-FFF2-40B4-BE49-F238E27FC236}">
                <a16:creationId xmlns:a16="http://schemas.microsoft.com/office/drawing/2014/main" id="{F8D1AA8A-8A94-94F8-6374-6693AFC9380D}"/>
              </a:ext>
            </a:extLst>
          </p:cNvPr>
          <p:cNvSpPr>
            <a:spLocks noGrp="1"/>
          </p:cNvSpPr>
          <p:nvPr>
            <p:ph type="body" idx="1"/>
          </p:nvPr>
        </p:nvSpPr>
        <p:spPr/>
        <p:txBody>
          <a:bodyPr/>
          <a:lstStyle/>
          <a:p>
            <a:r>
              <a:rPr lang="en-US" dirty="0"/>
              <a:t>Wherein I tell you what </a:t>
            </a:r>
            <a:r>
              <a:rPr lang="en-US" i="1" dirty="0"/>
              <a:t>not </a:t>
            </a:r>
            <a:r>
              <a:rPr lang="en-US" dirty="0"/>
              <a:t>to do…</a:t>
            </a:r>
          </a:p>
        </p:txBody>
      </p:sp>
    </p:spTree>
    <p:extLst>
      <p:ext uri="{BB962C8B-B14F-4D97-AF65-F5344CB8AC3E}">
        <p14:creationId xmlns:p14="http://schemas.microsoft.com/office/powerpoint/2010/main" val="332424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7371E-2D0B-B1FF-A3D2-963F2E4747E0}"/>
              </a:ext>
            </a:extLst>
          </p:cNvPr>
          <p:cNvSpPr>
            <a:spLocks noGrp="1"/>
          </p:cNvSpPr>
          <p:nvPr>
            <p:ph type="title"/>
          </p:nvPr>
        </p:nvSpPr>
        <p:spPr/>
        <p:txBody>
          <a:bodyPr/>
          <a:lstStyle/>
          <a:p>
            <a:r>
              <a:rPr lang="en-US" dirty="0"/>
              <a:t>Anti-Patterns</a:t>
            </a:r>
          </a:p>
        </p:txBody>
      </p:sp>
      <p:sp>
        <p:nvSpPr>
          <p:cNvPr id="5" name="Content Placeholder 4">
            <a:extLst>
              <a:ext uri="{FF2B5EF4-FFF2-40B4-BE49-F238E27FC236}">
                <a16:creationId xmlns:a16="http://schemas.microsoft.com/office/drawing/2014/main" id="{0017711B-6979-847D-BE5A-E247F5D11DFC}"/>
              </a:ext>
            </a:extLst>
          </p:cNvPr>
          <p:cNvSpPr>
            <a:spLocks noGrp="1"/>
          </p:cNvSpPr>
          <p:nvPr>
            <p:ph idx="1"/>
          </p:nvPr>
        </p:nvSpPr>
        <p:spPr/>
        <p:txBody>
          <a:bodyPr/>
          <a:lstStyle/>
          <a:p>
            <a:r>
              <a:rPr lang="en-US" dirty="0"/>
              <a:t>Lift and Shift *</a:t>
            </a:r>
          </a:p>
          <a:p>
            <a:r>
              <a:rPr lang="en-US" dirty="0"/>
              <a:t>Chatty Interface</a:t>
            </a:r>
          </a:p>
          <a:p>
            <a:r>
              <a:rPr lang="en-US" dirty="0"/>
              <a:t>Lowest Common Denominator</a:t>
            </a:r>
          </a:p>
        </p:txBody>
      </p:sp>
    </p:spTree>
    <p:extLst>
      <p:ext uri="{BB962C8B-B14F-4D97-AF65-F5344CB8AC3E}">
        <p14:creationId xmlns:p14="http://schemas.microsoft.com/office/powerpoint/2010/main" val="264369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Sam Newman:  Building Microservices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42491009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Kasun </a:t>
            </a:r>
            <a:r>
              <a:rPr lang="en-US" dirty="0" err="1"/>
              <a:t>Indrasiri</a:t>
            </a:r>
            <a:r>
              <a:rPr lang="en-US" dirty="0"/>
              <a:t> et al:  Design Patterns for Cloud Native Applications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1069110889"/>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427</TotalTime>
  <Words>9553</Words>
  <Application>Microsoft Office PowerPoint</Application>
  <PresentationFormat>Widescreen</PresentationFormat>
  <Paragraphs>778</Paragraphs>
  <Slides>91</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91</vt:i4>
      </vt:variant>
    </vt:vector>
  </HeadingPairs>
  <TitlesOfParts>
    <vt:vector size="97" baseType="lpstr">
      <vt:lpstr>Aptos</vt:lpstr>
      <vt:lpstr>Arial</vt:lpstr>
      <vt:lpstr>Segoe Sans</vt:lpstr>
      <vt:lpstr>Trebuchet MS</vt:lpstr>
      <vt:lpstr>Wingdings 3</vt:lpstr>
      <vt:lpstr>Facet</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The Twelve-Factor App</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Basics of Microservices</vt:lpstr>
      <vt:lpstr>Microservices as a Strategic Design Pattern</vt:lpstr>
      <vt:lpstr>Microservices as a Strategic Design Pattern</vt:lpstr>
      <vt:lpstr>Microservices as a Strategic Design Pattern</vt:lpstr>
      <vt:lpstr>Key Characteristics of Microservices</vt:lpstr>
      <vt:lpstr>Microservices Misnomered</vt:lpstr>
      <vt:lpstr>Microservices Example:  Tax Bills</vt:lpstr>
      <vt:lpstr>Cloud Patterns and Practices Summary Table</vt:lpstr>
      <vt:lpstr>Patterns and Practices for Immediate Adoption</vt:lpstr>
      <vt:lpstr>Immediate Adoption:  Monitoring</vt:lpstr>
      <vt:lpstr>Immediate Adoption:  Security</vt:lpstr>
      <vt:lpstr>Immediate Adoption:  DevSecOps</vt:lpstr>
      <vt:lpstr>Immediate Adoption:  Data Management</vt:lpstr>
      <vt:lpstr>Patterns and Practices for Early Adoption</vt:lpstr>
      <vt:lpstr>Early Adoption:  Cost Optimization</vt:lpstr>
      <vt:lpstr>Early Adoption:  Networking</vt:lpstr>
      <vt:lpstr>Early Adoption:  Storage</vt:lpstr>
      <vt:lpstr>Early Adoption:  Disaster Recovery</vt:lpstr>
      <vt:lpstr>Patterns and Practices: Low-Hanging Fruit</vt:lpstr>
      <vt:lpstr>LHF:  Teams</vt:lpstr>
      <vt:lpstr>LHF:  DevSecOps</vt:lpstr>
      <vt:lpstr>LHF:  Performance Optimization</vt:lpstr>
      <vt:lpstr>Patterns and Practices:  Maturity Phase 1: Optimization</vt:lpstr>
      <vt:lpstr>Maturity 1:  Teams</vt:lpstr>
      <vt:lpstr>Maturity 1:  Advanced Networking</vt:lpstr>
      <vt:lpstr>Maturity 1:  Advanced Storage</vt:lpstr>
      <vt:lpstr>Maturity 1:  Containers</vt:lpstr>
      <vt:lpstr>Patterns and Practices:  Maturity Phase 2: Advanced Optimization</vt:lpstr>
      <vt:lpstr>Maturity 2:  Cost Optimization</vt:lpstr>
      <vt:lpstr>Maturity 2:  Multi-Tenancy</vt:lpstr>
      <vt:lpstr>Maturity 2:  DevSecOps</vt:lpstr>
      <vt:lpstr>Maturity 2:  Edge Computing</vt:lpstr>
      <vt:lpstr>Maturity 2:  Architecture</vt:lpstr>
      <vt:lpstr>Patterns and Practices:  Maturity Phase 3: Innovation</vt:lpstr>
      <vt:lpstr>Maturity 3:  Advanced Disaster Recovery</vt:lpstr>
      <vt:lpstr>Maturity 3:  Advanced Security</vt:lpstr>
      <vt:lpstr>Maturity 3:  Infrastructure as Code</vt:lpstr>
      <vt:lpstr>Maturity 3:  Stream Processing</vt:lpstr>
      <vt:lpstr>Maturity 3:  Advanced Documentation</vt:lpstr>
      <vt:lpstr>Anti-Patterns to Avoid</vt:lpstr>
      <vt:lpstr>Anti-Patterns</vt:lpstr>
      <vt:lpstr>References</vt:lpstr>
      <vt:lpstr>The Twelve-Factor App</vt:lpstr>
      <vt:lpstr>Sam Newman:  Building Microservices</vt:lpstr>
      <vt:lpstr>Kasun Indrasiri et al:  Design Patterns for Cloud Native Applications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154</cp:revision>
  <dcterms:created xsi:type="dcterms:W3CDTF">2025-06-18T09:13:43Z</dcterms:created>
  <dcterms:modified xsi:type="dcterms:W3CDTF">2025-06-18T16:49:51Z</dcterms:modified>
</cp:coreProperties>
</file>