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2" r:id="rId6"/>
    <p:sldId id="267" r:id="rId7"/>
    <p:sldId id="263" r:id="rId8"/>
    <p:sldId id="264" r:id="rId9"/>
    <p:sldId id="265" r:id="rId10"/>
    <p:sldId id="261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DCA740-62C6-4D1D-A17D-9E347679A2EF}">
          <p14:sldIdLst>
            <p14:sldId id="256"/>
          </p14:sldIdLst>
        </p14:section>
        <p14:section name="Introduction" id="{58FFBCB8-61FC-407D-A36A-76A82CAA187F}">
          <p14:sldIdLst>
            <p14:sldId id="258"/>
            <p14:sldId id="259"/>
            <p14:sldId id="260"/>
            <p14:sldId id="262"/>
          </p14:sldIdLst>
        </p14:section>
        <p14:section name="What are Patterns and Practices" id="{3A9626C4-27D2-4AA9-9FCC-CDF840E38B1C}">
          <p14:sldIdLst>
            <p14:sldId id="267"/>
            <p14:sldId id="263"/>
            <p14:sldId id="264"/>
            <p14:sldId id="265"/>
            <p14:sldId id="261"/>
            <p14:sldId id="266"/>
          </p14:sldIdLst>
        </p14:section>
        <p14:section name="Enterprise Grade Solutions" id="{4EEC1732-D0D5-46EB-8E8E-E3828267D086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59401" autoAdjust="0"/>
  </p:normalViewPr>
  <p:slideViewPr>
    <p:cSldViewPr snapToGrid="0">
      <p:cViewPr varScale="1">
        <p:scale>
          <a:sx n="104" d="100"/>
          <a:sy n="104" d="100"/>
        </p:scale>
        <p:origin x="132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29DF6-541D-46A7-B6F5-6FD2F0D89B4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DAA9F-71E8-4E26-92D2-CD7FC535A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94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Agile practices</a:t>
            </a:r>
            <a:r>
              <a:rPr lang="en-US" dirty="0"/>
              <a:t>:   rapid iteration, TDD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Operational practices</a:t>
            </a:r>
            <a:r>
              <a:rPr lang="en-US" dirty="0"/>
              <a:t>:   blue/green deployments and canary releases</a:t>
            </a:r>
          </a:p>
          <a:p>
            <a:r>
              <a:rPr lang="en-US" b="1" dirty="0"/>
              <a:t>Security practices</a:t>
            </a:r>
            <a:r>
              <a:rPr lang="en-US" b="0" dirty="0"/>
              <a:t>:  shift-left security, zero trust, secrets management</a:t>
            </a:r>
          </a:p>
          <a:p>
            <a:r>
              <a:rPr lang="en-US" b="1" dirty="0"/>
              <a:t>Team practices</a:t>
            </a:r>
            <a:r>
              <a:rPr lang="en-US" b="0" dirty="0"/>
              <a:t>:  cross-functional teams, shared ownership, blameless postmortems, “you build it, you run it”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DAA9F-71E8-4E26-92D2-CD7FC535A9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18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D6D6D6"/>
                </a:solidFill>
                <a:effectLst/>
                <a:latin typeface="Segoe Sans"/>
              </a:rPr>
              <a:t>Cross-team collaboration</a:t>
            </a:r>
            <a:r>
              <a:rPr lang="en-US" b="0" i="0" dirty="0">
                <a:solidFill>
                  <a:srgbClr val="D6D6D6"/>
                </a:solidFill>
                <a:effectLst/>
                <a:latin typeface="Segoe Sans"/>
              </a:rPr>
              <a:t>: Architects, developers, DevOps, and QA can align using shared concepts like "circuit breaker" or "immutable infrastructure."</a:t>
            </a:r>
          </a:p>
          <a:p>
            <a:pPr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D6D6D6"/>
              </a:solidFill>
              <a:effectLst/>
              <a:latin typeface="Segoe Sans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D6D6D6"/>
                </a:solidFill>
                <a:effectLst/>
                <a:latin typeface="Segoe Sans"/>
              </a:rPr>
              <a:t>Scalability of knowledge</a:t>
            </a:r>
            <a:r>
              <a:rPr lang="en-US" b="0" i="0" dirty="0">
                <a:solidFill>
                  <a:srgbClr val="D6D6D6"/>
                </a:solidFill>
                <a:effectLst/>
                <a:latin typeface="Segoe Sans"/>
              </a:rPr>
              <a:t>: New team members or partners can ramp up faster when familiar patterns and practices are in place.</a:t>
            </a:r>
          </a:p>
          <a:p>
            <a:pPr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D6D6D6"/>
              </a:solidFill>
              <a:effectLst/>
              <a:latin typeface="Segoe Sans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D6D6D6"/>
                </a:solidFill>
                <a:effectLst/>
                <a:latin typeface="Segoe Sans"/>
              </a:rPr>
              <a:t>Tool and platform agnosticism</a:t>
            </a:r>
            <a:r>
              <a:rPr lang="en-US" b="0" i="0" dirty="0">
                <a:solidFill>
                  <a:srgbClr val="D6D6D6"/>
                </a:solidFill>
                <a:effectLst/>
                <a:latin typeface="Segoe Sans"/>
              </a:rPr>
              <a:t>: Whether you're using AWS, Azure, or Kubernetes, the same principles often apply.</a:t>
            </a:r>
          </a:p>
          <a:p>
            <a:pPr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D6D6D6"/>
              </a:solidFill>
              <a:effectLst/>
              <a:latin typeface="Segoe Sans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D6D6D6"/>
                </a:solidFill>
                <a:effectLst/>
                <a:latin typeface="Segoe Sans"/>
              </a:rPr>
              <a:t>Design consistency</a:t>
            </a:r>
            <a:r>
              <a:rPr lang="en-US" b="0" i="0" dirty="0">
                <a:solidFill>
                  <a:srgbClr val="D6D6D6"/>
                </a:solidFill>
                <a:effectLst/>
                <a:latin typeface="Segoe Sans"/>
              </a:rPr>
              <a:t>: Promotes reusable, proven solutions and avoids reinventing the wheel.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DAA9F-71E8-4E26-92D2-CD7FC535A9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60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C774-6D2B-24DB-A21F-4CC781BDC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4187E-CF2A-91FD-4877-40194D9EE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D6E63-1E56-8BAE-A7CA-1455A1919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E8CB-C2B8-4C6C-9A1C-89185880AFD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0A9E4-0B3C-EC8E-85EA-9D6118FD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B670C-AA94-01D3-77F1-36BB7E96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C4AC-51EC-4473-9D82-15EF8C4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8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979D-BF66-F4C6-345C-2E18CFC9E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55265-9DED-2160-F091-E6BB54B45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1CE68-8CCC-8B17-2D62-E67367D6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E8CB-C2B8-4C6C-9A1C-89185880AFD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F48DE-1FC3-12CF-BCBF-9EAEDBCB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34B50-0F54-A9EB-496F-64EFA2AD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C4AC-51EC-4473-9D82-15EF8C4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0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72FB6-1A97-6A08-C408-CB0D96058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2DA53-3136-8C23-BD8E-80BCB3A97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32057-491E-5B04-36B8-3D8D1C761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E8CB-C2B8-4C6C-9A1C-89185880AFD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FABCE-BB4A-B8BC-AC94-8DC2E0FC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DFCE7-4893-019E-6951-9A496B6C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C4AC-51EC-4473-9D82-15EF8C4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3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0DD6-E965-5F76-0346-21D6A441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EA731-9BD4-F9C8-33B9-B8796A9C9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41C8E-66A8-3420-A9C4-3DF352E59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E8CB-C2B8-4C6C-9A1C-89185880AFD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290EA-781B-EBCE-4336-F2B04E1F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18A3A-ED24-14C4-CC70-D3B400F3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C4AC-51EC-4473-9D82-15EF8C4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7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111F-8421-AF2E-E17C-6B6535102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66269-8490-7A3B-34E0-99B222194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BADBB-1C44-28AE-1175-EE825C93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E8CB-C2B8-4C6C-9A1C-89185880AFD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08BA4-6406-B167-0DDE-6F837AFC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84591-88D1-9776-ED0C-9E4FEDC7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C4AC-51EC-4473-9D82-15EF8C4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6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13C64-7179-C33F-376A-16D3E8C2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BE5E-6B40-3E0A-1A83-7CD05E50D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99BA8-697E-AF34-F8D4-04559436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6FD40-F920-CD44-10D5-12B2524C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E8CB-C2B8-4C6C-9A1C-89185880AFD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77312-93FF-F237-3243-61117F2C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31F57-387A-D832-2303-82008F2B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C4AC-51EC-4473-9D82-15EF8C4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5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2441-C61D-6A2F-A2B4-E977E554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17817-83B8-66DB-E8EA-14EB1E038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A8E76-AA7C-D835-AA28-2319565AB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E6510-7C9D-3C1A-EEFA-FB68FAB8D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B101E-DBAD-D39B-5D58-D88EE6756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2AE971-A277-E205-595F-D89E6FB8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E8CB-C2B8-4C6C-9A1C-89185880AFD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CF91BA-C367-0974-0B26-7EF6C342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0ADB58-FAD3-E6A8-7A5D-2274E329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C4AC-51EC-4473-9D82-15EF8C4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4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E423-0FBE-EB4A-4AF7-5505B144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6F908-83ED-FB0B-43D3-8FA0FD66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E8CB-C2B8-4C6C-9A1C-89185880AFD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E1276-E2B4-FAB5-1D5B-161107AAC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B9983-2301-7A07-3D49-D3B973BC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C4AC-51EC-4473-9D82-15EF8C4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370664-FD40-1BE9-A2DE-28F0BB37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E8CB-C2B8-4C6C-9A1C-89185880AFD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AF69B-8C50-6881-6465-44D3B04D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487A8-AC02-BF33-3766-15655F0E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C4AC-51EC-4473-9D82-15EF8C4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6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7314-6E27-7391-6E04-CF9EAA8C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A416F-D3F0-8AA8-7756-F829A088B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8BC0A-8702-5901-C964-AB13DFEEA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1C1BC-792D-CD64-FC96-436A0DE27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E8CB-C2B8-4C6C-9A1C-89185880AFD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7561F-D340-D795-CBD7-1528B4176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80C33-7C58-C1C7-2603-2C5D9054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C4AC-51EC-4473-9D82-15EF8C4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6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5B1C-9533-467B-8E44-4FB6FD22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0D449-7C44-231A-C92A-B770249C4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D746F-DA90-72FF-F0D0-28E2BA635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26D3B-E562-D464-1283-131581689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E8CB-C2B8-4C6C-9A1C-89185880AFD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72BAB-4CED-2179-4E55-B8122765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4269A-39E2-1CF2-B9BD-FBA63AC4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C4AC-51EC-4473-9D82-15EF8C4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A3F38F-C3A1-7680-FECD-D92AF299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A20CE-8111-294C-9095-5E6BB40BD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0B644-9E2D-2948-8498-5B952EE96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D7E8CB-C2B8-4C6C-9A1C-89185880AFD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3D12C-E38C-D41D-E2F7-D25024E03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43D68-5147-325E-15D0-63DDC3D09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29C4AC-51EC-4473-9D82-15EF8C4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2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3FD1D-B5FE-CE96-E2F9-C4E4DB7289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Patterns and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F9106-0DB7-9B25-AC8D-5AD6757372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D6D6D6"/>
                </a:solidFill>
                <a:effectLst/>
                <a:latin typeface="Segoe Sans"/>
              </a:rPr>
              <a:t>Containers, Clusters, </a:t>
            </a:r>
            <a:r>
              <a:rPr lang="en-US" b="1" i="0">
                <a:solidFill>
                  <a:srgbClr val="D6D6D6"/>
                </a:solidFill>
                <a:effectLst/>
                <a:latin typeface="Segoe Sans"/>
              </a:rPr>
              <a:t>and Chaos - Oh </a:t>
            </a:r>
            <a:r>
              <a:rPr lang="en-US" b="1" i="0" dirty="0">
                <a:solidFill>
                  <a:srgbClr val="D6D6D6"/>
                </a:solidFill>
                <a:effectLst/>
                <a:latin typeface="Segoe Sans"/>
              </a:rPr>
              <a:t>My!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81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A954-A3B3-CE68-B9D8-C976FB58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Discarding a Misconception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7080B-AD29-32C1-19EE-B810B262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[</a:t>
            </a:r>
            <a:r>
              <a:rPr lang="en-US" u="sng" dirty="0"/>
              <a:t>your title here</a:t>
            </a:r>
            <a:r>
              <a:rPr lang="en-US" dirty="0"/>
              <a:t>], but in general…</a:t>
            </a:r>
          </a:p>
          <a:p>
            <a:r>
              <a:rPr lang="en-US" dirty="0"/>
              <a:t>A programmer’s job </a:t>
            </a:r>
            <a:r>
              <a:rPr lang="en-US" i="1" dirty="0"/>
              <a:t>is not</a:t>
            </a:r>
            <a:r>
              <a:rPr lang="en-US" dirty="0"/>
              <a:t> to write programs.  Code is just the output</a:t>
            </a:r>
          </a:p>
          <a:p>
            <a:r>
              <a:rPr lang="en-US" dirty="0"/>
              <a:t>A programmer’s job is to </a:t>
            </a:r>
            <a:r>
              <a:rPr lang="en-US" i="1" dirty="0"/>
              <a:t>design solutions</a:t>
            </a:r>
            <a:endParaRPr lang="en-US" dirty="0"/>
          </a:p>
          <a:p>
            <a:r>
              <a:rPr lang="en-US" dirty="0"/>
              <a:t>TDD Mantra: 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Refactor</a:t>
            </a:r>
          </a:p>
          <a:p>
            <a:r>
              <a:rPr lang="en-US" dirty="0"/>
              <a:t>TDD Mantra corrected:  </a:t>
            </a:r>
            <a:r>
              <a:rPr lang="en-US" b="1" i="1" dirty="0"/>
              <a:t>THINK!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Refactor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98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8E69-52DA-D93A-90A4-F1AF8D44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 Lingua Franca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6A373-9A8D-202E-767E-2740C0BA6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Cross-team collaboration</a:t>
            </a:r>
          </a:p>
          <a:p>
            <a:r>
              <a:rPr lang="en-US" dirty="0"/>
              <a:t>Scalability of knowledge</a:t>
            </a:r>
          </a:p>
          <a:p>
            <a:r>
              <a:rPr lang="en-US" dirty="0"/>
              <a:t>Tool and platform agnosticism</a:t>
            </a:r>
          </a:p>
          <a:p>
            <a:r>
              <a:rPr lang="en-US" dirty="0"/>
              <a:t>Design consistency</a:t>
            </a:r>
          </a:p>
        </p:txBody>
      </p:sp>
    </p:spTree>
    <p:extLst>
      <p:ext uri="{BB962C8B-B14F-4D97-AF65-F5344CB8AC3E}">
        <p14:creationId xmlns:p14="http://schemas.microsoft.com/office/powerpoint/2010/main" val="69301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F0E821-6365-C6E0-21B1-2A990BB3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Grade Solutions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C06B08-BA65-3203-CCEF-8B9B7637B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Wherein I propose a </a:t>
            </a:r>
            <a:r>
              <a:rPr lang="en-US"/>
              <a:t>“definition of done…”</a:t>
            </a:r>
          </a:p>
        </p:txBody>
      </p:sp>
    </p:spTree>
    <p:extLst>
      <p:ext uri="{BB962C8B-B14F-4D97-AF65-F5344CB8AC3E}">
        <p14:creationId xmlns:p14="http://schemas.microsoft.com/office/powerpoint/2010/main" val="4161444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69BB-FBC1-003A-9507-8673E5E7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D495-D1EF-12D1-04D6-8F83D6BE58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Wherein I tell you what I’m going to tell you…</a:t>
            </a:r>
          </a:p>
        </p:txBody>
      </p:sp>
    </p:spTree>
    <p:extLst>
      <p:ext uri="{BB962C8B-B14F-4D97-AF65-F5344CB8AC3E}">
        <p14:creationId xmlns:p14="http://schemas.microsoft.com/office/powerpoint/2010/main" val="390831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1FDC3E-0C6F-1F85-8B6C-B44D7B1D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Affable Presenter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1C9B83-CF23-254C-C9F0-C1DBEA005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Eric Burcham</a:t>
            </a:r>
          </a:p>
          <a:p>
            <a:pPr marL="0" indent="0">
              <a:buNone/>
            </a:pPr>
            <a:r>
              <a:rPr lang="en-US" dirty="0"/>
              <a:t>Enterprise Architect</a:t>
            </a:r>
          </a:p>
          <a:p>
            <a:pPr marL="0" indent="0">
              <a:buNone/>
            </a:pPr>
            <a:r>
              <a:rPr lang="en-US" dirty="0"/>
              <a:t>Report to VP, IT Applications</a:t>
            </a:r>
          </a:p>
          <a:p>
            <a:pPr marL="0" indent="0">
              <a:buNone/>
            </a:pPr>
            <a:r>
              <a:rPr lang="en-US" dirty="0"/>
              <a:t>Available Resource to the Entire Department</a:t>
            </a:r>
          </a:p>
          <a:p>
            <a:pPr marL="0" indent="0">
              <a:buNone/>
            </a:pPr>
            <a:r>
              <a:rPr lang="en-US" dirty="0"/>
              <a:t>Ping me on teams</a:t>
            </a:r>
            <a:br>
              <a:rPr lang="en-US" dirty="0"/>
            </a:br>
            <a:r>
              <a:rPr lang="en-US" dirty="0"/>
              <a:t>Extension 4103</a:t>
            </a:r>
          </a:p>
          <a:p>
            <a:pPr marL="0" indent="0">
              <a:buNone/>
            </a:pPr>
            <a:r>
              <a:rPr lang="en-US" dirty="0"/>
              <a:t>Mobile: (214) 578-9217 (call anytime)</a:t>
            </a:r>
          </a:p>
        </p:txBody>
      </p:sp>
    </p:spTree>
    <p:extLst>
      <p:ext uri="{BB962C8B-B14F-4D97-AF65-F5344CB8AC3E}">
        <p14:creationId xmlns:p14="http://schemas.microsoft.com/office/powerpoint/2010/main" val="283654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B684-1C7E-5007-52CA-C4C784C6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Presentation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EA0B0-DA34-2140-BD06-CC166FEDF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conversation</a:t>
            </a:r>
          </a:p>
          <a:p>
            <a:r>
              <a:rPr lang="en-US" dirty="0"/>
              <a:t>Assume-nothing</a:t>
            </a:r>
          </a:p>
          <a:p>
            <a:r>
              <a:rPr lang="en-US" dirty="0"/>
              <a:t>Introductory</a:t>
            </a:r>
          </a:p>
          <a:p>
            <a:r>
              <a:rPr lang="en-US" dirty="0"/>
              <a:t>Food for thought</a:t>
            </a:r>
          </a:p>
          <a:p>
            <a:r>
              <a:rPr lang="en-US" dirty="0"/>
              <a:t>Deliberately broad</a:t>
            </a:r>
          </a:p>
          <a:p>
            <a:r>
              <a:rPr lang="en-US" dirty="0"/>
              <a:t>Deliberately high-level</a:t>
            </a:r>
          </a:p>
          <a:p>
            <a:r>
              <a:rPr lang="en-US" dirty="0"/>
              <a:t>Actionable today, but…</a:t>
            </a:r>
          </a:p>
          <a:p>
            <a:r>
              <a:rPr lang="en-US" b="1" dirty="0"/>
              <a:t>My goal</a:t>
            </a:r>
            <a:r>
              <a:rPr lang="en-US" dirty="0"/>
              <a:t> is to provoke thought</a:t>
            </a:r>
          </a:p>
        </p:txBody>
      </p:sp>
    </p:spTree>
    <p:extLst>
      <p:ext uri="{BB962C8B-B14F-4D97-AF65-F5344CB8AC3E}">
        <p14:creationId xmlns:p14="http://schemas.microsoft.com/office/powerpoint/2010/main" val="159396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D3EF-8EE0-9AA8-CB9A-697CDB6C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Presentation Is </a:t>
            </a:r>
            <a:r>
              <a:rPr lang="en-US" i="1" dirty="0"/>
              <a:t>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945B6-4A55-7A7C-6DB5-03A96C6D9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Detail-oriented</a:t>
            </a:r>
          </a:p>
          <a:p>
            <a:r>
              <a:rPr lang="en-US" dirty="0"/>
              <a:t>Example code</a:t>
            </a:r>
          </a:p>
          <a:p>
            <a:r>
              <a:rPr lang="en-US" dirty="0"/>
              <a:t>Applicable everywhere</a:t>
            </a:r>
          </a:p>
          <a:p>
            <a:r>
              <a:rPr lang="en-US" dirty="0"/>
              <a:t>Dictatorial in nature</a:t>
            </a:r>
          </a:p>
          <a:p>
            <a:r>
              <a:rPr lang="en-US" dirty="0"/>
              <a:t>Highly-opinionated</a:t>
            </a:r>
          </a:p>
          <a:p>
            <a:r>
              <a:rPr lang="en-US" dirty="0"/>
              <a:t>Closed to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17742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334797-FC4A-6C8D-ADC3-BE3A3A00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Patterns and Practices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3B4CEA7-AEA2-E083-3101-4B64700211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Wherein I explain what a “known good solution” is…</a:t>
            </a:r>
          </a:p>
        </p:txBody>
      </p:sp>
    </p:spTree>
    <p:extLst>
      <p:ext uri="{BB962C8B-B14F-4D97-AF65-F5344CB8AC3E}">
        <p14:creationId xmlns:p14="http://schemas.microsoft.com/office/powerpoint/2010/main" val="184394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C09E-39F9-CE5A-6A9A-BADD595E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Patterns</a:t>
            </a:r>
            <a:r>
              <a:rPr lang="en-US" dirty="0"/>
              <a:t>:  Blueprints for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7F028-82C1-8C81-3F2A-3B3D3587F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Reusable solutions to common problems</a:t>
            </a:r>
          </a:p>
          <a:p>
            <a:r>
              <a:rPr lang="en-US" dirty="0"/>
              <a:t>Typically abstract and language-agnostic</a:t>
            </a:r>
          </a:p>
          <a:p>
            <a:r>
              <a:rPr lang="en-US" dirty="0"/>
              <a:t>Focused on structural or behavioral aspects of a solution</a:t>
            </a:r>
          </a:p>
          <a:p>
            <a:r>
              <a:rPr lang="en-US" dirty="0"/>
              <a:t>Generally target code or architecture, but not both</a:t>
            </a:r>
          </a:p>
        </p:txBody>
      </p:sp>
    </p:spTree>
    <p:extLst>
      <p:ext uri="{BB962C8B-B14F-4D97-AF65-F5344CB8AC3E}">
        <p14:creationId xmlns:p14="http://schemas.microsoft.com/office/powerpoint/2010/main" val="3042154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E4CB-299F-49AF-172D-183205B9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Practices</a:t>
            </a:r>
            <a:r>
              <a:rPr lang="en-US" dirty="0"/>
              <a:t>: Construction Techniques and Team Habits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84283-3C09-04CC-1028-5A101C066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Recommended ways of working</a:t>
            </a:r>
          </a:p>
          <a:p>
            <a:pPr lvl="1"/>
            <a:r>
              <a:rPr lang="en-US" dirty="0"/>
              <a:t>Processes</a:t>
            </a:r>
          </a:p>
          <a:p>
            <a:pPr lvl="1"/>
            <a:r>
              <a:rPr lang="en-US" dirty="0"/>
              <a:t>Methodologies</a:t>
            </a:r>
          </a:p>
          <a:p>
            <a:pPr lvl="1"/>
            <a:r>
              <a:rPr lang="en-US" dirty="0"/>
              <a:t>Cultural habits</a:t>
            </a:r>
          </a:p>
          <a:p>
            <a:r>
              <a:rPr lang="en-US" dirty="0"/>
              <a:t>Help teams build, deploy, and maintain systems effectively</a:t>
            </a:r>
          </a:p>
          <a:p>
            <a:r>
              <a:rPr lang="en-US" dirty="0"/>
              <a:t>More about </a:t>
            </a:r>
            <a:r>
              <a:rPr lang="en-US" i="1" dirty="0"/>
              <a:t>how you work</a:t>
            </a:r>
            <a:r>
              <a:rPr lang="en-US" dirty="0"/>
              <a:t> than </a:t>
            </a:r>
            <a:r>
              <a:rPr lang="en-US" i="1" dirty="0"/>
              <a:t>what you build</a:t>
            </a: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DevOps/</a:t>
            </a:r>
            <a:r>
              <a:rPr lang="en-US" dirty="0" err="1"/>
              <a:t>DevSecOps</a:t>
            </a:r>
            <a:r>
              <a:rPr lang="en-US" dirty="0"/>
              <a:t>/</a:t>
            </a:r>
            <a:r>
              <a:rPr lang="en-US" dirty="0" err="1"/>
              <a:t>MLOps</a:t>
            </a:r>
            <a:endParaRPr lang="en-US" dirty="0"/>
          </a:p>
          <a:p>
            <a:pPr lvl="1"/>
            <a:r>
              <a:rPr lang="en-US" dirty="0"/>
              <a:t>Agile practices (pre-monetization)</a:t>
            </a:r>
          </a:p>
          <a:p>
            <a:pPr lvl="1"/>
            <a:r>
              <a:rPr lang="en-US" dirty="0"/>
              <a:t>Operational practices</a:t>
            </a:r>
          </a:p>
          <a:p>
            <a:pPr lvl="1"/>
            <a:r>
              <a:rPr lang="en-US" dirty="0"/>
              <a:t>Security practices</a:t>
            </a:r>
          </a:p>
          <a:p>
            <a:pPr lvl="1"/>
            <a:r>
              <a:rPr lang="en-US" dirty="0"/>
              <a:t>Team practices</a:t>
            </a:r>
          </a:p>
        </p:txBody>
      </p:sp>
    </p:spTree>
    <p:extLst>
      <p:ext uri="{BB962C8B-B14F-4D97-AF65-F5344CB8AC3E}">
        <p14:creationId xmlns:p14="http://schemas.microsoft.com/office/powerpoint/2010/main" val="379719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20B4-C677-C787-F0D4-949D7B6E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and Practices Combined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FF194-086E-7872-8419-952F2485E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Comprise the lingua franca of software systems solution and design</a:t>
            </a:r>
          </a:p>
          <a:p>
            <a:r>
              <a:rPr lang="en-US" dirty="0"/>
              <a:t>Teams, tools, and technologies vary widely</a:t>
            </a:r>
          </a:p>
          <a:p>
            <a:r>
              <a:rPr lang="en-US" dirty="0"/>
              <a:t>Patterns and practices provide:</a:t>
            </a:r>
          </a:p>
          <a:p>
            <a:pPr lvl="1"/>
            <a:r>
              <a:rPr lang="en-US" dirty="0"/>
              <a:t>A shared vocabulary.</a:t>
            </a:r>
          </a:p>
          <a:p>
            <a:pPr lvl="1"/>
            <a:r>
              <a:rPr lang="en-US" dirty="0"/>
              <a:t>A shared mental model.</a:t>
            </a:r>
          </a:p>
          <a:p>
            <a:pPr lvl="1"/>
            <a:r>
              <a:rPr lang="en-US" dirty="0"/>
              <a:t>Transcendence over languages, frameworks, or platforms.</a:t>
            </a:r>
          </a:p>
        </p:txBody>
      </p:sp>
    </p:spTree>
    <p:extLst>
      <p:ext uri="{BB962C8B-B14F-4D97-AF65-F5344CB8AC3E}">
        <p14:creationId xmlns:p14="http://schemas.microsoft.com/office/powerpoint/2010/main" val="1252844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466</Words>
  <Application>Microsoft Office PowerPoint</Application>
  <PresentationFormat>Widescreen</PresentationFormat>
  <Paragraphs>80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Segoe Sans</vt:lpstr>
      <vt:lpstr>Office Theme</vt:lpstr>
      <vt:lpstr>Cloud Patterns and Practices</vt:lpstr>
      <vt:lpstr>Introduction</vt:lpstr>
      <vt:lpstr>Your Affable Presenter</vt:lpstr>
      <vt:lpstr>What This Presentation Is</vt:lpstr>
      <vt:lpstr>What This Presentation Is Not</vt:lpstr>
      <vt:lpstr>What are Patterns and Practices</vt:lpstr>
      <vt:lpstr>Patterns:  Blueprints for Building</vt:lpstr>
      <vt:lpstr>Practices: Construction Techniques and Team Habits</vt:lpstr>
      <vt:lpstr>Patterns and Practices Combined</vt:lpstr>
      <vt:lpstr>Discarding a Misconception</vt:lpstr>
      <vt:lpstr>Benefits of a Lingua Franca</vt:lpstr>
      <vt:lpstr>Enterprise Grade Solutions</vt:lpstr>
    </vt:vector>
  </TitlesOfParts>
  <Company>Enterprise Products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Burcham, Eric</dc:creator>
  <cp:lastModifiedBy>Burcham, Eric</cp:lastModifiedBy>
  <cp:revision>17</cp:revision>
  <dcterms:created xsi:type="dcterms:W3CDTF">2025-06-18T09:13:43Z</dcterms:created>
  <dcterms:modified xsi:type="dcterms:W3CDTF">2025-06-18T10:05:52Z</dcterms:modified>
</cp:coreProperties>
</file>