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62" r:id="rId6"/>
    <p:sldId id="272" r:id="rId7"/>
    <p:sldId id="267" r:id="rId8"/>
    <p:sldId id="263" r:id="rId9"/>
    <p:sldId id="264" r:id="rId10"/>
    <p:sldId id="265" r:id="rId11"/>
    <p:sldId id="261" r:id="rId12"/>
    <p:sldId id="266" r:id="rId13"/>
    <p:sldId id="268" r:id="rId14"/>
    <p:sldId id="270"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DCA740-62C6-4D1D-A17D-9E347679A2EF}">
          <p14:sldIdLst>
            <p14:sldId id="256"/>
          </p14:sldIdLst>
        </p14:section>
        <p14:section name="Introduction" id="{58FFBCB8-61FC-407D-A36A-76A82CAA187F}">
          <p14:sldIdLst>
            <p14:sldId id="258"/>
            <p14:sldId id="259"/>
            <p14:sldId id="260"/>
            <p14:sldId id="262"/>
            <p14:sldId id="272"/>
          </p14:sldIdLst>
        </p14:section>
        <p14:section name="What are Patterns and Practices" id="{3A9626C4-27D2-4AA9-9FCC-CDF840E38B1C}">
          <p14:sldIdLst>
            <p14:sldId id="267"/>
            <p14:sldId id="263"/>
            <p14:sldId id="264"/>
            <p14:sldId id="265"/>
            <p14:sldId id="261"/>
            <p14:sldId id="266"/>
          </p14:sldIdLst>
        </p14:section>
        <p14:section name="Enterprise Grade Solutions" id="{4EEC1732-D0D5-46EB-8E8E-E3828267D086}">
          <p14:sldIdLst>
            <p14:sldId id="268"/>
            <p14:sldId id="270"/>
            <p14:sldId id="271"/>
          </p14:sldIdLst>
        </p14:section>
        <p14:section name="References" id="{A87EA206-B95F-4CA0-B140-32969B965482}">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59401" autoAdjust="0"/>
  </p:normalViewPr>
  <p:slideViewPr>
    <p:cSldViewPr snapToGrid="0">
      <p:cViewPr varScale="1">
        <p:scale>
          <a:sx n="123" d="100"/>
          <a:sy n="123" d="100"/>
        </p:scale>
        <p:origin x="10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29DF6-541D-46A7-B6F5-6FD2F0D89B49}"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DAA9F-71E8-4E26-92D2-CD7FC535A9E6}" type="slidenum">
              <a:rPr lang="en-US" smtClean="0"/>
              <a:t>‹#›</a:t>
            </a:fld>
            <a:endParaRPr lang="en-US"/>
          </a:p>
        </p:txBody>
      </p:sp>
    </p:spTree>
    <p:extLst>
      <p:ext uri="{BB962C8B-B14F-4D97-AF65-F5344CB8AC3E}">
        <p14:creationId xmlns:p14="http://schemas.microsoft.com/office/powerpoint/2010/main" val="316099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Agile practices</a:t>
            </a:r>
            <a:r>
              <a:rPr lang="en-US" dirty="0"/>
              <a:t>:   rapid iteration, TDD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Operational practices</a:t>
            </a:r>
            <a:r>
              <a:rPr lang="en-US" dirty="0"/>
              <a:t>:   blue/green deployments and canary releases</a:t>
            </a:r>
          </a:p>
          <a:p>
            <a:r>
              <a:rPr lang="en-US" b="1" dirty="0"/>
              <a:t>Security practices</a:t>
            </a:r>
            <a:r>
              <a:rPr lang="en-US" b="0" dirty="0"/>
              <a:t>:  shift-left security, zero trust, secrets management</a:t>
            </a:r>
          </a:p>
          <a:p>
            <a:r>
              <a:rPr lang="en-US" b="1" dirty="0"/>
              <a:t>Team practices</a:t>
            </a:r>
            <a:r>
              <a:rPr lang="en-US" b="0" dirty="0"/>
              <a:t>:  cross-functional teams, shared ownership, blameless postmortems, “you build it, you run it”</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9</a:t>
            </a:fld>
            <a:endParaRPr lang="en-US"/>
          </a:p>
        </p:txBody>
      </p:sp>
    </p:spTree>
    <p:extLst>
      <p:ext uri="{BB962C8B-B14F-4D97-AF65-F5344CB8AC3E}">
        <p14:creationId xmlns:p14="http://schemas.microsoft.com/office/powerpoint/2010/main" val="259361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D6D6D6"/>
                </a:solidFill>
                <a:effectLst/>
                <a:latin typeface="Segoe Sans"/>
              </a:rPr>
              <a:t>Cross-team collaboration</a:t>
            </a:r>
            <a:r>
              <a:rPr lang="en-US" b="0" i="0" dirty="0">
                <a:solidFill>
                  <a:srgbClr val="D6D6D6"/>
                </a:solidFill>
                <a:effectLst/>
                <a:latin typeface="Segoe Sans"/>
              </a:rPr>
              <a:t>: Architects, developers, DevOps, and QA can align using shared concepts like "circuit breaker" or "immutable infrastructure."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Scalability of knowledge</a:t>
            </a:r>
            <a:r>
              <a:rPr lang="en-US" b="0" i="0" dirty="0">
                <a:solidFill>
                  <a:srgbClr val="D6D6D6"/>
                </a:solidFill>
                <a:effectLst/>
                <a:latin typeface="Segoe Sans"/>
              </a:rPr>
              <a:t>: New team members or partners can ramp up faster when familiar patterns and practices are in place.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Tool and platform agnosticism</a:t>
            </a:r>
            <a:r>
              <a:rPr lang="en-US" b="0" i="0" dirty="0">
                <a:solidFill>
                  <a:srgbClr val="D6D6D6"/>
                </a:solidFill>
                <a:effectLst/>
                <a:latin typeface="Segoe Sans"/>
              </a:rPr>
              <a:t>: Whether you're using AWS, Azure, or Kubernetes, the same principles often apply.</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Design consistency</a:t>
            </a:r>
            <a:r>
              <a:rPr lang="en-US" b="0" i="0" dirty="0">
                <a:solidFill>
                  <a:srgbClr val="D6D6D6"/>
                </a:solidFill>
                <a:effectLst/>
                <a:latin typeface="Segoe Sans"/>
              </a:rPr>
              <a:t>: Promotes reusable, proven solutions and avoids reinventing the wheel.</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12</a:t>
            </a:fld>
            <a:endParaRPr lang="en-US"/>
          </a:p>
        </p:txBody>
      </p:sp>
    </p:spTree>
    <p:extLst>
      <p:ext uri="{BB962C8B-B14F-4D97-AF65-F5344CB8AC3E}">
        <p14:creationId xmlns:p14="http://schemas.microsoft.com/office/powerpoint/2010/main" val="2574260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13</a:t>
            </a:fld>
            <a:endParaRPr lang="en-US"/>
          </a:p>
        </p:txBody>
      </p:sp>
    </p:spTree>
    <p:extLst>
      <p:ext uri="{BB962C8B-B14F-4D97-AF65-F5344CB8AC3E}">
        <p14:creationId xmlns:p14="http://schemas.microsoft.com/office/powerpoint/2010/main" val="37090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 points</a:t>
            </a:r>
          </a:p>
          <a:p>
            <a:endParaRPr lang="en-US" dirty="0"/>
          </a:p>
          <a:p>
            <a:r>
              <a:rPr lang="en-US" b="1" dirty="0"/>
              <a:t>These are all important</a:t>
            </a:r>
            <a:r>
              <a:rPr lang="en-US" dirty="0"/>
              <a:t>.  Any ranking of them is relative to that statement.  Neglect any three of these, and you’re going to be hurting.  Neglect any more than that, and you’re in for a world of hurt.</a:t>
            </a:r>
          </a:p>
          <a:p>
            <a:endParaRPr lang="en-US" dirty="0"/>
          </a:p>
          <a:p>
            <a:r>
              <a:rPr lang="en-US" dirty="0"/>
              <a:t>If you must trade some of these for others, </a:t>
            </a:r>
            <a:r>
              <a:rPr lang="en-US" i="1" dirty="0"/>
              <a:t>you had better think it through and know why you are choosing one over another</a:t>
            </a:r>
            <a:r>
              <a:rPr lang="en-US" dirty="0"/>
              <a:t>.  Context is critically important.</a:t>
            </a:r>
          </a:p>
          <a:p>
            <a:endParaRPr lang="en-US" dirty="0"/>
          </a:p>
          <a:p>
            <a:r>
              <a:rPr lang="en-US" dirty="0"/>
              <a:t>Take portability for example.  Depending on the organization you work for and the target runtimes available, this could be very high on the list.  It could also be near the bottom or thrown out entirely.</a:t>
            </a:r>
          </a:p>
          <a:p>
            <a:endParaRPr lang="en-US" dirty="0"/>
          </a:p>
          <a:p>
            <a:r>
              <a:rPr lang="en-US" dirty="0"/>
              <a:t>Testability is often ignored or neglected.  This can be a terrible mistake.  Consider the process of certifying your solution.  Do you want to be able to automate most of that, or do you want to manually test the software for quality, performance, reliability, and scalability by hand every time you hoist to production?  But testability also comes at a cost, and sometimes this cost can be quite substantial.  For very simple solutions, small API footprints, integration points (does my SQL connection work…), or systems that are almost entirely read-only, the cost may not be worth it.  But for business-critical transactional systems, absolutely.  Then, in your world of AI and machine learning, the entire process of automated testing and certification are different from anything I have done and comes with an entire suite of concerns that are specific to your problem and solution spaces.</a:t>
            </a:r>
          </a:p>
        </p:txBody>
      </p:sp>
      <p:sp>
        <p:nvSpPr>
          <p:cNvPr id="4" name="Slide Number Placeholder 3"/>
          <p:cNvSpPr>
            <a:spLocks noGrp="1"/>
          </p:cNvSpPr>
          <p:nvPr>
            <p:ph type="sldNum" sz="quarter" idx="5"/>
          </p:nvPr>
        </p:nvSpPr>
        <p:spPr/>
        <p:txBody>
          <a:bodyPr/>
          <a:lstStyle/>
          <a:p>
            <a:fld id="{555DAA9F-71E8-4E26-92D2-CD7FC535A9E6}" type="slidenum">
              <a:rPr lang="en-US" smtClean="0"/>
              <a:t>14</a:t>
            </a:fld>
            <a:endParaRPr lang="en-US"/>
          </a:p>
        </p:txBody>
      </p:sp>
    </p:spTree>
    <p:extLst>
      <p:ext uri="{BB962C8B-B14F-4D97-AF65-F5344CB8AC3E}">
        <p14:creationId xmlns:p14="http://schemas.microsoft.com/office/powerpoint/2010/main" val="2812715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774-6D2B-24DB-A21F-4CC781BDC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94187E-CF2A-91FD-4877-40194D9EE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D6E63-1E56-8BAE-A7CA-1455A191962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420A9E4-0B3C-EC8E-85EA-9D6118FD8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B670C-AA94-01D3-77F1-36BB7E9654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57378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979D-BF66-F4C6-345C-2E18CFC9E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55265-9DED-2160-F091-E6BB54B45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1CE68-8CCC-8B17-2D62-E67367D632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7D3F48DE-1FC3-12CF-BCBF-9EAEDBCB6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34B50-0F54-A9EB-496F-64EFA2AD260D}"/>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22980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72FB6-1A97-6A08-C408-CB0D96058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32DA53-3136-8C23-BD8E-80BCB3A97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2057-491E-5B04-36B8-3D8D1C7610C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059FABCE-BB4A-B8BC-AC94-8DC2E0FC1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DFCE7-4893-019E-6951-9A496B6C84C6}"/>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92103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0DD6-E965-5F76-0346-21D6A4416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EA731-9BD4-F9C8-33B9-B8796A9C91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41C8E-66A8-3420-A9C4-3DF352E597B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6EC290EA-781B-EBCE-4336-F2B04E1FD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18A3A-ED24-14C4-CC70-D3B400F321FE}"/>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78357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111F-8421-AF2E-E17C-6B6535102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266269-8490-7A3B-34E0-99B222194A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BADBB-1C44-28AE-1175-EE825C93830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F808BA4-6406-B167-0DDE-6F837AFCF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84591-88D1-9776-ED0C-9E4FEDC74B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2056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3C64-7179-C33F-376A-16D3E8C2B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B6BE5E-6B40-3E0A-1A83-7CD05E50D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99BA8-697E-AF34-F8D4-04559436F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6FD40-F920-CD44-10D5-12B2524C7E8A}"/>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EAC77312-93FF-F237-3243-61117F2CF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31F57-387A-D832-2303-82008F2B6F5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9935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2441-C61D-6A2F-A2B4-E977E55465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17817-83B8-66DB-E8EA-14EB1E038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A8E76-AA7C-D835-AA28-2319565AB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E6510-7C9D-3C1A-EEFA-FB68FAB8D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1B101E-DBAD-D39B-5D58-D88EE6756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2AE971-A277-E205-595F-D89E6FB8890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8" name="Footer Placeholder 7">
            <a:extLst>
              <a:ext uri="{FF2B5EF4-FFF2-40B4-BE49-F238E27FC236}">
                <a16:creationId xmlns:a16="http://schemas.microsoft.com/office/drawing/2014/main" id="{18CF91BA-C367-0974-0B26-7EF6C342AC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ADB58-FAD3-E6A8-7A5D-2274E3296EE8}"/>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13094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423-0FBE-EB4A-4AF7-5505B14479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6F908-83ED-FB0B-43D3-8FA0FD66B17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4" name="Footer Placeholder 3">
            <a:extLst>
              <a:ext uri="{FF2B5EF4-FFF2-40B4-BE49-F238E27FC236}">
                <a16:creationId xmlns:a16="http://schemas.microsoft.com/office/drawing/2014/main" id="{D39E1276-E2B4-FAB5-1D5B-161107AACE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9B9983-2301-7A07-3D49-D3B973BC2E2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043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70664-FD40-1BE9-A2DE-28F0BB3730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3" name="Footer Placeholder 2">
            <a:extLst>
              <a:ext uri="{FF2B5EF4-FFF2-40B4-BE49-F238E27FC236}">
                <a16:creationId xmlns:a16="http://schemas.microsoft.com/office/drawing/2014/main" id="{299AF69B-8C50-6881-6465-44D3B04D8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487A8-AC02-BF33-3766-15655F0EB2D1}"/>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6586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7314-6E27-7391-6E04-CF9EAA8C3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EA416F-D3F0-8AA8-7756-F829A088B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98BC0A-8702-5901-C964-AB13DFEEA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1C1BC-792D-CD64-FC96-436A0DE27347}"/>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30A7561F-D340-D795-CBD7-1528B4176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80C33-7C58-C1C7-2603-2C5D905428C0}"/>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14926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5B1C-9533-467B-8E44-4FB6FD228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90D449-7C44-231A-C92A-B770249C4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D746F-DA90-72FF-F0D0-28E2BA635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26D3B-E562-D464-1283-131581689F2D}"/>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4C472BAB-4CED-2179-4E55-B8122765F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4269A-39E2-1CF2-B9BD-FBA63AC44FC3}"/>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2519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3F38F-C3A1-7680-FECD-D92AF2993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5A20CE-8111-294C-9095-5E6BB40BD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0B644-9E2D-2948-8498-5B952EE96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1243D12C-E38C-D41D-E2F7-D25024E03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743D68-5147-325E-15D0-63DDC3D09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29C4AC-51EC-4473-9D82-15EF8C4A092B}" type="slidenum">
              <a:rPr lang="en-US" smtClean="0"/>
              <a:t>‹#›</a:t>
            </a:fld>
            <a:endParaRPr lang="en-US"/>
          </a:p>
        </p:txBody>
      </p:sp>
    </p:spTree>
    <p:extLst>
      <p:ext uri="{BB962C8B-B14F-4D97-AF65-F5344CB8AC3E}">
        <p14:creationId xmlns:p14="http://schemas.microsoft.com/office/powerpoint/2010/main" val="4285929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FD1D-B5FE-CE96-E2F9-C4E4DB72893E}"/>
              </a:ext>
            </a:extLst>
          </p:cNvPr>
          <p:cNvSpPr>
            <a:spLocks noGrp="1"/>
          </p:cNvSpPr>
          <p:nvPr>
            <p:ph type="ctrTitle"/>
          </p:nvPr>
        </p:nvSpPr>
        <p:spPr/>
        <p:txBody>
          <a:bodyPr/>
          <a:lstStyle/>
          <a:p>
            <a:r>
              <a:rPr lang="en-US" dirty="0"/>
              <a:t>Cloud Patterns and Practices</a:t>
            </a:r>
          </a:p>
        </p:txBody>
      </p:sp>
      <p:sp>
        <p:nvSpPr>
          <p:cNvPr id="3" name="Subtitle 2">
            <a:extLst>
              <a:ext uri="{FF2B5EF4-FFF2-40B4-BE49-F238E27FC236}">
                <a16:creationId xmlns:a16="http://schemas.microsoft.com/office/drawing/2014/main" id="{AD3F9106-0DB7-9B25-AC8D-5AD675737276}"/>
              </a:ext>
            </a:extLst>
          </p:cNvPr>
          <p:cNvSpPr>
            <a:spLocks noGrp="1"/>
          </p:cNvSpPr>
          <p:nvPr>
            <p:ph type="subTitle" idx="1"/>
          </p:nvPr>
        </p:nvSpPr>
        <p:spPr/>
        <p:txBody>
          <a:bodyPr/>
          <a:lstStyle/>
          <a:p>
            <a:r>
              <a:rPr lang="en-US" b="1" i="0" dirty="0">
                <a:solidFill>
                  <a:srgbClr val="D6D6D6"/>
                </a:solidFill>
                <a:effectLst/>
                <a:latin typeface="Segoe Sans"/>
              </a:rPr>
              <a:t>Containers, Clusters, </a:t>
            </a:r>
            <a:r>
              <a:rPr lang="en-US" b="1" i="0">
                <a:solidFill>
                  <a:srgbClr val="D6D6D6"/>
                </a:solidFill>
                <a:effectLst/>
                <a:latin typeface="Segoe Sans"/>
              </a:rPr>
              <a:t>and Chaos - Oh </a:t>
            </a:r>
            <a:r>
              <a:rPr lang="en-US" b="1" i="0" dirty="0">
                <a:solidFill>
                  <a:srgbClr val="D6D6D6"/>
                </a:solidFill>
                <a:effectLst/>
                <a:latin typeface="Segoe Sans"/>
              </a:rPr>
              <a:t>My!</a:t>
            </a:r>
            <a:endParaRPr lang="en-US" dirty="0"/>
          </a:p>
        </p:txBody>
      </p:sp>
    </p:spTree>
    <p:extLst>
      <p:ext uri="{BB962C8B-B14F-4D97-AF65-F5344CB8AC3E}">
        <p14:creationId xmlns:p14="http://schemas.microsoft.com/office/powerpoint/2010/main" val="186318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20B4-C677-C787-F0D4-949D7B6E8E44}"/>
              </a:ext>
            </a:extLst>
          </p:cNvPr>
          <p:cNvSpPr>
            <a:spLocks noGrp="1"/>
          </p:cNvSpPr>
          <p:nvPr>
            <p:ph type="title"/>
          </p:nvPr>
        </p:nvSpPr>
        <p:spPr/>
        <p:txBody>
          <a:bodyPr/>
          <a:lstStyle/>
          <a:p>
            <a:r>
              <a:rPr lang="en-US" dirty="0"/>
              <a:t>Patterns and Practices Combined</a:t>
            </a:r>
          </a:p>
        </p:txBody>
      </p:sp>
      <p:sp>
        <p:nvSpPr>
          <p:cNvPr id="3" name="Content Placeholder 2">
            <a:extLst>
              <a:ext uri="{FF2B5EF4-FFF2-40B4-BE49-F238E27FC236}">
                <a16:creationId xmlns:a16="http://schemas.microsoft.com/office/drawing/2014/main" id="{894FF194-086E-7872-8419-952F2485E619}"/>
              </a:ext>
            </a:extLst>
          </p:cNvPr>
          <p:cNvSpPr>
            <a:spLocks noGrp="1"/>
          </p:cNvSpPr>
          <p:nvPr>
            <p:ph idx="1"/>
          </p:nvPr>
        </p:nvSpPr>
        <p:spPr/>
        <p:txBody>
          <a:bodyPr/>
          <a:lstStyle/>
          <a:p>
            <a:r>
              <a:rPr lang="en-US" dirty="0"/>
              <a:t>Comprise the lingua franca of software systems solution and design</a:t>
            </a:r>
          </a:p>
          <a:p>
            <a:r>
              <a:rPr lang="en-US" dirty="0"/>
              <a:t>Teams, tools, and technologies vary widely</a:t>
            </a:r>
          </a:p>
          <a:p>
            <a:r>
              <a:rPr lang="en-US" dirty="0"/>
              <a:t>Patterns and practices provide:</a:t>
            </a:r>
          </a:p>
          <a:p>
            <a:pPr lvl="1"/>
            <a:r>
              <a:rPr lang="en-US" dirty="0"/>
              <a:t>A shared vocabulary.</a:t>
            </a:r>
          </a:p>
          <a:p>
            <a:pPr lvl="1"/>
            <a:r>
              <a:rPr lang="en-US" dirty="0"/>
              <a:t>A shared mental model.</a:t>
            </a:r>
          </a:p>
          <a:p>
            <a:pPr lvl="1"/>
            <a:r>
              <a:rPr lang="en-US" dirty="0"/>
              <a:t>Transcendence over languages, frameworks, or platforms.</a:t>
            </a:r>
          </a:p>
        </p:txBody>
      </p:sp>
    </p:spTree>
    <p:extLst>
      <p:ext uri="{BB962C8B-B14F-4D97-AF65-F5344CB8AC3E}">
        <p14:creationId xmlns:p14="http://schemas.microsoft.com/office/powerpoint/2010/main" val="125284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A954-A3B3-CE68-B9D8-C976FB58B951}"/>
              </a:ext>
            </a:extLst>
          </p:cNvPr>
          <p:cNvSpPr>
            <a:spLocks noGrp="1"/>
          </p:cNvSpPr>
          <p:nvPr>
            <p:ph type="title"/>
          </p:nvPr>
        </p:nvSpPr>
        <p:spPr/>
        <p:txBody>
          <a:bodyPr/>
          <a:lstStyle/>
          <a:p>
            <a:r>
              <a:rPr lang="en-US" dirty="0"/>
              <a:t>Discarding a Misconception</a:t>
            </a:r>
          </a:p>
        </p:txBody>
      </p:sp>
      <p:sp>
        <p:nvSpPr>
          <p:cNvPr id="3" name="Content Placeholder 2">
            <a:extLst>
              <a:ext uri="{FF2B5EF4-FFF2-40B4-BE49-F238E27FC236}">
                <a16:creationId xmlns:a16="http://schemas.microsoft.com/office/drawing/2014/main" id="{1557080B-AD29-32C1-19EE-B810B262F872}"/>
              </a:ext>
            </a:extLst>
          </p:cNvPr>
          <p:cNvSpPr>
            <a:spLocks noGrp="1"/>
          </p:cNvSpPr>
          <p:nvPr>
            <p:ph idx="1"/>
          </p:nvPr>
        </p:nvSpPr>
        <p:spPr/>
        <p:txBody>
          <a:bodyPr/>
          <a:lstStyle/>
          <a:p>
            <a:r>
              <a:rPr lang="en-US" dirty="0"/>
              <a:t>Insert [</a:t>
            </a:r>
            <a:r>
              <a:rPr lang="en-US" u="sng" dirty="0"/>
              <a:t>your title here</a:t>
            </a:r>
            <a:r>
              <a:rPr lang="en-US" dirty="0"/>
              <a:t>], but in general…</a:t>
            </a:r>
          </a:p>
          <a:p>
            <a:r>
              <a:rPr lang="en-US" dirty="0"/>
              <a:t>A programmer’s job </a:t>
            </a:r>
            <a:r>
              <a:rPr lang="en-US" i="1" dirty="0"/>
              <a:t>is not</a:t>
            </a:r>
            <a:r>
              <a:rPr lang="en-US" dirty="0"/>
              <a:t> to write programs.  Code is just the output</a:t>
            </a:r>
          </a:p>
          <a:p>
            <a:r>
              <a:rPr lang="en-US" dirty="0"/>
              <a:t>A programmer’s job is to </a:t>
            </a:r>
            <a:r>
              <a:rPr lang="en-US" i="1" dirty="0"/>
              <a:t>design solutions</a:t>
            </a:r>
            <a:endParaRPr lang="en-US" dirty="0"/>
          </a:p>
          <a:p>
            <a:r>
              <a:rPr lang="en-US" dirty="0"/>
              <a:t>TDD Mantra: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p>
          <a:p>
            <a:r>
              <a:rPr lang="en-US" dirty="0"/>
              <a:t>TDD Mantra corrected:  </a:t>
            </a:r>
            <a:r>
              <a:rPr lang="en-US" b="1" i="1" dirty="0"/>
              <a:t>THINK!</a:t>
            </a:r>
            <a:r>
              <a:rPr lang="en-US" dirty="0"/>
              <a:t>,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endParaRPr lang="en-US" dirty="0"/>
          </a:p>
        </p:txBody>
      </p:sp>
    </p:spTree>
    <p:extLst>
      <p:ext uri="{BB962C8B-B14F-4D97-AF65-F5344CB8AC3E}">
        <p14:creationId xmlns:p14="http://schemas.microsoft.com/office/powerpoint/2010/main" val="47739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8E69-52DA-D93A-90A4-F1AF8D449503}"/>
              </a:ext>
            </a:extLst>
          </p:cNvPr>
          <p:cNvSpPr>
            <a:spLocks noGrp="1"/>
          </p:cNvSpPr>
          <p:nvPr>
            <p:ph type="title"/>
          </p:nvPr>
        </p:nvSpPr>
        <p:spPr/>
        <p:txBody>
          <a:bodyPr/>
          <a:lstStyle/>
          <a:p>
            <a:r>
              <a:rPr lang="en-US" dirty="0"/>
              <a:t>Benefits of a Lingua Franca</a:t>
            </a:r>
          </a:p>
        </p:txBody>
      </p:sp>
      <p:sp>
        <p:nvSpPr>
          <p:cNvPr id="3" name="Content Placeholder 2">
            <a:extLst>
              <a:ext uri="{FF2B5EF4-FFF2-40B4-BE49-F238E27FC236}">
                <a16:creationId xmlns:a16="http://schemas.microsoft.com/office/drawing/2014/main" id="{01A6A373-9A8D-202E-767E-2740C0BA633A}"/>
              </a:ext>
            </a:extLst>
          </p:cNvPr>
          <p:cNvSpPr>
            <a:spLocks noGrp="1"/>
          </p:cNvSpPr>
          <p:nvPr>
            <p:ph idx="1"/>
          </p:nvPr>
        </p:nvSpPr>
        <p:spPr/>
        <p:txBody>
          <a:bodyPr/>
          <a:lstStyle/>
          <a:p>
            <a:r>
              <a:rPr lang="en-US" dirty="0"/>
              <a:t>Cross-team collaboration</a:t>
            </a:r>
          </a:p>
          <a:p>
            <a:r>
              <a:rPr lang="en-US" dirty="0"/>
              <a:t>Scalability of knowledge</a:t>
            </a:r>
          </a:p>
          <a:p>
            <a:r>
              <a:rPr lang="en-US" dirty="0"/>
              <a:t>Tool and platform agnosticism</a:t>
            </a:r>
          </a:p>
          <a:p>
            <a:r>
              <a:rPr lang="en-US" dirty="0"/>
              <a:t>Design consistency</a:t>
            </a:r>
          </a:p>
        </p:txBody>
      </p:sp>
    </p:spTree>
    <p:extLst>
      <p:ext uri="{BB962C8B-B14F-4D97-AF65-F5344CB8AC3E}">
        <p14:creationId xmlns:p14="http://schemas.microsoft.com/office/powerpoint/2010/main" val="693013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0E821-6365-C6E0-21B1-2A990BB322C1}"/>
              </a:ext>
            </a:extLst>
          </p:cNvPr>
          <p:cNvSpPr>
            <a:spLocks noGrp="1"/>
          </p:cNvSpPr>
          <p:nvPr>
            <p:ph type="title"/>
          </p:nvPr>
        </p:nvSpPr>
        <p:spPr/>
        <p:txBody>
          <a:bodyPr/>
          <a:lstStyle/>
          <a:p>
            <a:r>
              <a:rPr lang="en-US" dirty="0"/>
              <a:t>Enterprise Grade Solutions</a:t>
            </a:r>
          </a:p>
        </p:txBody>
      </p:sp>
      <p:sp>
        <p:nvSpPr>
          <p:cNvPr id="5" name="Text Placeholder 4">
            <a:extLst>
              <a:ext uri="{FF2B5EF4-FFF2-40B4-BE49-F238E27FC236}">
                <a16:creationId xmlns:a16="http://schemas.microsoft.com/office/drawing/2014/main" id="{5CC06B08-BA65-3203-CCEF-8B9B7637BDCF}"/>
              </a:ext>
            </a:extLst>
          </p:cNvPr>
          <p:cNvSpPr>
            <a:spLocks noGrp="1"/>
          </p:cNvSpPr>
          <p:nvPr>
            <p:ph type="body" idx="1"/>
          </p:nvPr>
        </p:nvSpPr>
        <p:spPr/>
        <p:txBody>
          <a:bodyPr/>
          <a:lstStyle/>
          <a:p>
            <a:r>
              <a:rPr lang="en-US" dirty="0"/>
              <a:t>Wherein I propose a </a:t>
            </a:r>
            <a:r>
              <a:rPr lang="en-US"/>
              <a:t>“definition of done…”</a:t>
            </a:r>
          </a:p>
        </p:txBody>
      </p:sp>
    </p:spTree>
    <p:extLst>
      <p:ext uri="{BB962C8B-B14F-4D97-AF65-F5344CB8AC3E}">
        <p14:creationId xmlns:p14="http://schemas.microsoft.com/office/powerpoint/2010/main" val="416144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D7FFD-2F1A-1728-AF6F-C543968488D3}"/>
              </a:ext>
            </a:extLst>
          </p:cNvPr>
          <p:cNvSpPr>
            <a:spLocks noGrp="1"/>
          </p:cNvSpPr>
          <p:nvPr>
            <p:ph type="title"/>
          </p:nvPr>
        </p:nvSpPr>
        <p:spPr/>
        <p:txBody>
          <a:bodyPr/>
          <a:lstStyle/>
          <a:p>
            <a:r>
              <a:rPr lang="en-US" dirty="0"/>
              <a:t>Exercise: Rank the following “-abilities”</a:t>
            </a:r>
          </a:p>
        </p:txBody>
      </p:sp>
      <p:sp>
        <p:nvSpPr>
          <p:cNvPr id="5" name="Content Placeholder 4">
            <a:extLst>
              <a:ext uri="{FF2B5EF4-FFF2-40B4-BE49-F238E27FC236}">
                <a16:creationId xmlns:a16="http://schemas.microsoft.com/office/drawing/2014/main" id="{BC4E95B2-A6CA-3ADA-D3C1-635456375749}"/>
              </a:ext>
            </a:extLst>
          </p:cNvPr>
          <p:cNvSpPr>
            <a:spLocks noGrp="1"/>
          </p:cNvSpPr>
          <p:nvPr>
            <p:ph sz="half" idx="1"/>
          </p:nvPr>
        </p:nvSpPr>
        <p:spPr/>
        <p:txBody>
          <a:bodyPr/>
          <a:lstStyle/>
          <a:p>
            <a:r>
              <a:rPr lang="en-US" dirty="0"/>
              <a:t>Applicability</a:t>
            </a:r>
          </a:p>
          <a:p>
            <a:r>
              <a:rPr lang="en-US" dirty="0"/>
              <a:t>Testability</a:t>
            </a:r>
          </a:p>
          <a:p>
            <a:r>
              <a:rPr lang="en-US" dirty="0"/>
              <a:t>Reliability</a:t>
            </a:r>
          </a:p>
          <a:p>
            <a:r>
              <a:rPr lang="en-US" dirty="0"/>
              <a:t>Availability</a:t>
            </a:r>
          </a:p>
        </p:txBody>
      </p:sp>
      <p:sp>
        <p:nvSpPr>
          <p:cNvPr id="6" name="Content Placeholder 5">
            <a:extLst>
              <a:ext uri="{FF2B5EF4-FFF2-40B4-BE49-F238E27FC236}">
                <a16:creationId xmlns:a16="http://schemas.microsoft.com/office/drawing/2014/main" id="{46398600-4BBA-47EB-957C-BC45E04BD875}"/>
              </a:ext>
            </a:extLst>
          </p:cNvPr>
          <p:cNvSpPr>
            <a:spLocks noGrp="1"/>
          </p:cNvSpPr>
          <p:nvPr>
            <p:ph sz="half" idx="2"/>
          </p:nvPr>
        </p:nvSpPr>
        <p:spPr/>
        <p:txBody>
          <a:bodyPr/>
          <a:lstStyle/>
          <a:p>
            <a:r>
              <a:rPr lang="en-US" dirty="0"/>
              <a:t>Usability</a:t>
            </a:r>
          </a:p>
          <a:p>
            <a:r>
              <a:rPr lang="en-US" dirty="0"/>
              <a:t>Maintainability</a:t>
            </a:r>
          </a:p>
          <a:p>
            <a:r>
              <a:rPr lang="en-US" dirty="0"/>
              <a:t>Scalability</a:t>
            </a:r>
          </a:p>
          <a:p>
            <a:r>
              <a:rPr lang="en-US" dirty="0"/>
              <a:t>Portability</a:t>
            </a:r>
          </a:p>
        </p:txBody>
      </p:sp>
    </p:spTree>
    <p:extLst>
      <p:ext uri="{BB962C8B-B14F-4D97-AF65-F5344CB8AC3E}">
        <p14:creationId xmlns:p14="http://schemas.microsoft.com/office/powerpoint/2010/main" val="261130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8066-0889-6E16-DBC2-2BF67020116B}"/>
              </a:ext>
            </a:extLst>
          </p:cNvPr>
          <p:cNvSpPr>
            <a:spLocks noGrp="1"/>
          </p:cNvSpPr>
          <p:nvPr>
            <p:ph type="title"/>
          </p:nvPr>
        </p:nvSpPr>
        <p:spPr/>
        <p:txBody>
          <a:bodyPr/>
          <a:lstStyle/>
          <a:p>
            <a:r>
              <a:rPr lang="en-US" dirty="0"/>
              <a:t>What is “Enterprise Grade”</a:t>
            </a:r>
          </a:p>
        </p:txBody>
      </p:sp>
      <p:sp>
        <p:nvSpPr>
          <p:cNvPr id="3" name="Content Placeholder 2">
            <a:extLst>
              <a:ext uri="{FF2B5EF4-FFF2-40B4-BE49-F238E27FC236}">
                <a16:creationId xmlns:a16="http://schemas.microsoft.com/office/drawing/2014/main" id="{7E4C8F78-DD10-65CD-0364-5B0A59C457E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6620A39E-1F15-C430-68D4-A5FE539F821C}"/>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18544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9EE94-A901-A65E-BB33-EBF0CA7A46F0}"/>
              </a:ext>
            </a:extLst>
          </p:cNvPr>
          <p:cNvSpPr>
            <a:spLocks noGrp="1"/>
          </p:cNvSpPr>
          <p:nvPr>
            <p:ph type="title"/>
          </p:nvPr>
        </p:nvSpPr>
        <p:spPr/>
        <p:txBody>
          <a:bodyPr/>
          <a:lstStyle/>
          <a:p>
            <a:r>
              <a:rPr lang="en-US" dirty="0"/>
              <a:t>References</a:t>
            </a:r>
          </a:p>
        </p:txBody>
      </p:sp>
      <p:sp>
        <p:nvSpPr>
          <p:cNvPr id="5" name="Text Placeholder 4">
            <a:extLst>
              <a:ext uri="{FF2B5EF4-FFF2-40B4-BE49-F238E27FC236}">
                <a16:creationId xmlns:a16="http://schemas.microsoft.com/office/drawing/2014/main" id="{4BD855A7-84C6-1489-B006-FA3ADB744B40}"/>
              </a:ext>
            </a:extLst>
          </p:cNvPr>
          <p:cNvSpPr>
            <a:spLocks noGrp="1"/>
          </p:cNvSpPr>
          <p:nvPr>
            <p:ph type="body" idx="1"/>
          </p:nvPr>
        </p:nvSpPr>
        <p:spPr/>
        <p:txBody>
          <a:bodyPr/>
          <a:lstStyle/>
          <a:p>
            <a:r>
              <a:rPr lang="en-US" dirty="0"/>
              <a:t>Wherein I list my cheat codes…</a:t>
            </a:r>
          </a:p>
        </p:txBody>
      </p:sp>
    </p:spTree>
    <p:extLst>
      <p:ext uri="{BB962C8B-B14F-4D97-AF65-F5344CB8AC3E}">
        <p14:creationId xmlns:p14="http://schemas.microsoft.com/office/powerpoint/2010/main" val="179567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69BB-FBC1-003A-9507-8673E5E71841}"/>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F27D495-D1EF-12D1-04D6-8F83D6BE58D0}"/>
              </a:ext>
            </a:extLst>
          </p:cNvPr>
          <p:cNvSpPr>
            <a:spLocks noGrp="1"/>
          </p:cNvSpPr>
          <p:nvPr>
            <p:ph type="body" idx="1"/>
          </p:nvPr>
        </p:nvSpPr>
        <p:spPr/>
        <p:txBody>
          <a:bodyPr/>
          <a:lstStyle/>
          <a:p>
            <a:r>
              <a:rPr lang="en-US" dirty="0"/>
              <a:t>Wherein I tell you what I’m going to tell you…</a:t>
            </a:r>
          </a:p>
        </p:txBody>
      </p:sp>
    </p:spTree>
    <p:extLst>
      <p:ext uri="{BB962C8B-B14F-4D97-AF65-F5344CB8AC3E}">
        <p14:creationId xmlns:p14="http://schemas.microsoft.com/office/powerpoint/2010/main" val="3908319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1FDC3E-0C6F-1F85-8B6C-B44D7B1D3312}"/>
              </a:ext>
            </a:extLst>
          </p:cNvPr>
          <p:cNvSpPr>
            <a:spLocks noGrp="1"/>
          </p:cNvSpPr>
          <p:nvPr>
            <p:ph type="title"/>
          </p:nvPr>
        </p:nvSpPr>
        <p:spPr/>
        <p:txBody>
          <a:bodyPr/>
          <a:lstStyle/>
          <a:p>
            <a:r>
              <a:rPr lang="en-US" dirty="0"/>
              <a:t>Your Affable Presenter</a:t>
            </a:r>
          </a:p>
        </p:txBody>
      </p:sp>
      <p:sp>
        <p:nvSpPr>
          <p:cNvPr id="5" name="Content Placeholder 4">
            <a:extLst>
              <a:ext uri="{FF2B5EF4-FFF2-40B4-BE49-F238E27FC236}">
                <a16:creationId xmlns:a16="http://schemas.microsoft.com/office/drawing/2014/main" id="{1C1C9B83-CF23-254C-C9F0-C1DBEA0057E6}"/>
              </a:ext>
            </a:extLst>
          </p:cNvPr>
          <p:cNvSpPr>
            <a:spLocks noGrp="1"/>
          </p:cNvSpPr>
          <p:nvPr>
            <p:ph idx="1"/>
          </p:nvPr>
        </p:nvSpPr>
        <p:spPr/>
        <p:txBody>
          <a:bodyPr/>
          <a:lstStyle/>
          <a:p>
            <a:pPr marL="0" indent="0">
              <a:buNone/>
            </a:pPr>
            <a:r>
              <a:rPr lang="en-US" dirty="0"/>
              <a:t>Eric Burcham</a:t>
            </a:r>
          </a:p>
          <a:p>
            <a:pPr marL="0" indent="0">
              <a:buNone/>
            </a:pPr>
            <a:r>
              <a:rPr lang="en-US" dirty="0"/>
              <a:t>Enterprise Architect</a:t>
            </a:r>
          </a:p>
          <a:p>
            <a:pPr marL="0" indent="0">
              <a:buNone/>
            </a:pPr>
            <a:r>
              <a:rPr lang="en-US" dirty="0"/>
              <a:t>Report to VP, IT Applications</a:t>
            </a:r>
          </a:p>
          <a:p>
            <a:pPr marL="0" indent="0">
              <a:buNone/>
            </a:pPr>
            <a:r>
              <a:rPr lang="en-US" dirty="0"/>
              <a:t>Available Resource to the Entire Department</a:t>
            </a:r>
          </a:p>
          <a:p>
            <a:pPr marL="0" indent="0">
              <a:buNone/>
            </a:pPr>
            <a:r>
              <a:rPr lang="en-US" dirty="0"/>
              <a:t>Ping me on teams</a:t>
            </a:r>
            <a:br>
              <a:rPr lang="en-US" dirty="0"/>
            </a:br>
            <a:r>
              <a:rPr lang="en-US" dirty="0"/>
              <a:t>Extension 4103</a:t>
            </a:r>
          </a:p>
          <a:p>
            <a:pPr marL="0" indent="0">
              <a:buNone/>
            </a:pPr>
            <a:r>
              <a:rPr lang="en-US" dirty="0"/>
              <a:t>Mobile: (214) 578-9217 (call anytime)</a:t>
            </a:r>
          </a:p>
        </p:txBody>
      </p:sp>
    </p:spTree>
    <p:extLst>
      <p:ext uri="{BB962C8B-B14F-4D97-AF65-F5344CB8AC3E}">
        <p14:creationId xmlns:p14="http://schemas.microsoft.com/office/powerpoint/2010/main" val="283654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B684-1C7E-5007-52CA-C4C784C63CA1}"/>
              </a:ext>
            </a:extLst>
          </p:cNvPr>
          <p:cNvSpPr>
            <a:spLocks noGrp="1"/>
          </p:cNvSpPr>
          <p:nvPr>
            <p:ph type="title"/>
          </p:nvPr>
        </p:nvSpPr>
        <p:spPr/>
        <p:txBody>
          <a:bodyPr/>
          <a:lstStyle/>
          <a:p>
            <a:r>
              <a:rPr lang="en-US" dirty="0"/>
              <a:t>What This Presentation Is</a:t>
            </a:r>
          </a:p>
        </p:txBody>
      </p:sp>
      <p:sp>
        <p:nvSpPr>
          <p:cNvPr id="3" name="Content Placeholder 2">
            <a:extLst>
              <a:ext uri="{FF2B5EF4-FFF2-40B4-BE49-F238E27FC236}">
                <a16:creationId xmlns:a16="http://schemas.microsoft.com/office/drawing/2014/main" id="{F7FEA0B0-DA34-2140-BD06-CC166FEDF9FA}"/>
              </a:ext>
            </a:extLst>
          </p:cNvPr>
          <p:cNvSpPr>
            <a:spLocks noGrp="1"/>
          </p:cNvSpPr>
          <p:nvPr>
            <p:ph idx="1"/>
          </p:nvPr>
        </p:nvSpPr>
        <p:spPr/>
        <p:txBody>
          <a:bodyPr/>
          <a:lstStyle/>
          <a:p>
            <a:r>
              <a:rPr lang="en-US" dirty="0"/>
              <a:t>A conversation</a:t>
            </a:r>
          </a:p>
          <a:p>
            <a:r>
              <a:rPr lang="en-US" dirty="0"/>
              <a:t>Assume-nothing</a:t>
            </a:r>
          </a:p>
          <a:p>
            <a:r>
              <a:rPr lang="en-US" dirty="0"/>
              <a:t>Introductory</a:t>
            </a:r>
          </a:p>
          <a:p>
            <a:r>
              <a:rPr lang="en-US" dirty="0"/>
              <a:t>Food for thought</a:t>
            </a:r>
          </a:p>
          <a:p>
            <a:r>
              <a:rPr lang="en-US" dirty="0"/>
              <a:t>Deliberately broad</a:t>
            </a:r>
          </a:p>
          <a:p>
            <a:r>
              <a:rPr lang="en-US" dirty="0"/>
              <a:t>Deliberately high-level</a:t>
            </a:r>
          </a:p>
          <a:p>
            <a:r>
              <a:rPr lang="en-US" dirty="0"/>
              <a:t>Actionable today, but…</a:t>
            </a:r>
          </a:p>
          <a:p>
            <a:r>
              <a:rPr lang="en-US" b="1" dirty="0"/>
              <a:t>My goal</a:t>
            </a:r>
            <a:r>
              <a:rPr lang="en-US" dirty="0"/>
              <a:t> is to provoke thought</a:t>
            </a:r>
          </a:p>
        </p:txBody>
      </p:sp>
    </p:spTree>
    <p:extLst>
      <p:ext uri="{BB962C8B-B14F-4D97-AF65-F5344CB8AC3E}">
        <p14:creationId xmlns:p14="http://schemas.microsoft.com/office/powerpoint/2010/main" val="159396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D3EF-8EE0-9AA8-CB9A-697CDB6C7CF0}"/>
              </a:ext>
            </a:extLst>
          </p:cNvPr>
          <p:cNvSpPr>
            <a:spLocks noGrp="1"/>
          </p:cNvSpPr>
          <p:nvPr>
            <p:ph type="title"/>
          </p:nvPr>
        </p:nvSpPr>
        <p:spPr/>
        <p:txBody>
          <a:bodyPr/>
          <a:lstStyle/>
          <a:p>
            <a:r>
              <a:rPr lang="en-US" dirty="0"/>
              <a:t>What This Presentation Is </a:t>
            </a:r>
            <a:r>
              <a:rPr lang="en-US" i="1" dirty="0"/>
              <a:t>Not</a:t>
            </a:r>
          </a:p>
        </p:txBody>
      </p:sp>
      <p:sp>
        <p:nvSpPr>
          <p:cNvPr id="3" name="Content Placeholder 2">
            <a:extLst>
              <a:ext uri="{FF2B5EF4-FFF2-40B4-BE49-F238E27FC236}">
                <a16:creationId xmlns:a16="http://schemas.microsoft.com/office/drawing/2014/main" id="{A2B945B6-4A55-7A7C-6DB5-03A96C6D9DFE}"/>
              </a:ext>
            </a:extLst>
          </p:cNvPr>
          <p:cNvSpPr>
            <a:spLocks noGrp="1"/>
          </p:cNvSpPr>
          <p:nvPr>
            <p:ph idx="1"/>
          </p:nvPr>
        </p:nvSpPr>
        <p:spPr/>
        <p:txBody>
          <a:bodyPr/>
          <a:lstStyle/>
          <a:p>
            <a:r>
              <a:rPr lang="en-US" dirty="0"/>
              <a:t>Detail-oriented</a:t>
            </a:r>
          </a:p>
          <a:p>
            <a:r>
              <a:rPr lang="en-US" dirty="0"/>
              <a:t>Example code</a:t>
            </a:r>
          </a:p>
          <a:p>
            <a:r>
              <a:rPr lang="en-US" dirty="0"/>
              <a:t>Applicable everywhere</a:t>
            </a:r>
          </a:p>
          <a:p>
            <a:r>
              <a:rPr lang="en-US" dirty="0"/>
              <a:t>Dictatorial in nature</a:t>
            </a:r>
          </a:p>
          <a:p>
            <a:r>
              <a:rPr lang="en-US" dirty="0"/>
              <a:t>Highly-opinionated</a:t>
            </a:r>
          </a:p>
          <a:p>
            <a:r>
              <a:rPr lang="en-US" dirty="0"/>
              <a:t>Closed to interpretation</a:t>
            </a:r>
          </a:p>
        </p:txBody>
      </p:sp>
    </p:spTree>
    <p:extLst>
      <p:ext uri="{BB962C8B-B14F-4D97-AF65-F5344CB8AC3E}">
        <p14:creationId xmlns:p14="http://schemas.microsoft.com/office/powerpoint/2010/main" val="317742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C482-6BDD-9E04-76A2-669879415887}"/>
              </a:ext>
            </a:extLst>
          </p:cNvPr>
          <p:cNvSpPr>
            <a:spLocks noGrp="1"/>
          </p:cNvSpPr>
          <p:nvPr>
            <p:ph type="title"/>
          </p:nvPr>
        </p:nvSpPr>
        <p:spPr/>
        <p:txBody>
          <a:bodyPr/>
          <a:lstStyle/>
          <a:p>
            <a:r>
              <a:rPr lang="en-US" dirty="0"/>
              <a:t>Departmental Roll-Call:  Who All is Here?</a:t>
            </a:r>
          </a:p>
        </p:txBody>
      </p:sp>
      <p:sp>
        <p:nvSpPr>
          <p:cNvPr id="3" name="Content Placeholder 2">
            <a:extLst>
              <a:ext uri="{FF2B5EF4-FFF2-40B4-BE49-F238E27FC236}">
                <a16:creationId xmlns:a16="http://schemas.microsoft.com/office/drawing/2014/main" id="{AE60015E-604C-DDE3-6F93-8FB024D9652F}"/>
              </a:ext>
            </a:extLst>
          </p:cNvPr>
          <p:cNvSpPr>
            <a:spLocks noGrp="1"/>
          </p:cNvSpPr>
          <p:nvPr>
            <p:ph idx="1"/>
          </p:nvPr>
        </p:nvSpPr>
        <p:spPr/>
        <p:txBody>
          <a:bodyPr/>
          <a:lstStyle/>
          <a:p>
            <a:r>
              <a:rPr lang="en-US" dirty="0"/>
              <a:t>Big Data Services</a:t>
            </a:r>
          </a:p>
          <a:p>
            <a:r>
              <a:rPr lang="en-US" dirty="0"/>
              <a:t>Anybody Else?</a:t>
            </a:r>
          </a:p>
        </p:txBody>
      </p:sp>
    </p:spTree>
    <p:extLst>
      <p:ext uri="{BB962C8B-B14F-4D97-AF65-F5344CB8AC3E}">
        <p14:creationId xmlns:p14="http://schemas.microsoft.com/office/powerpoint/2010/main" val="216165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34797-FC4A-6C8D-ADC3-BE3A3A0033AD}"/>
              </a:ext>
            </a:extLst>
          </p:cNvPr>
          <p:cNvSpPr>
            <a:spLocks noGrp="1"/>
          </p:cNvSpPr>
          <p:nvPr>
            <p:ph type="title"/>
          </p:nvPr>
        </p:nvSpPr>
        <p:spPr/>
        <p:txBody>
          <a:bodyPr/>
          <a:lstStyle/>
          <a:p>
            <a:r>
              <a:rPr lang="en-US" dirty="0"/>
              <a:t>What are Patterns and Practices</a:t>
            </a:r>
          </a:p>
        </p:txBody>
      </p:sp>
      <p:sp>
        <p:nvSpPr>
          <p:cNvPr id="5" name="Subtitle 4">
            <a:extLst>
              <a:ext uri="{FF2B5EF4-FFF2-40B4-BE49-F238E27FC236}">
                <a16:creationId xmlns:a16="http://schemas.microsoft.com/office/drawing/2014/main" id="{73B4CEA7-AEA2-E083-3101-4B64700211E0}"/>
              </a:ext>
            </a:extLst>
          </p:cNvPr>
          <p:cNvSpPr>
            <a:spLocks noGrp="1"/>
          </p:cNvSpPr>
          <p:nvPr>
            <p:ph type="body" idx="1"/>
          </p:nvPr>
        </p:nvSpPr>
        <p:spPr/>
        <p:txBody>
          <a:bodyPr/>
          <a:lstStyle/>
          <a:p>
            <a:r>
              <a:rPr lang="en-US" dirty="0"/>
              <a:t>Wherein I explain what a “known good solution” is…</a:t>
            </a:r>
          </a:p>
        </p:txBody>
      </p:sp>
    </p:spTree>
    <p:extLst>
      <p:ext uri="{BB962C8B-B14F-4D97-AF65-F5344CB8AC3E}">
        <p14:creationId xmlns:p14="http://schemas.microsoft.com/office/powerpoint/2010/main" val="184394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C09E-39F9-CE5A-6A9A-BADD595E31AF}"/>
              </a:ext>
            </a:extLst>
          </p:cNvPr>
          <p:cNvSpPr>
            <a:spLocks noGrp="1"/>
          </p:cNvSpPr>
          <p:nvPr>
            <p:ph type="title"/>
          </p:nvPr>
        </p:nvSpPr>
        <p:spPr/>
        <p:txBody>
          <a:bodyPr/>
          <a:lstStyle/>
          <a:p>
            <a:r>
              <a:rPr lang="en-US" b="1" dirty="0"/>
              <a:t>Patterns</a:t>
            </a:r>
            <a:r>
              <a:rPr lang="en-US" dirty="0"/>
              <a:t>:  Blueprints for Building</a:t>
            </a:r>
          </a:p>
        </p:txBody>
      </p:sp>
      <p:sp>
        <p:nvSpPr>
          <p:cNvPr id="3" name="Content Placeholder 2">
            <a:extLst>
              <a:ext uri="{FF2B5EF4-FFF2-40B4-BE49-F238E27FC236}">
                <a16:creationId xmlns:a16="http://schemas.microsoft.com/office/drawing/2014/main" id="{8D07F028-82C1-8C81-3F2A-3B3D3587F1A4}"/>
              </a:ext>
            </a:extLst>
          </p:cNvPr>
          <p:cNvSpPr>
            <a:spLocks noGrp="1"/>
          </p:cNvSpPr>
          <p:nvPr>
            <p:ph idx="1"/>
          </p:nvPr>
        </p:nvSpPr>
        <p:spPr/>
        <p:txBody>
          <a:bodyPr/>
          <a:lstStyle/>
          <a:p>
            <a:r>
              <a:rPr lang="en-US" dirty="0"/>
              <a:t>Reusable solutions to common problems</a:t>
            </a:r>
          </a:p>
          <a:p>
            <a:r>
              <a:rPr lang="en-US" dirty="0"/>
              <a:t>Typically abstract and language-agnostic</a:t>
            </a:r>
          </a:p>
          <a:p>
            <a:r>
              <a:rPr lang="en-US" dirty="0"/>
              <a:t>Focused on structural or behavioral aspects of a solution</a:t>
            </a:r>
          </a:p>
          <a:p>
            <a:r>
              <a:rPr lang="en-US" dirty="0"/>
              <a:t>Generally target code or architecture, but not both</a:t>
            </a:r>
          </a:p>
        </p:txBody>
      </p:sp>
    </p:spTree>
    <p:extLst>
      <p:ext uri="{BB962C8B-B14F-4D97-AF65-F5344CB8AC3E}">
        <p14:creationId xmlns:p14="http://schemas.microsoft.com/office/powerpoint/2010/main" val="304215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E4CB-299F-49AF-172D-183205B9A832}"/>
              </a:ext>
            </a:extLst>
          </p:cNvPr>
          <p:cNvSpPr>
            <a:spLocks noGrp="1"/>
          </p:cNvSpPr>
          <p:nvPr>
            <p:ph type="title"/>
          </p:nvPr>
        </p:nvSpPr>
        <p:spPr/>
        <p:txBody>
          <a:bodyPr/>
          <a:lstStyle/>
          <a:p>
            <a:r>
              <a:rPr lang="en-US" b="1" dirty="0"/>
              <a:t>Practices</a:t>
            </a:r>
            <a:r>
              <a:rPr lang="en-US" dirty="0"/>
              <a:t>: Construction Techniques and Team Habits</a:t>
            </a:r>
          </a:p>
        </p:txBody>
      </p:sp>
      <p:sp>
        <p:nvSpPr>
          <p:cNvPr id="3" name="Content Placeholder 2">
            <a:extLst>
              <a:ext uri="{FF2B5EF4-FFF2-40B4-BE49-F238E27FC236}">
                <a16:creationId xmlns:a16="http://schemas.microsoft.com/office/drawing/2014/main" id="{C1984283-3C09-04CC-1028-5A101C066685}"/>
              </a:ext>
            </a:extLst>
          </p:cNvPr>
          <p:cNvSpPr>
            <a:spLocks noGrp="1"/>
          </p:cNvSpPr>
          <p:nvPr>
            <p:ph idx="1"/>
          </p:nvPr>
        </p:nvSpPr>
        <p:spPr/>
        <p:txBody>
          <a:bodyPr>
            <a:normAutofit fontScale="92500" lnSpcReduction="20000"/>
          </a:bodyPr>
          <a:lstStyle/>
          <a:p>
            <a:r>
              <a:rPr lang="en-US" dirty="0"/>
              <a:t>Recommended ways of working</a:t>
            </a:r>
          </a:p>
          <a:p>
            <a:pPr lvl="1"/>
            <a:r>
              <a:rPr lang="en-US" dirty="0"/>
              <a:t>Processes</a:t>
            </a:r>
          </a:p>
          <a:p>
            <a:pPr lvl="1"/>
            <a:r>
              <a:rPr lang="en-US" dirty="0"/>
              <a:t>Methodologies</a:t>
            </a:r>
          </a:p>
          <a:p>
            <a:pPr lvl="1"/>
            <a:r>
              <a:rPr lang="en-US" dirty="0"/>
              <a:t>Cultural habits</a:t>
            </a:r>
          </a:p>
          <a:p>
            <a:r>
              <a:rPr lang="en-US" dirty="0"/>
              <a:t>Help teams build, deploy, and maintain systems effectively</a:t>
            </a:r>
          </a:p>
          <a:p>
            <a:r>
              <a:rPr lang="en-US" dirty="0"/>
              <a:t>More about </a:t>
            </a:r>
            <a:r>
              <a:rPr lang="en-US" i="1" dirty="0"/>
              <a:t>how you work</a:t>
            </a:r>
            <a:r>
              <a:rPr lang="en-US" dirty="0"/>
              <a:t> than </a:t>
            </a:r>
            <a:r>
              <a:rPr lang="en-US" i="1" dirty="0"/>
              <a:t>what you build</a:t>
            </a:r>
            <a:endParaRPr lang="en-US" dirty="0"/>
          </a:p>
          <a:p>
            <a:r>
              <a:rPr lang="en-US" dirty="0"/>
              <a:t>Examples:</a:t>
            </a:r>
          </a:p>
          <a:p>
            <a:pPr lvl="1"/>
            <a:r>
              <a:rPr lang="en-US" dirty="0"/>
              <a:t>DevOps/</a:t>
            </a:r>
            <a:r>
              <a:rPr lang="en-US" dirty="0" err="1"/>
              <a:t>DevSecOps</a:t>
            </a:r>
            <a:r>
              <a:rPr lang="en-US" dirty="0"/>
              <a:t>/</a:t>
            </a:r>
            <a:r>
              <a:rPr lang="en-US" dirty="0" err="1"/>
              <a:t>MLOps</a:t>
            </a:r>
            <a:endParaRPr lang="en-US" dirty="0"/>
          </a:p>
          <a:p>
            <a:pPr lvl="1"/>
            <a:r>
              <a:rPr lang="en-US" dirty="0"/>
              <a:t>Agile practices (pre-monetization)</a:t>
            </a:r>
          </a:p>
          <a:p>
            <a:pPr lvl="1"/>
            <a:r>
              <a:rPr lang="en-US" dirty="0"/>
              <a:t>Operational practices</a:t>
            </a:r>
          </a:p>
          <a:p>
            <a:pPr lvl="1"/>
            <a:r>
              <a:rPr lang="en-US" dirty="0"/>
              <a:t>Security practices</a:t>
            </a:r>
          </a:p>
          <a:p>
            <a:pPr lvl="1"/>
            <a:r>
              <a:rPr lang="en-US" dirty="0"/>
              <a:t>Team practices</a:t>
            </a:r>
          </a:p>
        </p:txBody>
      </p:sp>
    </p:spTree>
    <p:extLst>
      <p:ext uri="{BB962C8B-B14F-4D97-AF65-F5344CB8AC3E}">
        <p14:creationId xmlns:p14="http://schemas.microsoft.com/office/powerpoint/2010/main" val="3797198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791</Words>
  <Application>Microsoft Office PowerPoint</Application>
  <PresentationFormat>Widescreen</PresentationFormat>
  <Paragraphs>106</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Segoe Sans</vt:lpstr>
      <vt:lpstr>Office Theme</vt:lpstr>
      <vt:lpstr>Cloud Patterns and Practices</vt:lpstr>
      <vt:lpstr>Introduction</vt:lpstr>
      <vt:lpstr>Your Affable Presenter</vt:lpstr>
      <vt:lpstr>What This Presentation Is</vt:lpstr>
      <vt:lpstr>What This Presentation Is Not</vt:lpstr>
      <vt:lpstr>Departmental Roll-Call:  Who All is Here?</vt:lpstr>
      <vt:lpstr>What are Patterns and Practices</vt:lpstr>
      <vt:lpstr>Patterns:  Blueprints for Building</vt:lpstr>
      <vt:lpstr>Practices: Construction Techniques and Team Habits</vt:lpstr>
      <vt:lpstr>Patterns and Practices Combined</vt:lpstr>
      <vt:lpstr>Discarding a Misconception</vt:lpstr>
      <vt:lpstr>Benefits of a Lingua Franca</vt:lpstr>
      <vt:lpstr>Enterprise Grade Solutions</vt:lpstr>
      <vt:lpstr>Exercise: Rank the following “-abilities”</vt:lpstr>
      <vt:lpstr>What is “Enterprise Grade”</vt:lpstr>
      <vt:lpstr>References</vt:lpstr>
    </vt:vector>
  </TitlesOfParts>
  <Company>Enterprise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Burcham, Eric</dc:creator>
  <cp:lastModifiedBy>Burcham, Eric</cp:lastModifiedBy>
  <cp:revision>24</cp:revision>
  <dcterms:created xsi:type="dcterms:W3CDTF">2025-06-18T09:13:43Z</dcterms:created>
  <dcterms:modified xsi:type="dcterms:W3CDTF">2025-06-18T10:31:09Z</dcterms:modified>
</cp:coreProperties>
</file>