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8" r:id="rId3"/>
    <p:sldId id="259" r:id="rId4"/>
    <p:sldId id="260" r:id="rId5"/>
    <p:sldId id="262" r:id="rId6"/>
    <p:sldId id="272" r:id="rId7"/>
    <p:sldId id="267" r:id="rId8"/>
    <p:sldId id="263" r:id="rId9"/>
    <p:sldId id="264" r:id="rId10"/>
    <p:sldId id="265" r:id="rId11"/>
    <p:sldId id="261" r:id="rId12"/>
    <p:sldId id="266" r:id="rId13"/>
    <p:sldId id="268" r:id="rId14"/>
    <p:sldId id="270" r:id="rId15"/>
    <p:sldId id="271"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3DCA740-62C6-4D1D-A17D-9E347679A2EF}">
          <p14:sldIdLst>
            <p14:sldId id="256"/>
          </p14:sldIdLst>
        </p14:section>
        <p14:section name="Introduction" id="{58FFBCB8-61FC-407D-A36A-76A82CAA187F}">
          <p14:sldIdLst>
            <p14:sldId id="258"/>
            <p14:sldId id="259"/>
            <p14:sldId id="260"/>
            <p14:sldId id="262"/>
            <p14:sldId id="272"/>
          </p14:sldIdLst>
        </p14:section>
        <p14:section name="What are Patterns and Practices" id="{3A9626C4-27D2-4AA9-9FCC-CDF840E38B1C}">
          <p14:sldIdLst>
            <p14:sldId id="267"/>
            <p14:sldId id="263"/>
            <p14:sldId id="264"/>
            <p14:sldId id="265"/>
            <p14:sldId id="261"/>
            <p14:sldId id="266"/>
          </p14:sldIdLst>
        </p14:section>
        <p14:section name="Enterprise Grade Solutions" id="{4EEC1732-D0D5-46EB-8E8E-E3828267D086}">
          <p14:sldIdLst>
            <p14:sldId id="268"/>
            <p14:sldId id="270"/>
            <p14:sldId id="271"/>
          </p14:sldIdLst>
        </p14:section>
        <p14:section name="References" id="{A87EA206-B95F-4CA0-B140-32969B965482}">
          <p14:sldIdLst>
            <p14:sldId id="26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9" autoAdjust="0"/>
    <p:restoredTop sz="59401" autoAdjust="0"/>
  </p:normalViewPr>
  <p:slideViewPr>
    <p:cSldViewPr snapToGrid="0">
      <p:cViewPr varScale="1">
        <p:scale>
          <a:sx n="123" d="100"/>
          <a:sy n="123" d="100"/>
        </p:scale>
        <p:origin x="108" y="738"/>
      </p:cViewPr>
      <p:guideLst/>
    </p:cSldViewPr>
  </p:slideViewPr>
  <p:notesTextViewPr>
    <p:cViewPr>
      <p:scale>
        <a:sx n="1" d="1"/>
        <a:sy n="1" d="1"/>
      </p:scale>
      <p:origin x="0" y="-24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029DF6-541D-46A7-B6F5-6FD2F0D89B49}"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5DAA9F-71E8-4E26-92D2-CD7FC535A9E6}" type="slidenum">
              <a:rPr lang="en-US" smtClean="0"/>
              <a:t>‹#›</a:t>
            </a:fld>
            <a:endParaRPr lang="en-US"/>
          </a:p>
        </p:txBody>
      </p:sp>
    </p:spTree>
    <p:extLst>
      <p:ext uri="{BB962C8B-B14F-4D97-AF65-F5344CB8AC3E}">
        <p14:creationId xmlns:p14="http://schemas.microsoft.com/office/powerpoint/2010/main" val="3160994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Agile practices</a:t>
            </a:r>
            <a:r>
              <a:rPr lang="en-US" dirty="0"/>
              <a:t>:   rapid iteration, TDD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Operational practices</a:t>
            </a:r>
            <a:r>
              <a:rPr lang="en-US" dirty="0"/>
              <a:t>:   blue/green deployments and canary releases</a:t>
            </a:r>
          </a:p>
          <a:p>
            <a:r>
              <a:rPr lang="en-US" b="1" dirty="0"/>
              <a:t>Security practices</a:t>
            </a:r>
            <a:r>
              <a:rPr lang="en-US" b="0" dirty="0"/>
              <a:t>:  shift-left security, zero trust, secrets management</a:t>
            </a:r>
          </a:p>
          <a:p>
            <a:r>
              <a:rPr lang="en-US" b="1" dirty="0"/>
              <a:t>Team practices</a:t>
            </a:r>
            <a:r>
              <a:rPr lang="en-US" b="0" dirty="0"/>
              <a:t>:  cross-functional teams, shared ownership, blameless postmortems, “you build it, you run it”</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9</a:t>
            </a:fld>
            <a:endParaRPr lang="en-US"/>
          </a:p>
        </p:txBody>
      </p:sp>
    </p:spTree>
    <p:extLst>
      <p:ext uri="{BB962C8B-B14F-4D97-AF65-F5344CB8AC3E}">
        <p14:creationId xmlns:p14="http://schemas.microsoft.com/office/powerpoint/2010/main" val="2593618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1" i="0" dirty="0">
                <a:solidFill>
                  <a:srgbClr val="D6D6D6"/>
                </a:solidFill>
                <a:effectLst/>
                <a:latin typeface="Segoe Sans"/>
              </a:rPr>
              <a:t>Cross-team collaboration</a:t>
            </a:r>
            <a:r>
              <a:rPr lang="en-US" b="0" i="0" dirty="0">
                <a:solidFill>
                  <a:srgbClr val="D6D6D6"/>
                </a:solidFill>
                <a:effectLst/>
                <a:latin typeface="Segoe Sans"/>
              </a:rPr>
              <a:t>: Architects, developers, DevOps, and QA can align using shared concepts like "circuit breaker" or "immutable infrastructure."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Scalability of knowledge</a:t>
            </a:r>
            <a:r>
              <a:rPr lang="en-US" b="0" i="0" dirty="0">
                <a:solidFill>
                  <a:srgbClr val="D6D6D6"/>
                </a:solidFill>
                <a:effectLst/>
                <a:latin typeface="Segoe Sans"/>
              </a:rPr>
              <a:t>: New team members or partners can ramp up faster when familiar patterns and practices are in place.</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Tool and platform agnosticism</a:t>
            </a:r>
            <a:r>
              <a:rPr lang="en-US" b="0" i="0" dirty="0">
                <a:solidFill>
                  <a:srgbClr val="D6D6D6"/>
                </a:solidFill>
                <a:effectLst/>
                <a:latin typeface="Segoe Sans"/>
              </a:rPr>
              <a:t>: Whether you're using AWS, Azure, or Kubernetes, the same principles often apply.</a:t>
            </a:r>
          </a:p>
          <a:p>
            <a:pPr algn="l">
              <a:buFont typeface="Arial" panose="020B0604020202020204" pitchFamily="34" charset="0"/>
              <a:buNone/>
            </a:pPr>
            <a:endParaRPr lang="en-US" b="1" i="0" dirty="0">
              <a:solidFill>
                <a:srgbClr val="D6D6D6"/>
              </a:solidFill>
              <a:effectLst/>
              <a:latin typeface="Segoe Sans"/>
            </a:endParaRPr>
          </a:p>
          <a:p>
            <a:pPr algn="l">
              <a:buFont typeface="Arial" panose="020B0604020202020204" pitchFamily="34" charset="0"/>
              <a:buNone/>
            </a:pPr>
            <a:r>
              <a:rPr lang="en-US" b="1" i="0" dirty="0">
                <a:solidFill>
                  <a:srgbClr val="D6D6D6"/>
                </a:solidFill>
                <a:effectLst/>
                <a:latin typeface="Segoe Sans"/>
              </a:rPr>
              <a:t>Design consistency</a:t>
            </a:r>
            <a:r>
              <a:rPr lang="en-US" b="0" i="0" dirty="0">
                <a:solidFill>
                  <a:srgbClr val="D6D6D6"/>
                </a:solidFill>
                <a:effectLst/>
                <a:latin typeface="Segoe Sans"/>
              </a:rPr>
              <a:t>: Promotes reusable, proven solutions and avoids reinventing the wheel.</a:t>
            </a:r>
          </a:p>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12</a:t>
            </a:fld>
            <a:endParaRPr lang="en-US"/>
          </a:p>
        </p:txBody>
      </p:sp>
    </p:spTree>
    <p:extLst>
      <p:ext uri="{BB962C8B-B14F-4D97-AF65-F5344CB8AC3E}">
        <p14:creationId xmlns:p14="http://schemas.microsoft.com/office/powerpoint/2010/main" val="2574260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5DAA9F-71E8-4E26-92D2-CD7FC535A9E6}" type="slidenum">
              <a:rPr lang="en-US" smtClean="0"/>
              <a:t>13</a:t>
            </a:fld>
            <a:endParaRPr lang="en-US"/>
          </a:p>
        </p:txBody>
      </p:sp>
    </p:spTree>
    <p:extLst>
      <p:ext uri="{BB962C8B-B14F-4D97-AF65-F5344CB8AC3E}">
        <p14:creationId xmlns:p14="http://schemas.microsoft.com/office/powerpoint/2010/main" val="3709028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Discussion points</a:t>
            </a:r>
          </a:p>
          <a:p>
            <a:endParaRPr lang="en-US" dirty="0"/>
          </a:p>
          <a:p>
            <a:r>
              <a:rPr lang="en-US" dirty="0"/>
              <a:t>This list was given to be by a mentor in the late 90’s.  It represented his take on what “Enterprise Grade Software” meant.  Was it hard to crash?  Did it fail elegantly?  Did failures cascade to other systems?  What the code legible… even (dare I say) beautiful?  These are the first things in my career I was taught to hold dear.</a:t>
            </a:r>
          </a:p>
          <a:p>
            <a:endParaRPr lang="en-US" dirty="0"/>
          </a:p>
          <a:p>
            <a:r>
              <a:rPr lang="en-US" b="1" dirty="0"/>
              <a:t>These are all important</a:t>
            </a:r>
            <a:r>
              <a:rPr lang="en-US" dirty="0"/>
              <a:t>.  Any ranking of them is relative to that statement.  Neglect any three of these, and you’re going to be hurting.  Neglect any more than that, and you’re in for a world of hurt.</a:t>
            </a:r>
          </a:p>
          <a:p>
            <a:endParaRPr lang="en-US" dirty="0"/>
          </a:p>
          <a:p>
            <a:r>
              <a:rPr lang="en-US" dirty="0"/>
              <a:t>If you must trade some of these for others, </a:t>
            </a:r>
            <a:r>
              <a:rPr lang="en-US" i="1" dirty="0"/>
              <a:t>you had better think it through and know why you are choosing one over another</a:t>
            </a:r>
            <a:r>
              <a:rPr lang="en-US" dirty="0"/>
              <a:t>.  Context is critically important.</a:t>
            </a:r>
          </a:p>
          <a:p>
            <a:endParaRPr lang="en-US" dirty="0"/>
          </a:p>
          <a:p>
            <a:r>
              <a:rPr lang="en-US" dirty="0"/>
              <a:t>Take portability for example.  Depending on the organization you work for and the target runtimes available, this could be very high on the list.  It could also be near the bottom or thrown out entirely.</a:t>
            </a:r>
          </a:p>
          <a:p>
            <a:endParaRPr lang="en-US" dirty="0"/>
          </a:p>
          <a:p>
            <a:r>
              <a:rPr lang="en-US" dirty="0"/>
              <a:t>Testability is often ignored or neglected.  This can be a terrible mistake.  Consider the process of certifying your solution.  Do you want to be able to automate most of that, or do you want to manually test the software for quality, performance, reliability, and scalability by hand every time you hoist to production?  But testability also comes at a cost, and sometimes this cost can be quite substantial.  For very simple solutions, small API footprints, integration points (does my SQL connection work…), or systems that are almost entirely read-only, the cost may not be worth it.  But for business-critical transactional systems, absolutely.  Then, in your world of AI and machine learning, the entire process of automated testing and certification are different from anything I have done and comes with an entire suite of concerns that are specific to your problem and solution spaces.</a:t>
            </a:r>
          </a:p>
        </p:txBody>
      </p:sp>
      <p:sp>
        <p:nvSpPr>
          <p:cNvPr id="4" name="Slide Number Placeholder 3"/>
          <p:cNvSpPr>
            <a:spLocks noGrp="1"/>
          </p:cNvSpPr>
          <p:nvPr>
            <p:ph type="sldNum" sz="quarter" idx="5"/>
          </p:nvPr>
        </p:nvSpPr>
        <p:spPr/>
        <p:txBody>
          <a:bodyPr/>
          <a:lstStyle/>
          <a:p>
            <a:fld id="{555DAA9F-71E8-4E26-92D2-CD7FC535A9E6}" type="slidenum">
              <a:rPr lang="en-US" smtClean="0"/>
              <a:t>14</a:t>
            </a:fld>
            <a:endParaRPr lang="en-US"/>
          </a:p>
        </p:txBody>
      </p:sp>
    </p:spTree>
    <p:extLst>
      <p:ext uri="{BB962C8B-B14F-4D97-AF65-F5344CB8AC3E}">
        <p14:creationId xmlns:p14="http://schemas.microsoft.com/office/powerpoint/2010/main" val="28127150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does not represent a list of things to leave and do today at the expense of all else.  Rather it represents one of many possible desired end states.</a:t>
            </a:r>
          </a:p>
          <a:p>
            <a:endParaRPr lang="en-US" dirty="0"/>
          </a:p>
          <a:p>
            <a:r>
              <a:rPr lang="en-US" dirty="0"/>
              <a:t>We need to participate in a maturation of thinking that aligns with the times and the new solution spaces available to us.  The evolution is from “Enterprise Grade Software” to “Enterprise Grade Solutions.”  This reflects a fundamental shift in how we organize and isolate complexity in providing solutions to complex problems.  It also represents a fundamental shift in how we deal with crosscutting concerns.  Concerns can now be separated not just across code, but across infrastructure, operations, and governance layers.  The goal is to create systems where complexity is contained, solutions are logically organized, and each crosscutting concerns is handled at the ideal layer in the solution stack.</a:t>
            </a:r>
          </a:p>
          <a:p>
            <a:endParaRPr lang="en-US" dirty="0"/>
          </a:p>
          <a:p>
            <a:r>
              <a:rPr lang="en-US" b="1" dirty="0"/>
              <a:t>Fit for purpose</a:t>
            </a:r>
            <a:r>
              <a:rPr lang="en-US" b="0" dirty="0"/>
              <a:t>:  Above all, you must solve the problem in front of you.  If your system doesn’t do what you need it to do, you might as well pack up and go home.</a:t>
            </a:r>
            <a:endParaRPr lang="en-US" b="1" dirty="0"/>
          </a:p>
          <a:p>
            <a:endParaRPr lang="en-US" b="1" dirty="0"/>
          </a:p>
          <a:p>
            <a:r>
              <a:rPr lang="en-US" b="1" dirty="0"/>
              <a:t>Security by design</a:t>
            </a:r>
            <a:r>
              <a:rPr lang="en-US" b="0" dirty="0"/>
              <a:t>:  Security cannot be an afterthought.  This means zero-trust network architecture, encryption everywhere, automated compliance scanning, and embedding security policies within infrastructure as code throughout the development lifecycle.</a:t>
            </a:r>
          </a:p>
          <a:p>
            <a:pPr marL="171450" indent="-171450">
              <a:buFont typeface="Arial" panose="020B0604020202020204" pitchFamily="34" charset="0"/>
              <a:buChar char="•"/>
            </a:pPr>
            <a:r>
              <a:rPr lang="en-US" b="0" dirty="0"/>
              <a:t>Talk about Cherryl</a:t>
            </a:r>
          </a:p>
          <a:p>
            <a:pPr marL="171450" indent="-171450">
              <a:buFont typeface="Arial" panose="020B0604020202020204" pitchFamily="34" charset="0"/>
              <a:buChar char="•"/>
            </a:pPr>
            <a:r>
              <a:rPr lang="en-US" b="0" dirty="0"/>
              <a:t>Talk about security and compliance in general</a:t>
            </a:r>
          </a:p>
          <a:p>
            <a:pPr marL="171450" indent="-171450">
              <a:buFont typeface="Arial" panose="020B0604020202020204" pitchFamily="34" charset="0"/>
              <a:buChar char="•"/>
            </a:pPr>
            <a:r>
              <a:rPr lang="en-US" b="0" dirty="0"/>
              <a:t>Talk about David Pool’s new role</a:t>
            </a:r>
          </a:p>
          <a:p>
            <a:endParaRPr lang="en-US" b="0" dirty="0"/>
          </a:p>
          <a:p>
            <a:r>
              <a:rPr lang="en-US" b="1" dirty="0"/>
              <a:t>Organized design</a:t>
            </a:r>
            <a:r>
              <a:rPr lang="en-US" b="0" dirty="0"/>
              <a:t>:  </a:t>
            </a:r>
          </a:p>
          <a:p>
            <a:endParaRPr lang="en-US" b="0" dirty="0"/>
          </a:p>
          <a:p>
            <a:r>
              <a:rPr lang="en-US" b="1" dirty="0"/>
              <a:t>Isolation of complexity</a:t>
            </a:r>
            <a:r>
              <a:rPr lang="en-US" b="0" dirty="0"/>
              <a:t>:  Complexity should be isolated at multiple levels – from microservice boundaries to network segmentation to data access patterns and more.  This means pushing cross-cutting concerns like SSL termination, authentication, and rate limiting to the platform layer through service meshes and API gateways.  It also means keeping business logic focused and pristine.</a:t>
            </a:r>
          </a:p>
          <a:p>
            <a:endParaRPr lang="en-US" b="0" dirty="0"/>
          </a:p>
          <a:p>
            <a:r>
              <a:rPr lang="en-US" b="1" dirty="0"/>
              <a:t>Platform-managed concerns</a:t>
            </a:r>
            <a:r>
              <a:rPr lang="en-US" b="0" dirty="0"/>
              <a:t>:  Following 12-factor principles and beyond, modern solutions delegate infrastructure concerns to the platform.  Load balancing, service discovery, secret management, certificate rotation, and the like become declarative configurations rather than application code, allowing developers and AI/ML engineers to focus on business value.</a:t>
            </a:r>
          </a:p>
          <a:p>
            <a:endParaRPr lang="en-US" b="0" dirty="0"/>
          </a:p>
          <a:p>
            <a:r>
              <a:rPr lang="en-US" b="1" dirty="0"/>
              <a:t>Cost-optimized</a:t>
            </a:r>
            <a:r>
              <a:rPr lang="en-US" b="0" dirty="0"/>
              <a:t>:  With cloud spend often representing significant operational expense, solutions should try to implement intelligent resource allocation, spot instance usage, serverless where appropriate, and continuous cost monitoring with automated optimization.  All of this is, of course, both free and effortless.</a:t>
            </a:r>
          </a:p>
          <a:p>
            <a:endParaRPr lang="en-US" b="0" dirty="0"/>
          </a:p>
          <a:p>
            <a:r>
              <a:rPr lang="en-US" b="1" dirty="0"/>
              <a:t>Operational excellence</a:t>
            </a:r>
            <a:r>
              <a:rPr lang="en-US" b="0" dirty="0"/>
              <a:t>:  Beyond traditional operations, this encompasses GitOps and DevSecOps workflows, automated disaster recovery, self-healing systems, and chaos engineering.  And who doesn’t want to play with something called “Chaos Monkey?”  The system itself becomes responsible for maintaining its operational health, with human operators setting policies rather than executing procedures.</a:t>
            </a:r>
          </a:p>
          <a:p>
            <a:endParaRPr lang="en-US" b="0" dirty="0"/>
          </a:p>
          <a:p>
            <a:r>
              <a:rPr lang="en-US" b="1" dirty="0"/>
              <a:t>Multi-layer resilience</a:t>
            </a:r>
            <a:r>
              <a:rPr lang="en-US" b="0" dirty="0"/>
              <a:t>:  Resilience should be considered at every layer – from redundant infrastructure to circuit breakers in code to automated failover strategies.  Each layer isolates failures from propagating, creating defense in depth that goes beyond simple high-availability.</a:t>
            </a:r>
          </a:p>
          <a:p>
            <a:endParaRPr lang="en-US" b="0" dirty="0"/>
          </a:p>
          <a:p>
            <a:r>
              <a:rPr lang="en-US" b="1" dirty="0"/>
              <a:t>Policy-driven governance</a:t>
            </a:r>
            <a:r>
              <a:rPr lang="en-US" b="0" dirty="0"/>
              <a:t>:  Security, compliance, and cost controls can be expressed as policies that the system enforces automatically.  To name a few examples, this includes network security groups, data classification and access rules, budget alerts, license compliance and vulnerability scanning for dependencies, runtime process protection, and on the list goes.  The point here is to organize governance concerns into manageable, auditable components so we can isolate solution developers from having to spend time on them.</a:t>
            </a:r>
          </a:p>
          <a:p>
            <a:endParaRPr lang="en-US" b="0" dirty="0"/>
          </a:p>
          <a:p>
            <a:r>
              <a:rPr lang="en-US" b="1" dirty="0"/>
              <a:t>Unified observability</a:t>
            </a:r>
            <a:r>
              <a:rPr lang="en-US" b="0" dirty="0"/>
              <a:t>:  The system should provide comprehensive visibility across all layers such as infrastructure and cost metrics, application traces, saga status of business transactions, and business KPIs.  Provide a single pane of glass for understanding system behavior.  This organization of monitoring data enables teams to quickly isolate issues in complex distributed systems.</a:t>
            </a:r>
          </a:p>
          <a:p>
            <a:endParaRPr lang="en-US" b="0" dirty="0"/>
          </a:p>
          <a:p>
            <a:r>
              <a:rPr lang="en-US" b="1" dirty="0"/>
              <a:t>Infrastructure (and other things) as code</a:t>
            </a:r>
            <a:r>
              <a:rPr lang="en-US" b="0" dirty="0"/>
              <a:t>:  All system components – networks, storage, security policies, compliance rules, and orchestration of executing workloads, are defined as versioned, testable code.  This transforms infrastructure from a collection of manual configurations into an organized, repeatable solution that can be systematically validated and evolve.</a:t>
            </a:r>
          </a:p>
          <a:p>
            <a:endParaRPr lang="en-US" b="0" dirty="0"/>
          </a:p>
          <a:p>
            <a:r>
              <a:rPr lang="en-US" b="1" dirty="0"/>
              <a:t>Composable architecture</a:t>
            </a:r>
            <a:r>
              <a:rPr lang="en-US" b="0" dirty="0"/>
              <a:t>:  Systems are organized as loosely coupled, independently deployable components that communicate through well-defined contracts.  This includes not just microservices, but data pipelines, ML models, and infrastructure modules that can keep clear boundaries as they are composed into larger solutions.</a:t>
            </a:r>
          </a:p>
          <a:p>
            <a:endParaRPr lang="en-US" b="0" dirty="0"/>
          </a:p>
          <a:p>
            <a:r>
              <a:rPr lang="en-US" b="1" dirty="0"/>
              <a:t>Event-driven</a:t>
            </a:r>
            <a:r>
              <a:rPr lang="en-US" b="0" dirty="0"/>
              <a:t>:  Modern architectures leverage event streaming, message queues, and reactive patterns to handle massive scale and provide near-realtime capabilities.  This enable loose coupling between services and supports both synchronous and asynchronous </a:t>
            </a:r>
            <a:r>
              <a:rPr lang="en-US" b="0"/>
              <a:t>processing patterns.</a:t>
            </a:r>
            <a:endParaRPr lang="en-US" b="1" dirty="0"/>
          </a:p>
        </p:txBody>
      </p:sp>
      <p:sp>
        <p:nvSpPr>
          <p:cNvPr id="4" name="Slide Number Placeholder 3"/>
          <p:cNvSpPr>
            <a:spLocks noGrp="1"/>
          </p:cNvSpPr>
          <p:nvPr>
            <p:ph type="sldNum" sz="quarter" idx="5"/>
          </p:nvPr>
        </p:nvSpPr>
        <p:spPr/>
        <p:txBody>
          <a:bodyPr/>
          <a:lstStyle/>
          <a:p>
            <a:fld id="{555DAA9F-71E8-4E26-92D2-CD7FC535A9E6}" type="slidenum">
              <a:rPr lang="en-US" smtClean="0"/>
              <a:t>15</a:t>
            </a:fld>
            <a:endParaRPr lang="en-US"/>
          </a:p>
        </p:txBody>
      </p:sp>
    </p:spTree>
    <p:extLst>
      <p:ext uri="{BB962C8B-B14F-4D97-AF65-F5344CB8AC3E}">
        <p14:creationId xmlns:p14="http://schemas.microsoft.com/office/powerpoint/2010/main" val="41865500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FC774-6D2B-24DB-A21F-4CC781BDCED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F94187E-CF2A-91FD-4877-40194D9EE8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26D6E63-1E56-8BAE-A7CA-1455A191962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420A9E4-0B3C-EC8E-85EA-9D6118FD8B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8B670C-AA94-01D3-77F1-36BB7E9654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573784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979D-BF66-F4C6-345C-2E18CFC9E0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D55265-9DED-2160-F091-E6BB54B4589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91CE68-8CCC-8B17-2D62-E67367D632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7D3F48DE-1FC3-12CF-BCBF-9EAEDBCB63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034B50-0F54-A9EB-496F-64EFA2AD260D}"/>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229802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F172FB6-1A97-6A08-C408-CB0D9605885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232DA53-3136-8C23-BD8E-80BCB3A978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D32057-491E-5B04-36B8-3D8D1C7610C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059FABCE-BB4A-B8BC-AC94-8DC2E0FC1C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DFCE7-4893-019E-6951-9A496B6C84C6}"/>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92103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60DD6-E965-5F76-0346-21D6A4416E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CEA731-9BD4-F9C8-33B9-B8796A9C91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41C8E-66A8-3420-A9C4-3DF352E597B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6EC290EA-781B-EBCE-4336-F2B04E1FD7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118A3A-ED24-14C4-CC70-D3B400F321FE}"/>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17835712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5111F-8421-AF2E-E17C-6B65351029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6266269-8490-7A3B-34E0-99B222194A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7BADBB-1C44-28AE-1175-EE825C93830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3F808BA4-6406-B167-0DDE-6F837AFCF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F84591-88D1-9776-ED0C-9E4FEDC74BD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20569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13C64-7179-C33F-376A-16D3E8C2B5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B6BE5E-6B40-3E0A-1A83-7CD05E50DC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899BA8-697E-AF34-F8D4-04559436FE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66FD40-F920-CD44-10D5-12B2524C7E8A}"/>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EAC77312-93FF-F237-3243-61117F2CF5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231F57-387A-D832-2303-82008F2B6F5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993577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72441-C61D-6A2F-A2B4-E977E554655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9617817-83B8-66DB-E8EA-14EB1E03820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1A8E76-AA7C-D835-AA28-2319565AB69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6E6510-7C9D-3C1A-EEFA-FB68FAB8D0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1B101E-DBAD-D39B-5D58-D88EE6756A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02AE971-A277-E205-595F-D89E6FB88909}"/>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8" name="Footer Placeholder 7">
            <a:extLst>
              <a:ext uri="{FF2B5EF4-FFF2-40B4-BE49-F238E27FC236}">
                <a16:creationId xmlns:a16="http://schemas.microsoft.com/office/drawing/2014/main" id="{18CF91BA-C367-0974-0B26-7EF6C342AC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0ADB58-FAD3-E6A8-7A5D-2274E3296EE8}"/>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3130944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9E423-0FBE-EB4A-4AF7-5505B14479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766F908-83ED-FB0B-43D3-8FA0FD66B175}"/>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4" name="Footer Placeholder 3">
            <a:extLst>
              <a:ext uri="{FF2B5EF4-FFF2-40B4-BE49-F238E27FC236}">
                <a16:creationId xmlns:a16="http://schemas.microsoft.com/office/drawing/2014/main" id="{D39E1276-E2B4-FAB5-1D5B-161107AACE1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9B9983-2301-7A07-3D49-D3B973BC2E2A}"/>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27043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370664-FD40-1BE9-A2DE-28F0BB373070}"/>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3" name="Footer Placeholder 2">
            <a:extLst>
              <a:ext uri="{FF2B5EF4-FFF2-40B4-BE49-F238E27FC236}">
                <a16:creationId xmlns:a16="http://schemas.microsoft.com/office/drawing/2014/main" id="{299AF69B-8C50-6881-6465-44D3B04D808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C487A8-AC02-BF33-3766-15655F0EB2D1}"/>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0658691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D7314-6E27-7391-6E04-CF9EAA8C3A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EA416F-D3F0-8AA8-7756-F829A088B9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698BC0A-8702-5901-C964-AB13DFEEA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01C1BC-792D-CD64-FC96-436A0DE27347}"/>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30A7561F-D340-D795-CBD7-1528B417678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680C33-7C58-C1C7-2603-2C5D905428C0}"/>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1492642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95B1C-9533-467B-8E44-4FB6FD2289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90D449-7C44-231A-C92A-B770249C4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FD746F-DA90-72FF-F0D0-28E2BA635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326D3B-E562-D464-1283-131581689F2D}"/>
              </a:ext>
            </a:extLst>
          </p:cNvPr>
          <p:cNvSpPr>
            <a:spLocks noGrp="1"/>
          </p:cNvSpPr>
          <p:nvPr>
            <p:ph type="dt" sz="half" idx="10"/>
          </p:nvPr>
        </p:nvSpPr>
        <p:spPr/>
        <p:txBody>
          <a:bodyPr/>
          <a:lstStyle/>
          <a:p>
            <a:fld id="{28D7E8CB-C2B8-4C6C-9A1C-89185880AFDF}" type="datetimeFigureOut">
              <a:rPr lang="en-US" smtClean="0"/>
              <a:t>6/18/2025</a:t>
            </a:fld>
            <a:endParaRPr lang="en-US"/>
          </a:p>
        </p:txBody>
      </p:sp>
      <p:sp>
        <p:nvSpPr>
          <p:cNvPr id="6" name="Footer Placeholder 5">
            <a:extLst>
              <a:ext uri="{FF2B5EF4-FFF2-40B4-BE49-F238E27FC236}">
                <a16:creationId xmlns:a16="http://schemas.microsoft.com/office/drawing/2014/main" id="{4C472BAB-4CED-2179-4E55-B8122765F1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4269A-39E2-1CF2-B9BD-FBA63AC44FC3}"/>
              </a:ext>
            </a:extLst>
          </p:cNvPr>
          <p:cNvSpPr>
            <a:spLocks noGrp="1"/>
          </p:cNvSpPr>
          <p:nvPr>
            <p:ph type="sldNum" sz="quarter" idx="12"/>
          </p:nvPr>
        </p:nvSpPr>
        <p:spPr/>
        <p:txBody>
          <a:bodyPr/>
          <a:lstStyle/>
          <a:p>
            <a:fld id="{F329C4AC-51EC-4473-9D82-15EF8C4A092B}" type="slidenum">
              <a:rPr lang="en-US" smtClean="0"/>
              <a:t>‹#›</a:t>
            </a:fld>
            <a:endParaRPr lang="en-US"/>
          </a:p>
        </p:txBody>
      </p:sp>
    </p:spTree>
    <p:extLst>
      <p:ext uri="{BB962C8B-B14F-4D97-AF65-F5344CB8AC3E}">
        <p14:creationId xmlns:p14="http://schemas.microsoft.com/office/powerpoint/2010/main" val="425197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A3F38F-C3A1-7680-FECD-D92AF2993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85A20CE-8111-294C-9095-5E6BB40BD7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70B644-9E2D-2948-8498-5B952EE96D9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8D7E8CB-C2B8-4C6C-9A1C-89185880AFDF}" type="datetimeFigureOut">
              <a:rPr lang="en-US" smtClean="0"/>
              <a:t>6/18/2025</a:t>
            </a:fld>
            <a:endParaRPr lang="en-US"/>
          </a:p>
        </p:txBody>
      </p:sp>
      <p:sp>
        <p:nvSpPr>
          <p:cNvPr id="5" name="Footer Placeholder 4">
            <a:extLst>
              <a:ext uri="{FF2B5EF4-FFF2-40B4-BE49-F238E27FC236}">
                <a16:creationId xmlns:a16="http://schemas.microsoft.com/office/drawing/2014/main" id="{1243D12C-E38C-D41D-E2F7-D25024E033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B743D68-5147-325E-15D0-63DDC3D09D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29C4AC-51EC-4473-9D82-15EF8C4A092B}" type="slidenum">
              <a:rPr lang="en-US" smtClean="0"/>
              <a:t>‹#›</a:t>
            </a:fld>
            <a:endParaRPr lang="en-US"/>
          </a:p>
        </p:txBody>
      </p:sp>
    </p:spTree>
    <p:extLst>
      <p:ext uri="{BB962C8B-B14F-4D97-AF65-F5344CB8AC3E}">
        <p14:creationId xmlns:p14="http://schemas.microsoft.com/office/powerpoint/2010/main" val="42859299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3FD1D-B5FE-CE96-E2F9-C4E4DB72893E}"/>
              </a:ext>
            </a:extLst>
          </p:cNvPr>
          <p:cNvSpPr>
            <a:spLocks noGrp="1"/>
          </p:cNvSpPr>
          <p:nvPr>
            <p:ph type="ctrTitle"/>
          </p:nvPr>
        </p:nvSpPr>
        <p:spPr/>
        <p:txBody>
          <a:bodyPr/>
          <a:lstStyle/>
          <a:p>
            <a:r>
              <a:rPr lang="en-US" dirty="0"/>
              <a:t>Cloud Patterns and Practices</a:t>
            </a:r>
          </a:p>
        </p:txBody>
      </p:sp>
      <p:sp>
        <p:nvSpPr>
          <p:cNvPr id="3" name="Subtitle 2">
            <a:extLst>
              <a:ext uri="{FF2B5EF4-FFF2-40B4-BE49-F238E27FC236}">
                <a16:creationId xmlns:a16="http://schemas.microsoft.com/office/drawing/2014/main" id="{AD3F9106-0DB7-9B25-AC8D-5AD675737276}"/>
              </a:ext>
            </a:extLst>
          </p:cNvPr>
          <p:cNvSpPr>
            <a:spLocks noGrp="1"/>
          </p:cNvSpPr>
          <p:nvPr>
            <p:ph type="subTitle" idx="1"/>
          </p:nvPr>
        </p:nvSpPr>
        <p:spPr/>
        <p:txBody>
          <a:bodyPr/>
          <a:lstStyle/>
          <a:p>
            <a:r>
              <a:rPr lang="en-US" b="1" i="0" dirty="0">
                <a:solidFill>
                  <a:srgbClr val="D6D6D6"/>
                </a:solidFill>
                <a:effectLst/>
                <a:latin typeface="Segoe Sans"/>
              </a:rPr>
              <a:t>Containers, Clusters, </a:t>
            </a:r>
            <a:r>
              <a:rPr lang="en-US" b="1" i="0">
                <a:solidFill>
                  <a:srgbClr val="D6D6D6"/>
                </a:solidFill>
                <a:effectLst/>
                <a:latin typeface="Segoe Sans"/>
              </a:rPr>
              <a:t>and Chaos - Oh </a:t>
            </a:r>
            <a:r>
              <a:rPr lang="en-US" b="1" i="0" dirty="0">
                <a:solidFill>
                  <a:srgbClr val="D6D6D6"/>
                </a:solidFill>
                <a:effectLst/>
                <a:latin typeface="Segoe Sans"/>
              </a:rPr>
              <a:t>My!</a:t>
            </a:r>
            <a:endParaRPr lang="en-US" dirty="0"/>
          </a:p>
        </p:txBody>
      </p:sp>
    </p:spTree>
    <p:extLst>
      <p:ext uri="{BB962C8B-B14F-4D97-AF65-F5344CB8AC3E}">
        <p14:creationId xmlns:p14="http://schemas.microsoft.com/office/powerpoint/2010/main" val="18631810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A20B4-C677-C787-F0D4-949D7B6E8E44}"/>
              </a:ext>
            </a:extLst>
          </p:cNvPr>
          <p:cNvSpPr>
            <a:spLocks noGrp="1"/>
          </p:cNvSpPr>
          <p:nvPr>
            <p:ph type="title"/>
          </p:nvPr>
        </p:nvSpPr>
        <p:spPr/>
        <p:txBody>
          <a:bodyPr/>
          <a:lstStyle/>
          <a:p>
            <a:r>
              <a:rPr lang="en-US" dirty="0"/>
              <a:t>Patterns and Practices Combined</a:t>
            </a:r>
          </a:p>
        </p:txBody>
      </p:sp>
      <p:sp>
        <p:nvSpPr>
          <p:cNvPr id="3" name="Content Placeholder 2">
            <a:extLst>
              <a:ext uri="{FF2B5EF4-FFF2-40B4-BE49-F238E27FC236}">
                <a16:creationId xmlns:a16="http://schemas.microsoft.com/office/drawing/2014/main" id="{894FF194-086E-7872-8419-952F2485E619}"/>
              </a:ext>
            </a:extLst>
          </p:cNvPr>
          <p:cNvSpPr>
            <a:spLocks noGrp="1"/>
          </p:cNvSpPr>
          <p:nvPr>
            <p:ph idx="1"/>
          </p:nvPr>
        </p:nvSpPr>
        <p:spPr/>
        <p:txBody>
          <a:bodyPr/>
          <a:lstStyle/>
          <a:p>
            <a:r>
              <a:rPr lang="en-US" dirty="0"/>
              <a:t>Comprise the lingua franca of software systems solution and design</a:t>
            </a:r>
          </a:p>
          <a:p>
            <a:r>
              <a:rPr lang="en-US" dirty="0"/>
              <a:t>Teams, tools, and technologies vary widely</a:t>
            </a:r>
          </a:p>
          <a:p>
            <a:r>
              <a:rPr lang="en-US" dirty="0"/>
              <a:t>Patterns and practices provide:</a:t>
            </a:r>
          </a:p>
          <a:p>
            <a:pPr lvl="1"/>
            <a:r>
              <a:rPr lang="en-US" dirty="0"/>
              <a:t>A shared vocabulary.</a:t>
            </a:r>
          </a:p>
          <a:p>
            <a:pPr lvl="1"/>
            <a:r>
              <a:rPr lang="en-US" dirty="0"/>
              <a:t>A shared mental model.</a:t>
            </a:r>
          </a:p>
          <a:p>
            <a:pPr lvl="1"/>
            <a:r>
              <a:rPr lang="en-US" dirty="0"/>
              <a:t>Transcendence over languages, frameworks, or platforms.</a:t>
            </a:r>
          </a:p>
        </p:txBody>
      </p:sp>
    </p:spTree>
    <p:extLst>
      <p:ext uri="{BB962C8B-B14F-4D97-AF65-F5344CB8AC3E}">
        <p14:creationId xmlns:p14="http://schemas.microsoft.com/office/powerpoint/2010/main" val="1252844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5BA954-A3B3-CE68-B9D8-C976FB58B951}"/>
              </a:ext>
            </a:extLst>
          </p:cNvPr>
          <p:cNvSpPr>
            <a:spLocks noGrp="1"/>
          </p:cNvSpPr>
          <p:nvPr>
            <p:ph type="title"/>
          </p:nvPr>
        </p:nvSpPr>
        <p:spPr/>
        <p:txBody>
          <a:bodyPr/>
          <a:lstStyle/>
          <a:p>
            <a:r>
              <a:rPr lang="en-US" dirty="0"/>
              <a:t>Discarding a Misconception</a:t>
            </a:r>
          </a:p>
        </p:txBody>
      </p:sp>
      <p:sp>
        <p:nvSpPr>
          <p:cNvPr id="3" name="Content Placeholder 2">
            <a:extLst>
              <a:ext uri="{FF2B5EF4-FFF2-40B4-BE49-F238E27FC236}">
                <a16:creationId xmlns:a16="http://schemas.microsoft.com/office/drawing/2014/main" id="{1557080B-AD29-32C1-19EE-B810B262F872}"/>
              </a:ext>
            </a:extLst>
          </p:cNvPr>
          <p:cNvSpPr>
            <a:spLocks noGrp="1"/>
          </p:cNvSpPr>
          <p:nvPr>
            <p:ph idx="1"/>
          </p:nvPr>
        </p:nvSpPr>
        <p:spPr/>
        <p:txBody>
          <a:bodyPr/>
          <a:lstStyle/>
          <a:p>
            <a:r>
              <a:rPr lang="en-US" dirty="0"/>
              <a:t>Insert [</a:t>
            </a:r>
            <a:r>
              <a:rPr lang="en-US" u="sng" dirty="0"/>
              <a:t>your title here</a:t>
            </a:r>
            <a:r>
              <a:rPr lang="en-US" dirty="0"/>
              <a:t>], but in general…</a:t>
            </a:r>
          </a:p>
          <a:p>
            <a:r>
              <a:rPr lang="en-US" dirty="0"/>
              <a:t>A programmer’s job </a:t>
            </a:r>
            <a:r>
              <a:rPr lang="en-US" i="1" dirty="0"/>
              <a:t>is not</a:t>
            </a:r>
            <a:r>
              <a:rPr lang="en-US" dirty="0"/>
              <a:t> to write programs.  Code is just the output</a:t>
            </a:r>
          </a:p>
          <a:p>
            <a:r>
              <a:rPr lang="en-US" dirty="0"/>
              <a:t>A programmer’s job is to </a:t>
            </a:r>
            <a:r>
              <a:rPr lang="en-US" i="1" dirty="0"/>
              <a:t>design solutions</a:t>
            </a:r>
            <a:endParaRPr lang="en-US" dirty="0"/>
          </a:p>
          <a:p>
            <a:r>
              <a:rPr lang="en-US" dirty="0"/>
              <a:t>TDD Mantra: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p>
          <a:p>
            <a:r>
              <a:rPr lang="en-US" dirty="0"/>
              <a:t>TDD Mantra corrected:  </a:t>
            </a:r>
            <a:r>
              <a:rPr lang="en-US" b="1" i="1" dirty="0"/>
              <a:t>THINK!</a:t>
            </a:r>
            <a:r>
              <a:rPr lang="en-US" dirty="0"/>
              <a:t>, </a:t>
            </a:r>
            <a:r>
              <a:rPr lang="en-US" dirty="0">
                <a:solidFill>
                  <a:srgbClr val="FF0000"/>
                </a:solidFill>
              </a:rPr>
              <a:t>Red</a:t>
            </a:r>
            <a:r>
              <a:rPr lang="en-US" dirty="0"/>
              <a:t>, </a:t>
            </a:r>
            <a:r>
              <a:rPr lang="en-US" dirty="0">
                <a:solidFill>
                  <a:srgbClr val="00B050"/>
                </a:solidFill>
              </a:rPr>
              <a:t>Green</a:t>
            </a:r>
            <a:r>
              <a:rPr lang="en-US" dirty="0"/>
              <a:t>, </a:t>
            </a:r>
            <a:r>
              <a:rPr lang="en-US" dirty="0">
                <a:solidFill>
                  <a:srgbClr val="00B0F0"/>
                </a:solidFill>
              </a:rPr>
              <a:t>Refactor</a:t>
            </a:r>
            <a:endParaRPr lang="en-US" dirty="0"/>
          </a:p>
        </p:txBody>
      </p:sp>
    </p:spTree>
    <p:extLst>
      <p:ext uri="{BB962C8B-B14F-4D97-AF65-F5344CB8AC3E}">
        <p14:creationId xmlns:p14="http://schemas.microsoft.com/office/powerpoint/2010/main" val="477398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A8E69-52DA-D93A-90A4-F1AF8D449503}"/>
              </a:ext>
            </a:extLst>
          </p:cNvPr>
          <p:cNvSpPr>
            <a:spLocks noGrp="1"/>
          </p:cNvSpPr>
          <p:nvPr>
            <p:ph type="title"/>
          </p:nvPr>
        </p:nvSpPr>
        <p:spPr/>
        <p:txBody>
          <a:bodyPr/>
          <a:lstStyle/>
          <a:p>
            <a:r>
              <a:rPr lang="en-US" dirty="0"/>
              <a:t>Benefits of a Lingua Franca</a:t>
            </a:r>
          </a:p>
        </p:txBody>
      </p:sp>
      <p:sp>
        <p:nvSpPr>
          <p:cNvPr id="3" name="Content Placeholder 2">
            <a:extLst>
              <a:ext uri="{FF2B5EF4-FFF2-40B4-BE49-F238E27FC236}">
                <a16:creationId xmlns:a16="http://schemas.microsoft.com/office/drawing/2014/main" id="{01A6A373-9A8D-202E-767E-2740C0BA633A}"/>
              </a:ext>
            </a:extLst>
          </p:cNvPr>
          <p:cNvSpPr>
            <a:spLocks noGrp="1"/>
          </p:cNvSpPr>
          <p:nvPr>
            <p:ph idx="1"/>
          </p:nvPr>
        </p:nvSpPr>
        <p:spPr/>
        <p:txBody>
          <a:bodyPr/>
          <a:lstStyle/>
          <a:p>
            <a:r>
              <a:rPr lang="en-US" dirty="0"/>
              <a:t>Cross-team collaboration</a:t>
            </a:r>
          </a:p>
          <a:p>
            <a:r>
              <a:rPr lang="en-US" dirty="0"/>
              <a:t>Scalability of knowledge</a:t>
            </a:r>
          </a:p>
          <a:p>
            <a:r>
              <a:rPr lang="en-US" dirty="0"/>
              <a:t>Tool and platform agnosticism</a:t>
            </a:r>
          </a:p>
          <a:p>
            <a:r>
              <a:rPr lang="en-US" dirty="0"/>
              <a:t>Design consistency</a:t>
            </a:r>
          </a:p>
        </p:txBody>
      </p:sp>
    </p:spTree>
    <p:extLst>
      <p:ext uri="{BB962C8B-B14F-4D97-AF65-F5344CB8AC3E}">
        <p14:creationId xmlns:p14="http://schemas.microsoft.com/office/powerpoint/2010/main" val="693013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F0E821-6365-C6E0-21B1-2A990BB322C1}"/>
              </a:ext>
            </a:extLst>
          </p:cNvPr>
          <p:cNvSpPr>
            <a:spLocks noGrp="1"/>
          </p:cNvSpPr>
          <p:nvPr>
            <p:ph type="title"/>
          </p:nvPr>
        </p:nvSpPr>
        <p:spPr/>
        <p:txBody>
          <a:bodyPr/>
          <a:lstStyle/>
          <a:p>
            <a:r>
              <a:rPr lang="en-US" dirty="0"/>
              <a:t>Enterprise Grade Solutions</a:t>
            </a:r>
          </a:p>
        </p:txBody>
      </p:sp>
      <p:sp>
        <p:nvSpPr>
          <p:cNvPr id="5" name="Text Placeholder 4">
            <a:extLst>
              <a:ext uri="{FF2B5EF4-FFF2-40B4-BE49-F238E27FC236}">
                <a16:creationId xmlns:a16="http://schemas.microsoft.com/office/drawing/2014/main" id="{5CC06B08-BA65-3203-CCEF-8B9B7637BDCF}"/>
              </a:ext>
            </a:extLst>
          </p:cNvPr>
          <p:cNvSpPr>
            <a:spLocks noGrp="1"/>
          </p:cNvSpPr>
          <p:nvPr>
            <p:ph type="body" idx="1"/>
          </p:nvPr>
        </p:nvSpPr>
        <p:spPr/>
        <p:txBody>
          <a:bodyPr/>
          <a:lstStyle/>
          <a:p>
            <a:r>
              <a:rPr lang="en-US" dirty="0"/>
              <a:t>Wherein I propose a </a:t>
            </a:r>
            <a:r>
              <a:rPr lang="en-US"/>
              <a:t>“definition of done…”</a:t>
            </a:r>
          </a:p>
        </p:txBody>
      </p:sp>
    </p:spTree>
    <p:extLst>
      <p:ext uri="{BB962C8B-B14F-4D97-AF65-F5344CB8AC3E}">
        <p14:creationId xmlns:p14="http://schemas.microsoft.com/office/powerpoint/2010/main" val="41614447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CD7FFD-2F1A-1728-AF6F-C543968488D3}"/>
              </a:ext>
            </a:extLst>
          </p:cNvPr>
          <p:cNvSpPr>
            <a:spLocks noGrp="1"/>
          </p:cNvSpPr>
          <p:nvPr>
            <p:ph type="title"/>
          </p:nvPr>
        </p:nvSpPr>
        <p:spPr/>
        <p:txBody>
          <a:bodyPr/>
          <a:lstStyle/>
          <a:p>
            <a:r>
              <a:rPr lang="en-US" dirty="0"/>
              <a:t>Exercise: Rank the following “-abilities”</a:t>
            </a:r>
          </a:p>
        </p:txBody>
      </p:sp>
      <p:sp>
        <p:nvSpPr>
          <p:cNvPr id="5" name="Content Placeholder 4">
            <a:extLst>
              <a:ext uri="{FF2B5EF4-FFF2-40B4-BE49-F238E27FC236}">
                <a16:creationId xmlns:a16="http://schemas.microsoft.com/office/drawing/2014/main" id="{BC4E95B2-A6CA-3ADA-D3C1-635456375749}"/>
              </a:ext>
            </a:extLst>
          </p:cNvPr>
          <p:cNvSpPr>
            <a:spLocks noGrp="1"/>
          </p:cNvSpPr>
          <p:nvPr>
            <p:ph sz="half" idx="1"/>
          </p:nvPr>
        </p:nvSpPr>
        <p:spPr/>
        <p:txBody>
          <a:bodyPr/>
          <a:lstStyle/>
          <a:p>
            <a:r>
              <a:rPr lang="en-US" dirty="0"/>
              <a:t>Applicability (1)</a:t>
            </a:r>
          </a:p>
          <a:p>
            <a:r>
              <a:rPr lang="en-US" dirty="0"/>
              <a:t>Testability</a:t>
            </a:r>
          </a:p>
          <a:p>
            <a:r>
              <a:rPr lang="en-US" dirty="0"/>
              <a:t>Reliability</a:t>
            </a:r>
          </a:p>
          <a:p>
            <a:r>
              <a:rPr lang="en-US" dirty="0"/>
              <a:t>Availability</a:t>
            </a:r>
          </a:p>
        </p:txBody>
      </p:sp>
      <p:sp>
        <p:nvSpPr>
          <p:cNvPr id="6" name="Content Placeholder 5">
            <a:extLst>
              <a:ext uri="{FF2B5EF4-FFF2-40B4-BE49-F238E27FC236}">
                <a16:creationId xmlns:a16="http://schemas.microsoft.com/office/drawing/2014/main" id="{46398600-4BBA-47EB-957C-BC45E04BD875}"/>
              </a:ext>
            </a:extLst>
          </p:cNvPr>
          <p:cNvSpPr>
            <a:spLocks noGrp="1"/>
          </p:cNvSpPr>
          <p:nvPr>
            <p:ph sz="half" idx="2"/>
          </p:nvPr>
        </p:nvSpPr>
        <p:spPr/>
        <p:txBody>
          <a:bodyPr/>
          <a:lstStyle/>
          <a:p>
            <a:r>
              <a:rPr lang="en-US" dirty="0"/>
              <a:t>Usability</a:t>
            </a:r>
          </a:p>
          <a:p>
            <a:r>
              <a:rPr lang="en-US" dirty="0"/>
              <a:t>Maintainability</a:t>
            </a:r>
          </a:p>
          <a:p>
            <a:r>
              <a:rPr lang="en-US" dirty="0"/>
              <a:t>Scalability</a:t>
            </a:r>
          </a:p>
          <a:p>
            <a:r>
              <a:rPr lang="en-US" dirty="0"/>
              <a:t>Portability</a:t>
            </a:r>
          </a:p>
        </p:txBody>
      </p:sp>
    </p:spTree>
    <p:extLst>
      <p:ext uri="{BB962C8B-B14F-4D97-AF65-F5344CB8AC3E}">
        <p14:creationId xmlns:p14="http://schemas.microsoft.com/office/powerpoint/2010/main" val="2611303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C8066-0889-6E16-DBC2-2BF67020116B}"/>
              </a:ext>
            </a:extLst>
          </p:cNvPr>
          <p:cNvSpPr>
            <a:spLocks noGrp="1"/>
          </p:cNvSpPr>
          <p:nvPr>
            <p:ph type="title"/>
          </p:nvPr>
        </p:nvSpPr>
        <p:spPr/>
        <p:txBody>
          <a:bodyPr/>
          <a:lstStyle/>
          <a:p>
            <a:r>
              <a:rPr lang="en-US" dirty="0"/>
              <a:t>What Does Enterprise Grade Mean Today?</a:t>
            </a:r>
          </a:p>
        </p:txBody>
      </p:sp>
      <p:sp>
        <p:nvSpPr>
          <p:cNvPr id="3" name="Content Placeholder 2">
            <a:extLst>
              <a:ext uri="{FF2B5EF4-FFF2-40B4-BE49-F238E27FC236}">
                <a16:creationId xmlns:a16="http://schemas.microsoft.com/office/drawing/2014/main" id="{7E4C8F78-DD10-65CD-0364-5B0A59C457EB}"/>
              </a:ext>
            </a:extLst>
          </p:cNvPr>
          <p:cNvSpPr>
            <a:spLocks noGrp="1"/>
          </p:cNvSpPr>
          <p:nvPr>
            <p:ph sz="half" idx="1"/>
          </p:nvPr>
        </p:nvSpPr>
        <p:spPr/>
        <p:txBody>
          <a:bodyPr/>
          <a:lstStyle/>
          <a:p>
            <a:r>
              <a:rPr lang="en-US" dirty="0"/>
              <a:t>Fit for purpose</a:t>
            </a:r>
          </a:p>
          <a:p>
            <a:r>
              <a:rPr lang="en-US" dirty="0"/>
              <a:t>Security by design</a:t>
            </a:r>
            <a:br>
              <a:rPr lang="en-US" dirty="0"/>
            </a:br>
            <a:r>
              <a:rPr lang="en-US" dirty="0"/>
              <a:t>(When in doubt, start here)</a:t>
            </a:r>
          </a:p>
          <a:p>
            <a:r>
              <a:rPr lang="en-US" dirty="0"/>
              <a:t>Organized design</a:t>
            </a:r>
          </a:p>
          <a:p>
            <a:r>
              <a:rPr lang="en-US" dirty="0"/>
              <a:t>Isolation of complexity</a:t>
            </a:r>
          </a:p>
          <a:p>
            <a:r>
              <a:rPr lang="en-US" dirty="0"/>
              <a:t>Platform-managed concerns</a:t>
            </a:r>
          </a:p>
          <a:p>
            <a:r>
              <a:rPr lang="en-US" dirty="0"/>
              <a:t>Cost-optimized</a:t>
            </a:r>
          </a:p>
        </p:txBody>
      </p:sp>
      <p:sp>
        <p:nvSpPr>
          <p:cNvPr id="4" name="Content Placeholder 3">
            <a:extLst>
              <a:ext uri="{FF2B5EF4-FFF2-40B4-BE49-F238E27FC236}">
                <a16:creationId xmlns:a16="http://schemas.microsoft.com/office/drawing/2014/main" id="{6620A39E-1F15-C430-68D4-A5FE539F821C}"/>
              </a:ext>
            </a:extLst>
          </p:cNvPr>
          <p:cNvSpPr>
            <a:spLocks noGrp="1"/>
          </p:cNvSpPr>
          <p:nvPr>
            <p:ph sz="half" idx="2"/>
          </p:nvPr>
        </p:nvSpPr>
        <p:spPr/>
        <p:txBody>
          <a:bodyPr/>
          <a:lstStyle/>
          <a:p>
            <a:r>
              <a:rPr lang="en-US" dirty="0"/>
              <a:t>Operational excellence</a:t>
            </a:r>
          </a:p>
          <a:p>
            <a:r>
              <a:rPr lang="en-US" dirty="0"/>
              <a:t>Multi-layer resilience</a:t>
            </a:r>
          </a:p>
          <a:p>
            <a:r>
              <a:rPr lang="en-US" dirty="0"/>
              <a:t>Policy-driven governance</a:t>
            </a:r>
          </a:p>
          <a:p>
            <a:r>
              <a:rPr lang="en-US" dirty="0"/>
              <a:t>Unified observability</a:t>
            </a:r>
          </a:p>
          <a:p>
            <a:r>
              <a:rPr lang="en-US" dirty="0"/>
              <a:t>Infrastructure as code</a:t>
            </a:r>
          </a:p>
          <a:p>
            <a:r>
              <a:rPr lang="en-US" dirty="0"/>
              <a:t>Composable architecture</a:t>
            </a:r>
          </a:p>
          <a:p>
            <a:r>
              <a:rPr lang="en-US" dirty="0"/>
              <a:t>Event-driven</a:t>
            </a:r>
          </a:p>
          <a:p>
            <a:endParaRPr lang="en-US" dirty="0"/>
          </a:p>
          <a:p>
            <a:endParaRPr lang="en-US" dirty="0"/>
          </a:p>
        </p:txBody>
      </p:sp>
    </p:spTree>
    <p:extLst>
      <p:ext uri="{BB962C8B-B14F-4D97-AF65-F5344CB8AC3E}">
        <p14:creationId xmlns:p14="http://schemas.microsoft.com/office/powerpoint/2010/main" val="3185449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599EE94-A901-A65E-BB33-EBF0CA7A46F0}"/>
              </a:ext>
            </a:extLst>
          </p:cNvPr>
          <p:cNvSpPr>
            <a:spLocks noGrp="1"/>
          </p:cNvSpPr>
          <p:nvPr>
            <p:ph type="title"/>
          </p:nvPr>
        </p:nvSpPr>
        <p:spPr/>
        <p:txBody>
          <a:bodyPr/>
          <a:lstStyle/>
          <a:p>
            <a:r>
              <a:rPr lang="en-US" dirty="0"/>
              <a:t>References</a:t>
            </a:r>
          </a:p>
        </p:txBody>
      </p:sp>
      <p:sp>
        <p:nvSpPr>
          <p:cNvPr id="5" name="Text Placeholder 4">
            <a:extLst>
              <a:ext uri="{FF2B5EF4-FFF2-40B4-BE49-F238E27FC236}">
                <a16:creationId xmlns:a16="http://schemas.microsoft.com/office/drawing/2014/main" id="{4BD855A7-84C6-1489-B006-FA3ADB744B40}"/>
              </a:ext>
            </a:extLst>
          </p:cNvPr>
          <p:cNvSpPr>
            <a:spLocks noGrp="1"/>
          </p:cNvSpPr>
          <p:nvPr>
            <p:ph type="body" idx="1"/>
          </p:nvPr>
        </p:nvSpPr>
        <p:spPr/>
        <p:txBody>
          <a:bodyPr/>
          <a:lstStyle/>
          <a:p>
            <a:r>
              <a:rPr lang="en-US" dirty="0"/>
              <a:t>Wherein I list my cheat codes…</a:t>
            </a:r>
          </a:p>
        </p:txBody>
      </p:sp>
    </p:spTree>
    <p:extLst>
      <p:ext uri="{BB962C8B-B14F-4D97-AF65-F5344CB8AC3E}">
        <p14:creationId xmlns:p14="http://schemas.microsoft.com/office/powerpoint/2010/main" val="1795671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E69BB-FBC1-003A-9507-8673E5E71841}"/>
              </a:ext>
            </a:extLst>
          </p:cNvPr>
          <p:cNvSpPr>
            <a:spLocks noGrp="1"/>
          </p:cNvSpPr>
          <p:nvPr>
            <p:ph type="title"/>
          </p:nvPr>
        </p:nvSpPr>
        <p:spPr/>
        <p:txBody>
          <a:bodyPr/>
          <a:lstStyle/>
          <a:p>
            <a:r>
              <a:rPr lang="en-US" dirty="0"/>
              <a:t>Introduction</a:t>
            </a:r>
          </a:p>
        </p:txBody>
      </p:sp>
      <p:sp>
        <p:nvSpPr>
          <p:cNvPr id="3" name="Text Placeholder 2">
            <a:extLst>
              <a:ext uri="{FF2B5EF4-FFF2-40B4-BE49-F238E27FC236}">
                <a16:creationId xmlns:a16="http://schemas.microsoft.com/office/drawing/2014/main" id="{CF27D495-D1EF-12D1-04D6-8F83D6BE58D0}"/>
              </a:ext>
            </a:extLst>
          </p:cNvPr>
          <p:cNvSpPr>
            <a:spLocks noGrp="1"/>
          </p:cNvSpPr>
          <p:nvPr>
            <p:ph type="body" idx="1"/>
          </p:nvPr>
        </p:nvSpPr>
        <p:spPr/>
        <p:txBody>
          <a:bodyPr/>
          <a:lstStyle/>
          <a:p>
            <a:r>
              <a:rPr lang="en-US" dirty="0"/>
              <a:t>Wherein I tell you what I’m going to tell you…</a:t>
            </a:r>
          </a:p>
        </p:txBody>
      </p:sp>
    </p:spTree>
    <p:extLst>
      <p:ext uri="{BB962C8B-B14F-4D97-AF65-F5344CB8AC3E}">
        <p14:creationId xmlns:p14="http://schemas.microsoft.com/office/powerpoint/2010/main" val="39083193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11FDC3E-0C6F-1F85-8B6C-B44D7B1D3312}"/>
              </a:ext>
            </a:extLst>
          </p:cNvPr>
          <p:cNvSpPr>
            <a:spLocks noGrp="1"/>
          </p:cNvSpPr>
          <p:nvPr>
            <p:ph type="title"/>
          </p:nvPr>
        </p:nvSpPr>
        <p:spPr/>
        <p:txBody>
          <a:bodyPr/>
          <a:lstStyle/>
          <a:p>
            <a:r>
              <a:rPr lang="en-US" dirty="0"/>
              <a:t>Your Affable Presenter</a:t>
            </a:r>
          </a:p>
        </p:txBody>
      </p:sp>
      <p:sp>
        <p:nvSpPr>
          <p:cNvPr id="5" name="Content Placeholder 4">
            <a:extLst>
              <a:ext uri="{FF2B5EF4-FFF2-40B4-BE49-F238E27FC236}">
                <a16:creationId xmlns:a16="http://schemas.microsoft.com/office/drawing/2014/main" id="{1C1C9B83-CF23-254C-C9F0-C1DBEA0057E6}"/>
              </a:ext>
            </a:extLst>
          </p:cNvPr>
          <p:cNvSpPr>
            <a:spLocks noGrp="1"/>
          </p:cNvSpPr>
          <p:nvPr>
            <p:ph idx="1"/>
          </p:nvPr>
        </p:nvSpPr>
        <p:spPr/>
        <p:txBody>
          <a:bodyPr/>
          <a:lstStyle/>
          <a:p>
            <a:pPr marL="0" indent="0">
              <a:buNone/>
            </a:pPr>
            <a:r>
              <a:rPr lang="en-US" dirty="0"/>
              <a:t>Eric Burcham</a:t>
            </a:r>
          </a:p>
          <a:p>
            <a:pPr marL="0" indent="0">
              <a:buNone/>
            </a:pPr>
            <a:r>
              <a:rPr lang="en-US" dirty="0"/>
              <a:t>Enterprise Architect</a:t>
            </a:r>
          </a:p>
          <a:p>
            <a:pPr marL="0" indent="0">
              <a:buNone/>
            </a:pPr>
            <a:r>
              <a:rPr lang="en-US" dirty="0"/>
              <a:t>Report to VP, IT Applications</a:t>
            </a:r>
          </a:p>
          <a:p>
            <a:pPr marL="0" indent="0">
              <a:buNone/>
            </a:pPr>
            <a:r>
              <a:rPr lang="en-US" dirty="0"/>
              <a:t>Available Resource to the Entire Department</a:t>
            </a:r>
          </a:p>
          <a:p>
            <a:pPr marL="0" indent="0">
              <a:buNone/>
            </a:pPr>
            <a:r>
              <a:rPr lang="en-US" dirty="0"/>
              <a:t>Ping me on teams</a:t>
            </a:r>
            <a:br>
              <a:rPr lang="en-US" dirty="0"/>
            </a:br>
            <a:r>
              <a:rPr lang="en-US" dirty="0"/>
              <a:t>Extension 4103</a:t>
            </a:r>
          </a:p>
          <a:p>
            <a:pPr marL="0" indent="0">
              <a:buNone/>
            </a:pPr>
            <a:r>
              <a:rPr lang="en-US" dirty="0"/>
              <a:t>Mobile: (214) 578-9217 (call anytime)</a:t>
            </a:r>
          </a:p>
        </p:txBody>
      </p:sp>
    </p:spTree>
    <p:extLst>
      <p:ext uri="{BB962C8B-B14F-4D97-AF65-F5344CB8AC3E}">
        <p14:creationId xmlns:p14="http://schemas.microsoft.com/office/powerpoint/2010/main" val="283654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1B684-1C7E-5007-52CA-C4C784C63CA1}"/>
              </a:ext>
            </a:extLst>
          </p:cNvPr>
          <p:cNvSpPr>
            <a:spLocks noGrp="1"/>
          </p:cNvSpPr>
          <p:nvPr>
            <p:ph type="title"/>
          </p:nvPr>
        </p:nvSpPr>
        <p:spPr/>
        <p:txBody>
          <a:bodyPr/>
          <a:lstStyle/>
          <a:p>
            <a:r>
              <a:rPr lang="en-US" dirty="0"/>
              <a:t>What This Presentation Is</a:t>
            </a:r>
          </a:p>
        </p:txBody>
      </p:sp>
      <p:sp>
        <p:nvSpPr>
          <p:cNvPr id="3" name="Content Placeholder 2">
            <a:extLst>
              <a:ext uri="{FF2B5EF4-FFF2-40B4-BE49-F238E27FC236}">
                <a16:creationId xmlns:a16="http://schemas.microsoft.com/office/drawing/2014/main" id="{F7FEA0B0-DA34-2140-BD06-CC166FEDF9FA}"/>
              </a:ext>
            </a:extLst>
          </p:cNvPr>
          <p:cNvSpPr>
            <a:spLocks noGrp="1"/>
          </p:cNvSpPr>
          <p:nvPr>
            <p:ph idx="1"/>
          </p:nvPr>
        </p:nvSpPr>
        <p:spPr/>
        <p:txBody>
          <a:bodyPr/>
          <a:lstStyle/>
          <a:p>
            <a:r>
              <a:rPr lang="en-US" dirty="0"/>
              <a:t>A conversation</a:t>
            </a:r>
          </a:p>
          <a:p>
            <a:r>
              <a:rPr lang="en-US" dirty="0"/>
              <a:t>Assume-nothing</a:t>
            </a:r>
          </a:p>
          <a:p>
            <a:r>
              <a:rPr lang="en-US" dirty="0"/>
              <a:t>Introductory</a:t>
            </a:r>
          </a:p>
          <a:p>
            <a:r>
              <a:rPr lang="en-US" dirty="0"/>
              <a:t>Food for thought</a:t>
            </a:r>
          </a:p>
          <a:p>
            <a:r>
              <a:rPr lang="en-US" dirty="0"/>
              <a:t>Deliberately broad</a:t>
            </a:r>
          </a:p>
          <a:p>
            <a:r>
              <a:rPr lang="en-US" dirty="0"/>
              <a:t>Deliberately high-level</a:t>
            </a:r>
          </a:p>
          <a:p>
            <a:r>
              <a:rPr lang="en-US" dirty="0"/>
              <a:t>Actionable today, but…</a:t>
            </a:r>
          </a:p>
          <a:p>
            <a:r>
              <a:rPr lang="en-US" b="1" dirty="0"/>
              <a:t>My goal</a:t>
            </a:r>
            <a:r>
              <a:rPr lang="en-US" dirty="0"/>
              <a:t> is to provoke thought</a:t>
            </a:r>
          </a:p>
        </p:txBody>
      </p:sp>
    </p:spTree>
    <p:extLst>
      <p:ext uri="{BB962C8B-B14F-4D97-AF65-F5344CB8AC3E}">
        <p14:creationId xmlns:p14="http://schemas.microsoft.com/office/powerpoint/2010/main" val="1593964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0D3EF-8EE0-9AA8-CB9A-697CDB6C7CF0}"/>
              </a:ext>
            </a:extLst>
          </p:cNvPr>
          <p:cNvSpPr>
            <a:spLocks noGrp="1"/>
          </p:cNvSpPr>
          <p:nvPr>
            <p:ph type="title"/>
          </p:nvPr>
        </p:nvSpPr>
        <p:spPr/>
        <p:txBody>
          <a:bodyPr/>
          <a:lstStyle/>
          <a:p>
            <a:r>
              <a:rPr lang="en-US" dirty="0"/>
              <a:t>What This Presentation Is </a:t>
            </a:r>
            <a:r>
              <a:rPr lang="en-US" i="1" dirty="0"/>
              <a:t>Not</a:t>
            </a:r>
          </a:p>
        </p:txBody>
      </p:sp>
      <p:sp>
        <p:nvSpPr>
          <p:cNvPr id="3" name="Content Placeholder 2">
            <a:extLst>
              <a:ext uri="{FF2B5EF4-FFF2-40B4-BE49-F238E27FC236}">
                <a16:creationId xmlns:a16="http://schemas.microsoft.com/office/drawing/2014/main" id="{A2B945B6-4A55-7A7C-6DB5-03A96C6D9DFE}"/>
              </a:ext>
            </a:extLst>
          </p:cNvPr>
          <p:cNvSpPr>
            <a:spLocks noGrp="1"/>
          </p:cNvSpPr>
          <p:nvPr>
            <p:ph idx="1"/>
          </p:nvPr>
        </p:nvSpPr>
        <p:spPr/>
        <p:txBody>
          <a:bodyPr/>
          <a:lstStyle/>
          <a:p>
            <a:r>
              <a:rPr lang="en-US" dirty="0"/>
              <a:t>Detail-oriented</a:t>
            </a:r>
          </a:p>
          <a:p>
            <a:r>
              <a:rPr lang="en-US" dirty="0"/>
              <a:t>Example code</a:t>
            </a:r>
          </a:p>
          <a:p>
            <a:r>
              <a:rPr lang="en-US" dirty="0"/>
              <a:t>Applicable everywhere</a:t>
            </a:r>
          </a:p>
          <a:p>
            <a:r>
              <a:rPr lang="en-US" dirty="0"/>
              <a:t>Dictatorial in nature</a:t>
            </a:r>
          </a:p>
          <a:p>
            <a:r>
              <a:rPr lang="en-US" dirty="0"/>
              <a:t>Highly-opinionated</a:t>
            </a:r>
          </a:p>
          <a:p>
            <a:r>
              <a:rPr lang="en-US" dirty="0"/>
              <a:t>Closed to interpretation</a:t>
            </a:r>
          </a:p>
        </p:txBody>
      </p:sp>
    </p:spTree>
    <p:extLst>
      <p:ext uri="{BB962C8B-B14F-4D97-AF65-F5344CB8AC3E}">
        <p14:creationId xmlns:p14="http://schemas.microsoft.com/office/powerpoint/2010/main" val="31774236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BC482-6BDD-9E04-76A2-669879415887}"/>
              </a:ext>
            </a:extLst>
          </p:cNvPr>
          <p:cNvSpPr>
            <a:spLocks noGrp="1"/>
          </p:cNvSpPr>
          <p:nvPr>
            <p:ph type="title"/>
          </p:nvPr>
        </p:nvSpPr>
        <p:spPr/>
        <p:txBody>
          <a:bodyPr/>
          <a:lstStyle/>
          <a:p>
            <a:r>
              <a:rPr lang="en-US" dirty="0"/>
              <a:t>Departmental Roll-Call:  Who All is Here?</a:t>
            </a:r>
          </a:p>
        </p:txBody>
      </p:sp>
      <p:sp>
        <p:nvSpPr>
          <p:cNvPr id="3" name="Content Placeholder 2">
            <a:extLst>
              <a:ext uri="{FF2B5EF4-FFF2-40B4-BE49-F238E27FC236}">
                <a16:creationId xmlns:a16="http://schemas.microsoft.com/office/drawing/2014/main" id="{AE60015E-604C-DDE3-6F93-8FB024D9652F}"/>
              </a:ext>
            </a:extLst>
          </p:cNvPr>
          <p:cNvSpPr>
            <a:spLocks noGrp="1"/>
          </p:cNvSpPr>
          <p:nvPr>
            <p:ph idx="1"/>
          </p:nvPr>
        </p:nvSpPr>
        <p:spPr/>
        <p:txBody>
          <a:bodyPr/>
          <a:lstStyle/>
          <a:p>
            <a:r>
              <a:rPr lang="en-US" dirty="0"/>
              <a:t>Big Data Services</a:t>
            </a:r>
          </a:p>
          <a:p>
            <a:r>
              <a:rPr lang="en-US" dirty="0"/>
              <a:t>Anybody Else?</a:t>
            </a:r>
          </a:p>
        </p:txBody>
      </p:sp>
    </p:spTree>
    <p:extLst>
      <p:ext uri="{BB962C8B-B14F-4D97-AF65-F5344CB8AC3E}">
        <p14:creationId xmlns:p14="http://schemas.microsoft.com/office/powerpoint/2010/main" val="2161651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334797-FC4A-6C8D-ADC3-BE3A3A0033AD}"/>
              </a:ext>
            </a:extLst>
          </p:cNvPr>
          <p:cNvSpPr>
            <a:spLocks noGrp="1"/>
          </p:cNvSpPr>
          <p:nvPr>
            <p:ph type="title"/>
          </p:nvPr>
        </p:nvSpPr>
        <p:spPr/>
        <p:txBody>
          <a:bodyPr/>
          <a:lstStyle/>
          <a:p>
            <a:r>
              <a:rPr lang="en-US" dirty="0"/>
              <a:t>What are Patterns and Practices</a:t>
            </a:r>
          </a:p>
        </p:txBody>
      </p:sp>
      <p:sp>
        <p:nvSpPr>
          <p:cNvPr id="5" name="Subtitle 4">
            <a:extLst>
              <a:ext uri="{FF2B5EF4-FFF2-40B4-BE49-F238E27FC236}">
                <a16:creationId xmlns:a16="http://schemas.microsoft.com/office/drawing/2014/main" id="{73B4CEA7-AEA2-E083-3101-4B64700211E0}"/>
              </a:ext>
            </a:extLst>
          </p:cNvPr>
          <p:cNvSpPr>
            <a:spLocks noGrp="1"/>
          </p:cNvSpPr>
          <p:nvPr>
            <p:ph type="body" idx="1"/>
          </p:nvPr>
        </p:nvSpPr>
        <p:spPr/>
        <p:txBody>
          <a:bodyPr/>
          <a:lstStyle/>
          <a:p>
            <a:r>
              <a:rPr lang="en-US" dirty="0"/>
              <a:t>Wherein I explain what a “known good solution” is…</a:t>
            </a:r>
          </a:p>
        </p:txBody>
      </p:sp>
    </p:spTree>
    <p:extLst>
      <p:ext uri="{BB962C8B-B14F-4D97-AF65-F5344CB8AC3E}">
        <p14:creationId xmlns:p14="http://schemas.microsoft.com/office/powerpoint/2010/main" val="18439473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CC09E-39F9-CE5A-6A9A-BADD595E31AF}"/>
              </a:ext>
            </a:extLst>
          </p:cNvPr>
          <p:cNvSpPr>
            <a:spLocks noGrp="1"/>
          </p:cNvSpPr>
          <p:nvPr>
            <p:ph type="title"/>
          </p:nvPr>
        </p:nvSpPr>
        <p:spPr/>
        <p:txBody>
          <a:bodyPr/>
          <a:lstStyle/>
          <a:p>
            <a:r>
              <a:rPr lang="en-US" b="1" dirty="0"/>
              <a:t>Patterns</a:t>
            </a:r>
            <a:r>
              <a:rPr lang="en-US" dirty="0"/>
              <a:t>:  Blueprints for Building</a:t>
            </a:r>
          </a:p>
        </p:txBody>
      </p:sp>
      <p:sp>
        <p:nvSpPr>
          <p:cNvPr id="3" name="Content Placeholder 2">
            <a:extLst>
              <a:ext uri="{FF2B5EF4-FFF2-40B4-BE49-F238E27FC236}">
                <a16:creationId xmlns:a16="http://schemas.microsoft.com/office/drawing/2014/main" id="{8D07F028-82C1-8C81-3F2A-3B3D3587F1A4}"/>
              </a:ext>
            </a:extLst>
          </p:cNvPr>
          <p:cNvSpPr>
            <a:spLocks noGrp="1"/>
          </p:cNvSpPr>
          <p:nvPr>
            <p:ph idx="1"/>
          </p:nvPr>
        </p:nvSpPr>
        <p:spPr/>
        <p:txBody>
          <a:bodyPr/>
          <a:lstStyle/>
          <a:p>
            <a:r>
              <a:rPr lang="en-US" dirty="0"/>
              <a:t>Reusable solutions to common problems</a:t>
            </a:r>
          </a:p>
          <a:p>
            <a:r>
              <a:rPr lang="en-US" dirty="0"/>
              <a:t>Typically abstract and language-agnostic</a:t>
            </a:r>
          </a:p>
          <a:p>
            <a:r>
              <a:rPr lang="en-US" dirty="0"/>
              <a:t>Focused on structural or behavioral aspects of a solution</a:t>
            </a:r>
          </a:p>
          <a:p>
            <a:r>
              <a:rPr lang="en-US" dirty="0"/>
              <a:t>Generally target code or architecture, but not both</a:t>
            </a:r>
          </a:p>
        </p:txBody>
      </p:sp>
    </p:spTree>
    <p:extLst>
      <p:ext uri="{BB962C8B-B14F-4D97-AF65-F5344CB8AC3E}">
        <p14:creationId xmlns:p14="http://schemas.microsoft.com/office/powerpoint/2010/main" val="30421540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BE4CB-299F-49AF-172D-183205B9A832}"/>
              </a:ext>
            </a:extLst>
          </p:cNvPr>
          <p:cNvSpPr>
            <a:spLocks noGrp="1"/>
          </p:cNvSpPr>
          <p:nvPr>
            <p:ph type="title"/>
          </p:nvPr>
        </p:nvSpPr>
        <p:spPr/>
        <p:txBody>
          <a:bodyPr/>
          <a:lstStyle/>
          <a:p>
            <a:r>
              <a:rPr lang="en-US" b="1" dirty="0"/>
              <a:t>Practices</a:t>
            </a:r>
            <a:r>
              <a:rPr lang="en-US" dirty="0"/>
              <a:t>: Construction Techniques and Team Habits</a:t>
            </a:r>
          </a:p>
        </p:txBody>
      </p:sp>
      <p:sp>
        <p:nvSpPr>
          <p:cNvPr id="3" name="Content Placeholder 2">
            <a:extLst>
              <a:ext uri="{FF2B5EF4-FFF2-40B4-BE49-F238E27FC236}">
                <a16:creationId xmlns:a16="http://schemas.microsoft.com/office/drawing/2014/main" id="{C1984283-3C09-04CC-1028-5A101C066685}"/>
              </a:ext>
            </a:extLst>
          </p:cNvPr>
          <p:cNvSpPr>
            <a:spLocks noGrp="1"/>
          </p:cNvSpPr>
          <p:nvPr>
            <p:ph idx="1"/>
          </p:nvPr>
        </p:nvSpPr>
        <p:spPr/>
        <p:txBody>
          <a:bodyPr>
            <a:normAutofit fontScale="92500" lnSpcReduction="20000"/>
          </a:bodyPr>
          <a:lstStyle/>
          <a:p>
            <a:r>
              <a:rPr lang="en-US" dirty="0"/>
              <a:t>Recommended ways of working</a:t>
            </a:r>
          </a:p>
          <a:p>
            <a:pPr lvl="1"/>
            <a:r>
              <a:rPr lang="en-US" dirty="0"/>
              <a:t>Processes</a:t>
            </a:r>
          </a:p>
          <a:p>
            <a:pPr lvl="1"/>
            <a:r>
              <a:rPr lang="en-US" dirty="0"/>
              <a:t>Methodologies</a:t>
            </a:r>
          </a:p>
          <a:p>
            <a:pPr lvl="1"/>
            <a:r>
              <a:rPr lang="en-US" dirty="0"/>
              <a:t>Cultural habits</a:t>
            </a:r>
          </a:p>
          <a:p>
            <a:r>
              <a:rPr lang="en-US" dirty="0"/>
              <a:t>Help teams build, deploy, and maintain systems effectively</a:t>
            </a:r>
          </a:p>
          <a:p>
            <a:r>
              <a:rPr lang="en-US" dirty="0"/>
              <a:t>More about </a:t>
            </a:r>
            <a:r>
              <a:rPr lang="en-US" i="1" dirty="0"/>
              <a:t>how you work</a:t>
            </a:r>
            <a:r>
              <a:rPr lang="en-US" dirty="0"/>
              <a:t> than </a:t>
            </a:r>
            <a:r>
              <a:rPr lang="en-US" i="1" dirty="0"/>
              <a:t>what you build</a:t>
            </a:r>
            <a:endParaRPr lang="en-US" dirty="0"/>
          </a:p>
          <a:p>
            <a:r>
              <a:rPr lang="en-US" dirty="0"/>
              <a:t>Examples:</a:t>
            </a:r>
          </a:p>
          <a:p>
            <a:pPr lvl="1"/>
            <a:r>
              <a:rPr lang="en-US" dirty="0"/>
              <a:t>DevOps/DevSecOps/</a:t>
            </a:r>
            <a:r>
              <a:rPr lang="en-US" dirty="0" err="1"/>
              <a:t>MLOps</a:t>
            </a:r>
            <a:endParaRPr lang="en-US" dirty="0"/>
          </a:p>
          <a:p>
            <a:pPr lvl="1"/>
            <a:r>
              <a:rPr lang="en-US" dirty="0"/>
              <a:t>Agile practices (pre-monetization)</a:t>
            </a:r>
          </a:p>
          <a:p>
            <a:pPr lvl="1"/>
            <a:r>
              <a:rPr lang="en-US" dirty="0"/>
              <a:t>Operational practices</a:t>
            </a:r>
          </a:p>
          <a:p>
            <a:pPr lvl="1"/>
            <a:r>
              <a:rPr lang="en-US" dirty="0"/>
              <a:t>Security practices</a:t>
            </a:r>
          </a:p>
          <a:p>
            <a:pPr lvl="1"/>
            <a:r>
              <a:rPr lang="en-US" dirty="0"/>
              <a:t>Team practices</a:t>
            </a:r>
          </a:p>
        </p:txBody>
      </p:sp>
    </p:spTree>
    <p:extLst>
      <p:ext uri="{BB962C8B-B14F-4D97-AF65-F5344CB8AC3E}">
        <p14:creationId xmlns:p14="http://schemas.microsoft.com/office/powerpoint/2010/main" val="3797198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1709</Words>
  <Application>Microsoft Office PowerPoint</Application>
  <PresentationFormat>Widescreen</PresentationFormat>
  <Paragraphs>154</Paragraphs>
  <Slides>16</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Segoe Sans</vt:lpstr>
      <vt:lpstr>Office Theme</vt:lpstr>
      <vt:lpstr>Cloud Patterns and Practices</vt:lpstr>
      <vt:lpstr>Introduction</vt:lpstr>
      <vt:lpstr>Your Affable Presenter</vt:lpstr>
      <vt:lpstr>What This Presentation Is</vt:lpstr>
      <vt:lpstr>What This Presentation Is Not</vt:lpstr>
      <vt:lpstr>Departmental Roll-Call:  Who All is Here?</vt:lpstr>
      <vt:lpstr>What are Patterns and Practices</vt:lpstr>
      <vt:lpstr>Patterns:  Blueprints for Building</vt:lpstr>
      <vt:lpstr>Practices: Construction Techniques and Team Habits</vt:lpstr>
      <vt:lpstr>Patterns and Practices Combined</vt:lpstr>
      <vt:lpstr>Discarding a Misconception</vt:lpstr>
      <vt:lpstr>Benefits of a Lingua Franca</vt:lpstr>
      <vt:lpstr>Enterprise Grade Solutions</vt:lpstr>
      <vt:lpstr>Exercise: Rank the following “-abilities”</vt:lpstr>
      <vt:lpstr>What Does Enterprise Grade Mean Today?</vt:lpstr>
      <vt:lpstr>References</vt:lpstr>
    </vt:vector>
  </TitlesOfParts>
  <Company>Enterprise Products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Burcham, Eric</dc:creator>
  <cp:lastModifiedBy>Burcham, Eric</cp:lastModifiedBy>
  <cp:revision>41</cp:revision>
  <dcterms:created xsi:type="dcterms:W3CDTF">2025-06-18T09:13:43Z</dcterms:created>
  <dcterms:modified xsi:type="dcterms:W3CDTF">2025-06-18T11:22:34Z</dcterms:modified>
</cp:coreProperties>
</file>