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8" r:id="rId3"/>
    <p:sldId id="259" r:id="rId4"/>
    <p:sldId id="260" r:id="rId5"/>
    <p:sldId id="262" r:id="rId6"/>
    <p:sldId id="272" r:id="rId7"/>
    <p:sldId id="267" r:id="rId8"/>
    <p:sldId id="263" r:id="rId9"/>
    <p:sldId id="264" r:id="rId10"/>
    <p:sldId id="265" r:id="rId11"/>
    <p:sldId id="261" r:id="rId12"/>
    <p:sldId id="266" r:id="rId13"/>
    <p:sldId id="268" r:id="rId14"/>
    <p:sldId id="270" r:id="rId15"/>
    <p:sldId id="271" r:id="rId16"/>
    <p:sldId id="273" r:id="rId17"/>
    <p:sldId id="282" r:id="rId18"/>
    <p:sldId id="283" r:id="rId19"/>
    <p:sldId id="257" r:id="rId20"/>
    <p:sldId id="284" r:id="rId21"/>
    <p:sldId id="285" r:id="rId22"/>
    <p:sldId id="286" r:id="rId23"/>
    <p:sldId id="287" r:id="rId24"/>
    <p:sldId id="317" r:id="rId25"/>
    <p:sldId id="288" r:id="rId26"/>
    <p:sldId id="289" r:id="rId27"/>
    <p:sldId id="290" r:id="rId28"/>
    <p:sldId id="318" r:id="rId29"/>
    <p:sldId id="291" r:id="rId30"/>
    <p:sldId id="319" r:id="rId31"/>
    <p:sldId id="292" r:id="rId32"/>
    <p:sldId id="293" r:id="rId33"/>
    <p:sldId id="320" r:id="rId34"/>
    <p:sldId id="295" r:id="rId35"/>
    <p:sldId id="321" r:id="rId36"/>
    <p:sldId id="297" r:id="rId37"/>
    <p:sldId id="322" r:id="rId38"/>
    <p:sldId id="325" r:id="rId39"/>
    <p:sldId id="275" r:id="rId40"/>
    <p:sldId id="326" r:id="rId41"/>
    <p:sldId id="277" r:id="rId42"/>
    <p:sldId id="323" r:id="rId43"/>
    <p:sldId id="279" r:id="rId44"/>
    <p:sldId id="324" r:id="rId45"/>
    <p:sldId id="299" r:id="rId46"/>
    <p:sldId id="309" r:id="rId47"/>
    <p:sldId id="327" r:id="rId48"/>
    <p:sldId id="328" r:id="rId49"/>
    <p:sldId id="329" r:id="rId50"/>
    <p:sldId id="330" r:id="rId51"/>
    <p:sldId id="331" r:id="rId52"/>
    <p:sldId id="332" r:id="rId53"/>
    <p:sldId id="333" r:id="rId54"/>
    <p:sldId id="269" r:id="rId55"/>
    <p:sldId id="27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DCA740-62C6-4D1D-A17D-9E347679A2EF}">
          <p14:sldIdLst>
            <p14:sldId id="256"/>
          </p14:sldIdLst>
        </p14:section>
        <p14:section name="Introduction" id="{58FFBCB8-61FC-407D-A36A-76A82CAA187F}">
          <p14:sldIdLst>
            <p14:sldId id="258"/>
            <p14:sldId id="259"/>
            <p14:sldId id="260"/>
            <p14:sldId id="262"/>
            <p14:sldId id="272"/>
          </p14:sldIdLst>
        </p14:section>
        <p14:section name="What are Patterns and Practices" id="{3A9626C4-27D2-4AA9-9FCC-CDF840E38B1C}">
          <p14:sldIdLst>
            <p14:sldId id="267"/>
            <p14:sldId id="263"/>
            <p14:sldId id="264"/>
            <p14:sldId id="265"/>
            <p14:sldId id="261"/>
            <p14:sldId id="266"/>
          </p14:sldIdLst>
        </p14:section>
        <p14:section name="Enterprise Grade Solutions" id="{4EEC1732-D0D5-46EB-8E8E-E3828267D086}">
          <p14:sldIdLst>
            <p14:sldId id="268"/>
            <p14:sldId id="270"/>
            <p14:sldId id="271"/>
          </p14:sldIdLst>
        </p14:section>
        <p14:section name="The Twelve-Factor App" id="{AD7E6CC1-64A7-4323-8CFE-C9F956A52068}">
          <p14:sldIdLst>
            <p14:sldId id="273"/>
            <p14:sldId id="282"/>
            <p14:sldId id="283"/>
            <p14:sldId id="257"/>
            <p14:sldId id="284"/>
            <p14:sldId id="285"/>
            <p14:sldId id="286"/>
            <p14:sldId id="287"/>
            <p14:sldId id="317"/>
            <p14:sldId id="288"/>
            <p14:sldId id="289"/>
            <p14:sldId id="290"/>
            <p14:sldId id="318"/>
            <p14:sldId id="291"/>
            <p14:sldId id="319"/>
            <p14:sldId id="292"/>
            <p14:sldId id="293"/>
            <p14:sldId id="320"/>
            <p14:sldId id="295"/>
            <p14:sldId id="321"/>
            <p14:sldId id="297"/>
            <p14:sldId id="322"/>
            <p14:sldId id="325"/>
            <p14:sldId id="275"/>
            <p14:sldId id="326"/>
            <p14:sldId id="277"/>
            <p14:sldId id="323"/>
            <p14:sldId id="279"/>
            <p14:sldId id="324"/>
            <p14:sldId id="299"/>
            <p14:sldId id="309"/>
          </p14:sldIdLst>
        </p14:section>
        <p14:section name="Basics of Microservices" id="{C72E5396-75A0-4775-89EE-3DD8267F1277}">
          <p14:sldIdLst>
            <p14:sldId id="327"/>
            <p14:sldId id="328"/>
            <p14:sldId id="329"/>
            <p14:sldId id="330"/>
            <p14:sldId id="331"/>
            <p14:sldId id="332"/>
            <p14:sldId id="333"/>
          </p14:sldIdLst>
        </p14:section>
        <p14:section name="References" id="{A87EA206-B95F-4CA0-B140-32969B965482}">
          <p14:sldIdLst>
            <p14:sldId id="269"/>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59401" autoAdjust="0"/>
  </p:normalViewPr>
  <p:slideViewPr>
    <p:cSldViewPr snapToGrid="0">
      <p:cViewPr varScale="1">
        <p:scale>
          <a:sx n="123" d="100"/>
          <a:sy n="123" d="100"/>
        </p:scale>
        <p:origin x="10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29DF6-541D-46A7-B6F5-6FD2F0D89B49}"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DAA9F-71E8-4E26-92D2-CD7FC535A9E6}" type="slidenum">
              <a:rPr lang="en-US" smtClean="0"/>
              <a:t>‹#›</a:t>
            </a:fld>
            <a:endParaRPr lang="en-US"/>
          </a:p>
        </p:txBody>
      </p:sp>
    </p:spTree>
    <p:extLst>
      <p:ext uri="{BB962C8B-B14F-4D97-AF65-F5344CB8AC3E}">
        <p14:creationId xmlns:p14="http://schemas.microsoft.com/office/powerpoint/2010/main" val="316099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Agile practices</a:t>
            </a:r>
            <a:r>
              <a:rPr lang="en-US" dirty="0"/>
              <a:t>:   rapid iteration, TDD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Operational practices</a:t>
            </a:r>
            <a:r>
              <a:rPr lang="en-US" dirty="0"/>
              <a:t>:   blue/green deployments and canary releases</a:t>
            </a:r>
          </a:p>
          <a:p>
            <a:r>
              <a:rPr lang="en-US" b="1" dirty="0"/>
              <a:t>Security practices</a:t>
            </a:r>
            <a:r>
              <a:rPr lang="en-US" b="0" dirty="0"/>
              <a:t>:  shift-left security, zero trust, secrets management</a:t>
            </a:r>
          </a:p>
          <a:p>
            <a:r>
              <a:rPr lang="en-US" b="1" dirty="0"/>
              <a:t>Team practices</a:t>
            </a:r>
            <a:r>
              <a:rPr lang="en-US" b="0" dirty="0"/>
              <a:t>:  cross-functional teams, shared ownership, blameless postmortems, “you build it, you run it”</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9</a:t>
            </a:fld>
            <a:endParaRPr lang="en-US"/>
          </a:p>
        </p:txBody>
      </p:sp>
    </p:spTree>
    <p:extLst>
      <p:ext uri="{BB962C8B-B14F-4D97-AF65-F5344CB8AC3E}">
        <p14:creationId xmlns:p14="http://schemas.microsoft.com/office/powerpoint/2010/main" val="259361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27</a:t>
            </a:fld>
            <a:endParaRPr lang="en-US"/>
          </a:p>
        </p:txBody>
      </p:sp>
    </p:spTree>
    <p:extLst>
      <p:ext uri="{BB962C8B-B14F-4D97-AF65-F5344CB8AC3E}">
        <p14:creationId xmlns:p14="http://schemas.microsoft.com/office/powerpoint/2010/main" val="219406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backing services as attached resources</a:t>
            </a:r>
          </a:p>
          <a:p>
            <a:r>
              <a:rPr lang="en-US" b="0" dirty="0"/>
              <a:t>A</a:t>
            </a:r>
            <a:r>
              <a:rPr lang="en-US" b="0" baseline="0" dirty="0"/>
              <a:t> backing service is anything that is consumed over a network, such as databases or external APIs.  There is no distinction between services you manage locally and those that belong to third parties.  They should all be treated as </a:t>
            </a:r>
            <a:r>
              <a:rPr lang="en-US" b="0" i="1" baseline="0" dirty="0"/>
              <a:t>resources</a:t>
            </a:r>
            <a:r>
              <a:rPr lang="en-US" b="0" i="0" baseline="0" dirty="0"/>
              <a:t> that can be attached and detached without requiring code changes.</a:t>
            </a:r>
          </a:p>
          <a:p>
            <a:endParaRPr lang="en-US" b="0" i="0" baseline="0" dirty="0"/>
          </a:p>
          <a:p>
            <a:r>
              <a:rPr lang="en-US" b="0" i="0" baseline="0" dirty="0"/>
              <a:t>This concept is tied very strongly to configuration.  As developers, we know we’re going to be using a SQL server.  We might even know where it is, or have a way to connect to it and troubleshoot problems.  But </a:t>
            </a:r>
            <a:r>
              <a:rPr lang="en-US" b="0" i="1" baseline="0" dirty="0"/>
              <a:t>the code itself</a:t>
            </a:r>
            <a:r>
              <a:rPr lang="en-US" b="0" i="0" baseline="0" dirty="0"/>
              <a:t> should never store that information.  Which SQL server, what data center it is in, whether it is installed locally or running in a Docker container… all these concerns are </a:t>
            </a:r>
            <a:r>
              <a:rPr lang="en-US" b="0" i="1" baseline="0" dirty="0"/>
              <a:t>runtime</a:t>
            </a:r>
            <a:r>
              <a:rPr lang="en-US" b="0" i="0" baseline="0" dirty="0"/>
              <a:t> concerns.  When it is time to run the program, the environment provides this configuration information through environment variables, through a secrets manager, or through a custom configuration provider that provides such information through a secure means.</a:t>
            </a:r>
          </a:p>
          <a:p>
            <a:endParaRPr lang="en-US" b="0" i="0" baseline="0" dirty="0"/>
          </a:p>
          <a:p>
            <a:r>
              <a:rPr lang="en-US" b="0" i="0" baseline="0" dirty="0"/>
              <a:t>In this way, we “attach” to our necessary outside services at runtime.  If our SQL server moves, our runtime environment is stopped, an automated process updates the environment’s connection string, and the application is re-started.  In the world of containers, we just destroy any running containers and re-create them with the new configuration.  At no time is the configuration itself part of the source code or the build artifacts.  Only the runtime environment itself knows where our resources reside, and provides the configuration to attach to them.</a:t>
            </a:r>
          </a:p>
          <a:p>
            <a:endParaRPr lang="en-US" b="0" i="0" baseline="0" dirty="0"/>
          </a:p>
          <a:p>
            <a:r>
              <a:rPr lang="en-US" b="0" i="0" baseline="0" dirty="0"/>
              <a:t>If you have to change source code by hand or recompile your application to connect to a different outside resource, you are doing it wrong!</a:t>
            </a:r>
            <a:endParaRPr lang="en-US" b="0" dirty="0"/>
          </a:p>
        </p:txBody>
      </p:sp>
      <p:sp>
        <p:nvSpPr>
          <p:cNvPr id="4" name="Slide Number Placeholder 3"/>
          <p:cNvSpPr>
            <a:spLocks noGrp="1"/>
          </p:cNvSpPr>
          <p:nvPr>
            <p:ph type="sldNum" sz="quarter" idx="10"/>
          </p:nvPr>
        </p:nvSpPr>
        <p:spPr/>
        <p:txBody>
          <a:bodyPr/>
          <a:lstStyle/>
          <a:p>
            <a:fld id="{BF47DF74-73B8-4165-B001-D50CFC13E2DE}" type="slidenum">
              <a:rPr lang="en-US" smtClean="0"/>
              <a:t>28</a:t>
            </a:fld>
            <a:endParaRPr lang="en-US"/>
          </a:p>
        </p:txBody>
      </p:sp>
    </p:spTree>
    <p:extLst>
      <p:ext uri="{BB962C8B-B14F-4D97-AF65-F5344CB8AC3E}">
        <p14:creationId xmlns:p14="http://schemas.microsoft.com/office/powerpoint/2010/main" val="500802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30</a:t>
            </a:fld>
            <a:endParaRPr lang="en-US"/>
          </a:p>
        </p:txBody>
      </p:sp>
    </p:spTree>
    <p:extLst>
      <p:ext uri="{BB962C8B-B14F-4D97-AF65-F5344CB8AC3E}">
        <p14:creationId xmlns:p14="http://schemas.microsoft.com/office/powerpoint/2010/main" val="169210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Strictly separate build and run stages</a:t>
            </a:r>
            <a:endParaRPr lang="en-US" b="0" dirty="0"/>
          </a:p>
          <a:p>
            <a:r>
              <a:rPr lang="en-US" b="0" dirty="0"/>
              <a:t>This requires</a:t>
            </a:r>
            <a:r>
              <a:rPr lang="en-US" b="0" baseline="0" dirty="0"/>
              <a:t> an explicit separation between the processes that build, release, and run software.</a:t>
            </a:r>
          </a:p>
          <a:p>
            <a:endParaRPr lang="en-US" b="0" baseline="0" dirty="0"/>
          </a:p>
          <a:p>
            <a:r>
              <a:rPr lang="en-US" b="0" dirty="0"/>
              <a:t>Let’s define some terms.</a:t>
            </a:r>
          </a:p>
          <a:p>
            <a:endParaRPr lang="en-US" b="0" dirty="0"/>
          </a:p>
          <a:p>
            <a:r>
              <a:rPr lang="en-US" b="1" dirty="0"/>
              <a:t>Build</a:t>
            </a:r>
            <a:r>
              <a:rPr lang="en-US" b="0" dirty="0"/>
              <a:t> – a build process</a:t>
            </a:r>
            <a:r>
              <a:rPr lang="en-US" b="0" baseline="0" dirty="0"/>
              <a:t> should create an executable bundle and execute any tests you have along the way.</a:t>
            </a:r>
          </a:p>
          <a:p>
            <a:endParaRPr lang="en-US" b="0" baseline="0" dirty="0"/>
          </a:p>
          <a:p>
            <a:r>
              <a:rPr lang="en-US" b="1" baseline="0" dirty="0"/>
              <a:t>Release</a:t>
            </a:r>
            <a:r>
              <a:rPr lang="en-US" b="0" baseline="0" dirty="0"/>
              <a:t> – a release in an immutable combination of the built artifacts and configuration.</a:t>
            </a:r>
          </a:p>
          <a:p>
            <a:endParaRPr lang="en-US" b="0" baseline="0" dirty="0"/>
          </a:p>
          <a:p>
            <a:r>
              <a:rPr lang="en-US" b="1" baseline="0" dirty="0"/>
              <a:t>Run</a:t>
            </a:r>
            <a:r>
              <a:rPr lang="en-US" b="0" baseline="0" dirty="0"/>
              <a:t> – the process of deploying and executing the application.  This should always be handled by some kind of process orchestrator, and should have as few moving parts as possible.</a:t>
            </a:r>
          </a:p>
          <a:p>
            <a:endParaRPr lang="en-US" b="0" baseline="0" dirty="0"/>
          </a:p>
          <a:p>
            <a:r>
              <a:rPr lang="en-US" b="0" baseline="0" dirty="0"/>
              <a:t>Suffice it to say, each of these stages should be automated rather than relying on human intervention.  In the </a:t>
            </a:r>
            <a:r>
              <a:rPr lang="en-US" b="0" baseline="0" dirty="0" err="1"/>
              <a:t>.Net</a:t>
            </a:r>
            <a:r>
              <a:rPr lang="en-US" b="0" baseline="0" dirty="0"/>
              <a:t> world, we can use Azure DevOps server for these steps.  Open-source projects might rely on Travis CI or Circle CI.  Team City is an option that supports virtually any technology stack.</a:t>
            </a:r>
          </a:p>
          <a:p>
            <a:endParaRPr lang="en-US" b="0" baseline="0" dirty="0"/>
          </a:p>
          <a:p>
            <a:r>
              <a:rPr lang="en-US" b="0" baseline="0" dirty="0"/>
              <a:t>The important effect of using this approach is that once the build artifacts are created, they remain </a:t>
            </a:r>
            <a:r>
              <a:rPr lang="en-US" b="0" i="1" baseline="0" dirty="0"/>
              <a:t>exactly the same</a:t>
            </a:r>
            <a:r>
              <a:rPr lang="en-US" b="0" i="0" baseline="0" dirty="0"/>
              <a:t>, regardless of the deployment environment.  If you need to debug a problem from production, you can use exactly the same bits that are running there to debug locally.  You don’t have to worry about subtle compilation differences.  If you are a business person or development manager watching a demo in a staging environment, you know the same bytes will be deployed to production.</a:t>
            </a:r>
          </a:p>
          <a:p>
            <a:endParaRPr lang="en-US" b="0" i="0" baseline="0" dirty="0"/>
          </a:p>
          <a:p>
            <a:r>
              <a:rPr lang="en-US" b="0" i="0" baseline="0" dirty="0"/>
              <a:t>Every release should always have a unique release ID such as a timestamp or incrementing number.  At Enterprise, we should use semantic versioning.  Releases are an append-only ledger.  A release cannot be altered in any way once it is created.  Any change must create a new release.</a:t>
            </a:r>
          </a:p>
        </p:txBody>
      </p:sp>
      <p:sp>
        <p:nvSpPr>
          <p:cNvPr id="4" name="Slide Number Placeholder 3"/>
          <p:cNvSpPr>
            <a:spLocks noGrp="1"/>
          </p:cNvSpPr>
          <p:nvPr>
            <p:ph type="sldNum" sz="quarter" idx="5"/>
          </p:nvPr>
        </p:nvSpPr>
        <p:spPr/>
        <p:txBody>
          <a:bodyPr/>
          <a:lstStyle/>
          <a:p>
            <a:fld id="{555DAA9F-71E8-4E26-92D2-CD7FC535A9E6}" type="slidenum">
              <a:rPr lang="en-US" smtClean="0"/>
              <a:t>31</a:t>
            </a:fld>
            <a:endParaRPr lang="en-US"/>
          </a:p>
        </p:txBody>
      </p:sp>
    </p:spTree>
    <p:extLst>
      <p:ext uri="{BB962C8B-B14F-4D97-AF65-F5344CB8AC3E}">
        <p14:creationId xmlns:p14="http://schemas.microsoft.com/office/powerpoint/2010/main" val="378364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Execute the application as one or more stateless processes</a:t>
            </a:r>
            <a:endParaRPr lang="en-US" dirty="0"/>
          </a:p>
          <a:p>
            <a:r>
              <a:rPr lang="en-US" dirty="0"/>
              <a:t>A “process,” for our purposes,</a:t>
            </a:r>
            <a:r>
              <a:rPr lang="en-US" baseline="0" dirty="0"/>
              <a:t> is defined as the single execution of an application.  An application should run in a separate process that does not share information with other running applications.  This means not using techniques such as sticky sessions or caches to share state between processes.</a:t>
            </a:r>
          </a:p>
          <a:p>
            <a:endParaRPr lang="en-US" baseline="0" dirty="0"/>
          </a:p>
          <a:p>
            <a:r>
              <a:rPr lang="en-US" baseline="0" dirty="0"/>
              <a:t>Twelve-factor applications share-nothing.  Any data that needs to persist must reside in a client-side cookie or a stateful backing service, such as a database.</a:t>
            </a:r>
          </a:p>
          <a:p>
            <a:endParaRPr lang="en-US" baseline="0" dirty="0"/>
          </a:p>
          <a:p>
            <a:r>
              <a:rPr lang="en-US" baseline="0" dirty="0"/>
              <a:t>The memory or local storage subsystem of the runtime environment can be used as a simple, brief, single-transaction storage medium.  But this should be used for during-request intermediate results only.  Nothing should be kept in-process or in the execution environment between requests or units of work.  Even the complete loss of this single-use cache should have no effect on the overall system state.</a:t>
            </a:r>
          </a:p>
          <a:p>
            <a:endParaRPr lang="en-US" baseline="0" dirty="0"/>
          </a:p>
          <a:p>
            <a:r>
              <a:rPr lang="en-US" baseline="0" dirty="0"/>
              <a:t>Sticky sessions, where user session data is cached in memory and future requests are expected to come to the same service instance, are a critical violation of twelve-factor design principles and should never be used or relied upon.  When performance at scale is critical, </a:t>
            </a:r>
            <a:r>
              <a:rPr lang="en-US" i="0" baseline="0" dirty="0"/>
              <a:t>this</a:t>
            </a:r>
            <a:r>
              <a:rPr lang="en-US" baseline="0" dirty="0"/>
              <a:t> kind of information is a good candidate for data stores like </a:t>
            </a:r>
            <a:r>
              <a:rPr lang="en-US" baseline="0" dirty="0" err="1"/>
              <a:t>Memcached</a:t>
            </a:r>
            <a:r>
              <a:rPr lang="en-US" baseline="0" dirty="0"/>
              <a:t> or </a:t>
            </a:r>
            <a:r>
              <a:rPr lang="en-US" baseline="0" dirty="0" err="1"/>
              <a:t>Redis</a:t>
            </a:r>
            <a:r>
              <a:rPr lang="en-US" baseline="0" dirty="0"/>
              <a:t> that offer time-expiration.</a:t>
            </a:r>
            <a:endParaRPr lang="en-US"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33</a:t>
            </a:fld>
            <a:endParaRPr lang="en-US"/>
          </a:p>
        </p:txBody>
      </p:sp>
    </p:spTree>
    <p:extLst>
      <p:ext uri="{BB962C8B-B14F-4D97-AF65-F5344CB8AC3E}">
        <p14:creationId xmlns:p14="http://schemas.microsoft.com/office/powerpoint/2010/main" val="201237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Export</a:t>
            </a:r>
            <a:r>
              <a:rPr lang="en-US" b="1" baseline="0" dirty="0"/>
              <a:t> services via port binding</a:t>
            </a:r>
            <a:endParaRPr lang="en-US" dirty="0"/>
          </a:p>
          <a:p>
            <a:r>
              <a:rPr lang="en-US" dirty="0"/>
              <a:t>A twelve-</a:t>
            </a:r>
            <a:r>
              <a:rPr lang="en-US" baseline="0" dirty="0"/>
              <a:t>factor app should be completely self-contained and not rely on the run-time injection of an external host or server.  If you want to expose an API over HTTP then an app should </a:t>
            </a:r>
            <a:r>
              <a:rPr lang="en-US" i="1" baseline="0" dirty="0"/>
              <a:t>export the service</a:t>
            </a:r>
            <a:r>
              <a:rPr lang="en-US" i="0" baseline="0" dirty="0"/>
              <a:t> and bind it to a specific port rather than having it implemented via a web server.</a:t>
            </a:r>
          </a:p>
          <a:p>
            <a:endParaRPr lang="en-US" i="0" baseline="0" dirty="0"/>
          </a:p>
          <a:p>
            <a:r>
              <a:rPr lang="en-US" i="0" baseline="0" dirty="0"/>
              <a:t>When building for .Net, you no longer rely on IIS.  When using PHP, Python, or Perl, you don’t use Apache.  When building in Java, you don’t plan to depend on Tomcat.  You simply start up the service and bind it to an external port.</a:t>
            </a:r>
          </a:p>
          <a:p>
            <a:endParaRPr lang="en-US" i="0" baseline="0" dirty="0"/>
          </a:p>
          <a:p>
            <a:r>
              <a:rPr lang="en-US" i="0" baseline="0" dirty="0"/>
              <a:t>This is typically accomplished by using dependency declarations to use something like Kestrel for .Net, Tornado for Python, Thin for Ruby, or Jetty for Java and other JVM-based languages.</a:t>
            </a:r>
          </a:p>
          <a:p>
            <a:endParaRPr lang="en-US" i="0" baseline="0" dirty="0"/>
          </a:p>
          <a:p>
            <a:r>
              <a:rPr lang="en-US" i="0" baseline="0" dirty="0"/>
              <a:t>It becomes the responsibility of the environment to route requests to the port that the application is bound to.  This is a very different approach to using a web server such as IIS to create an HTTP-based service.  </a:t>
            </a:r>
            <a:r>
              <a:rPr lang="en-US" b="0" i="0" baseline="0" dirty="0"/>
              <a:t>This can be controlled with hostname resolution and a load-balancer, or can be handled in a completely opaque way in a runtime environment designed for scale, such as Kubernetes.</a:t>
            </a:r>
          </a:p>
          <a:p>
            <a:endParaRPr lang="en-US" b="0" i="0" baseline="0" dirty="0"/>
          </a:p>
          <a:p>
            <a:r>
              <a:rPr lang="en-US" b="0" i="0" baseline="0" dirty="0"/>
              <a:t>HTTP is not the only service that can be exported, of course.  Virtually anything can bind to a port and wait for incoming requests.  Incoming requests can also be pulled actively, without port-binding, by maintaining an active connection to one or more backing services, such as a file system or message transport.</a:t>
            </a:r>
            <a:endParaRPr lang="en-US" b="0" i="1" baseline="0" dirty="0"/>
          </a:p>
        </p:txBody>
      </p:sp>
      <p:sp>
        <p:nvSpPr>
          <p:cNvPr id="4" name="Slide Number Placeholder 3"/>
          <p:cNvSpPr>
            <a:spLocks noGrp="1"/>
          </p:cNvSpPr>
          <p:nvPr>
            <p:ph type="sldNum" sz="quarter" idx="10"/>
          </p:nvPr>
        </p:nvSpPr>
        <p:spPr/>
        <p:txBody>
          <a:bodyPr/>
          <a:lstStyle/>
          <a:p>
            <a:fld id="{BF47DF74-73B8-4165-B001-D50CFC13E2DE}" type="slidenum">
              <a:rPr lang="en-US" smtClean="0"/>
              <a:t>35</a:t>
            </a:fld>
            <a:endParaRPr lang="en-US"/>
          </a:p>
        </p:txBody>
      </p:sp>
    </p:spTree>
    <p:extLst>
      <p:ext uri="{BB962C8B-B14F-4D97-AF65-F5344CB8AC3E}">
        <p14:creationId xmlns:p14="http://schemas.microsoft.com/office/powerpoint/2010/main" val="1200335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37</a:t>
            </a:fld>
            <a:endParaRPr lang="en-US"/>
          </a:p>
        </p:txBody>
      </p:sp>
    </p:spTree>
    <p:extLst>
      <p:ext uri="{BB962C8B-B14F-4D97-AF65-F5344CB8AC3E}">
        <p14:creationId xmlns:p14="http://schemas.microsoft.com/office/powerpoint/2010/main" val="1843501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Scale</a:t>
            </a:r>
            <a:r>
              <a:rPr lang="en-US" b="1" baseline="0" dirty="0"/>
              <a:t> out via the process model</a:t>
            </a:r>
            <a:endParaRPr lang="en-US" b="0" baseline="0" dirty="0"/>
          </a:p>
          <a:p>
            <a:r>
              <a:rPr lang="en-US" b="0" baseline="0" dirty="0"/>
              <a:t>The Unix process model is a simple and powerful abstraction for running server-side applications.  Processes are configured to exist in a certain state and are managed automatically when the operating system or runtime environment starts up.  They are also restarted automatically if they crash or die for any reason.</a:t>
            </a:r>
          </a:p>
          <a:p>
            <a:endParaRPr lang="en-US" b="0" baseline="0" dirty="0"/>
          </a:p>
          <a:p>
            <a:r>
              <a:rPr lang="en-US" b="0" baseline="0" dirty="0"/>
              <a:t>There are many process managers:  Launched for OS X.  Upstart for Ubuntu.  Windows services are another flavor.  The Docker runtime. Kubernetes is designed for extreme scale and self-healing.  What all of these have in common is that beyond their configuration, they are hands off.  DevOps personnel configure the desired state of the application, and the process manager tries to “make it so.”  In more modern platforms this is done using </a:t>
            </a:r>
            <a:r>
              <a:rPr lang="en-US" b="1" baseline="0" dirty="0"/>
              <a:t>infrastructure as code</a:t>
            </a:r>
            <a:r>
              <a:rPr lang="en-US" b="0" baseline="0" dirty="0"/>
              <a:t>.</a:t>
            </a:r>
          </a:p>
          <a:p>
            <a:endParaRPr lang="en-US" b="0" baseline="0" dirty="0"/>
          </a:p>
          <a:p>
            <a:r>
              <a:rPr lang="en-US" b="0" baseline="0" dirty="0"/>
              <a:t>By using good configuration practices, using stateless processes, treating dependencies as attached resources, and using basic port binding, it is very easy to increase the number of running processes needed to meet the scale of incoming requests.  Another advantage is that many of the intricacies of in-process scaling via multi-threading are avoided.  By treating each request as an independent unit of work which can be handled by any instance of a given process, we avoid the need to manage thread locking, avoid the resource limitations involved in scaling up within a single server, and make it much easier to debug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There is some nuance involved here, though.  Ultimately your scaling will by bound by other parts of your distributed system, particularly any data storage infrastructure, which is difficult to scale out.  That said, the running process should provide a basic unit of scale that enables more elastic scaling to occur.</a:t>
            </a:r>
          </a:p>
        </p:txBody>
      </p:sp>
      <p:sp>
        <p:nvSpPr>
          <p:cNvPr id="4" name="Slide Number Placeholder 3"/>
          <p:cNvSpPr>
            <a:spLocks noGrp="1"/>
          </p:cNvSpPr>
          <p:nvPr>
            <p:ph type="sldNum" sz="quarter" idx="10"/>
          </p:nvPr>
        </p:nvSpPr>
        <p:spPr/>
        <p:txBody>
          <a:bodyPr/>
          <a:lstStyle/>
          <a:p>
            <a:fld id="{BF47DF74-73B8-4165-B001-D50CFC13E2DE}" type="slidenum">
              <a:rPr lang="en-US" smtClean="0"/>
              <a:t>38</a:t>
            </a:fld>
            <a:endParaRPr lang="en-US"/>
          </a:p>
        </p:txBody>
      </p:sp>
    </p:spTree>
    <p:extLst>
      <p:ext uri="{BB962C8B-B14F-4D97-AF65-F5344CB8AC3E}">
        <p14:creationId xmlns:p14="http://schemas.microsoft.com/office/powerpoint/2010/main" val="4194315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Maximize</a:t>
            </a:r>
            <a:r>
              <a:rPr lang="en-US" b="1" baseline="0" dirty="0"/>
              <a:t> robustness with fast startup and graceful shutdown</a:t>
            </a:r>
          </a:p>
          <a:p>
            <a:r>
              <a:rPr lang="en-US" b="0" baseline="0" dirty="0"/>
              <a:t>Genuinely responsive elastic scaling requires that you can spin up instances quickly and kill them off without much ceremony.</a:t>
            </a:r>
          </a:p>
          <a:p>
            <a:endParaRPr lang="en-US" b="0" baseline="0" dirty="0"/>
          </a:p>
          <a:p>
            <a:r>
              <a:rPr lang="en-US" b="0" baseline="0" dirty="0"/>
              <a:t>You will need to take the time to ensure that applications shut down gracefully.  Once they receive a command to close… e.g.  a SIGTERM signal from a process manager, they should stop accepting new requests and return any unprocessed items back to wherever they came from.  In other words, 12 factor applications do not “drain stop.”  They punt.</a:t>
            </a:r>
          </a:p>
          <a:p>
            <a:endParaRPr lang="en-US" b="0" baseline="0" dirty="0"/>
          </a:p>
          <a:p>
            <a:r>
              <a:rPr lang="en-US" b="0" baseline="0" dirty="0"/>
              <a:t>In .Net Core you can use a </a:t>
            </a:r>
            <a:r>
              <a:rPr lang="en-US" b="0" baseline="0" dirty="0" err="1"/>
              <a:t>HostApplicationLifetime</a:t>
            </a:r>
            <a:r>
              <a:rPr lang="en-US" b="0" baseline="0" dirty="0"/>
              <a:t> instance to implement a graceful shutdown by hooking into events such as </a:t>
            </a:r>
            <a:r>
              <a:rPr lang="en-US" b="0" baseline="0" dirty="0" err="1"/>
              <a:t>ApplicationStopping</a:t>
            </a:r>
            <a:r>
              <a:rPr lang="en-US" b="0" baseline="0" dirty="0"/>
              <a:t> and </a:t>
            </a:r>
            <a:r>
              <a:rPr lang="en-US" b="0" baseline="0" dirty="0" err="1"/>
              <a:t>ApplicationStopped</a:t>
            </a:r>
            <a:r>
              <a:rPr lang="en-US" b="0" baseline="0" dirty="0"/>
              <a:t>.  Note that these will not necessarily fire in a debug environment, but they will fire when being managed by an orchestrator.  You can also use </a:t>
            </a:r>
            <a:r>
              <a:rPr lang="en-US" b="0" baseline="0" dirty="0" err="1"/>
              <a:t>CancellationToken</a:t>
            </a:r>
            <a:r>
              <a:rPr lang="en-US" b="0" baseline="0" dirty="0"/>
              <a:t> in your processing to check that a shutdown has not been signaled before doing any work.</a:t>
            </a:r>
          </a:p>
          <a:p>
            <a:endParaRPr lang="en-US" b="0" baseline="0" dirty="0"/>
          </a:p>
          <a:p>
            <a:r>
              <a:rPr lang="en-US" b="0" baseline="0" dirty="0"/>
              <a:t>Consideration should also be given to “sudden death” scenarios where there’s no opportunity for graceful shutdown.  This is more to do with the way workloads are organized, such as using transactional messaging that will return messages to a queue if they are not explicitly terminated.</a:t>
            </a:r>
          </a:p>
        </p:txBody>
      </p:sp>
      <p:sp>
        <p:nvSpPr>
          <p:cNvPr id="4" name="Slide Number Placeholder 3"/>
          <p:cNvSpPr>
            <a:spLocks noGrp="1"/>
          </p:cNvSpPr>
          <p:nvPr>
            <p:ph type="sldNum" sz="quarter" idx="10"/>
          </p:nvPr>
        </p:nvSpPr>
        <p:spPr/>
        <p:txBody>
          <a:bodyPr/>
          <a:lstStyle/>
          <a:p>
            <a:fld id="{BF47DF74-73B8-4165-B001-D50CFC13E2DE}" type="slidenum">
              <a:rPr lang="en-US" smtClean="0"/>
              <a:t>40</a:t>
            </a:fld>
            <a:endParaRPr lang="en-US"/>
          </a:p>
        </p:txBody>
      </p:sp>
    </p:spTree>
    <p:extLst>
      <p:ext uri="{BB962C8B-B14F-4D97-AF65-F5344CB8AC3E}">
        <p14:creationId xmlns:p14="http://schemas.microsoft.com/office/powerpoint/2010/main" val="2182671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Keep development, staging, and production as similar as possible</a:t>
            </a:r>
          </a:p>
          <a:p>
            <a:endParaRPr lang="en-US" b="0" dirty="0"/>
          </a:p>
          <a:p>
            <a:r>
              <a:rPr lang="en-US" b="0" dirty="0"/>
              <a:t>There are several</a:t>
            </a:r>
            <a:r>
              <a:rPr lang="en-US" b="0" baseline="0" dirty="0"/>
              <a:t> different ways in which environments diverge.  Code can get stuck in “testing hell” so the version in test environments starts to diverge from production.  It can be difficult to keep tools and frameworks in sync.  There’s also sometimes a difference in personnel between each environment which can give rise to subtle differences in configuration.</a:t>
            </a:r>
          </a:p>
          <a:p>
            <a:endParaRPr lang="en-US" b="0" baseline="0" dirty="0"/>
          </a:p>
          <a:p>
            <a:r>
              <a:rPr lang="en-US" b="0" baseline="0" dirty="0"/>
              <a:t>Twelve factor applications help to reduce this divergence by producing stateless, self-contained applications that depend less on external frameworks.  Containerization can help further by creating more certainty over run-time environments.  Ultimately, you need to ensure that environments have a similar topology and only really vary in size.</a:t>
            </a:r>
            <a:endParaRPr lang="en-US" b="0"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42</a:t>
            </a:fld>
            <a:endParaRPr lang="en-US"/>
          </a:p>
        </p:txBody>
      </p:sp>
    </p:spTree>
    <p:extLst>
      <p:ext uri="{BB962C8B-B14F-4D97-AF65-F5344CB8AC3E}">
        <p14:creationId xmlns:p14="http://schemas.microsoft.com/office/powerpoint/2010/main" val="378400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D6D6D6"/>
                </a:solidFill>
                <a:effectLst/>
                <a:latin typeface="Segoe Sans"/>
              </a:rPr>
              <a:t>Cross-team collaboration</a:t>
            </a:r>
            <a:r>
              <a:rPr lang="en-US" b="0" i="0" dirty="0">
                <a:solidFill>
                  <a:srgbClr val="D6D6D6"/>
                </a:solidFill>
                <a:effectLst/>
                <a:latin typeface="Segoe Sans"/>
              </a:rPr>
              <a:t>: Architects, developers, DevOps, and QA can align using shared concepts like "circuit breaker" or "immutable infrastructure."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Scalability of knowledge</a:t>
            </a:r>
            <a:r>
              <a:rPr lang="en-US" b="0" i="0" dirty="0">
                <a:solidFill>
                  <a:srgbClr val="D6D6D6"/>
                </a:solidFill>
                <a:effectLst/>
                <a:latin typeface="Segoe Sans"/>
              </a:rPr>
              <a:t>: New team members or partners can ramp up faster when familiar patterns and practices are in place.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Tool and platform agnosticism</a:t>
            </a:r>
            <a:r>
              <a:rPr lang="en-US" b="0" i="0" dirty="0">
                <a:solidFill>
                  <a:srgbClr val="D6D6D6"/>
                </a:solidFill>
                <a:effectLst/>
                <a:latin typeface="Segoe Sans"/>
              </a:rPr>
              <a:t>: Whether you're using AWS, Azure, or Kubernetes, the same principles often apply.</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Design consistency</a:t>
            </a:r>
            <a:r>
              <a:rPr lang="en-US" b="0" i="0" dirty="0">
                <a:solidFill>
                  <a:srgbClr val="D6D6D6"/>
                </a:solidFill>
                <a:effectLst/>
                <a:latin typeface="Segoe Sans"/>
              </a:rPr>
              <a:t>: Promotes reusable, proven solutions and avoids reinventing the wheel.</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12</a:t>
            </a:fld>
            <a:endParaRPr lang="en-US"/>
          </a:p>
        </p:txBody>
      </p:sp>
    </p:spTree>
    <p:extLst>
      <p:ext uri="{BB962C8B-B14F-4D97-AF65-F5344CB8AC3E}">
        <p14:creationId xmlns:p14="http://schemas.microsoft.com/office/powerpoint/2010/main" val="2574260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logs as event streams</a:t>
            </a:r>
          </a:p>
          <a:p>
            <a:endParaRPr lang="en-US" b="0" dirty="0"/>
          </a:p>
          <a:p>
            <a:r>
              <a:rPr lang="en-US" b="0" dirty="0"/>
              <a:t>A twelve</a:t>
            </a:r>
            <a:r>
              <a:rPr lang="en-US" b="0" baseline="0" dirty="0"/>
              <a:t>-factor application should treat logs as a time-ordered sequence of events and shouldn’t worry about how they are routed or stored.  Log entries should be written directly to </a:t>
            </a:r>
            <a:r>
              <a:rPr lang="en-US" b="0" baseline="0" dirty="0" err="1"/>
              <a:t>stdout</a:t>
            </a:r>
            <a:r>
              <a:rPr lang="en-US" b="0" baseline="0" dirty="0"/>
              <a:t> or </a:t>
            </a:r>
            <a:r>
              <a:rPr lang="en-US" b="0" baseline="0" dirty="0" err="1"/>
              <a:t>stderror</a:t>
            </a:r>
            <a:r>
              <a:rPr lang="en-US" b="0" baseline="0" dirty="0"/>
              <a:t>.  The aggregation, storage, and processing of these entries is a separate concern that should be taken care of by the environment.  This approach tends to be associated with tools such as the ELK stack or Splunk that capture and process log streams.</a:t>
            </a:r>
          </a:p>
          <a:p>
            <a:endParaRPr lang="en-US" b="0" baseline="0" dirty="0"/>
          </a:p>
          <a:p>
            <a:r>
              <a:rPr lang="en-US" b="0" baseline="0" dirty="0"/>
              <a:t>This can be difficult for application developers who are used to being able to configure the shape and destination of log files, including rotation and rollover practices.  This decoupling gives you more freedom to change the way logs are processed without having to make corresponding changes in application implementations.  It also helps with elastic scalability, as manual log aggregation can quickly become a real pain when you scale up to dozens of instances.</a:t>
            </a:r>
            <a:endParaRPr lang="en-US" b="0" i="1" baseline="0" dirty="0"/>
          </a:p>
          <a:p>
            <a:endParaRPr lang="en-US" b="0" i="0" baseline="0" dirty="0"/>
          </a:p>
          <a:p>
            <a:r>
              <a:rPr lang="en-US" b="0" i="0" baseline="0" dirty="0"/>
              <a:t>Many implementations of .Net Core logging abstraction involve more explicit routing to a log store.  For example, libraries such as Serilog have implementations that explicitly route output to Azure’s AppInsights.  This is not in keeping with a twelve-factor application as it couples services more explicitly to an external service.</a:t>
            </a:r>
            <a:endParaRPr lang="en-US" b="0" baseline="0" dirty="0"/>
          </a:p>
          <a:p>
            <a:endParaRPr lang="en-US" b="0" baseline="0" dirty="0"/>
          </a:p>
          <a:p>
            <a:r>
              <a:rPr lang="en-US" b="0" baseline="0" dirty="0"/>
              <a:t>The .Net Core logging extensions support this abstraction by providing a standard interface for writing log statements and a hierarchy of providers that can route these statements to the console output stream.</a:t>
            </a:r>
          </a:p>
        </p:txBody>
      </p:sp>
      <p:sp>
        <p:nvSpPr>
          <p:cNvPr id="4" name="Slide Number Placeholder 3"/>
          <p:cNvSpPr>
            <a:spLocks noGrp="1"/>
          </p:cNvSpPr>
          <p:nvPr>
            <p:ph type="sldNum" sz="quarter" idx="10"/>
          </p:nvPr>
        </p:nvSpPr>
        <p:spPr/>
        <p:txBody>
          <a:bodyPr/>
          <a:lstStyle/>
          <a:p>
            <a:fld id="{BF47DF74-73B8-4165-B001-D50CFC13E2DE}" type="slidenum">
              <a:rPr lang="en-US" smtClean="0"/>
              <a:t>44</a:t>
            </a:fld>
            <a:endParaRPr lang="en-US"/>
          </a:p>
        </p:txBody>
      </p:sp>
    </p:spTree>
    <p:extLst>
      <p:ext uri="{BB962C8B-B14F-4D97-AF65-F5344CB8AC3E}">
        <p14:creationId xmlns:p14="http://schemas.microsoft.com/office/powerpoint/2010/main" val="69368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Run admin / management tasks as one-off processes</a:t>
            </a:r>
          </a:p>
          <a:p>
            <a:endParaRPr lang="en-US" dirty="0"/>
          </a:p>
          <a:p>
            <a:r>
              <a:rPr lang="en-US" dirty="0"/>
              <a:t>This refers to upgrades or one-off</a:t>
            </a:r>
            <a:r>
              <a:rPr lang="en-US" baseline="0" dirty="0"/>
              <a:t> configuration tasks and it implies they should be bundled with a release.  A good example is using schema migrations to make changes to a target database.  One thing that is missing from </a:t>
            </a:r>
            <a:r>
              <a:rPr lang="en-US" baseline="0" dirty="0" err="1"/>
              <a:t>.Net</a:t>
            </a:r>
            <a:r>
              <a:rPr lang="en-US" baseline="0" dirty="0"/>
              <a:t> Core in this respect is a REPL shell that allows you to run arbitrary code, such as the rails console command or </a:t>
            </a:r>
            <a:r>
              <a:rPr lang="en-US" baseline="0" dirty="0" err="1"/>
              <a:t>irb</a:t>
            </a:r>
            <a:r>
              <a:rPr lang="en-US" baseline="0" dirty="0"/>
              <a:t> in Ruby.  We must work around this with shell scripts or applications that run as one-time executable processes rather than long-lived applications.  Another option is to have applications run their own necessary changes on startup, though for security reasons I don’t recommend this.  Applications generally should not be allowed to alter database schema, for example.  Only data.</a:t>
            </a:r>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46</a:t>
            </a:fld>
            <a:endParaRPr lang="en-US"/>
          </a:p>
        </p:txBody>
      </p:sp>
    </p:spTree>
    <p:extLst>
      <p:ext uri="{BB962C8B-B14F-4D97-AF65-F5344CB8AC3E}">
        <p14:creationId xmlns:p14="http://schemas.microsoft.com/office/powerpoint/2010/main" val="1243480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Delivery Contention</a:t>
            </a:r>
            <a:r>
              <a:rPr lang="en-US" dirty="0"/>
              <a:t> - When multiple teams need to coordinate changes to deploy functionality, causing bottlenecks and delays</a:t>
            </a:r>
          </a:p>
          <a:p>
            <a:endParaRPr lang="en-US" b="1" dirty="0"/>
          </a:p>
          <a:p>
            <a:r>
              <a:rPr lang="en-US" b="1" dirty="0"/>
              <a:t>Technology Lock-in</a:t>
            </a:r>
            <a:r>
              <a:rPr lang="en-US" dirty="0"/>
              <a:t> - Being forced to use a single technology stack across an entire system, limiting optimization opportunities</a:t>
            </a:r>
          </a:p>
          <a:p>
            <a:endParaRPr lang="en-US" b="1" dirty="0"/>
          </a:p>
          <a:p>
            <a:r>
              <a:rPr lang="en-US" b="1" dirty="0"/>
              <a:t>Scaling Challenges</a:t>
            </a:r>
            <a:r>
              <a:rPr lang="en-US" dirty="0"/>
              <a:t> - Difficulty in scaling specific parts of a system independently based on actual load patterns</a:t>
            </a:r>
          </a:p>
          <a:p>
            <a:endParaRPr lang="en-US" b="1" dirty="0"/>
          </a:p>
          <a:p>
            <a:r>
              <a:rPr lang="en-US" b="1" dirty="0"/>
              <a:t>Organizational Misalignment</a:t>
            </a:r>
            <a:r>
              <a:rPr lang="en-US" dirty="0"/>
              <a:t> - System architecture that doesn't match team boundaries, creating communication overhead</a:t>
            </a:r>
          </a:p>
        </p:txBody>
      </p:sp>
      <p:sp>
        <p:nvSpPr>
          <p:cNvPr id="4" name="Slide Number Placeholder 3"/>
          <p:cNvSpPr>
            <a:spLocks noGrp="1"/>
          </p:cNvSpPr>
          <p:nvPr>
            <p:ph type="sldNum" sz="quarter" idx="5"/>
          </p:nvPr>
        </p:nvSpPr>
        <p:spPr/>
        <p:txBody>
          <a:bodyPr/>
          <a:lstStyle/>
          <a:p>
            <a:fld id="{555DAA9F-71E8-4E26-92D2-CD7FC535A9E6}" type="slidenum">
              <a:rPr lang="en-US" smtClean="0"/>
              <a:t>48</a:t>
            </a:fld>
            <a:endParaRPr lang="en-US"/>
          </a:p>
        </p:txBody>
      </p:sp>
    </p:spTree>
    <p:extLst>
      <p:ext uri="{BB962C8B-B14F-4D97-AF65-F5344CB8AC3E}">
        <p14:creationId xmlns:p14="http://schemas.microsoft.com/office/powerpoint/2010/main" val="177076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embracing </a:t>
            </a:r>
            <a:r>
              <a:rPr lang="en-US" b="1" dirty="0"/>
              <a:t>independent deployability</a:t>
            </a:r>
            <a:r>
              <a:rPr lang="en-US" dirty="0"/>
              <a:t> as the core principle, microservices enable teams to make changes, deploy, and release functionality without requiring coordination with other services. This architectural approach naturally leads to </a:t>
            </a:r>
            <a:r>
              <a:rPr lang="en-US" b="1" dirty="0"/>
              <a:t>loosely coupled</a:t>
            </a:r>
            <a:r>
              <a:rPr lang="en-US" dirty="0"/>
              <a:t> services with </a:t>
            </a:r>
            <a:r>
              <a:rPr lang="en-US" b="1" dirty="0"/>
              <a:t>stable interfaces</a:t>
            </a:r>
            <a:r>
              <a:rPr lang="en-US" dirty="0"/>
              <a:t>, allowing organizations to scale teams, technology choices, and system components </a:t>
            </a:r>
            <a:r>
              <a:rPr lang="en-US" b="1" dirty="0"/>
              <a:t>independently</a:t>
            </a:r>
            <a:r>
              <a:rPr lang="en-US" dirty="0"/>
              <a:t>.</a:t>
            </a:r>
          </a:p>
        </p:txBody>
      </p:sp>
      <p:sp>
        <p:nvSpPr>
          <p:cNvPr id="4" name="Slide Number Placeholder 3"/>
          <p:cNvSpPr>
            <a:spLocks noGrp="1"/>
          </p:cNvSpPr>
          <p:nvPr>
            <p:ph type="sldNum" sz="quarter" idx="5"/>
          </p:nvPr>
        </p:nvSpPr>
        <p:spPr/>
        <p:txBody>
          <a:bodyPr/>
          <a:lstStyle/>
          <a:p>
            <a:fld id="{555DAA9F-71E8-4E26-92D2-CD7FC535A9E6}" type="slidenum">
              <a:rPr lang="en-US" smtClean="0"/>
              <a:t>50</a:t>
            </a:fld>
            <a:endParaRPr lang="en-US"/>
          </a:p>
        </p:txBody>
      </p:sp>
    </p:spTree>
    <p:extLst>
      <p:ext uri="{BB962C8B-B14F-4D97-AF65-F5344CB8AC3E}">
        <p14:creationId xmlns:p14="http://schemas.microsoft.com/office/powerpoint/2010/main" val="1472882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Essential Characteristics</a:t>
            </a:r>
          </a:p>
          <a:p>
            <a:pPr>
              <a:buFont typeface="+mj-lt"/>
              <a:buAutoNum type="arabicPeriod"/>
            </a:pPr>
            <a:r>
              <a:rPr lang="en-US" b="1" dirty="0"/>
              <a:t>Independently Deployable</a:t>
            </a:r>
            <a:r>
              <a:rPr lang="en-US" dirty="0"/>
              <a:t> </a:t>
            </a:r>
          </a:p>
          <a:p>
            <a:pPr marL="742950" lvl="1" indent="-285750">
              <a:buFont typeface="+mj-lt"/>
              <a:buAutoNum type="arabicPeriod"/>
            </a:pPr>
            <a:r>
              <a:rPr lang="en-US" dirty="0"/>
              <a:t>Can be changed, deployed, and released without requiring other microservices to change</a:t>
            </a:r>
          </a:p>
          <a:p>
            <a:pPr marL="742950" lvl="1" indent="-285750">
              <a:buFont typeface="+mj-lt"/>
              <a:buAutoNum type="arabicPeriod"/>
            </a:pPr>
            <a:r>
              <a:rPr lang="en-US" dirty="0"/>
              <a:t>The fundamental characteristic from which other benefits flow</a:t>
            </a:r>
          </a:p>
          <a:p>
            <a:pPr>
              <a:buFont typeface="+mj-lt"/>
              <a:buAutoNum type="arabicPeriod"/>
            </a:pPr>
            <a:r>
              <a:rPr lang="en-US" b="1" dirty="0"/>
              <a:t>Modeled Around a Business Domain</a:t>
            </a:r>
            <a:r>
              <a:rPr lang="en-US" dirty="0"/>
              <a:t> </a:t>
            </a:r>
          </a:p>
          <a:p>
            <a:pPr marL="742950" lvl="1" indent="-285750">
              <a:buFont typeface="+mj-lt"/>
              <a:buAutoNum type="arabicPeriod"/>
            </a:pPr>
            <a:r>
              <a:rPr lang="en-US" dirty="0"/>
              <a:t>Services represent real-world business capabilities</a:t>
            </a:r>
          </a:p>
          <a:p>
            <a:pPr marL="742950" lvl="1" indent="-285750">
              <a:buFont typeface="+mj-lt"/>
              <a:buAutoNum type="arabicPeriod"/>
            </a:pPr>
            <a:r>
              <a:rPr lang="en-US" dirty="0"/>
              <a:t>Prioritizes high cohesion of business functionality over technical functionality</a:t>
            </a:r>
          </a:p>
          <a:p>
            <a:pPr>
              <a:buFont typeface="+mj-lt"/>
              <a:buAutoNum type="arabicPeriod"/>
            </a:pPr>
            <a:r>
              <a:rPr lang="en-US" b="1" dirty="0"/>
              <a:t>Own Their Own State</a:t>
            </a:r>
            <a:r>
              <a:rPr lang="en-US" dirty="0"/>
              <a:t> </a:t>
            </a:r>
          </a:p>
          <a:p>
            <a:pPr marL="742950" lvl="1" indent="-285750">
              <a:buFont typeface="+mj-lt"/>
              <a:buAutoNum type="arabicPeriod"/>
            </a:pPr>
            <a:r>
              <a:rPr lang="en-US" dirty="0"/>
              <a:t>Each microservice encapsulates its own database where required</a:t>
            </a:r>
          </a:p>
          <a:p>
            <a:pPr marL="742950" lvl="1" indent="-285750">
              <a:buFont typeface="+mj-lt"/>
              <a:buAutoNum type="arabicPeriod"/>
            </a:pPr>
            <a:r>
              <a:rPr lang="en-US" dirty="0"/>
              <a:t>Avoids shared databases to maintain clear boundaries</a:t>
            </a:r>
          </a:p>
          <a:p>
            <a:pPr>
              <a:buFont typeface="+mj-lt"/>
              <a:buAutoNum type="arabicPeriod"/>
            </a:pPr>
            <a:r>
              <a:rPr lang="en-US" b="1" dirty="0"/>
              <a:t>Clear, Stable Boundaries</a:t>
            </a:r>
            <a:r>
              <a:rPr lang="en-US" dirty="0"/>
              <a:t> </a:t>
            </a:r>
          </a:p>
          <a:p>
            <a:pPr marL="742950" lvl="1" indent="-285750">
              <a:buFont typeface="+mj-lt"/>
              <a:buAutoNum type="arabicPeriod"/>
            </a:pPr>
            <a:r>
              <a:rPr lang="en-US" dirty="0"/>
              <a:t>Explicit, well-defined contracts between services</a:t>
            </a:r>
          </a:p>
          <a:p>
            <a:pPr marL="742950" lvl="1" indent="-285750">
              <a:buFont typeface="+mj-lt"/>
              <a:buAutoNum type="arabicPeriod"/>
            </a:pPr>
            <a:r>
              <a:rPr lang="en-US" dirty="0"/>
              <a:t>Internal implementation hidden from external consumers</a:t>
            </a:r>
          </a:p>
          <a:p>
            <a:pPr>
              <a:buFont typeface="+mj-lt"/>
              <a:buAutoNum type="arabicPeriod"/>
            </a:pPr>
            <a:r>
              <a:rPr lang="en-US" b="1" dirty="0"/>
              <a:t>Technology Agnostic</a:t>
            </a:r>
            <a:r>
              <a:rPr lang="en-US" dirty="0"/>
              <a:t> </a:t>
            </a:r>
          </a:p>
          <a:p>
            <a:pPr marL="742950" lvl="1" indent="-285750">
              <a:buFont typeface="+mj-lt"/>
              <a:buAutoNum type="arabicPeriod"/>
            </a:pPr>
            <a:r>
              <a:rPr lang="en-US" dirty="0"/>
              <a:t>Services communicate via network protocols</a:t>
            </a:r>
          </a:p>
          <a:p>
            <a:pPr marL="742950" lvl="1" indent="-285750">
              <a:buFont typeface="+mj-lt"/>
              <a:buAutoNum type="arabicPeriod"/>
            </a:pPr>
            <a:r>
              <a:rPr lang="en-US" dirty="0"/>
              <a:t>Implementation details (language, data storage) are entirely hidden</a:t>
            </a:r>
          </a:p>
          <a:p>
            <a:pPr>
              <a:buFont typeface="+mj-lt"/>
              <a:buAutoNum type="arabicPeriod"/>
            </a:pPr>
            <a:r>
              <a:rPr lang="en-US" b="1" dirty="0"/>
              <a:t>Embrace Information Hiding</a:t>
            </a:r>
            <a:r>
              <a:rPr lang="en-US" dirty="0"/>
              <a:t> </a:t>
            </a:r>
          </a:p>
          <a:p>
            <a:pPr marL="742950" lvl="1" indent="-285750">
              <a:buFont typeface="+mj-lt"/>
              <a:buAutoNum type="arabicPeriod"/>
            </a:pPr>
            <a:r>
              <a:rPr lang="en-US" dirty="0"/>
              <a:t>Hide as much information as possible inside a component</a:t>
            </a:r>
          </a:p>
          <a:p>
            <a:pPr marL="742950" lvl="1" indent="-285750">
              <a:buFont typeface="+mj-lt"/>
              <a:buAutoNum type="arabicPeriod"/>
            </a:pPr>
            <a:r>
              <a:rPr lang="en-US" dirty="0"/>
              <a:t>Expose as little as possible via external interfaces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51</a:t>
            </a:fld>
            <a:endParaRPr lang="en-US"/>
          </a:p>
        </p:txBody>
      </p:sp>
    </p:spTree>
    <p:extLst>
      <p:ext uri="{BB962C8B-B14F-4D97-AF65-F5344CB8AC3E}">
        <p14:creationId xmlns:p14="http://schemas.microsoft.com/office/powerpoint/2010/main" val="3001334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Right-Sizing Services: Beyond the Name</a:t>
            </a:r>
          </a:p>
          <a:p>
            <a:r>
              <a:rPr lang="en-US" dirty="0"/>
              <a:t>The term "microservice" can be misleading. The prefix "micro" suggests services should be as small as possible, but this interpretation misses the point entirely.</a:t>
            </a:r>
          </a:p>
          <a:p>
            <a:r>
              <a:rPr lang="en-US" b="1" dirty="0"/>
              <a:t>The Reality:</a:t>
            </a:r>
            <a:endParaRPr lang="en-US" dirty="0"/>
          </a:p>
          <a:p>
            <a:pPr>
              <a:buFont typeface="Arial" panose="020B0604020202020204" pitchFamily="34" charset="0"/>
              <a:buChar char="•"/>
            </a:pPr>
            <a:r>
              <a:rPr lang="en-US" dirty="0"/>
              <a:t>A microservice should be </a:t>
            </a:r>
            <a:r>
              <a:rPr lang="en-US" b="1" dirty="0"/>
              <a:t>as small as possible, but still as large as necessary</a:t>
            </a:r>
            <a:endParaRPr lang="en-US" dirty="0"/>
          </a:p>
          <a:p>
            <a:pPr>
              <a:buFont typeface="Arial" panose="020B0604020202020204" pitchFamily="34" charset="0"/>
              <a:buChar char="•"/>
            </a:pPr>
            <a:r>
              <a:rPr lang="en-US" dirty="0"/>
              <a:t>Size is determined by business capability boundaries, not lines of code</a:t>
            </a:r>
          </a:p>
          <a:p>
            <a:pPr>
              <a:buFont typeface="Arial" panose="020B0604020202020204" pitchFamily="34" charset="0"/>
              <a:buChar char="•"/>
            </a:pPr>
            <a:r>
              <a:rPr lang="en-US" dirty="0"/>
              <a:t>Services must be large enough to: </a:t>
            </a:r>
          </a:p>
          <a:p>
            <a:pPr marL="742950" lvl="1" indent="-285750">
              <a:buFont typeface="Arial" panose="020B0604020202020204" pitchFamily="34" charset="0"/>
              <a:buChar char="•"/>
            </a:pPr>
            <a:r>
              <a:rPr lang="en-US" dirty="0"/>
              <a:t>Represent a complete business capability</a:t>
            </a:r>
          </a:p>
          <a:p>
            <a:pPr marL="742950" lvl="1" indent="-285750">
              <a:buFont typeface="Arial" panose="020B0604020202020204" pitchFamily="34" charset="0"/>
              <a:buChar char="•"/>
            </a:pPr>
            <a:r>
              <a:rPr lang="en-US" dirty="0"/>
              <a:t>Maintain data consistency within their boundaries</a:t>
            </a:r>
          </a:p>
          <a:p>
            <a:pPr marL="742950" lvl="1" indent="-285750">
              <a:buFont typeface="Arial" panose="020B0604020202020204" pitchFamily="34" charset="0"/>
              <a:buChar char="•"/>
            </a:pPr>
            <a:r>
              <a:rPr lang="en-US" dirty="0"/>
              <a:t>Provide a stable, meaningful interface to consumers</a:t>
            </a:r>
          </a:p>
          <a:p>
            <a:r>
              <a:rPr lang="en-US" b="1" dirty="0"/>
              <a:t>Key Principle:</a:t>
            </a:r>
            <a:r>
              <a:rPr lang="en-US" dirty="0"/>
              <a:t> The focus should be on </a:t>
            </a:r>
            <a:r>
              <a:rPr lang="en-US" b="1" dirty="0"/>
              <a:t>independent deployability</a:t>
            </a:r>
            <a:r>
              <a:rPr lang="en-US" dirty="0"/>
              <a:t> and </a:t>
            </a:r>
            <a:r>
              <a:rPr lang="en-US" b="1" dirty="0"/>
              <a:t>business alignment</a:t>
            </a:r>
            <a:r>
              <a:rPr lang="en-US" dirty="0"/>
              <a:t>, not arbitrary size constraints. Some microservices might be relatively large if they encapsulate a complex business domain, while others might be quite small if they handle a focused capability. The "micro" refers more to the scope of business responsibility than to physical size metrics.</a:t>
            </a:r>
          </a:p>
          <a:p>
            <a:endParaRPr lang="en-US" dirty="0"/>
          </a:p>
          <a:p>
            <a:r>
              <a:rPr lang="en-US" dirty="0"/>
              <a:t>A microservice can be composed of more than one runnable process.  Remember, the public interface is through clear and stable APIs over networks.  The internals are hidden from and irrelevant to the outside world.</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52</a:t>
            </a:fld>
            <a:endParaRPr lang="en-US"/>
          </a:p>
        </p:txBody>
      </p:sp>
    </p:spTree>
    <p:extLst>
      <p:ext uri="{BB962C8B-B14F-4D97-AF65-F5344CB8AC3E}">
        <p14:creationId xmlns:p14="http://schemas.microsoft.com/office/powerpoint/2010/main" val="1306663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illustrates how a tax information extraction system can be decomposed into focused microservices, each with clear boundaries and responsibilities:</a:t>
            </a:r>
          </a:p>
          <a:p>
            <a:r>
              <a:rPr lang="en-US" b="1" dirty="0"/>
              <a:t>Document Processing Service</a:t>
            </a:r>
            <a:endParaRPr lang="en-US" dirty="0"/>
          </a:p>
          <a:p>
            <a:pPr>
              <a:buFont typeface="Arial" panose="020B0604020202020204" pitchFamily="34" charset="0"/>
              <a:buChar char="•"/>
            </a:pPr>
            <a:r>
              <a:rPr lang="en-US" dirty="0"/>
              <a:t>Orchestrates the overall tax extraction workflow</a:t>
            </a:r>
          </a:p>
          <a:p>
            <a:pPr>
              <a:buFont typeface="Arial" panose="020B0604020202020204" pitchFamily="34" charset="0"/>
              <a:buChar char="•"/>
            </a:pPr>
            <a:r>
              <a:rPr lang="en-US" dirty="0"/>
              <a:t>Gathers documents from storage systems</a:t>
            </a:r>
          </a:p>
          <a:p>
            <a:pPr>
              <a:buFont typeface="Arial" panose="020B0604020202020204" pitchFamily="34" charset="0"/>
              <a:buChar char="•"/>
            </a:pPr>
            <a:r>
              <a:rPr lang="en-US" dirty="0"/>
              <a:t>Constructs and iterates on prompts based on extraction results</a:t>
            </a:r>
          </a:p>
          <a:p>
            <a:pPr>
              <a:buFont typeface="Arial" panose="020B0604020202020204" pitchFamily="34" charset="0"/>
              <a:buChar char="•"/>
            </a:pPr>
            <a:r>
              <a:rPr lang="en-US" dirty="0"/>
              <a:t>Manages document state and processing status</a:t>
            </a:r>
          </a:p>
          <a:p>
            <a:pPr>
              <a:buFont typeface="Arial" panose="020B0604020202020204" pitchFamily="34" charset="0"/>
              <a:buChar char="•"/>
            </a:pPr>
            <a:r>
              <a:rPr lang="en-US" dirty="0"/>
              <a:t>Has no knowledge of LLM internals or tax system specifics</a:t>
            </a:r>
          </a:p>
          <a:p>
            <a:r>
              <a:rPr lang="en-US" b="1" dirty="0"/>
              <a:t>LLM Extraction Service</a:t>
            </a:r>
            <a:endParaRPr lang="en-US" dirty="0"/>
          </a:p>
          <a:p>
            <a:pPr>
              <a:buFont typeface="Arial" panose="020B0604020202020204" pitchFamily="34" charset="0"/>
              <a:buChar char="•"/>
            </a:pPr>
            <a:r>
              <a:rPr lang="en-US" dirty="0"/>
              <a:t>Purely focused on the interaction with the language model</a:t>
            </a:r>
          </a:p>
          <a:p>
            <a:pPr>
              <a:buFont typeface="Arial" panose="020B0604020202020204" pitchFamily="34" charset="0"/>
              <a:buChar char="•"/>
            </a:pPr>
            <a:r>
              <a:rPr lang="en-US" dirty="0"/>
              <a:t>Accepts a prompt and document as input</a:t>
            </a:r>
          </a:p>
          <a:p>
            <a:pPr>
              <a:buFont typeface="Arial" panose="020B0604020202020204" pitchFamily="34" charset="0"/>
              <a:buChar char="•"/>
            </a:pPr>
            <a:r>
              <a:rPr lang="en-US" dirty="0"/>
              <a:t>Returns structured or semi-structured data as output</a:t>
            </a:r>
          </a:p>
          <a:p>
            <a:pPr>
              <a:buFont typeface="Arial" panose="020B0604020202020204" pitchFamily="34" charset="0"/>
              <a:buChar char="•"/>
            </a:pPr>
            <a:r>
              <a:rPr lang="en-US" dirty="0"/>
              <a:t>Completely agnostic to the tax domain - could be reused for any extraction task</a:t>
            </a:r>
          </a:p>
          <a:p>
            <a:pPr>
              <a:buFont typeface="Arial" panose="020B0604020202020204" pitchFamily="34" charset="0"/>
              <a:buChar char="•"/>
            </a:pPr>
            <a:r>
              <a:rPr lang="en-US" dirty="0"/>
              <a:t>Encapsulates model selection, prompt optimization, and response parsing</a:t>
            </a:r>
          </a:p>
          <a:p>
            <a:r>
              <a:rPr lang="en-US" b="1" dirty="0"/>
              <a:t>Tax Reconciliation Service</a:t>
            </a:r>
            <a:endParaRPr lang="en-US" dirty="0"/>
          </a:p>
          <a:p>
            <a:pPr>
              <a:buFont typeface="Arial" panose="020B0604020202020204" pitchFamily="34" charset="0"/>
              <a:buChar char="•"/>
            </a:pPr>
            <a:r>
              <a:rPr lang="en-US" dirty="0"/>
              <a:t>Domain-specific service that understands tax rules and systems</a:t>
            </a:r>
          </a:p>
          <a:p>
            <a:pPr>
              <a:buFont typeface="Arial" panose="020B0604020202020204" pitchFamily="34" charset="0"/>
              <a:buChar char="•"/>
            </a:pPr>
            <a:r>
              <a:rPr lang="en-US" dirty="0"/>
              <a:t>Validates extracted data against business rules</a:t>
            </a:r>
          </a:p>
          <a:p>
            <a:pPr>
              <a:buFont typeface="Arial" panose="020B0604020202020204" pitchFamily="34" charset="0"/>
              <a:buChar char="•"/>
            </a:pPr>
            <a:r>
              <a:rPr lang="en-US" dirty="0"/>
              <a:t>Interfaces with existing tax systems</a:t>
            </a:r>
          </a:p>
          <a:p>
            <a:pPr>
              <a:buFont typeface="Arial" panose="020B0604020202020204" pitchFamily="34" charset="0"/>
              <a:buChar char="•"/>
            </a:pPr>
            <a:r>
              <a:rPr lang="en-US" dirty="0"/>
              <a:t>Marks results for human review or automated processing</a:t>
            </a:r>
          </a:p>
          <a:p>
            <a:pPr>
              <a:buFont typeface="Arial" panose="020B0604020202020204" pitchFamily="34" charset="0"/>
              <a:buChar char="•"/>
            </a:pPr>
            <a:r>
              <a:rPr lang="en-US" dirty="0"/>
              <a:t>Contains all tax-specific business logic</a:t>
            </a:r>
          </a:p>
          <a:p>
            <a:r>
              <a:rPr lang="en-US" dirty="0"/>
              <a:t>Each service maintains clear contracts through well-defined APIs, allowing them to evolve independently. The LLM service, being domain-agnostic, could be reused across multiple extraction use cases, while the tax-specific logic remains isolated in the reconciliation service. This separation enables teams to work independently, scale services based on load, and update components without affecting the entire system.</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53</a:t>
            </a:fld>
            <a:endParaRPr lang="en-US"/>
          </a:p>
        </p:txBody>
      </p:sp>
    </p:spTree>
    <p:extLst>
      <p:ext uri="{BB962C8B-B14F-4D97-AF65-F5344CB8AC3E}">
        <p14:creationId xmlns:p14="http://schemas.microsoft.com/office/powerpoint/2010/main" val="1971826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13</a:t>
            </a:fld>
            <a:endParaRPr lang="en-US"/>
          </a:p>
        </p:txBody>
      </p:sp>
    </p:spTree>
    <p:extLst>
      <p:ext uri="{BB962C8B-B14F-4D97-AF65-F5344CB8AC3E}">
        <p14:creationId xmlns:p14="http://schemas.microsoft.com/office/powerpoint/2010/main" val="37090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 points</a:t>
            </a:r>
          </a:p>
          <a:p>
            <a:endParaRPr lang="en-US" dirty="0"/>
          </a:p>
          <a:p>
            <a:r>
              <a:rPr lang="en-US" dirty="0"/>
              <a:t>This list was given to be by a mentor in the late 90’s.  It represented his take on what “Enterprise Grade Software” meant.  Was it hard to crash?  Did it fail elegantly?  Did failures cascade to other systems?  What the code legible… even (dare I say) beautiful?  These are the first things in my career I was taught to hold dear.</a:t>
            </a:r>
          </a:p>
          <a:p>
            <a:endParaRPr lang="en-US" dirty="0"/>
          </a:p>
          <a:p>
            <a:r>
              <a:rPr lang="en-US" b="1" dirty="0"/>
              <a:t>These are all important</a:t>
            </a:r>
            <a:r>
              <a:rPr lang="en-US" dirty="0"/>
              <a:t>.  Any ranking of them is relative to that statement.  Neglect any three of these, and you’re going to be hurting.  Neglect any more than that, and you’re in for a world of hurt.</a:t>
            </a:r>
          </a:p>
          <a:p>
            <a:endParaRPr lang="en-US" dirty="0"/>
          </a:p>
          <a:p>
            <a:r>
              <a:rPr lang="en-US" dirty="0"/>
              <a:t>If you must trade some of these for others, </a:t>
            </a:r>
            <a:r>
              <a:rPr lang="en-US" i="1" dirty="0"/>
              <a:t>you had better think it through and know why you are choosing one over another</a:t>
            </a:r>
            <a:r>
              <a:rPr lang="en-US" dirty="0"/>
              <a:t>.  Context is critically important.</a:t>
            </a:r>
          </a:p>
          <a:p>
            <a:endParaRPr lang="en-US" dirty="0"/>
          </a:p>
          <a:p>
            <a:r>
              <a:rPr lang="en-US" dirty="0"/>
              <a:t>Take portability for example.  Depending on the organization you work for and the target runtimes available, this could be very high on the list.  It could also be near the bottom or thrown out entirely.</a:t>
            </a:r>
          </a:p>
          <a:p>
            <a:endParaRPr lang="en-US" dirty="0"/>
          </a:p>
          <a:p>
            <a:r>
              <a:rPr lang="en-US" dirty="0"/>
              <a:t>Testability is often ignored or neglected.  This can be a terrible mistake.  Consider the process of certifying your solution.  Do you want to be able to automate most of that, or do you want to manually test the software for quality, performance, reliability, and scalability by hand every time you hoist to production?  But testability also comes at a cost, and sometimes this cost can be quite substantial.  For very simple solutions, small API footprints, integration points (does my SQL connection work…), or systems that are almost entirely read-only, the cost may not be worth it.  But for business-critical transactional systems, absolutely.  Then, in your world of AI and machine learning, the entire process of automated testing and certification are different from anything I have done and comes with an entire suite of concerns that are specific to your problem and solution spaces.</a:t>
            </a:r>
          </a:p>
        </p:txBody>
      </p:sp>
      <p:sp>
        <p:nvSpPr>
          <p:cNvPr id="4" name="Slide Number Placeholder 3"/>
          <p:cNvSpPr>
            <a:spLocks noGrp="1"/>
          </p:cNvSpPr>
          <p:nvPr>
            <p:ph type="sldNum" sz="quarter" idx="5"/>
          </p:nvPr>
        </p:nvSpPr>
        <p:spPr/>
        <p:txBody>
          <a:bodyPr/>
          <a:lstStyle/>
          <a:p>
            <a:fld id="{555DAA9F-71E8-4E26-92D2-CD7FC535A9E6}" type="slidenum">
              <a:rPr lang="en-US" smtClean="0"/>
              <a:t>14</a:t>
            </a:fld>
            <a:endParaRPr lang="en-US"/>
          </a:p>
        </p:txBody>
      </p:sp>
    </p:spTree>
    <p:extLst>
      <p:ext uri="{BB962C8B-B14F-4D97-AF65-F5344CB8AC3E}">
        <p14:creationId xmlns:p14="http://schemas.microsoft.com/office/powerpoint/2010/main" val="281271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does not represent a list of things to leave and do today at the expense of all else.  Rather it represents one of many possible desired end states.</a:t>
            </a:r>
          </a:p>
          <a:p>
            <a:endParaRPr lang="en-US" dirty="0"/>
          </a:p>
          <a:p>
            <a:r>
              <a:rPr lang="en-US" dirty="0"/>
              <a:t>We need to participate in a maturation of thinking that aligns with the times and the new solution spaces available to us.  The evolution is from “Enterprise Grade Software” to “Enterprise Grade Solutions.”  This reflects a fundamental shift in how we organize and isolate complexity in providing solutions to complex problems.  It also represents a fundamental shift in how we deal with crosscutting concerns.  Concerns can now be separated not just across code, but across infrastructure, operations, and governance layers.  The goal is to create systems where complexity is contained, solutions are logically organized, and each crosscutting concerns is handled at the ideal layer in the solution stack.</a:t>
            </a:r>
          </a:p>
          <a:p>
            <a:endParaRPr lang="en-US" dirty="0"/>
          </a:p>
          <a:p>
            <a:r>
              <a:rPr lang="en-US" b="1" dirty="0"/>
              <a:t>Fit for purpose</a:t>
            </a:r>
            <a:r>
              <a:rPr lang="en-US" b="0" dirty="0"/>
              <a:t>:  Above all, you must solve the problem in front of you.  If your system doesn’t do what you need it to do, you might as well pack up and go home.</a:t>
            </a:r>
            <a:endParaRPr lang="en-US" b="1" dirty="0"/>
          </a:p>
          <a:p>
            <a:endParaRPr lang="en-US" b="1" dirty="0"/>
          </a:p>
          <a:p>
            <a:r>
              <a:rPr lang="en-US" b="1" dirty="0"/>
              <a:t>Security by design</a:t>
            </a:r>
            <a:r>
              <a:rPr lang="en-US" b="0" dirty="0"/>
              <a:t>:  Security cannot be an afterthought.  This means zero-trust network architecture, encryption everywhere, automated compliance scanning, and embedding security policies within infrastructure as code throughout the development lifecycle.</a:t>
            </a:r>
          </a:p>
          <a:p>
            <a:pPr marL="171450" indent="-171450">
              <a:buFont typeface="Arial" panose="020B0604020202020204" pitchFamily="34" charset="0"/>
              <a:buChar char="•"/>
            </a:pPr>
            <a:r>
              <a:rPr lang="en-US" b="0" dirty="0"/>
              <a:t>Talk about Cherryl</a:t>
            </a:r>
          </a:p>
          <a:p>
            <a:pPr marL="171450" indent="-171450">
              <a:buFont typeface="Arial" panose="020B0604020202020204" pitchFamily="34" charset="0"/>
              <a:buChar char="•"/>
            </a:pPr>
            <a:r>
              <a:rPr lang="en-US" b="0" dirty="0"/>
              <a:t>Talk about security and compliance in general</a:t>
            </a:r>
          </a:p>
          <a:p>
            <a:pPr marL="171450" indent="-171450">
              <a:buFont typeface="Arial" panose="020B0604020202020204" pitchFamily="34" charset="0"/>
              <a:buChar char="•"/>
            </a:pPr>
            <a:r>
              <a:rPr lang="en-US" b="0" dirty="0"/>
              <a:t>Talk about David Pool’s new role</a:t>
            </a:r>
          </a:p>
          <a:p>
            <a:endParaRPr lang="en-US" b="0" dirty="0"/>
          </a:p>
          <a:p>
            <a:r>
              <a:rPr lang="en-US" b="1" dirty="0"/>
              <a:t>Organized design</a:t>
            </a:r>
            <a:r>
              <a:rPr lang="en-US" b="0" dirty="0"/>
              <a:t>:  </a:t>
            </a:r>
          </a:p>
          <a:p>
            <a:endParaRPr lang="en-US" b="0" dirty="0"/>
          </a:p>
          <a:p>
            <a:r>
              <a:rPr lang="en-US" b="1" dirty="0"/>
              <a:t>Isolation of complexity</a:t>
            </a:r>
            <a:r>
              <a:rPr lang="en-US" b="0" dirty="0"/>
              <a:t>:  Complexity should be isolated at multiple levels – from microservice boundaries to network segmentation to data access patterns and more.  This means pushing cross-cutting concerns like SSL termination, authentication, and rate limiting to the platform layer through service meshes and API gateways.  It also means keeping business logic focused and pristine.</a:t>
            </a:r>
          </a:p>
          <a:p>
            <a:endParaRPr lang="en-US" b="0" dirty="0"/>
          </a:p>
          <a:p>
            <a:r>
              <a:rPr lang="en-US" b="1" dirty="0"/>
              <a:t>Platform-managed concerns</a:t>
            </a:r>
            <a:r>
              <a:rPr lang="en-US" b="0" dirty="0"/>
              <a:t>:  Following 12-factor principles and beyond, modern solutions delegate infrastructure concerns to the platform.  Load balancing, service discovery, secret management, certificate rotation, and the like become declarative configurations rather than application code, allowing developers and AI/ML engineers to focus on business value.</a:t>
            </a:r>
          </a:p>
          <a:p>
            <a:endParaRPr lang="en-US" b="0" dirty="0"/>
          </a:p>
          <a:p>
            <a:r>
              <a:rPr lang="en-US" b="1" dirty="0"/>
              <a:t>Cost-optimized</a:t>
            </a:r>
            <a:r>
              <a:rPr lang="en-US" b="0" dirty="0"/>
              <a:t>:  With cloud spend often representing significant operational expense, solutions should try to implement intelligent resource allocation, spot instance usage, serverless where appropriate, and continuous cost monitoring with automated optimization.  All of this is, of course, both free and effortless.</a:t>
            </a:r>
          </a:p>
          <a:p>
            <a:endParaRPr lang="en-US" b="0" dirty="0"/>
          </a:p>
          <a:p>
            <a:r>
              <a:rPr lang="en-US" b="1" dirty="0"/>
              <a:t>Operational excellence</a:t>
            </a:r>
            <a:r>
              <a:rPr lang="en-US" b="0" dirty="0"/>
              <a:t>:  Beyond traditional operations, this encompasses GitOps and DevSecOps workflows, automated disaster recovery, self-healing systems, and chaos engineering.  And who doesn’t want to play with something called “Chaos Monkey?”  The system itself becomes responsible for maintaining its operational health, with human operators setting policies rather than executing procedures.</a:t>
            </a:r>
          </a:p>
          <a:p>
            <a:endParaRPr lang="en-US" b="0" dirty="0"/>
          </a:p>
          <a:p>
            <a:r>
              <a:rPr lang="en-US" b="1" dirty="0"/>
              <a:t>Multi-layer resilience</a:t>
            </a:r>
            <a:r>
              <a:rPr lang="en-US" b="0" dirty="0"/>
              <a:t>:  Resilience should be considered at every layer – from redundant infrastructure to circuit breakers in code to automated failover strategies.  Each layer isolates failures from propagating, creating defense in depth that goes beyond simple high-availability.</a:t>
            </a:r>
          </a:p>
          <a:p>
            <a:endParaRPr lang="en-US" b="0" dirty="0"/>
          </a:p>
          <a:p>
            <a:r>
              <a:rPr lang="en-US" b="1" dirty="0"/>
              <a:t>Policy-driven governance</a:t>
            </a:r>
            <a:r>
              <a:rPr lang="en-US" b="0" dirty="0"/>
              <a:t>:  Security, compliance, and cost controls can be expressed as policies that the system enforces automatically.  To name a few examples, this includes network security groups, data classification and access rules, budget alerts, license compliance and vulnerability scanning for dependencies, runtime process protection, and on the list goes.  The point here is to organize governance concerns into manageable, auditable components so we can isolate solution developers from having to spend time on them.</a:t>
            </a:r>
          </a:p>
          <a:p>
            <a:endParaRPr lang="en-US" b="0" dirty="0"/>
          </a:p>
          <a:p>
            <a:r>
              <a:rPr lang="en-US" b="1" dirty="0"/>
              <a:t>Unified observability</a:t>
            </a:r>
            <a:r>
              <a:rPr lang="en-US" b="0" dirty="0"/>
              <a:t>:  The system should provide comprehensive visibility across all layers such as infrastructure and cost metrics, application traces, saga status of business transactions, and business KPIs.  Provide a single pane of glass for understanding system behavior.  This organization of monitoring data enables teams to quickly isolate issues in complex distributed systems.</a:t>
            </a:r>
          </a:p>
          <a:p>
            <a:endParaRPr lang="en-US" b="0" dirty="0"/>
          </a:p>
          <a:p>
            <a:r>
              <a:rPr lang="en-US" b="1" dirty="0"/>
              <a:t>Infrastructure (and other things) as code</a:t>
            </a:r>
            <a:r>
              <a:rPr lang="en-US" b="0" dirty="0"/>
              <a:t>:  All system components – networks, storage, security policies, compliance rules, and orchestration of executing workloads, are defined as versioned, testable code.  This transforms infrastructure from a collection of manual configurations into an organized, repeatable solution that can be systematically validated and evolve.</a:t>
            </a:r>
          </a:p>
          <a:p>
            <a:endParaRPr lang="en-US" b="0" dirty="0"/>
          </a:p>
          <a:p>
            <a:r>
              <a:rPr lang="en-US" b="1" dirty="0"/>
              <a:t>Composable architecture</a:t>
            </a:r>
            <a:r>
              <a:rPr lang="en-US" b="0" dirty="0"/>
              <a:t>:  Systems are organized as loosely coupled, independently deployable components that communicate through well-defined contracts.  This includes not just microservices, but data pipelines, ML models, and infrastructure modules that can keep clear boundaries as they are composed into larger solutions.</a:t>
            </a:r>
          </a:p>
          <a:p>
            <a:endParaRPr lang="en-US" b="0" dirty="0"/>
          </a:p>
          <a:p>
            <a:r>
              <a:rPr lang="en-US" b="1" dirty="0"/>
              <a:t>Event-driven</a:t>
            </a:r>
            <a:r>
              <a:rPr lang="en-US" b="0" dirty="0"/>
              <a:t>:  Modern architectures leverage event streaming, message queues, and reactive patterns to handle massive scale and provide near-realtime capabilities.  This enable loose coupling between services and supports both synchronous and asynchronous </a:t>
            </a:r>
            <a:r>
              <a:rPr lang="en-US" b="0"/>
              <a:t>processing patterns.</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15</a:t>
            </a:fld>
            <a:endParaRPr lang="en-US"/>
          </a:p>
        </p:txBody>
      </p:sp>
    </p:spTree>
    <p:extLst>
      <p:ext uri="{BB962C8B-B14F-4D97-AF65-F5344CB8AC3E}">
        <p14:creationId xmlns:p14="http://schemas.microsoft.com/office/powerpoint/2010/main" val="418655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One codebase</a:t>
            </a:r>
            <a:r>
              <a:rPr lang="en-US" b="1" baseline="0" dirty="0"/>
              <a:t> tracked in revision control, many deploys.</a:t>
            </a:r>
          </a:p>
          <a:p>
            <a:r>
              <a:rPr lang="en-US" b="0" dirty="0"/>
              <a:t>Your repository defines the basic unit of organization for an application.  </a:t>
            </a:r>
            <a:r>
              <a:rPr lang="en-US" b="0" baseline="0" dirty="0"/>
              <a:t>It should be </a:t>
            </a:r>
            <a:r>
              <a:rPr lang="en-US" b="0" dirty="0"/>
              <a:t>a single code base that can be deployed to multiple environments.  This should mean hosting the app in a single repository, though this is not enough on its own.  An app needs to be a cohesive unit of code rather than several different applications hosted in the same repository.</a:t>
            </a:r>
          </a:p>
          <a:p>
            <a:endParaRPr lang="en-US" b="0" dirty="0"/>
          </a:p>
          <a:p>
            <a:r>
              <a:rPr lang="en-US" b="0" dirty="0"/>
              <a:t>This might seem</a:t>
            </a:r>
            <a:r>
              <a:rPr lang="en-US" b="0" baseline="0" dirty="0"/>
              <a:t> </a:t>
            </a:r>
            <a:r>
              <a:rPr lang="en-US" b="0" dirty="0"/>
              <a:t>basic, but it helps to define the scale and scope of an application.  It encourages smaller, more manageable units that have clearer responsibilities and are easier to automate.</a:t>
            </a:r>
          </a:p>
          <a:p>
            <a:endParaRPr lang="en-US" b="0" dirty="0"/>
          </a:p>
          <a:p>
            <a:r>
              <a:rPr lang="en-US" b="0" dirty="0"/>
              <a:t>There are a lot of ways to decide what goes in a given repository, but my primary</a:t>
            </a:r>
            <a:r>
              <a:rPr lang="en-US" b="0" baseline="0" dirty="0"/>
              <a:t> advice is that it be a single, cohesive unit.  Whatever is in your repository should be part of the same overall system.  You want to avoid dumping everything your team does over the years in one repo.  For example:  multiple </a:t>
            </a:r>
            <a:r>
              <a:rPr lang="en-US" b="0" i="1" baseline="0" dirty="0"/>
              <a:t>related</a:t>
            </a:r>
            <a:r>
              <a:rPr lang="en-US" b="0" i="0" baseline="0" dirty="0"/>
              <a:t> micro services are fine.  Multiple unrelated projects are </a:t>
            </a:r>
            <a:r>
              <a:rPr lang="en-US" b="0" i="1" baseline="0" dirty="0"/>
              <a:t>not</a:t>
            </a:r>
            <a:r>
              <a:rPr lang="en-US" b="0" i="0" baseline="0" dirty="0"/>
              <a:t> fine.  For very large distributed systems with dozens of services, try using a strategy like domain-driven design, and putting one domain with its associated services in each repository.</a:t>
            </a:r>
            <a:endParaRPr lang="en-US" b="0" dirty="0"/>
          </a:p>
          <a:p>
            <a:endParaRPr lang="en-US" dirty="0"/>
          </a:p>
        </p:txBody>
      </p:sp>
      <p:sp>
        <p:nvSpPr>
          <p:cNvPr id="4" name="Slide Number Placeholder 3"/>
          <p:cNvSpPr>
            <a:spLocks noGrp="1"/>
          </p:cNvSpPr>
          <p:nvPr>
            <p:ph type="sldNum" sz="quarter" idx="5"/>
          </p:nvPr>
        </p:nvSpPr>
        <p:spPr/>
        <p:txBody>
          <a:bodyPr/>
          <a:lstStyle/>
          <a:p>
            <a:fld id="{3D8D4EE3-7383-4EC2-87D1-9A48D4060350}" type="slidenum">
              <a:rPr lang="en-US" smtClean="0"/>
              <a:t>20</a:t>
            </a:fld>
            <a:endParaRPr lang="en-US"/>
          </a:p>
        </p:txBody>
      </p:sp>
    </p:spTree>
    <p:extLst>
      <p:ext uri="{BB962C8B-B14F-4D97-AF65-F5344CB8AC3E}">
        <p14:creationId xmlns:p14="http://schemas.microsoft.com/office/powerpoint/2010/main" val="263677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Explicitly declare and isolate dependencies</a:t>
            </a:r>
            <a:endParaRPr lang="en-US" b="0" dirty="0"/>
          </a:p>
          <a:p>
            <a:r>
              <a:rPr lang="en-US" b="0" dirty="0"/>
              <a:t>You should</a:t>
            </a:r>
            <a:r>
              <a:rPr lang="en-US" b="0" baseline="0" dirty="0"/>
              <a:t> be able to define all the dependencies that an application uses in a manifest that lives within the application.  There is no room for system-wide frameworks or external tools.  This makes it easier to set up new environments, particularly for developers as any dependencies can be automatically acquired through a packaging system such as </a:t>
            </a:r>
            <a:r>
              <a:rPr lang="en-US" b="0" baseline="0" dirty="0" err="1"/>
              <a:t>Nuget</a:t>
            </a:r>
            <a:r>
              <a:rPr lang="en-US" b="0" baseline="0" dirty="0"/>
              <a:t>.</a:t>
            </a:r>
          </a:p>
          <a:p>
            <a:endParaRPr lang="en-US" b="0" baseline="0" dirty="0"/>
          </a:p>
          <a:p>
            <a:r>
              <a:rPr lang="en-US" b="0" baseline="0" dirty="0"/>
              <a:t>This used to be all but impossible with </a:t>
            </a:r>
            <a:r>
              <a:rPr lang="en-US" b="0" baseline="0" dirty="0" err="1"/>
              <a:t>.Net</a:t>
            </a:r>
            <a:r>
              <a:rPr lang="en-US" b="0" baseline="0" dirty="0"/>
              <a:t> as we relied on the existence of a system-wide framework.  This created a prerequisite for an environment to be configured with a specific set of framework dependencies.  Applications written in </a:t>
            </a:r>
            <a:r>
              <a:rPr lang="en-US" b="0" baseline="0" dirty="0" err="1"/>
              <a:t>.Net</a:t>
            </a:r>
            <a:r>
              <a:rPr lang="en-US" b="0" baseline="0" dirty="0"/>
              <a:t> Core, on the other hand, can have all their dependencies packaged, including any underlying frameworks.  In the </a:t>
            </a:r>
            <a:r>
              <a:rPr lang="en-US" b="0" baseline="0" dirty="0" err="1"/>
              <a:t>.Net</a:t>
            </a:r>
            <a:r>
              <a:rPr lang="en-US" b="0" baseline="0" dirty="0"/>
              <a:t> world we use </a:t>
            </a:r>
            <a:r>
              <a:rPr lang="en-US" b="0" baseline="0" dirty="0" err="1"/>
              <a:t>nuget</a:t>
            </a:r>
            <a:r>
              <a:rPr lang="en-US" b="0" baseline="0" dirty="0"/>
              <a:t> package manager, but virtually every tech stack, including operating systems, has a package manager of some kind for managing dependencies.  The key idea here is that you treat the runtime environment like a substrate, not like part of the application.  If you’re writing a website, just bind to port 443.  Don’t expect to have someone making complex configuration in IIS by hand.  If you are building a Node application, use NPM to install your dependencies during the build step.  If you are building a micro-service in Java, use Maven or Gradle.</a:t>
            </a:r>
          </a:p>
          <a:p>
            <a:endParaRPr lang="en-US" b="0" baseline="0" dirty="0"/>
          </a:p>
          <a:p>
            <a:r>
              <a:rPr lang="en-US" b="0" baseline="0" dirty="0"/>
              <a:t>The underlying theme here is that you don’t expect help from the environment.  If you need to depend on work other than your own, bring it along for the ride during build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22</a:t>
            </a:fld>
            <a:endParaRPr lang="en-US"/>
          </a:p>
        </p:txBody>
      </p:sp>
    </p:spTree>
    <p:extLst>
      <p:ext uri="{BB962C8B-B14F-4D97-AF65-F5344CB8AC3E}">
        <p14:creationId xmlns:p14="http://schemas.microsoft.com/office/powerpoint/2010/main" val="192748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24</a:t>
            </a:fld>
            <a:endParaRPr lang="en-US"/>
          </a:p>
        </p:txBody>
      </p:sp>
    </p:spTree>
    <p:extLst>
      <p:ext uri="{BB962C8B-B14F-4D97-AF65-F5344CB8AC3E}">
        <p14:creationId xmlns:p14="http://schemas.microsoft.com/office/powerpoint/2010/main" val="2000938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Store configuration</a:t>
            </a:r>
            <a:r>
              <a:rPr lang="en-US" b="1" baseline="0" dirty="0"/>
              <a:t> in the environment</a:t>
            </a:r>
            <a:endParaRPr lang="en-US" b="0" baseline="0" dirty="0"/>
          </a:p>
          <a:p>
            <a:endParaRPr lang="en-US" b="0" baseline="0" dirty="0"/>
          </a:p>
          <a:p>
            <a:r>
              <a:rPr lang="en-US" b="0" baseline="0" dirty="0"/>
              <a:t>When is the </a:t>
            </a:r>
            <a:r>
              <a:rPr lang="en-US" b="0" i="0" baseline="0" dirty="0"/>
              <a:t>last</a:t>
            </a:r>
            <a:r>
              <a:rPr lang="en-US" b="0" baseline="0" dirty="0"/>
              <a:t> time you saw this?</a:t>
            </a:r>
          </a:p>
          <a:p>
            <a:endParaRPr lang="en-US" b="0" baseline="0" dirty="0"/>
          </a:p>
          <a:p>
            <a:r>
              <a:rPr lang="en-US" b="0" baseline="0" dirty="0"/>
              <a:t>We have a major problem here!  There in an encryption key stored in a configuration file in our git repository.  This is a huge problem for many reasons.  For one, it is readily available to any developer.  For another, it can be use to decrypt other more important secrets.  At deploy time it may need to be expunged or overridden.  This could be a connection string, SAN address, mail server credentials… anything we should want to keep secret from the public.</a:t>
            </a:r>
          </a:p>
          <a:p>
            <a:endParaRPr lang="en-US" b="0" baseline="0" dirty="0"/>
          </a:p>
          <a:p>
            <a:r>
              <a:rPr lang="en-US" b="0" baseline="0" dirty="0"/>
              <a:t>A good litmus test for handling configuration is to ask yourself this question:  “Could we, </a:t>
            </a:r>
            <a:r>
              <a:rPr lang="en-US" b="0" i="1" baseline="0" dirty="0"/>
              <a:t>at any time</a:t>
            </a:r>
            <a:r>
              <a:rPr lang="en-US" b="0" i="0" baseline="0" dirty="0"/>
              <a:t>, open-source this software without exposing any secrets about our network, encryption keys, certificates, or any kind of credentials?”  If the answer to this question is “no,” you have a problem.</a:t>
            </a:r>
            <a:endParaRPr lang="en-US" b="0" baseline="0" dirty="0"/>
          </a:p>
          <a:p>
            <a:endParaRPr lang="en-US" b="0" baseline="0" dirty="0"/>
          </a:p>
          <a:p>
            <a:r>
              <a:rPr lang="en-US" b="0" baseline="0" dirty="0"/>
              <a:t>In this context, configuration is defined as anything that is likely to vary between deployments and environments.  There should be explicit separation between any configuration settings and code.  A good litmus test for this is whether you can open source the code base at any moment without compromising any credentials or network addresses.</a:t>
            </a:r>
          </a:p>
          <a:p>
            <a:endParaRPr lang="en-US" b="0" baseline="0" dirty="0"/>
          </a:p>
          <a:p>
            <a:r>
              <a:rPr lang="en-US" b="0" baseline="0" dirty="0"/>
              <a:t>Ideally, configuration should be factored into environment variables where they are easier for operations teams to manage.  Above all you need to avoid relying on JSON, </a:t>
            </a:r>
            <a:r>
              <a:rPr lang="en-US" b="0" baseline="0" dirty="0" err="1"/>
              <a:t>web.config</a:t>
            </a:r>
            <a:r>
              <a:rPr lang="en-US" b="0" baseline="0" dirty="0"/>
              <a:t>, </a:t>
            </a:r>
            <a:r>
              <a:rPr lang="en-US" b="0" baseline="0" dirty="0" err="1"/>
              <a:t>app.config</a:t>
            </a:r>
            <a:r>
              <a:rPr lang="en-US" b="0" baseline="0" dirty="0"/>
              <a:t>, or other configuration files that ship with code or storing multiple configurations for different environments.</a:t>
            </a:r>
          </a:p>
          <a:p>
            <a:endParaRPr lang="en-US" b="0" baseline="0" dirty="0"/>
          </a:p>
          <a:p>
            <a:r>
              <a:rPr lang="en-US" b="0" baseline="0" dirty="0"/>
              <a:t>This approach is supported by the configuration APIs in </a:t>
            </a:r>
            <a:r>
              <a:rPr lang="en-US" b="0" baseline="0" dirty="0" err="1"/>
              <a:t>.Net</a:t>
            </a:r>
            <a:r>
              <a:rPr lang="en-US" b="0" baseline="0" dirty="0"/>
              <a:t> Core, which provide a hierarchy of configuration sources.  This allows you to define a baseline configuration in </a:t>
            </a:r>
            <a:r>
              <a:rPr lang="en-US" b="0" baseline="0" dirty="0" err="1"/>
              <a:t>appsettings.json</a:t>
            </a:r>
            <a:r>
              <a:rPr lang="en-US" b="0" baseline="0" dirty="0"/>
              <a:t> and override any settings with environment variables and an external secrets store.</a:t>
            </a:r>
          </a:p>
        </p:txBody>
      </p:sp>
      <p:sp>
        <p:nvSpPr>
          <p:cNvPr id="4" name="Slide Number Placeholder 3"/>
          <p:cNvSpPr>
            <a:spLocks noGrp="1"/>
          </p:cNvSpPr>
          <p:nvPr>
            <p:ph type="sldNum" sz="quarter" idx="5"/>
          </p:nvPr>
        </p:nvSpPr>
        <p:spPr/>
        <p:txBody>
          <a:bodyPr/>
          <a:lstStyle/>
          <a:p>
            <a:fld id="{555DAA9F-71E8-4E26-92D2-CD7FC535A9E6}" type="slidenum">
              <a:rPr lang="en-US" smtClean="0"/>
              <a:t>25</a:t>
            </a:fld>
            <a:endParaRPr lang="en-US"/>
          </a:p>
        </p:txBody>
      </p:sp>
    </p:spTree>
    <p:extLst>
      <p:ext uri="{BB962C8B-B14F-4D97-AF65-F5344CB8AC3E}">
        <p14:creationId xmlns:p14="http://schemas.microsoft.com/office/powerpoint/2010/main" val="342680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774-6D2B-24DB-A21F-4CC781BDC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94187E-CF2A-91FD-4877-40194D9EE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D6E63-1E56-8BAE-A7CA-1455A191962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420A9E4-0B3C-EC8E-85EA-9D6118FD8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B670C-AA94-01D3-77F1-36BB7E9654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57378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979D-BF66-F4C6-345C-2E18CFC9E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55265-9DED-2160-F091-E6BB54B45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1CE68-8CCC-8B17-2D62-E67367D632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7D3F48DE-1FC3-12CF-BCBF-9EAEDBCB6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34B50-0F54-A9EB-496F-64EFA2AD260D}"/>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22980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72FB6-1A97-6A08-C408-CB0D96058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32DA53-3136-8C23-BD8E-80BCB3A97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2057-491E-5B04-36B8-3D8D1C7610C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059FABCE-BB4A-B8BC-AC94-8DC2E0FC1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DFCE7-4893-019E-6951-9A496B6C84C6}"/>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92103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0DD6-E965-5F76-0346-21D6A4416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EA731-9BD4-F9C8-33B9-B8796A9C91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41C8E-66A8-3420-A9C4-3DF352E597B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6EC290EA-781B-EBCE-4336-F2B04E1FD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18A3A-ED24-14C4-CC70-D3B400F321FE}"/>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78357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111F-8421-AF2E-E17C-6B6535102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266269-8490-7A3B-34E0-99B222194A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BADBB-1C44-28AE-1175-EE825C93830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F808BA4-6406-B167-0DDE-6F837AFCF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84591-88D1-9776-ED0C-9E4FEDC74B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2056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3C64-7179-C33F-376A-16D3E8C2B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B6BE5E-6B40-3E0A-1A83-7CD05E50D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99BA8-697E-AF34-F8D4-04559436F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6FD40-F920-CD44-10D5-12B2524C7E8A}"/>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EAC77312-93FF-F237-3243-61117F2CF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31F57-387A-D832-2303-82008F2B6F5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9935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2441-C61D-6A2F-A2B4-E977E55465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17817-83B8-66DB-E8EA-14EB1E038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A8E76-AA7C-D835-AA28-2319565AB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E6510-7C9D-3C1A-EEFA-FB68FAB8D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1B101E-DBAD-D39B-5D58-D88EE6756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2AE971-A277-E205-595F-D89E6FB8890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8" name="Footer Placeholder 7">
            <a:extLst>
              <a:ext uri="{FF2B5EF4-FFF2-40B4-BE49-F238E27FC236}">
                <a16:creationId xmlns:a16="http://schemas.microsoft.com/office/drawing/2014/main" id="{18CF91BA-C367-0974-0B26-7EF6C342AC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ADB58-FAD3-E6A8-7A5D-2274E3296EE8}"/>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13094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423-0FBE-EB4A-4AF7-5505B14479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6F908-83ED-FB0B-43D3-8FA0FD66B17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4" name="Footer Placeholder 3">
            <a:extLst>
              <a:ext uri="{FF2B5EF4-FFF2-40B4-BE49-F238E27FC236}">
                <a16:creationId xmlns:a16="http://schemas.microsoft.com/office/drawing/2014/main" id="{D39E1276-E2B4-FAB5-1D5B-161107AACE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9B9983-2301-7A07-3D49-D3B973BC2E2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043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70664-FD40-1BE9-A2DE-28F0BB3730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3" name="Footer Placeholder 2">
            <a:extLst>
              <a:ext uri="{FF2B5EF4-FFF2-40B4-BE49-F238E27FC236}">
                <a16:creationId xmlns:a16="http://schemas.microsoft.com/office/drawing/2014/main" id="{299AF69B-8C50-6881-6465-44D3B04D8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487A8-AC02-BF33-3766-15655F0EB2D1}"/>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6586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7314-6E27-7391-6E04-CF9EAA8C3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EA416F-D3F0-8AA8-7756-F829A088B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98BC0A-8702-5901-C964-AB13DFEEA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1C1BC-792D-CD64-FC96-436A0DE27347}"/>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30A7561F-D340-D795-CBD7-1528B4176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80C33-7C58-C1C7-2603-2C5D905428C0}"/>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14926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5B1C-9533-467B-8E44-4FB6FD228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90D449-7C44-231A-C92A-B770249C4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D746F-DA90-72FF-F0D0-28E2BA635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26D3B-E562-D464-1283-131581689F2D}"/>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4C472BAB-4CED-2179-4E55-B8122765F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4269A-39E2-1CF2-B9BD-FBA63AC44FC3}"/>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2519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3F38F-C3A1-7680-FECD-D92AF2993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5A20CE-8111-294C-9095-5E6BB40BD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0B644-9E2D-2948-8498-5B952EE96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1243D12C-E38C-D41D-E2F7-D25024E03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743D68-5147-325E-15D0-63DDC3D09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29C4AC-51EC-4473-9D82-15EF8C4A092B}" type="slidenum">
              <a:rPr lang="en-US" smtClean="0"/>
              <a:t>‹#›</a:t>
            </a:fld>
            <a:endParaRPr lang="en-US"/>
          </a:p>
        </p:txBody>
      </p:sp>
    </p:spTree>
    <p:extLst>
      <p:ext uri="{BB962C8B-B14F-4D97-AF65-F5344CB8AC3E}">
        <p14:creationId xmlns:p14="http://schemas.microsoft.com/office/powerpoint/2010/main" val="4285929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ericburcham/cloud-patterns-and-practic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hyperlink" Target="https://12factor.n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FD1D-B5FE-CE96-E2F9-C4E4DB72893E}"/>
              </a:ext>
            </a:extLst>
          </p:cNvPr>
          <p:cNvSpPr>
            <a:spLocks noGrp="1"/>
          </p:cNvSpPr>
          <p:nvPr>
            <p:ph type="ctrTitle"/>
          </p:nvPr>
        </p:nvSpPr>
        <p:spPr/>
        <p:txBody>
          <a:bodyPr/>
          <a:lstStyle/>
          <a:p>
            <a:r>
              <a:rPr lang="en-US" dirty="0"/>
              <a:t>Cloud Patterns and Practices</a:t>
            </a:r>
          </a:p>
        </p:txBody>
      </p:sp>
      <p:sp>
        <p:nvSpPr>
          <p:cNvPr id="3" name="Subtitle 2">
            <a:extLst>
              <a:ext uri="{FF2B5EF4-FFF2-40B4-BE49-F238E27FC236}">
                <a16:creationId xmlns:a16="http://schemas.microsoft.com/office/drawing/2014/main" id="{AD3F9106-0DB7-9B25-AC8D-5AD675737276}"/>
              </a:ext>
            </a:extLst>
          </p:cNvPr>
          <p:cNvSpPr>
            <a:spLocks noGrp="1"/>
          </p:cNvSpPr>
          <p:nvPr>
            <p:ph type="subTitle" idx="1"/>
          </p:nvPr>
        </p:nvSpPr>
        <p:spPr/>
        <p:txBody>
          <a:bodyPr/>
          <a:lstStyle/>
          <a:p>
            <a:r>
              <a:rPr lang="en-US" b="1" i="0" dirty="0">
                <a:solidFill>
                  <a:srgbClr val="D6D6D6"/>
                </a:solidFill>
                <a:effectLst/>
                <a:latin typeface="Segoe Sans"/>
              </a:rPr>
              <a:t>Containers, Clusters, </a:t>
            </a:r>
            <a:r>
              <a:rPr lang="en-US" b="1" i="0">
                <a:solidFill>
                  <a:srgbClr val="D6D6D6"/>
                </a:solidFill>
                <a:effectLst/>
                <a:latin typeface="Segoe Sans"/>
              </a:rPr>
              <a:t>and Chaos - Oh </a:t>
            </a:r>
            <a:r>
              <a:rPr lang="en-US" b="1" i="0" dirty="0">
                <a:solidFill>
                  <a:srgbClr val="D6D6D6"/>
                </a:solidFill>
                <a:effectLst/>
                <a:latin typeface="Segoe Sans"/>
              </a:rPr>
              <a:t>My!</a:t>
            </a:r>
            <a:endParaRPr lang="en-US" dirty="0"/>
          </a:p>
        </p:txBody>
      </p:sp>
    </p:spTree>
    <p:extLst>
      <p:ext uri="{BB962C8B-B14F-4D97-AF65-F5344CB8AC3E}">
        <p14:creationId xmlns:p14="http://schemas.microsoft.com/office/powerpoint/2010/main" val="186318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20B4-C677-C787-F0D4-949D7B6E8E44}"/>
              </a:ext>
            </a:extLst>
          </p:cNvPr>
          <p:cNvSpPr>
            <a:spLocks noGrp="1"/>
          </p:cNvSpPr>
          <p:nvPr>
            <p:ph type="title"/>
          </p:nvPr>
        </p:nvSpPr>
        <p:spPr/>
        <p:txBody>
          <a:bodyPr/>
          <a:lstStyle/>
          <a:p>
            <a:r>
              <a:rPr lang="en-US" dirty="0"/>
              <a:t>Patterns and Practices Combined</a:t>
            </a:r>
          </a:p>
        </p:txBody>
      </p:sp>
      <p:sp>
        <p:nvSpPr>
          <p:cNvPr id="3" name="Content Placeholder 2">
            <a:extLst>
              <a:ext uri="{FF2B5EF4-FFF2-40B4-BE49-F238E27FC236}">
                <a16:creationId xmlns:a16="http://schemas.microsoft.com/office/drawing/2014/main" id="{894FF194-086E-7872-8419-952F2485E619}"/>
              </a:ext>
            </a:extLst>
          </p:cNvPr>
          <p:cNvSpPr>
            <a:spLocks noGrp="1"/>
          </p:cNvSpPr>
          <p:nvPr>
            <p:ph idx="1"/>
          </p:nvPr>
        </p:nvSpPr>
        <p:spPr/>
        <p:txBody>
          <a:bodyPr/>
          <a:lstStyle/>
          <a:p>
            <a:r>
              <a:rPr lang="en-US" dirty="0"/>
              <a:t>Comprise the lingua franca of software systems solution and design</a:t>
            </a:r>
          </a:p>
          <a:p>
            <a:r>
              <a:rPr lang="en-US" dirty="0"/>
              <a:t>Teams, tools, and technologies vary widely</a:t>
            </a:r>
          </a:p>
          <a:p>
            <a:r>
              <a:rPr lang="en-US" dirty="0"/>
              <a:t>Patterns and practices provide:</a:t>
            </a:r>
          </a:p>
          <a:p>
            <a:pPr lvl="1"/>
            <a:r>
              <a:rPr lang="en-US" dirty="0"/>
              <a:t>A shared vocabulary.</a:t>
            </a:r>
          </a:p>
          <a:p>
            <a:pPr lvl="1"/>
            <a:r>
              <a:rPr lang="en-US" dirty="0"/>
              <a:t>A shared mental model.</a:t>
            </a:r>
          </a:p>
          <a:p>
            <a:pPr lvl="1"/>
            <a:r>
              <a:rPr lang="en-US" dirty="0"/>
              <a:t>Transcendence over languages, frameworks, or platforms.</a:t>
            </a:r>
          </a:p>
        </p:txBody>
      </p:sp>
    </p:spTree>
    <p:extLst>
      <p:ext uri="{BB962C8B-B14F-4D97-AF65-F5344CB8AC3E}">
        <p14:creationId xmlns:p14="http://schemas.microsoft.com/office/powerpoint/2010/main" val="125284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A954-A3B3-CE68-B9D8-C976FB58B951}"/>
              </a:ext>
            </a:extLst>
          </p:cNvPr>
          <p:cNvSpPr>
            <a:spLocks noGrp="1"/>
          </p:cNvSpPr>
          <p:nvPr>
            <p:ph type="title"/>
          </p:nvPr>
        </p:nvSpPr>
        <p:spPr/>
        <p:txBody>
          <a:bodyPr/>
          <a:lstStyle/>
          <a:p>
            <a:r>
              <a:rPr lang="en-US" dirty="0"/>
              <a:t>Discarding a Misconception</a:t>
            </a:r>
          </a:p>
        </p:txBody>
      </p:sp>
      <p:sp>
        <p:nvSpPr>
          <p:cNvPr id="3" name="Content Placeholder 2">
            <a:extLst>
              <a:ext uri="{FF2B5EF4-FFF2-40B4-BE49-F238E27FC236}">
                <a16:creationId xmlns:a16="http://schemas.microsoft.com/office/drawing/2014/main" id="{1557080B-AD29-32C1-19EE-B810B262F872}"/>
              </a:ext>
            </a:extLst>
          </p:cNvPr>
          <p:cNvSpPr>
            <a:spLocks noGrp="1"/>
          </p:cNvSpPr>
          <p:nvPr>
            <p:ph idx="1"/>
          </p:nvPr>
        </p:nvSpPr>
        <p:spPr/>
        <p:txBody>
          <a:bodyPr/>
          <a:lstStyle/>
          <a:p>
            <a:r>
              <a:rPr lang="en-US" dirty="0"/>
              <a:t>Insert [</a:t>
            </a:r>
            <a:r>
              <a:rPr lang="en-US" u="sng" dirty="0"/>
              <a:t>your title here</a:t>
            </a:r>
            <a:r>
              <a:rPr lang="en-US" dirty="0"/>
              <a:t>], but in general…</a:t>
            </a:r>
          </a:p>
          <a:p>
            <a:r>
              <a:rPr lang="en-US" dirty="0"/>
              <a:t>A programmer’s job </a:t>
            </a:r>
            <a:r>
              <a:rPr lang="en-US" i="1" dirty="0"/>
              <a:t>is not</a:t>
            </a:r>
            <a:r>
              <a:rPr lang="en-US" dirty="0"/>
              <a:t> to write programs.  Code is just the output</a:t>
            </a:r>
          </a:p>
          <a:p>
            <a:r>
              <a:rPr lang="en-US" dirty="0"/>
              <a:t>A programmer’s job is to </a:t>
            </a:r>
            <a:r>
              <a:rPr lang="en-US" i="1" dirty="0"/>
              <a:t>design solutions</a:t>
            </a:r>
            <a:endParaRPr lang="en-US" dirty="0"/>
          </a:p>
          <a:p>
            <a:r>
              <a:rPr lang="en-US" dirty="0"/>
              <a:t>TDD Mantra: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p>
          <a:p>
            <a:r>
              <a:rPr lang="en-US" dirty="0"/>
              <a:t>TDD Mantra corrected:  </a:t>
            </a:r>
            <a:r>
              <a:rPr lang="en-US" b="1" i="1" dirty="0"/>
              <a:t>THINK!</a:t>
            </a:r>
            <a:r>
              <a:rPr lang="en-US" dirty="0"/>
              <a:t>,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endParaRPr lang="en-US" dirty="0"/>
          </a:p>
        </p:txBody>
      </p:sp>
    </p:spTree>
    <p:extLst>
      <p:ext uri="{BB962C8B-B14F-4D97-AF65-F5344CB8AC3E}">
        <p14:creationId xmlns:p14="http://schemas.microsoft.com/office/powerpoint/2010/main" val="47739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8E69-52DA-D93A-90A4-F1AF8D449503}"/>
              </a:ext>
            </a:extLst>
          </p:cNvPr>
          <p:cNvSpPr>
            <a:spLocks noGrp="1"/>
          </p:cNvSpPr>
          <p:nvPr>
            <p:ph type="title"/>
          </p:nvPr>
        </p:nvSpPr>
        <p:spPr/>
        <p:txBody>
          <a:bodyPr/>
          <a:lstStyle/>
          <a:p>
            <a:r>
              <a:rPr lang="en-US" dirty="0"/>
              <a:t>Benefits of a Lingua Franca</a:t>
            </a:r>
          </a:p>
        </p:txBody>
      </p:sp>
      <p:sp>
        <p:nvSpPr>
          <p:cNvPr id="3" name="Content Placeholder 2">
            <a:extLst>
              <a:ext uri="{FF2B5EF4-FFF2-40B4-BE49-F238E27FC236}">
                <a16:creationId xmlns:a16="http://schemas.microsoft.com/office/drawing/2014/main" id="{01A6A373-9A8D-202E-767E-2740C0BA633A}"/>
              </a:ext>
            </a:extLst>
          </p:cNvPr>
          <p:cNvSpPr>
            <a:spLocks noGrp="1"/>
          </p:cNvSpPr>
          <p:nvPr>
            <p:ph idx="1"/>
          </p:nvPr>
        </p:nvSpPr>
        <p:spPr/>
        <p:txBody>
          <a:bodyPr/>
          <a:lstStyle/>
          <a:p>
            <a:r>
              <a:rPr lang="en-US" dirty="0"/>
              <a:t>Cross-team collaboration</a:t>
            </a:r>
          </a:p>
          <a:p>
            <a:r>
              <a:rPr lang="en-US" dirty="0"/>
              <a:t>Scalability of knowledge</a:t>
            </a:r>
          </a:p>
          <a:p>
            <a:r>
              <a:rPr lang="en-US" dirty="0"/>
              <a:t>Tool and platform agnosticism</a:t>
            </a:r>
          </a:p>
          <a:p>
            <a:r>
              <a:rPr lang="en-US" dirty="0"/>
              <a:t>Design consistency</a:t>
            </a:r>
          </a:p>
        </p:txBody>
      </p:sp>
    </p:spTree>
    <p:extLst>
      <p:ext uri="{BB962C8B-B14F-4D97-AF65-F5344CB8AC3E}">
        <p14:creationId xmlns:p14="http://schemas.microsoft.com/office/powerpoint/2010/main" val="693013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0E821-6365-C6E0-21B1-2A990BB322C1}"/>
              </a:ext>
            </a:extLst>
          </p:cNvPr>
          <p:cNvSpPr>
            <a:spLocks noGrp="1"/>
          </p:cNvSpPr>
          <p:nvPr>
            <p:ph type="title"/>
          </p:nvPr>
        </p:nvSpPr>
        <p:spPr/>
        <p:txBody>
          <a:bodyPr/>
          <a:lstStyle/>
          <a:p>
            <a:r>
              <a:rPr lang="en-US" dirty="0"/>
              <a:t>Enterprise Grade Solutions</a:t>
            </a:r>
          </a:p>
        </p:txBody>
      </p:sp>
      <p:sp>
        <p:nvSpPr>
          <p:cNvPr id="5" name="Text Placeholder 4">
            <a:extLst>
              <a:ext uri="{FF2B5EF4-FFF2-40B4-BE49-F238E27FC236}">
                <a16:creationId xmlns:a16="http://schemas.microsoft.com/office/drawing/2014/main" id="{5CC06B08-BA65-3203-CCEF-8B9B7637BDCF}"/>
              </a:ext>
            </a:extLst>
          </p:cNvPr>
          <p:cNvSpPr>
            <a:spLocks noGrp="1"/>
          </p:cNvSpPr>
          <p:nvPr>
            <p:ph type="body" idx="1"/>
          </p:nvPr>
        </p:nvSpPr>
        <p:spPr/>
        <p:txBody>
          <a:bodyPr/>
          <a:lstStyle/>
          <a:p>
            <a:r>
              <a:rPr lang="en-US" dirty="0"/>
              <a:t>Wherein I propose a </a:t>
            </a:r>
            <a:r>
              <a:rPr lang="en-US"/>
              <a:t>“definition of done…”</a:t>
            </a:r>
          </a:p>
        </p:txBody>
      </p:sp>
    </p:spTree>
    <p:extLst>
      <p:ext uri="{BB962C8B-B14F-4D97-AF65-F5344CB8AC3E}">
        <p14:creationId xmlns:p14="http://schemas.microsoft.com/office/powerpoint/2010/main" val="416144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D7FFD-2F1A-1728-AF6F-C543968488D3}"/>
              </a:ext>
            </a:extLst>
          </p:cNvPr>
          <p:cNvSpPr>
            <a:spLocks noGrp="1"/>
          </p:cNvSpPr>
          <p:nvPr>
            <p:ph type="title"/>
          </p:nvPr>
        </p:nvSpPr>
        <p:spPr/>
        <p:txBody>
          <a:bodyPr/>
          <a:lstStyle/>
          <a:p>
            <a:r>
              <a:rPr lang="en-US" dirty="0"/>
              <a:t>Exercise: Rank the following “-abilities”</a:t>
            </a:r>
          </a:p>
        </p:txBody>
      </p:sp>
      <p:sp>
        <p:nvSpPr>
          <p:cNvPr id="5" name="Content Placeholder 4">
            <a:extLst>
              <a:ext uri="{FF2B5EF4-FFF2-40B4-BE49-F238E27FC236}">
                <a16:creationId xmlns:a16="http://schemas.microsoft.com/office/drawing/2014/main" id="{BC4E95B2-A6CA-3ADA-D3C1-635456375749}"/>
              </a:ext>
            </a:extLst>
          </p:cNvPr>
          <p:cNvSpPr>
            <a:spLocks noGrp="1"/>
          </p:cNvSpPr>
          <p:nvPr>
            <p:ph sz="half" idx="1"/>
          </p:nvPr>
        </p:nvSpPr>
        <p:spPr/>
        <p:txBody>
          <a:bodyPr/>
          <a:lstStyle/>
          <a:p>
            <a:r>
              <a:rPr lang="en-US" dirty="0"/>
              <a:t>Applicability (1)</a:t>
            </a:r>
          </a:p>
          <a:p>
            <a:r>
              <a:rPr lang="en-US" dirty="0"/>
              <a:t>Testability</a:t>
            </a:r>
          </a:p>
          <a:p>
            <a:r>
              <a:rPr lang="en-US" dirty="0"/>
              <a:t>Reliability</a:t>
            </a:r>
          </a:p>
          <a:p>
            <a:r>
              <a:rPr lang="en-US" dirty="0"/>
              <a:t>Availability</a:t>
            </a:r>
          </a:p>
        </p:txBody>
      </p:sp>
      <p:sp>
        <p:nvSpPr>
          <p:cNvPr id="6" name="Content Placeholder 5">
            <a:extLst>
              <a:ext uri="{FF2B5EF4-FFF2-40B4-BE49-F238E27FC236}">
                <a16:creationId xmlns:a16="http://schemas.microsoft.com/office/drawing/2014/main" id="{46398600-4BBA-47EB-957C-BC45E04BD875}"/>
              </a:ext>
            </a:extLst>
          </p:cNvPr>
          <p:cNvSpPr>
            <a:spLocks noGrp="1"/>
          </p:cNvSpPr>
          <p:nvPr>
            <p:ph sz="half" idx="2"/>
          </p:nvPr>
        </p:nvSpPr>
        <p:spPr/>
        <p:txBody>
          <a:bodyPr/>
          <a:lstStyle/>
          <a:p>
            <a:r>
              <a:rPr lang="en-US" dirty="0"/>
              <a:t>Usability</a:t>
            </a:r>
          </a:p>
          <a:p>
            <a:r>
              <a:rPr lang="en-US" dirty="0"/>
              <a:t>Maintainability</a:t>
            </a:r>
          </a:p>
          <a:p>
            <a:r>
              <a:rPr lang="en-US" dirty="0"/>
              <a:t>Scalability</a:t>
            </a:r>
          </a:p>
          <a:p>
            <a:r>
              <a:rPr lang="en-US" dirty="0"/>
              <a:t>Portability</a:t>
            </a:r>
          </a:p>
        </p:txBody>
      </p:sp>
    </p:spTree>
    <p:extLst>
      <p:ext uri="{BB962C8B-B14F-4D97-AF65-F5344CB8AC3E}">
        <p14:creationId xmlns:p14="http://schemas.microsoft.com/office/powerpoint/2010/main" val="261130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8066-0889-6E16-DBC2-2BF67020116B}"/>
              </a:ext>
            </a:extLst>
          </p:cNvPr>
          <p:cNvSpPr>
            <a:spLocks noGrp="1"/>
          </p:cNvSpPr>
          <p:nvPr>
            <p:ph type="title"/>
          </p:nvPr>
        </p:nvSpPr>
        <p:spPr/>
        <p:txBody>
          <a:bodyPr/>
          <a:lstStyle/>
          <a:p>
            <a:r>
              <a:rPr lang="en-US" dirty="0"/>
              <a:t>What Does Enterprise Grade Mean Today?</a:t>
            </a:r>
          </a:p>
        </p:txBody>
      </p:sp>
      <p:sp>
        <p:nvSpPr>
          <p:cNvPr id="3" name="Content Placeholder 2">
            <a:extLst>
              <a:ext uri="{FF2B5EF4-FFF2-40B4-BE49-F238E27FC236}">
                <a16:creationId xmlns:a16="http://schemas.microsoft.com/office/drawing/2014/main" id="{7E4C8F78-DD10-65CD-0364-5B0A59C457EB}"/>
              </a:ext>
            </a:extLst>
          </p:cNvPr>
          <p:cNvSpPr>
            <a:spLocks noGrp="1"/>
          </p:cNvSpPr>
          <p:nvPr>
            <p:ph sz="half" idx="1"/>
          </p:nvPr>
        </p:nvSpPr>
        <p:spPr/>
        <p:txBody>
          <a:bodyPr/>
          <a:lstStyle/>
          <a:p>
            <a:r>
              <a:rPr lang="en-US" dirty="0"/>
              <a:t>Fit for purpose</a:t>
            </a:r>
          </a:p>
          <a:p>
            <a:r>
              <a:rPr lang="en-US" dirty="0"/>
              <a:t>Security by design</a:t>
            </a:r>
            <a:br>
              <a:rPr lang="en-US" dirty="0"/>
            </a:br>
            <a:r>
              <a:rPr lang="en-US" dirty="0"/>
              <a:t>(When in doubt, start here)</a:t>
            </a:r>
          </a:p>
          <a:p>
            <a:r>
              <a:rPr lang="en-US" dirty="0"/>
              <a:t>Organized design</a:t>
            </a:r>
          </a:p>
          <a:p>
            <a:r>
              <a:rPr lang="en-US" dirty="0"/>
              <a:t>Isolation of complexity</a:t>
            </a:r>
          </a:p>
          <a:p>
            <a:r>
              <a:rPr lang="en-US" dirty="0"/>
              <a:t>Platform-managed concerns</a:t>
            </a:r>
          </a:p>
          <a:p>
            <a:r>
              <a:rPr lang="en-US" dirty="0"/>
              <a:t>Cost-optimized</a:t>
            </a:r>
          </a:p>
        </p:txBody>
      </p:sp>
      <p:sp>
        <p:nvSpPr>
          <p:cNvPr id="4" name="Content Placeholder 3">
            <a:extLst>
              <a:ext uri="{FF2B5EF4-FFF2-40B4-BE49-F238E27FC236}">
                <a16:creationId xmlns:a16="http://schemas.microsoft.com/office/drawing/2014/main" id="{6620A39E-1F15-C430-68D4-A5FE539F821C}"/>
              </a:ext>
            </a:extLst>
          </p:cNvPr>
          <p:cNvSpPr>
            <a:spLocks noGrp="1"/>
          </p:cNvSpPr>
          <p:nvPr>
            <p:ph sz="half" idx="2"/>
          </p:nvPr>
        </p:nvSpPr>
        <p:spPr/>
        <p:txBody>
          <a:bodyPr/>
          <a:lstStyle/>
          <a:p>
            <a:r>
              <a:rPr lang="en-US" dirty="0"/>
              <a:t>Operational excellence</a:t>
            </a:r>
          </a:p>
          <a:p>
            <a:r>
              <a:rPr lang="en-US" dirty="0"/>
              <a:t>Multi-layer resilience</a:t>
            </a:r>
          </a:p>
          <a:p>
            <a:r>
              <a:rPr lang="en-US" dirty="0"/>
              <a:t>Policy-driven governance</a:t>
            </a:r>
          </a:p>
          <a:p>
            <a:r>
              <a:rPr lang="en-US" dirty="0"/>
              <a:t>Unified observability</a:t>
            </a:r>
          </a:p>
          <a:p>
            <a:r>
              <a:rPr lang="en-US" dirty="0"/>
              <a:t>Infrastructure as code</a:t>
            </a:r>
          </a:p>
          <a:p>
            <a:r>
              <a:rPr lang="en-US" dirty="0"/>
              <a:t>Composable architecture</a:t>
            </a:r>
          </a:p>
          <a:p>
            <a:r>
              <a:rPr lang="en-US" dirty="0"/>
              <a:t>Event-driven</a:t>
            </a:r>
          </a:p>
          <a:p>
            <a:endParaRPr lang="en-US" dirty="0"/>
          </a:p>
          <a:p>
            <a:endParaRPr lang="en-US" dirty="0"/>
          </a:p>
        </p:txBody>
      </p:sp>
    </p:spTree>
    <p:extLst>
      <p:ext uri="{BB962C8B-B14F-4D97-AF65-F5344CB8AC3E}">
        <p14:creationId xmlns:p14="http://schemas.microsoft.com/office/powerpoint/2010/main" val="318544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D20E0-C74B-BAA5-DC62-4FCA013E7F49}"/>
              </a:ext>
            </a:extLst>
          </p:cNvPr>
          <p:cNvSpPr>
            <a:spLocks noGrp="1"/>
          </p:cNvSpPr>
          <p:nvPr>
            <p:ph type="title"/>
          </p:nvPr>
        </p:nvSpPr>
        <p:spPr/>
        <p:txBody>
          <a:bodyPr/>
          <a:lstStyle/>
          <a:p>
            <a:r>
              <a:rPr lang="en-US" dirty="0"/>
              <a:t>The Twelve-Factor App</a:t>
            </a:r>
          </a:p>
        </p:txBody>
      </p:sp>
      <p:sp>
        <p:nvSpPr>
          <p:cNvPr id="5" name="Text Placeholder 4">
            <a:extLst>
              <a:ext uri="{FF2B5EF4-FFF2-40B4-BE49-F238E27FC236}">
                <a16:creationId xmlns:a16="http://schemas.microsoft.com/office/drawing/2014/main" id="{A1FE683C-195C-646E-A026-602E65BEEAEB}"/>
              </a:ext>
            </a:extLst>
          </p:cNvPr>
          <p:cNvSpPr>
            <a:spLocks noGrp="1"/>
          </p:cNvSpPr>
          <p:nvPr>
            <p:ph type="body" idx="1"/>
          </p:nvPr>
        </p:nvSpPr>
        <p:spPr/>
        <p:txBody>
          <a:bodyPr/>
          <a:lstStyle/>
          <a:p>
            <a:r>
              <a:rPr lang="en-US" dirty="0"/>
              <a:t>Wherein I teach you how to write code that doesn’t bite you in the cloud…</a:t>
            </a:r>
          </a:p>
        </p:txBody>
      </p:sp>
    </p:spTree>
    <p:extLst>
      <p:ext uri="{BB962C8B-B14F-4D97-AF65-F5344CB8AC3E}">
        <p14:creationId xmlns:p14="http://schemas.microsoft.com/office/powerpoint/2010/main" val="49781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a:pPr>
            <a:r>
              <a:rPr lang="en-US" b="1" dirty="0"/>
              <a:t>Codebase </a:t>
            </a:r>
            <a:r>
              <a:rPr lang="en-US" dirty="0"/>
              <a:t>– One codebase tracked in revision control, many deploys</a:t>
            </a:r>
          </a:p>
          <a:p>
            <a:pPr marL="571500" indent="-571500">
              <a:buFont typeface="+mj-lt"/>
              <a:buAutoNum type="romanUcPeriod"/>
            </a:pPr>
            <a:r>
              <a:rPr lang="en-US" b="1" dirty="0"/>
              <a:t>Dependencies</a:t>
            </a:r>
            <a:r>
              <a:rPr lang="en-US" dirty="0"/>
              <a:t> – Explicitly declare and isolate dependencies</a:t>
            </a:r>
          </a:p>
          <a:p>
            <a:pPr marL="571500" indent="-571500">
              <a:buFont typeface="+mj-lt"/>
              <a:buAutoNum type="romanUcPeriod"/>
            </a:pPr>
            <a:r>
              <a:rPr lang="en-US" b="1" dirty="0" err="1"/>
              <a:t>Config</a:t>
            </a:r>
            <a:r>
              <a:rPr lang="en-US" dirty="0"/>
              <a:t> – Store </a:t>
            </a:r>
            <a:r>
              <a:rPr lang="en-US" dirty="0" err="1"/>
              <a:t>config</a:t>
            </a:r>
            <a:r>
              <a:rPr lang="en-US" dirty="0"/>
              <a:t> in the environment (and </a:t>
            </a:r>
            <a:r>
              <a:rPr lang="en-US" b="1" i="1" u="sng" dirty="0">
                <a:solidFill>
                  <a:srgbClr val="FF0000"/>
                </a:solidFill>
              </a:rPr>
              <a:t>NEVER</a:t>
            </a:r>
            <a:r>
              <a:rPr lang="en-US" dirty="0"/>
              <a:t> the repo)</a:t>
            </a:r>
          </a:p>
          <a:p>
            <a:pPr marL="571500" indent="-571500">
              <a:buFont typeface="+mj-lt"/>
              <a:buAutoNum type="romanUcPeriod"/>
            </a:pPr>
            <a:r>
              <a:rPr lang="en-US" b="1" dirty="0"/>
              <a:t>Backing services </a:t>
            </a:r>
            <a:r>
              <a:rPr lang="en-US" dirty="0"/>
              <a:t>– Treat backing services as attached resources</a:t>
            </a:r>
          </a:p>
          <a:p>
            <a:pPr marL="571500" indent="-571500">
              <a:buFont typeface="+mj-lt"/>
              <a:buAutoNum type="romanUcPeriod"/>
            </a:pPr>
            <a:r>
              <a:rPr lang="en-US" b="1" dirty="0"/>
              <a:t>Build, release, run </a:t>
            </a:r>
            <a:r>
              <a:rPr lang="en-US" dirty="0"/>
              <a:t>– Strictly separate build and run stages</a:t>
            </a:r>
          </a:p>
          <a:p>
            <a:pPr marL="571500" indent="-571500">
              <a:buFont typeface="+mj-lt"/>
              <a:buAutoNum type="romanUcPeriod"/>
            </a:pPr>
            <a:r>
              <a:rPr lang="en-US" b="1" dirty="0"/>
              <a:t>Processes</a:t>
            </a:r>
            <a:r>
              <a:rPr lang="en-US" dirty="0"/>
              <a:t> – Execute the app as one or more stateless processes</a:t>
            </a:r>
          </a:p>
        </p:txBody>
      </p:sp>
    </p:spTree>
    <p:extLst>
      <p:ext uri="{BB962C8B-B14F-4D97-AF65-F5344CB8AC3E}">
        <p14:creationId xmlns:p14="http://schemas.microsoft.com/office/powerpoint/2010/main" val="235205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startAt="7"/>
            </a:pPr>
            <a:r>
              <a:rPr lang="en-US" b="1" dirty="0"/>
              <a:t>Port binding</a:t>
            </a:r>
            <a:r>
              <a:rPr lang="en-US" dirty="0"/>
              <a:t> – Export services via port binding</a:t>
            </a:r>
            <a:endParaRPr lang="en-US" b="1" dirty="0"/>
          </a:p>
          <a:p>
            <a:pPr marL="571500" indent="-571500">
              <a:buFont typeface="+mj-lt"/>
              <a:buAutoNum type="romanUcPeriod" startAt="7"/>
            </a:pPr>
            <a:r>
              <a:rPr lang="en-US" b="1" dirty="0"/>
              <a:t>Concurrency </a:t>
            </a:r>
            <a:r>
              <a:rPr lang="en-US" dirty="0"/>
              <a:t>– Scale out via the process model</a:t>
            </a:r>
          </a:p>
          <a:p>
            <a:pPr marL="571500" indent="-571500">
              <a:buFont typeface="+mj-lt"/>
              <a:buAutoNum type="romanUcPeriod" startAt="7"/>
            </a:pPr>
            <a:r>
              <a:rPr lang="en-US" b="1" dirty="0"/>
              <a:t>Disposability</a:t>
            </a:r>
            <a:r>
              <a:rPr lang="en-US" dirty="0"/>
              <a:t> – Maximize robustness with fast startup </a:t>
            </a:r>
            <a:r>
              <a:rPr lang="en-US"/>
              <a:t>and </a:t>
            </a:r>
            <a:r>
              <a:rPr lang="en-US" dirty="0"/>
              <a:t>g</a:t>
            </a:r>
            <a:r>
              <a:rPr lang="en-US"/>
              <a:t>raceful </a:t>
            </a:r>
            <a:r>
              <a:rPr lang="en-US" dirty="0"/>
              <a:t>shutdown</a:t>
            </a:r>
          </a:p>
          <a:p>
            <a:pPr marL="571500" indent="-571500">
              <a:buFont typeface="+mj-lt"/>
              <a:buAutoNum type="romanUcPeriod" startAt="7"/>
            </a:pPr>
            <a:r>
              <a:rPr lang="en-US" b="1" dirty="0"/>
              <a:t>Dev/prod parity</a:t>
            </a:r>
            <a:r>
              <a:rPr lang="en-US" dirty="0"/>
              <a:t> – Keep development, staging, and production as similar as possible.</a:t>
            </a:r>
          </a:p>
          <a:p>
            <a:pPr marL="571500" indent="-571500">
              <a:buFont typeface="+mj-lt"/>
              <a:buAutoNum type="romanUcPeriod" startAt="7"/>
            </a:pPr>
            <a:r>
              <a:rPr lang="en-US" b="1" dirty="0"/>
              <a:t>Logs </a:t>
            </a:r>
            <a:r>
              <a:rPr lang="en-US" dirty="0"/>
              <a:t>– Treat logs as event streams</a:t>
            </a:r>
          </a:p>
          <a:p>
            <a:pPr marL="571500" indent="-571500">
              <a:buFont typeface="+mj-lt"/>
              <a:buAutoNum type="romanUcPeriod" startAt="7"/>
            </a:pPr>
            <a:r>
              <a:rPr lang="en-US" b="1" dirty="0"/>
              <a:t>Admin processes </a:t>
            </a:r>
            <a:r>
              <a:rPr lang="en-US" dirty="0"/>
              <a:t>– Run admin/management tasks as one-off processes</a:t>
            </a:r>
          </a:p>
        </p:txBody>
      </p:sp>
    </p:spTree>
    <p:extLst>
      <p:ext uri="{BB962C8B-B14F-4D97-AF65-F5344CB8AC3E}">
        <p14:creationId xmlns:p14="http://schemas.microsoft.com/office/powerpoint/2010/main" val="755822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 Codebase</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One codebase tracked in revision control, many deploys</a:t>
            </a:r>
          </a:p>
        </p:txBody>
      </p:sp>
    </p:spTree>
    <p:extLst>
      <p:ext uri="{BB962C8B-B14F-4D97-AF65-F5344CB8AC3E}">
        <p14:creationId xmlns:p14="http://schemas.microsoft.com/office/powerpoint/2010/main" val="418616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69BB-FBC1-003A-9507-8673E5E71841}"/>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F27D495-D1EF-12D1-04D6-8F83D6BE58D0}"/>
              </a:ext>
            </a:extLst>
          </p:cNvPr>
          <p:cNvSpPr>
            <a:spLocks noGrp="1"/>
          </p:cNvSpPr>
          <p:nvPr>
            <p:ph type="body" idx="1"/>
          </p:nvPr>
        </p:nvSpPr>
        <p:spPr/>
        <p:txBody>
          <a:bodyPr/>
          <a:lstStyle/>
          <a:p>
            <a:r>
              <a:rPr lang="en-US" dirty="0"/>
              <a:t>Wherein I tell you what I’m going to tell you…</a:t>
            </a:r>
          </a:p>
        </p:txBody>
      </p:sp>
    </p:spTree>
    <p:extLst>
      <p:ext uri="{BB962C8B-B14F-4D97-AF65-F5344CB8AC3E}">
        <p14:creationId xmlns:p14="http://schemas.microsoft.com/office/powerpoint/2010/main" val="3908319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One codebase, many deploys</a:t>
            </a:r>
          </a:p>
        </p:txBody>
      </p:sp>
      <p:pic>
        <p:nvPicPr>
          <p:cNvPr id="1026" name="Picture 2" descr="One codebase maps to many deploys">
            <a:extLst>
              <a:ext uri="{FF2B5EF4-FFF2-40B4-BE49-F238E27FC236}">
                <a16:creationId xmlns:a16="http://schemas.microsoft.com/office/drawing/2014/main" id="{16FBF3EB-A650-4026-9AA2-0B0776412A9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19809" y="1937802"/>
            <a:ext cx="4952381" cy="412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906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 Dependencies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Explicitly declare and isolate dependencies</a:t>
            </a:r>
          </a:p>
        </p:txBody>
      </p:sp>
    </p:spTree>
    <p:extLst>
      <p:ext uri="{BB962C8B-B14F-4D97-AF65-F5344CB8AC3E}">
        <p14:creationId xmlns:p14="http://schemas.microsoft.com/office/powerpoint/2010/main" val="2563140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Explicitly declare and isolate dependencies</a:t>
            </a:r>
          </a:p>
        </p:txBody>
      </p:sp>
      <p:pic>
        <p:nvPicPr>
          <p:cNvPr id="3076" name="Picture 4" descr="Freezing Python's Dependency Hell in 2018 | by Montana Low |  tech-at-instacart">
            <a:extLst>
              <a:ext uri="{FF2B5EF4-FFF2-40B4-BE49-F238E27FC236}">
                <a16:creationId xmlns:a16="http://schemas.microsoft.com/office/drawing/2014/main" id="{B8AB952E-E160-41D1-9541-A6E5F01FB5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97994" y="1825625"/>
            <a:ext cx="43960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73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III. Config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Store config in the environment</a:t>
            </a:r>
          </a:p>
        </p:txBody>
      </p:sp>
    </p:spTree>
    <p:extLst>
      <p:ext uri="{BB962C8B-B14F-4D97-AF65-F5344CB8AC3E}">
        <p14:creationId xmlns:p14="http://schemas.microsoft.com/office/powerpoint/2010/main" val="284437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a:t>
            </a:r>
            <a:r>
              <a:rPr lang="en-US" dirty="0" err="1"/>
              <a:t>config</a:t>
            </a:r>
            <a:r>
              <a:rPr lang="en-US" dirty="0"/>
              <a:t> in the environment</a:t>
            </a:r>
          </a:p>
        </p:txBody>
      </p:sp>
      <p:pic>
        <p:nvPicPr>
          <p:cNvPr id="4" name="Content Placeholder 3"/>
          <p:cNvPicPr>
            <a:picLocks noGrp="1" noChangeAspect="1"/>
          </p:cNvPicPr>
          <p:nvPr>
            <p:ph idx="1"/>
          </p:nvPr>
        </p:nvPicPr>
        <p:blipFill>
          <a:blip r:embed="rId3"/>
          <a:stretch>
            <a:fillRect/>
          </a:stretch>
        </p:blipFill>
        <p:spPr>
          <a:xfrm>
            <a:off x="3191975" y="1825625"/>
            <a:ext cx="5808049" cy="4351338"/>
          </a:xfrm>
          <a:prstGeom prst="rect">
            <a:avLst/>
          </a:prstGeom>
        </p:spPr>
      </p:pic>
    </p:spTree>
    <p:extLst>
      <p:ext uri="{BB962C8B-B14F-4D97-AF65-F5344CB8AC3E}">
        <p14:creationId xmlns:p14="http://schemas.microsoft.com/office/powerpoint/2010/main" val="33814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Store config in the environment</a:t>
            </a:r>
          </a:p>
        </p:txBody>
      </p:sp>
      <p:pic>
        <p:nvPicPr>
          <p:cNvPr id="8" name="Picture 6">
            <a:extLst>
              <a:ext uri="{FF2B5EF4-FFF2-40B4-BE49-F238E27FC236}">
                <a16:creationId xmlns:a16="http://schemas.microsoft.com/office/drawing/2014/main" id="{A6FB25E0-EA6A-461D-ABFF-B53DB2B43E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414196"/>
            <a:ext cx="10515600" cy="35339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035A92B-A785-4D32-B631-38B3F22833AC}"/>
              </a:ext>
            </a:extLst>
          </p:cNvPr>
          <p:cNvSpPr/>
          <p:nvPr/>
        </p:nvSpPr>
        <p:spPr>
          <a:xfrm>
            <a:off x="8889664" y="5569545"/>
            <a:ext cx="2464136"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NOPE!!!</a:t>
            </a:r>
          </a:p>
        </p:txBody>
      </p:sp>
      <p:sp>
        <p:nvSpPr>
          <p:cNvPr id="7" name="Arrow: Right 6">
            <a:extLst>
              <a:ext uri="{FF2B5EF4-FFF2-40B4-BE49-F238E27FC236}">
                <a16:creationId xmlns:a16="http://schemas.microsoft.com/office/drawing/2014/main" id="{EC21AE05-07FD-4EBB-9683-BBABC11FF7CD}"/>
              </a:ext>
            </a:extLst>
          </p:cNvPr>
          <p:cNvSpPr/>
          <p:nvPr/>
        </p:nvSpPr>
        <p:spPr>
          <a:xfrm rot="13275341">
            <a:off x="7678162" y="4858195"/>
            <a:ext cx="2151758" cy="17584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18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IV. Backing services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backing services as attached resources</a:t>
            </a:r>
          </a:p>
        </p:txBody>
      </p:sp>
    </p:spTree>
    <p:extLst>
      <p:ext uri="{BB962C8B-B14F-4D97-AF65-F5344CB8AC3E}">
        <p14:creationId xmlns:p14="http://schemas.microsoft.com/office/powerpoint/2010/main" val="3528043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5126" name="Picture 6" descr="Tech Loops">
            <a:extLst>
              <a:ext uri="{FF2B5EF4-FFF2-40B4-BE49-F238E27FC236}">
                <a16:creationId xmlns:a16="http://schemas.microsoft.com/office/drawing/2014/main" id="{2F7BEB0D-39E0-40C1-934F-E6544A56D2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42475" y="1825625"/>
            <a:ext cx="490705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821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7" name="Picture 6">
            <a:extLst>
              <a:ext uri="{FF2B5EF4-FFF2-40B4-BE49-F238E27FC236}">
                <a16:creationId xmlns:a16="http://schemas.microsoft.com/office/drawing/2014/main" id="{1AF55ED9-7BF8-1BDB-B133-F5152A33AF59}"/>
              </a:ext>
            </a:extLst>
          </p:cNvPr>
          <p:cNvPicPr>
            <a:picLocks noChangeAspect="1"/>
          </p:cNvPicPr>
          <p:nvPr/>
        </p:nvPicPr>
        <p:blipFill>
          <a:blip r:embed="rId3"/>
          <a:stretch>
            <a:fillRect/>
          </a:stretch>
        </p:blipFill>
        <p:spPr>
          <a:xfrm>
            <a:off x="1943100" y="2168525"/>
            <a:ext cx="8305800" cy="4324350"/>
          </a:xfrm>
          <a:prstGeom prst="rect">
            <a:avLst/>
          </a:prstGeom>
        </p:spPr>
      </p:pic>
    </p:spTree>
    <p:extLst>
      <p:ext uri="{BB962C8B-B14F-4D97-AF65-F5344CB8AC3E}">
        <p14:creationId xmlns:p14="http://schemas.microsoft.com/office/powerpoint/2010/main" val="2822384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 Build, release, run</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Strictly separate build and run stages</a:t>
            </a:r>
          </a:p>
        </p:txBody>
      </p:sp>
    </p:spTree>
    <p:extLst>
      <p:ext uri="{BB962C8B-B14F-4D97-AF65-F5344CB8AC3E}">
        <p14:creationId xmlns:p14="http://schemas.microsoft.com/office/powerpoint/2010/main" val="15339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1FDC3E-0C6F-1F85-8B6C-B44D7B1D3312}"/>
              </a:ext>
            </a:extLst>
          </p:cNvPr>
          <p:cNvSpPr>
            <a:spLocks noGrp="1"/>
          </p:cNvSpPr>
          <p:nvPr>
            <p:ph type="title"/>
          </p:nvPr>
        </p:nvSpPr>
        <p:spPr/>
        <p:txBody>
          <a:bodyPr/>
          <a:lstStyle/>
          <a:p>
            <a:r>
              <a:rPr lang="en-US" dirty="0"/>
              <a:t>Your Affable Presenter</a:t>
            </a:r>
          </a:p>
        </p:txBody>
      </p:sp>
      <p:sp>
        <p:nvSpPr>
          <p:cNvPr id="5" name="Content Placeholder 4">
            <a:extLst>
              <a:ext uri="{FF2B5EF4-FFF2-40B4-BE49-F238E27FC236}">
                <a16:creationId xmlns:a16="http://schemas.microsoft.com/office/drawing/2014/main" id="{1C1C9B83-CF23-254C-C9F0-C1DBEA0057E6}"/>
              </a:ext>
            </a:extLst>
          </p:cNvPr>
          <p:cNvSpPr>
            <a:spLocks noGrp="1"/>
          </p:cNvSpPr>
          <p:nvPr>
            <p:ph idx="1"/>
          </p:nvPr>
        </p:nvSpPr>
        <p:spPr/>
        <p:txBody>
          <a:bodyPr/>
          <a:lstStyle/>
          <a:p>
            <a:pPr marL="0" indent="0">
              <a:buNone/>
            </a:pPr>
            <a:r>
              <a:rPr lang="en-US" dirty="0"/>
              <a:t>Eric Burcham</a:t>
            </a:r>
          </a:p>
          <a:p>
            <a:pPr marL="0" indent="0">
              <a:buNone/>
            </a:pPr>
            <a:r>
              <a:rPr lang="en-US" dirty="0"/>
              <a:t>Enterprise Architect</a:t>
            </a:r>
          </a:p>
          <a:p>
            <a:pPr marL="0" indent="0">
              <a:buNone/>
            </a:pPr>
            <a:r>
              <a:rPr lang="en-US" dirty="0"/>
              <a:t>Report to VP, IT Applications</a:t>
            </a:r>
          </a:p>
          <a:p>
            <a:pPr marL="0" indent="0">
              <a:buNone/>
            </a:pPr>
            <a:r>
              <a:rPr lang="en-US" dirty="0"/>
              <a:t>Available Resource to the Entire Department</a:t>
            </a:r>
          </a:p>
          <a:p>
            <a:pPr marL="0" indent="0">
              <a:buNone/>
            </a:pPr>
            <a:r>
              <a:rPr lang="en-US" dirty="0"/>
              <a:t>Ping me on teams</a:t>
            </a:r>
            <a:br>
              <a:rPr lang="en-US" dirty="0"/>
            </a:br>
            <a:r>
              <a:rPr lang="en-US" dirty="0"/>
              <a:t>Extension 4103</a:t>
            </a:r>
          </a:p>
          <a:p>
            <a:pPr marL="0" indent="0">
              <a:buNone/>
            </a:pPr>
            <a:r>
              <a:rPr lang="en-US" dirty="0"/>
              <a:t>Mobile: (214) 578-9217 (call anytime)</a:t>
            </a:r>
          </a:p>
          <a:p>
            <a:pPr marL="0" indent="0">
              <a:buNone/>
            </a:pPr>
            <a:r>
              <a:rPr lang="en-US" dirty="0">
                <a:hlinkClick r:id="rId2"/>
              </a:rPr>
              <a:t>https://github.com/ericburcham/cloud-patterns-and-practices</a:t>
            </a:r>
            <a:endParaRPr lang="en-US" dirty="0"/>
          </a:p>
        </p:txBody>
      </p:sp>
    </p:spTree>
    <p:extLst>
      <p:ext uri="{BB962C8B-B14F-4D97-AF65-F5344CB8AC3E}">
        <p14:creationId xmlns:p14="http://schemas.microsoft.com/office/powerpoint/2010/main" val="2836548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Strictly separate build and run stages</a:t>
            </a:r>
          </a:p>
        </p:txBody>
      </p:sp>
      <p:pic>
        <p:nvPicPr>
          <p:cNvPr id="4" name="Content Placeholder 3"/>
          <p:cNvPicPr>
            <a:picLocks noGrp="1" noChangeAspect="1"/>
          </p:cNvPicPr>
          <p:nvPr>
            <p:ph idx="1"/>
          </p:nvPr>
        </p:nvPicPr>
        <p:blipFill>
          <a:blip r:embed="rId3"/>
          <a:stretch>
            <a:fillRect/>
          </a:stretch>
        </p:blipFill>
        <p:spPr>
          <a:xfrm>
            <a:off x="2924175" y="2039144"/>
            <a:ext cx="6343650" cy="3924300"/>
          </a:xfrm>
          <a:prstGeom prst="rect">
            <a:avLst/>
          </a:prstGeom>
        </p:spPr>
      </p:pic>
    </p:spTree>
    <p:extLst>
      <p:ext uri="{BB962C8B-B14F-4D97-AF65-F5344CB8AC3E}">
        <p14:creationId xmlns:p14="http://schemas.microsoft.com/office/powerpoint/2010/main" val="236084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Strictly separate build and </a:t>
            </a:r>
            <a:r>
              <a:rPr lang="en-US"/>
              <a:t>run stages</a:t>
            </a:r>
            <a:endParaRPr lang="en-US" dirty="0"/>
          </a:p>
        </p:txBody>
      </p:sp>
      <p:pic>
        <p:nvPicPr>
          <p:cNvPr id="6146" name="Picture 2" descr="The Twelve-Factor App">
            <a:extLst>
              <a:ext uri="{FF2B5EF4-FFF2-40B4-BE49-F238E27FC236}">
                <a16:creationId xmlns:a16="http://schemas.microsoft.com/office/drawing/2014/main" id="{571BFDB7-6271-423F-9869-AC0EAE836C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40444" y="2521929"/>
            <a:ext cx="7111111" cy="2958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82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Execute the application as one or more stateless processes</a:t>
            </a:r>
          </a:p>
        </p:txBody>
      </p:sp>
    </p:spTree>
    <p:extLst>
      <p:ext uri="{BB962C8B-B14F-4D97-AF65-F5344CB8AC3E}">
        <p14:creationId xmlns:p14="http://schemas.microsoft.com/office/powerpoint/2010/main" val="1702156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the application as one or more stateless processes</a:t>
            </a:r>
          </a:p>
        </p:txBody>
      </p:sp>
      <p:pic>
        <p:nvPicPr>
          <p:cNvPr id="4" name="Content Placeholder 3"/>
          <p:cNvPicPr>
            <a:picLocks noGrp="1" noChangeAspect="1"/>
          </p:cNvPicPr>
          <p:nvPr>
            <p:ph idx="1"/>
          </p:nvPr>
        </p:nvPicPr>
        <p:blipFill>
          <a:blip r:embed="rId3"/>
          <a:stretch>
            <a:fillRect/>
          </a:stretch>
        </p:blipFill>
        <p:spPr>
          <a:xfrm>
            <a:off x="3624262" y="1877219"/>
            <a:ext cx="4943475" cy="4248150"/>
          </a:xfrm>
          <a:prstGeom prst="rect">
            <a:avLst/>
          </a:prstGeom>
        </p:spPr>
      </p:pic>
    </p:spTree>
    <p:extLst>
      <p:ext uri="{BB962C8B-B14F-4D97-AF65-F5344CB8AC3E}">
        <p14:creationId xmlns:p14="http://schemas.microsoft.com/office/powerpoint/2010/main" val="664835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 Port binding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Export services via port binding</a:t>
            </a:r>
          </a:p>
        </p:txBody>
      </p:sp>
    </p:spTree>
    <p:extLst>
      <p:ext uri="{BB962C8B-B14F-4D97-AF65-F5344CB8AC3E}">
        <p14:creationId xmlns:p14="http://schemas.microsoft.com/office/powerpoint/2010/main" val="1137437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pPr algn="ctr"/>
            <a:r>
              <a:rPr lang="en-US" dirty="0"/>
              <a:t>Export services via port binding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6279" y="1825625"/>
            <a:ext cx="5959441" cy="4351338"/>
          </a:xfrm>
        </p:spPr>
      </p:pic>
    </p:spTree>
    <p:extLst>
      <p:ext uri="{BB962C8B-B14F-4D97-AF65-F5344CB8AC3E}">
        <p14:creationId xmlns:p14="http://schemas.microsoft.com/office/powerpoint/2010/main" val="4009043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VIII. Concurrency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Scale out via the process model</a:t>
            </a:r>
          </a:p>
        </p:txBody>
      </p:sp>
    </p:spTree>
    <p:extLst>
      <p:ext uri="{BB962C8B-B14F-4D97-AF65-F5344CB8AC3E}">
        <p14:creationId xmlns:p14="http://schemas.microsoft.com/office/powerpoint/2010/main" val="3492072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4" name="Content Placeholder 3"/>
          <p:cNvPicPr>
            <a:picLocks noGrp="1" noChangeAspect="1"/>
          </p:cNvPicPr>
          <p:nvPr>
            <p:ph idx="1"/>
          </p:nvPr>
        </p:nvPicPr>
        <p:blipFill>
          <a:blip r:embed="rId3"/>
          <a:stretch>
            <a:fillRect/>
          </a:stretch>
        </p:blipFill>
        <p:spPr>
          <a:xfrm>
            <a:off x="3000375" y="1991519"/>
            <a:ext cx="6191250" cy="4019550"/>
          </a:xfrm>
          <a:prstGeom prst="rect">
            <a:avLst/>
          </a:prstGeom>
        </p:spPr>
      </p:pic>
    </p:spTree>
    <p:extLst>
      <p:ext uri="{BB962C8B-B14F-4D97-AF65-F5344CB8AC3E}">
        <p14:creationId xmlns:p14="http://schemas.microsoft.com/office/powerpoint/2010/main" val="927641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7" name="Picture 6">
            <a:extLst>
              <a:ext uri="{FF2B5EF4-FFF2-40B4-BE49-F238E27FC236}">
                <a16:creationId xmlns:a16="http://schemas.microsoft.com/office/drawing/2014/main" id="{A981C964-9F22-BB2F-4A8C-4A1744043DB1}"/>
              </a:ext>
            </a:extLst>
          </p:cNvPr>
          <p:cNvPicPr>
            <a:picLocks noChangeAspect="1"/>
          </p:cNvPicPr>
          <p:nvPr/>
        </p:nvPicPr>
        <p:blipFill>
          <a:blip r:embed="rId3"/>
          <a:stretch>
            <a:fillRect/>
          </a:stretch>
        </p:blipFill>
        <p:spPr>
          <a:xfrm>
            <a:off x="4095750" y="1690688"/>
            <a:ext cx="4000500" cy="3648075"/>
          </a:xfrm>
          <a:prstGeom prst="rect">
            <a:avLst/>
          </a:prstGeom>
        </p:spPr>
      </p:pic>
    </p:spTree>
    <p:extLst>
      <p:ext uri="{BB962C8B-B14F-4D97-AF65-F5344CB8AC3E}">
        <p14:creationId xmlns:p14="http://schemas.microsoft.com/office/powerpoint/2010/main" val="627111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IX. Disposability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Maximize robustness with fast startup and graceful shutdown</a:t>
            </a:r>
          </a:p>
        </p:txBody>
      </p:sp>
    </p:spTree>
    <p:extLst>
      <p:ext uri="{BB962C8B-B14F-4D97-AF65-F5344CB8AC3E}">
        <p14:creationId xmlns:p14="http://schemas.microsoft.com/office/powerpoint/2010/main" val="66290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B684-1C7E-5007-52CA-C4C784C63CA1}"/>
              </a:ext>
            </a:extLst>
          </p:cNvPr>
          <p:cNvSpPr>
            <a:spLocks noGrp="1"/>
          </p:cNvSpPr>
          <p:nvPr>
            <p:ph type="title"/>
          </p:nvPr>
        </p:nvSpPr>
        <p:spPr/>
        <p:txBody>
          <a:bodyPr/>
          <a:lstStyle/>
          <a:p>
            <a:r>
              <a:rPr lang="en-US" dirty="0"/>
              <a:t>What This Presentation Is</a:t>
            </a:r>
          </a:p>
        </p:txBody>
      </p:sp>
      <p:sp>
        <p:nvSpPr>
          <p:cNvPr id="3" name="Content Placeholder 2">
            <a:extLst>
              <a:ext uri="{FF2B5EF4-FFF2-40B4-BE49-F238E27FC236}">
                <a16:creationId xmlns:a16="http://schemas.microsoft.com/office/drawing/2014/main" id="{F7FEA0B0-DA34-2140-BD06-CC166FEDF9FA}"/>
              </a:ext>
            </a:extLst>
          </p:cNvPr>
          <p:cNvSpPr>
            <a:spLocks noGrp="1"/>
          </p:cNvSpPr>
          <p:nvPr>
            <p:ph idx="1"/>
          </p:nvPr>
        </p:nvSpPr>
        <p:spPr/>
        <p:txBody>
          <a:bodyPr/>
          <a:lstStyle/>
          <a:p>
            <a:r>
              <a:rPr lang="en-US" dirty="0"/>
              <a:t>A conversation</a:t>
            </a:r>
          </a:p>
          <a:p>
            <a:r>
              <a:rPr lang="en-US" dirty="0"/>
              <a:t>Assume-nothing</a:t>
            </a:r>
          </a:p>
          <a:p>
            <a:r>
              <a:rPr lang="en-US" dirty="0"/>
              <a:t>Introductory</a:t>
            </a:r>
          </a:p>
          <a:p>
            <a:r>
              <a:rPr lang="en-US" dirty="0"/>
              <a:t>Food for thought</a:t>
            </a:r>
          </a:p>
          <a:p>
            <a:r>
              <a:rPr lang="en-US" dirty="0"/>
              <a:t>Deliberately broad</a:t>
            </a:r>
          </a:p>
          <a:p>
            <a:r>
              <a:rPr lang="en-US" dirty="0"/>
              <a:t>Deliberately high-level</a:t>
            </a:r>
          </a:p>
          <a:p>
            <a:r>
              <a:rPr lang="en-US" dirty="0"/>
              <a:t>Actionable today, but…</a:t>
            </a:r>
          </a:p>
          <a:p>
            <a:r>
              <a:rPr lang="en-US" b="1" dirty="0"/>
              <a:t>My goal</a:t>
            </a:r>
            <a:r>
              <a:rPr lang="en-US" dirty="0"/>
              <a:t> is to provoke thought</a:t>
            </a:r>
          </a:p>
        </p:txBody>
      </p:sp>
    </p:spTree>
    <p:extLst>
      <p:ext uri="{BB962C8B-B14F-4D97-AF65-F5344CB8AC3E}">
        <p14:creationId xmlns:p14="http://schemas.microsoft.com/office/powerpoint/2010/main" val="1593964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Maximize robustness with fast startup and graceful shutdown</a:t>
            </a:r>
          </a:p>
        </p:txBody>
      </p:sp>
      <p:pic>
        <p:nvPicPr>
          <p:cNvPr id="4" name="Content Placeholder 3"/>
          <p:cNvPicPr>
            <a:picLocks noGrp="1" noChangeAspect="1"/>
          </p:cNvPicPr>
          <p:nvPr>
            <p:ph idx="1"/>
          </p:nvPr>
        </p:nvPicPr>
        <p:blipFill>
          <a:blip r:embed="rId3"/>
          <a:stretch>
            <a:fillRect/>
          </a:stretch>
        </p:blipFill>
        <p:spPr>
          <a:xfrm>
            <a:off x="2895600" y="1901031"/>
            <a:ext cx="6400800" cy="4200525"/>
          </a:xfrm>
          <a:prstGeom prst="rect">
            <a:avLst/>
          </a:prstGeom>
        </p:spPr>
      </p:pic>
    </p:spTree>
    <p:extLst>
      <p:ext uri="{BB962C8B-B14F-4D97-AF65-F5344CB8AC3E}">
        <p14:creationId xmlns:p14="http://schemas.microsoft.com/office/powerpoint/2010/main" val="3006305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 Dev / prod parity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Keep development, staging, and production as similar as is reasonable</a:t>
            </a:r>
          </a:p>
        </p:txBody>
      </p:sp>
    </p:spTree>
    <p:extLst>
      <p:ext uri="{BB962C8B-B14F-4D97-AF65-F5344CB8AC3E}">
        <p14:creationId xmlns:p14="http://schemas.microsoft.com/office/powerpoint/2010/main" val="3032797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development, staging, and production as similar as possible</a:t>
            </a:r>
          </a:p>
        </p:txBody>
      </p:sp>
      <p:pic>
        <p:nvPicPr>
          <p:cNvPr id="4" name="Content Placeholder 3"/>
          <p:cNvPicPr>
            <a:picLocks noGrp="1" noChangeAspect="1"/>
          </p:cNvPicPr>
          <p:nvPr>
            <p:ph idx="1"/>
          </p:nvPr>
        </p:nvPicPr>
        <p:blipFill>
          <a:blip r:embed="rId3"/>
          <a:stretch>
            <a:fillRect/>
          </a:stretch>
        </p:blipFill>
        <p:spPr>
          <a:xfrm>
            <a:off x="3320627" y="1825625"/>
            <a:ext cx="5550745" cy="4351338"/>
          </a:xfrm>
          <a:prstGeom prst="rect">
            <a:avLst/>
          </a:prstGeom>
        </p:spPr>
      </p:pic>
    </p:spTree>
    <p:extLst>
      <p:ext uri="{BB962C8B-B14F-4D97-AF65-F5344CB8AC3E}">
        <p14:creationId xmlns:p14="http://schemas.microsoft.com/office/powerpoint/2010/main" val="946392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 Logs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logs as event streams</a:t>
            </a:r>
          </a:p>
        </p:txBody>
      </p:sp>
    </p:spTree>
    <p:extLst>
      <p:ext uri="{BB962C8B-B14F-4D97-AF65-F5344CB8AC3E}">
        <p14:creationId xmlns:p14="http://schemas.microsoft.com/office/powerpoint/2010/main" val="825573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 logs as event streams</a:t>
            </a:r>
          </a:p>
        </p:txBody>
      </p:sp>
      <p:pic>
        <p:nvPicPr>
          <p:cNvPr id="4" name="Content Placeholder 3"/>
          <p:cNvPicPr>
            <a:picLocks noGrp="1" noChangeAspect="1"/>
          </p:cNvPicPr>
          <p:nvPr>
            <p:ph idx="1"/>
          </p:nvPr>
        </p:nvPicPr>
        <p:blipFill>
          <a:blip r:embed="rId3"/>
          <a:stretch>
            <a:fillRect/>
          </a:stretch>
        </p:blipFill>
        <p:spPr>
          <a:xfrm>
            <a:off x="3208966" y="1825625"/>
            <a:ext cx="5774068" cy="4351338"/>
          </a:xfrm>
          <a:prstGeom prst="rect">
            <a:avLst/>
          </a:prstGeom>
        </p:spPr>
      </p:pic>
    </p:spTree>
    <p:extLst>
      <p:ext uri="{BB962C8B-B14F-4D97-AF65-F5344CB8AC3E}">
        <p14:creationId xmlns:p14="http://schemas.microsoft.com/office/powerpoint/2010/main" val="9824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XII. Admin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a:xfrm>
            <a:off x="561506" y="5148262"/>
            <a:ext cx="10515600" cy="1500187"/>
          </a:xfrm>
        </p:spPr>
        <p:txBody>
          <a:bodyPr/>
          <a:lstStyle/>
          <a:p>
            <a:r>
              <a:rPr lang="en-US" dirty="0"/>
              <a:t>Run admin / management tasks as one-off processes</a:t>
            </a:r>
          </a:p>
        </p:txBody>
      </p:sp>
    </p:spTree>
    <p:extLst>
      <p:ext uri="{BB962C8B-B14F-4D97-AF65-F5344CB8AC3E}">
        <p14:creationId xmlns:p14="http://schemas.microsoft.com/office/powerpoint/2010/main" val="3433729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normAutofit fontScale="90000"/>
          </a:bodyPr>
          <a:lstStyle/>
          <a:p>
            <a:r>
              <a:rPr lang="en-US" dirty="0"/>
              <a:t>Run admin / management tasks as one-off processes</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2789381" y="1600244"/>
            <a:ext cx="6613238" cy="4802100"/>
          </a:xfrm>
          <a:prstGeom prst="rect">
            <a:avLst/>
          </a:prstGeom>
        </p:spPr>
      </p:pic>
    </p:spTree>
    <p:extLst>
      <p:ext uri="{BB962C8B-B14F-4D97-AF65-F5344CB8AC3E}">
        <p14:creationId xmlns:p14="http://schemas.microsoft.com/office/powerpoint/2010/main" val="3192206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DF634F-B4F7-70C2-C782-B789555CD5DC}"/>
              </a:ext>
            </a:extLst>
          </p:cNvPr>
          <p:cNvSpPr>
            <a:spLocks noGrp="1"/>
          </p:cNvSpPr>
          <p:nvPr>
            <p:ph type="title"/>
          </p:nvPr>
        </p:nvSpPr>
        <p:spPr/>
        <p:txBody>
          <a:bodyPr/>
          <a:lstStyle/>
          <a:p>
            <a:r>
              <a:rPr lang="en-US" dirty="0"/>
              <a:t>Basics of Microservices</a:t>
            </a:r>
          </a:p>
        </p:txBody>
      </p:sp>
      <p:sp>
        <p:nvSpPr>
          <p:cNvPr id="5" name="Text Placeholder 4">
            <a:extLst>
              <a:ext uri="{FF2B5EF4-FFF2-40B4-BE49-F238E27FC236}">
                <a16:creationId xmlns:a16="http://schemas.microsoft.com/office/drawing/2014/main" id="{BD89965A-B63F-1173-25EA-6C2F9864DD87}"/>
              </a:ext>
            </a:extLst>
          </p:cNvPr>
          <p:cNvSpPr>
            <a:spLocks noGrp="1"/>
          </p:cNvSpPr>
          <p:nvPr>
            <p:ph type="body" idx="1"/>
          </p:nvPr>
        </p:nvSpPr>
        <p:spPr/>
        <p:txBody>
          <a:bodyPr/>
          <a:lstStyle/>
          <a:p>
            <a:r>
              <a:rPr lang="en-US" dirty="0"/>
              <a:t>Wherein I tell you the least know need to know about a very complex topic…</a:t>
            </a:r>
          </a:p>
        </p:txBody>
      </p:sp>
    </p:spTree>
    <p:extLst>
      <p:ext uri="{BB962C8B-B14F-4D97-AF65-F5344CB8AC3E}">
        <p14:creationId xmlns:p14="http://schemas.microsoft.com/office/powerpoint/2010/main" val="1704792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Problem Set</a:t>
            </a:r>
          </a:p>
          <a:p>
            <a:r>
              <a:rPr lang="en-US" dirty="0"/>
              <a:t>Delivery contention</a:t>
            </a:r>
          </a:p>
          <a:p>
            <a:r>
              <a:rPr lang="en-US" dirty="0"/>
              <a:t>Technology lock-in</a:t>
            </a:r>
          </a:p>
          <a:p>
            <a:r>
              <a:rPr lang="en-US" dirty="0"/>
              <a:t>Scaling challenges</a:t>
            </a:r>
          </a:p>
          <a:p>
            <a:r>
              <a:rPr lang="en-US" dirty="0"/>
              <a:t>Organizational misalignment</a:t>
            </a:r>
          </a:p>
        </p:txBody>
      </p:sp>
    </p:spTree>
    <p:extLst>
      <p:ext uri="{BB962C8B-B14F-4D97-AF65-F5344CB8AC3E}">
        <p14:creationId xmlns:p14="http://schemas.microsoft.com/office/powerpoint/2010/main" val="1995004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Definition</a:t>
            </a:r>
          </a:p>
          <a:p>
            <a:pPr marL="0" indent="0">
              <a:buNone/>
            </a:pPr>
            <a:r>
              <a:rPr lang="en-US" dirty="0"/>
              <a:t>Microservices are independently releasable services that are modeled around a business domain.  A service encapsulates functionality and makes it accessible to other services via networks.</a:t>
            </a:r>
          </a:p>
        </p:txBody>
      </p:sp>
    </p:spTree>
    <p:extLst>
      <p:ext uri="{BB962C8B-B14F-4D97-AF65-F5344CB8AC3E}">
        <p14:creationId xmlns:p14="http://schemas.microsoft.com/office/powerpoint/2010/main" val="305910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D3EF-8EE0-9AA8-CB9A-697CDB6C7CF0}"/>
              </a:ext>
            </a:extLst>
          </p:cNvPr>
          <p:cNvSpPr>
            <a:spLocks noGrp="1"/>
          </p:cNvSpPr>
          <p:nvPr>
            <p:ph type="title"/>
          </p:nvPr>
        </p:nvSpPr>
        <p:spPr/>
        <p:txBody>
          <a:bodyPr/>
          <a:lstStyle/>
          <a:p>
            <a:r>
              <a:rPr lang="en-US" dirty="0"/>
              <a:t>What This Presentation Is </a:t>
            </a:r>
            <a:r>
              <a:rPr lang="en-US" i="1" dirty="0"/>
              <a:t>Not</a:t>
            </a:r>
          </a:p>
        </p:txBody>
      </p:sp>
      <p:sp>
        <p:nvSpPr>
          <p:cNvPr id="3" name="Content Placeholder 2">
            <a:extLst>
              <a:ext uri="{FF2B5EF4-FFF2-40B4-BE49-F238E27FC236}">
                <a16:creationId xmlns:a16="http://schemas.microsoft.com/office/drawing/2014/main" id="{A2B945B6-4A55-7A7C-6DB5-03A96C6D9DFE}"/>
              </a:ext>
            </a:extLst>
          </p:cNvPr>
          <p:cNvSpPr>
            <a:spLocks noGrp="1"/>
          </p:cNvSpPr>
          <p:nvPr>
            <p:ph idx="1"/>
          </p:nvPr>
        </p:nvSpPr>
        <p:spPr/>
        <p:txBody>
          <a:bodyPr/>
          <a:lstStyle/>
          <a:p>
            <a:r>
              <a:rPr lang="en-US" dirty="0"/>
              <a:t>Detail-oriented</a:t>
            </a:r>
          </a:p>
          <a:p>
            <a:r>
              <a:rPr lang="en-US" dirty="0"/>
              <a:t>Example code</a:t>
            </a:r>
          </a:p>
          <a:p>
            <a:r>
              <a:rPr lang="en-US" dirty="0"/>
              <a:t>Applicable everywhere</a:t>
            </a:r>
          </a:p>
          <a:p>
            <a:r>
              <a:rPr lang="en-US" dirty="0"/>
              <a:t>Dictatorial in nature</a:t>
            </a:r>
          </a:p>
          <a:p>
            <a:r>
              <a:rPr lang="en-US" dirty="0"/>
              <a:t>Highly-opinionated</a:t>
            </a:r>
          </a:p>
          <a:p>
            <a:r>
              <a:rPr lang="en-US" dirty="0"/>
              <a:t>Closed to interpretation</a:t>
            </a:r>
          </a:p>
        </p:txBody>
      </p:sp>
    </p:spTree>
    <p:extLst>
      <p:ext uri="{BB962C8B-B14F-4D97-AF65-F5344CB8AC3E}">
        <p14:creationId xmlns:p14="http://schemas.microsoft.com/office/powerpoint/2010/main" val="3177423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Solution Set</a:t>
            </a:r>
          </a:p>
          <a:p>
            <a:r>
              <a:rPr lang="en-US" dirty="0"/>
              <a:t>Independent deployability</a:t>
            </a:r>
          </a:p>
          <a:p>
            <a:r>
              <a:rPr lang="en-US" dirty="0"/>
              <a:t>Loose coupling</a:t>
            </a:r>
          </a:p>
          <a:p>
            <a:r>
              <a:rPr lang="en-US" dirty="0"/>
              <a:t>Stable interfaces</a:t>
            </a:r>
          </a:p>
          <a:p>
            <a:r>
              <a:rPr lang="en-US" dirty="0"/>
              <a:t>Independent evolution</a:t>
            </a:r>
          </a:p>
        </p:txBody>
      </p:sp>
    </p:spTree>
    <p:extLst>
      <p:ext uri="{BB962C8B-B14F-4D97-AF65-F5344CB8AC3E}">
        <p14:creationId xmlns:p14="http://schemas.microsoft.com/office/powerpoint/2010/main" val="3003963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E855-1E2F-37BA-D3D1-EFB781BC5939}"/>
              </a:ext>
            </a:extLst>
          </p:cNvPr>
          <p:cNvSpPr>
            <a:spLocks noGrp="1"/>
          </p:cNvSpPr>
          <p:nvPr>
            <p:ph type="title"/>
          </p:nvPr>
        </p:nvSpPr>
        <p:spPr/>
        <p:txBody>
          <a:bodyPr/>
          <a:lstStyle/>
          <a:p>
            <a:r>
              <a:rPr lang="en-US" dirty="0"/>
              <a:t>Key Characteristics of Microservices</a:t>
            </a:r>
          </a:p>
        </p:txBody>
      </p:sp>
      <p:sp>
        <p:nvSpPr>
          <p:cNvPr id="3" name="Content Placeholder 2">
            <a:extLst>
              <a:ext uri="{FF2B5EF4-FFF2-40B4-BE49-F238E27FC236}">
                <a16:creationId xmlns:a16="http://schemas.microsoft.com/office/drawing/2014/main" id="{2F90558A-B56F-67DA-CFF6-B4A9A3A21020}"/>
              </a:ext>
            </a:extLst>
          </p:cNvPr>
          <p:cNvSpPr>
            <a:spLocks noGrp="1"/>
          </p:cNvSpPr>
          <p:nvPr>
            <p:ph idx="1"/>
          </p:nvPr>
        </p:nvSpPr>
        <p:spPr/>
        <p:txBody>
          <a:bodyPr/>
          <a:lstStyle/>
          <a:p>
            <a:r>
              <a:rPr lang="en-US" dirty="0"/>
              <a:t>Independently deployable</a:t>
            </a:r>
          </a:p>
          <a:p>
            <a:r>
              <a:rPr lang="en-US" dirty="0"/>
              <a:t>Modeled around a business domain</a:t>
            </a:r>
          </a:p>
          <a:p>
            <a:r>
              <a:rPr lang="en-US" dirty="0"/>
              <a:t>Own their own state</a:t>
            </a:r>
          </a:p>
          <a:p>
            <a:r>
              <a:rPr lang="en-US" dirty="0"/>
              <a:t>Clear, stable boundaries</a:t>
            </a:r>
          </a:p>
          <a:p>
            <a:r>
              <a:rPr lang="en-US" dirty="0"/>
              <a:t>Technology agnostic</a:t>
            </a:r>
          </a:p>
          <a:p>
            <a:r>
              <a:rPr lang="en-US" dirty="0"/>
              <a:t>Embrace information hiding</a:t>
            </a:r>
          </a:p>
        </p:txBody>
      </p:sp>
    </p:spTree>
    <p:extLst>
      <p:ext uri="{BB962C8B-B14F-4D97-AF65-F5344CB8AC3E}">
        <p14:creationId xmlns:p14="http://schemas.microsoft.com/office/powerpoint/2010/main" val="805833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3ACC-3DEF-CE3C-F911-EBE7F29618BD}"/>
              </a:ext>
            </a:extLst>
          </p:cNvPr>
          <p:cNvSpPr>
            <a:spLocks noGrp="1"/>
          </p:cNvSpPr>
          <p:nvPr>
            <p:ph type="title"/>
          </p:nvPr>
        </p:nvSpPr>
        <p:spPr/>
        <p:txBody>
          <a:bodyPr/>
          <a:lstStyle/>
          <a:p>
            <a:r>
              <a:rPr lang="en-US" dirty="0"/>
              <a:t>Microservices </a:t>
            </a:r>
            <a:r>
              <a:rPr lang="en-US" dirty="0" err="1"/>
              <a:t>Misnomered</a:t>
            </a:r>
            <a:endParaRPr lang="en-US" dirty="0"/>
          </a:p>
        </p:txBody>
      </p:sp>
      <p:sp>
        <p:nvSpPr>
          <p:cNvPr id="3" name="Content Placeholder 2">
            <a:extLst>
              <a:ext uri="{FF2B5EF4-FFF2-40B4-BE49-F238E27FC236}">
                <a16:creationId xmlns:a16="http://schemas.microsoft.com/office/drawing/2014/main" id="{F5F7D702-E091-15FB-CCC5-92AA5AFA465C}"/>
              </a:ext>
            </a:extLst>
          </p:cNvPr>
          <p:cNvSpPr>
            <a:spLocks noGrp="1"/>
          </p:cNvSpPr>
          <p:nvPr>
            <p:ph idx="1"/>
          </p:nvPr>
        </p:nvSpPr>
        <p:spPr/>
        <p:txBody>
          <a:bodyPr/>
          <a:lstStyle/>
          <a:p>
            <a:r>
              <a:rPr lang="en-US" dirty="0"/>
              <a:t>Right-sizing services:  Beyond the name</a:t>
            </a:r>
          </a:p>
          <a:p>
            <a:r>
              <a:rPr lang="en-US" dirty="0"/>
              <a:t>The reality</a:t>
            </a:r>
          </a:p>
          <a:p>
            <a:r>
              <a:rPr lang="en-US" dirty="0"/>
              <a:t>Key principles</a:t>
            </a:r>
          </a:p>
          <a:p>
            <a:r>
              <a:rPr lang="en-US" dirty="0"/>
              <a:t>One </a:t>
            </a:r>
            <a:r>
              <a:rPr lang="en-US" i="1" dirty="0"/>
              <a:t>or more</a:t>
            </a:r>
            <a:r>
              <a:rPr lang="en-US" dirty="0"/>
              <a:t> executable processes</a:t>
            </a:r>
          </a:p>
        </p:txBody>
      </p:sp>
    </p:spTree>
    <p:extLst>
      <p:ext uri="{BB962C8B-B14F-4D97-AF65-F5344CB8AC3E}">
        <p14:creationId xmlns:p14="http://schemas.microsoft.com/office/powerpoint/2010/main" val="3986093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FF68-1EA9-CC8F-670B-73F759DE69B5}"/>
              </a:ext>
            </a:extLst>
          </p:cNvPr>
          <p:cNvSpPr>
            <a:spLocks noGrp="1"/>
          </p:cNvSpPr>
          <p:nvPr>
            <p:ph type="title"/>
          </p:nvPr>
        </p:nvSpPr>
        <p:spPr/>
        <p:txBody>
          <a:bodyPr/>
          <a:lstStyle/>
          <a:p>
            <a:r>
              <a:rPr lang="en-US" dirty="0"/>
              <a:t>Microservices Example:  Tax Bills</a:t>
            </a:r>
          </a:p>
        </p:txBody>
      </p:sp>
      <p:pic>
        <p:nvPicPr>
          <p:cNvPr id="5" name="Content Placeholder 4" descr="A diagram of a document&#10;&#10;AI-generated content may be incorrect.">
            <a:extLst>
              <a:ext uri="{FF2B5EF4-FFF2-40B4-BE49-F238E27FC236}">
                <a16:creationId xmlns:a16="http://schemas.microsoft.com/office/drawing/2014/main" id="{9D20A412-8E05-3E14-1A8C-E50864DBA5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3264" y="1825625"/>
            <a:ext cx="10005471" cy="4351338"/>
          </a:xfrm>
        </p:spPr>
      </p:pic>
      <p:sp>
        <p:nvSpPr>
          <p:cNvPr id="7" name="Rectangle 6">
            <a:extLst>
              <a:ext uri="{FF2B5EF4-FFF2-40B4-BE49-F238E27FC236}">
                <a16:creationId xmlns:a16="http://schemas.microsoft.com/office/drawing/2014/main" id="{5904CB09-E7C6-C5B2-1253-7DE705F59617}"/>
              </a:ext>
            </a:extLst>
          </p:cNvPr>
          <p:cNvSpPr/>
          <p:nvPr/>
        </p:nvSpPr>
        <p:spPr>
          <a:xfrm>
            <a:off x="4502258" y="4045058"/>
            <a:ext cx="6540284" cy="21319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5864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9EE94-A901-A65E-BB33-EBF0CA7A46F0}"/>
              </a:ext>
            </a:extLst>
          </p:cNvPr>
          <p:cNvSpPr>
            <a:spLocks noGrp="1"/>
          </p:cNvSpPr>
          <p:nvPr>
            <p:ph type="title"/>
          </p:nvPr>
        </p:nvSpPr>
        <p:spPr/>
        <p:txBody>
          <a:bodyPr/>
          <a:lstStyle/>
          <a:p>
            <a:r>
              <a:rPr lang="en-US" dirty="0"/>
              <a:t>References</a:t>
            </a:r>
          </a:p>
        </p:txBody>
      </p:sp>
      <p:sp>
        <p:nvSpPr>
          <p:cNvPr id="5" name="Text Placeholder 4">
            <a:extLst>
              <a:ext uri="{FF2B5EF4-FFF2-40B4-BE49-F238E27FC236}">
                <a16:creationId xmlns:a16="http://schemas.microsoft.com/office/drawing/2014/main" id="{4BD855A7-84C6-1489-B006-FA3ADB744B40}"/>
              </a:ext>
            </a:extLst>
          </p:cNvPr>
          <p:cNvSpPr>
            <a:spLocks noGrp="1"/>
          </p:cNvSpPr>
          <p:nvPr>
            <p:ph type="body" idx="1"/>
          </p:nvPr>
        </p:nvSpPr>
        <p:spPr/>
        <p:txBody>
          <a:bodyPr/>
          <a:lstStyle/>
          <a:p>
            <a:r>
              <a:rPr lang="en-US" dirty="0"/>
              <a:t>Wherein I list my cheat codes…</a:t>
            </a:r>
          </a:p>
        </p:txBody>
      </p:sp>
    </p:spTree>
    <p:extLst>
      <p:ext uri="{BB962C8B-B14F-4D97-AF65-F5344CB8AC3E}">
        <p14:creationId xmlns:p14="http://schemas.microsoft.com/office/powerpoint/2010/main" val="17956712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A30D1F-5A66-76C6-13CA-B704642C03BD}"/>
              </a:ext>
            </a:extLst>
          </p:cNvPr>
          <p:cNvSpPr>
            <a:spLocks noGrp="1"/>
          </p:cNvSpPr>
          <p:nvPr>
            <p:ph type="title"/>
          </p:nvPr>
        </p:nvSpPr>
        <p:spPr/>
        <p:txBody>
          <a:bodyPr/>
          <a:lstStyle/>
          <a:p>
            <a:r>
              <a:rPr lang="en-US" dirty="0"/>
              <a:t>The Twelve-Factor App</a:t>
            </a:r>
          </a:p>
        </p:txBody>
      </p:sp>
      <p:sp>
        <p:nvSpPr>
          <p:cNvPr id="5" name="Content Placeholder 4">
            <a:extLst>
              <a:ext uri="{FF2B5EF4-FFF2-40B4-BE49-F238E27FC236}">
                <a16:creationId xmlns:a16="http://schemas.microsoft.com/office/drawing/2014/main" id="{D90CEBFC-838E-1CF2-EEA4-22B1BB62A112}"/>
              </a:ext>
            </a:extLst>
          </p:cNvPr>
          <p:cNvSpPr>
            <a:spLocks noGrp="1"/>
          </p:cNvSpPr>
          <p:nvPr>
            <p:ph idx="1"/>
          </p:nvPr>
        </p:nvSpPr>
        <p:spPr/>
        <p:txBody>
          <a:bodyPr/>
          <a:lstStyle/>
          <a:p>
            <a:pPr marL="0" indent="0">
              <a:buNone/>
            </a:pPr>
            <a:r>
              <a:rPr lang="en-US" dirty="0"/>
              <a:t>Contributed by the builders of the Heroku SaaS platform.</a:t>
            </a:r>
          </a:p>
          <a:p>
            <a:pPr marL="0" indent="0">
              <a:buNone/>
            </a:pPr>
            <a:r>
              <a:rPr lang="en-US" dirty="0">
                <a:hlinkClick r:id="rId2"/>
              </a:rPr>
              <a:t>https://12factor.net/</a:t>
            </a:r>
            <a:endParaRPr lang="en-US" dirty="0"/>
          </a:p>
        </p:txBody>
      </p:sp>
    </p:spTree>
    <p:extLst>
      <p:ext uri="{BB962C8B-B14F-4D97-AF65-F5344CB8AC3E}">
        <p14:creationId xmlns:p14="http://schemas.microsoft.com/office/powerpoint/2010/main" val="370899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C482-6BDD-9E04-76A2-669879415887}"/>
              </a:ext>
            </a:extLst>
          </p:cNvPr>
          <p:cNvSpPr>
            <a:spLocks noGrp="1"/>
          </p:cNvSpPr>
          <p:nvPr>
            <p:ph type="title"/>
          </p:nvPr>
        </p:nvSpPr>
        <p:spPr/>
        <p:txBody>
          <a:bodyPr/>
          <a:lstStyle/>
          <a:p>
            <a:r>
              <a:rPr lang="en-US" dirty="0"/>
              <a:t>Departmental Roll-Call:  Who All is Here?</a:t>
            </a:r>
          </a:p>
        </p:txBody>
      </p:sp>
      <p:sp>
        <p:nvSpPr>
          <p:cNvPr id="3" name="Content Placeholder 2">
            <a:extLst>
              <a:ext uri="{FF2B5EF4-FFF2-40B4-BE49-F238E27FC236}">
                <a16:creationId xmlns:a16="http://schemas.microsoft.com/office/drawing/2014/main" id="{AE60015E-604C-DDE3-6F93-8FB024D9652F}"/>
              </a:ext>
            </a:extLst>
          </p:cNvPr>
          <p:cNvSpPr>
            <a:spLocks noGrp="1"/>
          </p:cNvSpPr>
          <p:nvPr>
            <p:ph idx="1"/>
          </p:nvPr>
        </p:nvSpPr>
        <p:spPr/>
        <p:txBody>
          <a:bodyPr/>
          <a:lstStyle/>
          <a:p>
            <a:r>
              <a:rPr lang="en-US" dirty="0"/>
              <a:t>Big Data Services</a:t>
            </a:r>
          </a:p>
          <a:p>
            <a:r>
              <a:rPr lang="en-US" dirty="0"/>
              <a:t>Anybody Else?</a:t>
            </a:r>
          </a:p>
        </p:txBody>
      </p:sp>
    </p:spTree>
    <p:extLst>
      <p:ext uri="{BB962C8B-B14F-4D97-AF65-F5344CB8AC3E}">
        <p14:creationId xmlns:p14="http://schemas.microsoft.com/office/powerpoint/2010/main" val="216165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34797-FC4A-6C8D-ADC3-BE3A3A0033AD}"/>
              </a:ext>
            </a:extLst>
          </p:cNvPr>
          <p:cNvSpPr>
            <a:spLocks noGrp="1"/>
          </p:cNvSpPr>
          <p:nvPr>
            <p:ph type="title"/>
          </p:nvPr>
        </p:nvSpPr>
        <p:spPr/>
        <p:txBody>
          <a:bodyPr/>
          <a:lstStyle/>
          <a:p>
            <a:r>
              <a:rPr lang="en-US" dirty="0"/>
              <a:t>What are Patterns and Practices</a:t>
            </a:r>
          </a:p>
        </p:txBody>
      </p:sp>
      <p:sp>
        <p:nvSpPr>
          <p:cNvPr id="5" name="Subtitle 4">
            <a:extLst>
              <a:ext uri="{FF2B5EF4-FFF2-40B4-BE49-F238E27FC236}">
                <a16:creationId xmlns:a16="http://schemas.microsoft.com/office/drawing/2014/main" id="{73B4CEA7-AEA2-E083-3101-4B64700211E0}"/>
              </a:ext>
            </a:extLst>
          </p:cNvPr>
          <p:cNvSpPr>
            <a:spLocks noGrp="1"/>
          </p:cNvSpPr>
          <p:nvPr>
            <p:ph type="body" idx="1"/>
          </p:nvPr>
        </p:nvSpPr>
        <p:spPr/>
        <p:txBody>
          <a:bodyPr/>
          <a:lstStyle/>
          <a:p>
            <a:r>
              <a:rPr lang="en-US" dirty="0"/>
              <a:t>Wherein I explain what a “known good solution” is…</a:t>
            </a:r>
          </a:p>
        </p:txBody>
      </p:sp>
    </p:spTree>
    <p:extLst>
      <p:ext uri="{BB962C8B-B14F-4D97-AF65-F5344CB8AC3E}">
        <p14:creationId xmlns:p14="http://schemas.microsoft.com/office/powerpoint/2010/main" val="184394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C09E-39F9-CE5A-6A9A-BADD595E31AF}"/>
              </a:ext>
            </a:extLst>
          </p:cNvPr>
          <p:cNvSpPr>
            <a:spLocks noGrp="1"/>
          </p:cNvSpPr>
          <p:nvPr>
            <p:ph type="title"/>
          </p:nvPr>
        </p:nvSpPr>
        <p:spPr/>
        <p:txBody>
          <a:bodyPr/>
          <a:lstStyle/>
          <a:p>
            <a:r>
              <a:rPr lang="en-US" b="1" dirty="0"/>
              <a:t>Patterns</a:t>
            </a:r>
            <a:r>
              <a:rPr lang="en-US" dirty="0"/>
              <a:t>:  Blueprints for Building</a:t>
            </a:r>
          </a:p>
        </p:txBody>
      </p:sp>
      <p:sp>
        <p:nvSpPr>
          <p:cNvPr id="3" name="Content Placeholder 2">
            <a:extLst>
              <a:ext uri="{FF2B5EF4-FFF2-40B4-BE49-F238E27FC236}">
                <a16:creationId xmlns:a16="http://schemas.microsoft.com/office/drawing/2014/main" id="{8D07F028-82C1-8C81-3F2A-3B3D3587F1A4}"/>
              </a:ext>
            </a:extLst>
          </p:cNvPr>
          <p:cNvSpPr>
            <a:spLocks noGrp="1"/>
          </p:cNvSpPr>
          <p:nvPr>
            <p:ph idx="1"/>
          </p:nvPr>
        </p:nvSpPr>
        <p:spPr/>
        <p:txBody>
          <a:bodyPr/>
          <a:lstStyle/>
          <a:p>
            <a:r>
              <a:rPr lang="en-US" dirty="0"/>
              <a:t>Reusable solutions to common problems</a:t>
            </a:r>
          </a:p>
          <a:p>
            <a:r>
              <a:rPr lang="en-US" dirty="0"/>
              <a:t>Typically abstract and language-agnostic</a:t>
            </a:r>
          </a:p>
          <a:p>
            <a:r>
              <a:rPr lang="en-US" dirty="0"/>
              <a:t>Focused on structural or behavioral aspects of a solution</a:t>
            </a:r>
          </a:p>
          <a:p>
            <a:r>
              <a:rPr lang="en-US" dirty="0"/>
              <a:t>Generally target code or architecture, but not both</a:t>
            </a:r>
          </a:p>
        </p:txBody>
      </p:sp>
    </p:spTree>
    <p:extLst>
      <p:ext uri="{BB962C8B-B14F-4D97-AF65-F5344CB8AC3E}">
        <p14:creationId xmlns:p14="http://schemas.microsoft.com/office/powerpoint/2010/main" val="304215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E4CB-299F-49AF-172D-183205B9A832}"/>
              </a:ext>
            </a:extLst>
          </p:cNvPr>
          <p:cNvSpPr>
            <a:spLocks noGrp="1"/>
          </p:cNvSpPr>
          <p:nvPr>
            <p:ph type="title"/>
          </p:nvPr>
        </p:nvSpPr>
        <p:spPr/>
        <p:txBody>
          <a:bodyPr/>
          <a:lstStyle/>
          <a:p>
            <a:r>
              <a:rPr lang="en-US" b="1" dirty="0"/>
              <a:t>Practices</a:t>
            </a:r>
            <a:r>
              <a:rPr lang="en-US" dirty="0"/>
              <a:t>: Construction Techniques and Team Habits</a:t>
            </a:r>
          </a:p>
        </p:txBody>
      </p:sp>
      <p:sp>
        <p:nvSpPr>
          <p:cNvPr id="3" name="Content Placeholder 2">
            <a:extLst>
              <a:ext uri="{FF2B5EF4-FFF2-40B4-BE49-F238E27FC236}">
                <a16:creationId xmlns:a16="http://schemas.microsoft.com/office/drawing/2014/main" id="{C1984283-3C09-04CC-1028-5A101C066685}"/>
              </a:ext>
            </a:extLst>
          </p:cNvPr>
          <p:cNvSpPr>
            <a:spLocks noGrp="1"/>
          </p:cNvSpPr>
          <p:nvPr>
            <p:ph idx="1"/>
          </p:nvPr>
        </p:nvSpPr>
        <p:spPr/>
        <p:txBody>
          <a:bodyPr>
            <a:normAutofit fontScale="92500" lnSpcReduction="20000"/>
          </a:bodyPr>
          <a:lstStyle/>
          <a:p>
            <a:r>
              <a:rPr lang="en-US" dirty="0"/>
              <a:t>Recommended ways of working</a:t>
            </a:r>
          </a:p>
          <a:p>
            <a:pPr lvl="1"/>
            <a:r>
              <a:rPr lang="en-US" dirty="0"/>
              <a:t>Processes</a:t>
            </a:r>
          </a:p>
          <a:p>
            <a:pPr lvl="1"/>
            <a:r>
              <a:rPr lang="en-US" dirty="0"/>
              <a:t>Methodologies</a:t>
            </a:r>
          </a:p>
          <a:p>
            <a:pPr lvl="1"/>
            <a:r>
              <a:rPr lang="en-US" dirty="0"/>
              <a:t>Cultural habits</a:t>
            </a:r>
          </a:p>
          <a:p>
            <a:r>
              <a:rPr lang="en-US" dirty="0"/>
              <a:t>Help teams build, deploy, and maintain systems effectively</a:t>
            </a:r>
          </a:p>
          <a:p>
            <a:r>
              <a:rPr lang="en-US" dirty="0"/>
              <a:t>More about </a:t>
            </a:r>
            <a:r>
              <a:rPr lang="en-US" i="1" dirty="0"/>
              <a:t>how you work</a:t>
            </a:r>
            <a:r>
              <a:rPr lang="en-US" dirty="0"/>
              <a:t> than </a:t>
            </a:r>
            <a:r>
              <a:rPr lang="en-US" i="1" dirty="0"/>
              <a:t>what you build</a:t>
            </a:r>
            <a:endParaRPr lang="en-US" dirty="0"/>
          </a:p>
          <a:p>
            <a:r>
              <a:rPr lang="en-US" dirty="0"/>
              <a:t>Examples:</a:t>
            </a:r>
          </a:p>
          <a:p>
            <a:pPr lvl="1"/>
            <a:r>
              <a:rPr lang="en-US" dirty="0"/>
              <a:t>DevOps/DevSecOps/</a:t>
            </a:r>
            <a:r>
              <a:rPr lang="en-US" dirty="0" err="1"/>
              <a:t>MLOps</a:t>
            </a:r>
            <a:endParaRPr lang="en-US" dirty="0"/>
          </a:p>
          <a:p>
            <a:pPr lvl="1"/>
            <a:r>
              <a:rPr lang="en-US" dirty="0"/>
              <a:t>Agile practices (pre-monetization)</a:t>
            </a:r>
          </a:p>
          <a:p>
            <a:pPr lvl="1"/>
            <a:r>
              <a:rPr lang="en-US" dirty="0"/>
              <a:t>Operational practices</a:t>
            </a:r>
          </a:p>
          <a:p>
            <a:pPr lvl="1"/>
            <a:r>
              <a:rPr lang="en-US" dirty="0"/>
              <a:t>Security practices</a:t>
            </a:r>
          </a:p>
          <a:p>
            <a:pPr lvl="1"/>
            <a:r>
              <a:rPr lang="en-US" dirty="0"/>
              <a:t>Team practices</a:t>
            </a:r>
          </a:p>
        </p:txBody>
      </p:sp>
    </p:spTree>
    <p:extLst>
      <p:ext uri="{BB962C8B-B14F-4D97-AF65-F5344CB8AC3E}">
        <p14:creationId xmlns:p14="http://schemas.microsoft.com/office/powerpoint/2010/main" val="3797198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TotalTime>
  <Words>5894</Words>
  <Application>Microsoft Office PowerPoint</Application>
  <PresentationFormat>Widescreen</PresentationFormat>
  <Paragraphs>425</Paragraphs>
  <Slides>55</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Aptos</vt:lpstr>
      <vt:lpstr>Aptos Display</vt:lpstr>
      <vt:lpstr>Arial</vt:lpstr>
      <vt:lpstr>Segoe Sans</vt:lpstr>
      <vt:lpstr>Office Theme</vt:lpstr>
      <vt:lpstr>Cloud Patterns and Practices</vt:lpstr>
      <vt:lpstr>Introduction</vt:lpstr>
      <vt:lpstr>Your Affable Presenter</vt:lpstr>
      <vt:lpstr>What This Presentation Is</vt:lpstr>
      <vt:lpstr>What This Presentation Is Not</vt:lpstr>
      <vt:lpstr>Departmental Roll-Call:  Who All is Here?</vt:lpstr>
      <vt:lpstr>What are Patterns and Practices</vt:lpstr>
      <vt:lpstr>Patterns:  Blueprints for Building</vt:lpstr>
      <vt:lpstr>Practices: Construction Techniques and Team Habits</vt:lpstr>
      <vt:lpstr>Patterns and Practices Combined</vt:lpstr>
      <vt:lpstr>Discarding a Misconception</vt:lpstr>
      <vt:lpstr>Benefits of a Lingua Franca</vt:lpstr>
      <vt:lpstr>Enterprise Grade Solutions</vt:lpstr>
      <vt:lpstr>Exercise: Rank the following “-abilities”</vt:lpstr>
      <vt:lpstr>What Does Enterprise Grade Mean Today?</vt:lpstr>
      <vt:lpstr>The Twelve-Factor App</vt:lpstr>
      <vt:lpstr>The 12 Factors</vt:lpstr>
      <vt:lpstr>The 12 Factors</vt:lpstr>
      <vt:lpstr>I. Codebase</vt:lpstr>
      <vt:lpstr>One codebase, many deploys</vt:lpstr>
      <vt:lpstr>II. Dependencies</vt:lpstr>
      <vt:lpstr>Explicitly declare and isolate dependencies</vt:lpstr>
      <vt:lpstr>III. Config</vt:lpstr>
      <vt:lpstr>Store config in the environment</vt:lpstr>
      <vt:lpstr>Store config in the environment</vt:lpstr>
      <vt:lpstr>IV. Backing services</vt:lpstr>
      <vt:lpstr>Treat backing services as attached resources</vt:lpstr>
      <vt:lpstr>Treat backing services as attached resources</vt:lpstr>
      <vt:lpstr>V. Build, release, run</vt:lpstr>
      <vt:lpstr>Strictly separate build and run stages</vt:lpstr>
      <vt:lpstr>Strictly separate build and run stages</vt:lpstr>
      <vt:lpstr>VI. Processes</vt:lpstr>
      <vt:lpstr>Execute the application as one or more stateless processes</vt:lpstr>
      <vt:lpstr>VII. Port binding</vt:lpstr>
      <vt:lpstr>Export services via port binding</vt:lpstr>
      <vt:lpstr>VIII. Concurrency</vt:lpstr>
      <vt:lpstr>Scale out via the process model</vt:lpstr>
      <vt:lpstr>Scale out via the process model</vt:lpstr>
      <vt:lpstr>IX. Disposability</vt:lpstr>
      <vt:lpstr>Maximize robustness with fast startup and graceful shutdown</vt:lpstr>
      <vt:lpstr>X. Dev / prod parity</vt:lpstr>
      <vt:lpstr>Keep development, staging, and production as similar as possible</vt:lpstr>
      <vt:lpstr>XI. Logs</vt:lpstr>
      <vt:lpstr>Treat logs as event streams</vt:lpstr>
      <vt:lpstr>XII. Admin processes</vt:lpstr>
      <vt:lpstr>Run admin / management tasks as one-off processes </vt:lpstr>
      <vt:lpstr>Basics of Microservices</vt:lpstr>
      <vt:lpstr>Microservices as a Strategic Design Pattern</vt:lpstr>
      <vt:lpstr>Microservices as a Strategic Design Pattern</vt:lpstr>
      <vt:lpstr>Microservices as a Strategic Design Pattern</vt:lpstr>
      <vt:lpstr>Key Characteristics of Microservices</vt:lpstr>
      <vt:lpstr>Microservices Misnomered</vt:lpstr>
      <vt:lpstr>Microservices Example:  Tax Bills</vt:lpstr>
      <vt:lpstr>References</vt:lpstr>
      <vt:lpstr>The Twelve-Factor App</vt:lpstr>
    </vt:vector>
  </TitlesOfParts>
  <Company>Enterprise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Burcham, Eric</dc:creator>
  <cp:lastModifiedBy>Burcham, Eric</cp:lastModifiedBy>
  <cp:revision>74</cp:revision>
  <dcterms:created xsi:type="dcterms:W3CDTF">2025-06-18T09:13:43Z</dcterms:created>
  <dcterms:modified xsi:type="dcterms:W3CDTF">2025-06-18T12:53:19Z</dcterms:modified>
</cp:coreProperties>
</file>