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7"/>
  </p:notesMasterIdLst>
  <p:sldIdLst>
    <p:sldId id="256" r:id="rId2"/>
    <p:sldId id="303" r:id="rId3"/>
    <p:sldId id="302" r:id="rId4"/>
    <p:sldId id="272" r:id="rId5"/>
    <p:sldId id="263" r:id="rId6"/>
    <p:sldId id="264" r:id="rId7"/>
    <p:sldId id="265" r:id="rId8"/>
    <p:sldId id="266" r:id="rId9"/>
    <p:sldId id="267" r:id="rId10"/>
    <p:sldId id="268" r:id="rId11"/>
    <p:sldId id="269" r:id="rId12"/>
    <p:sldId id="270" r:id="rId13"/>
    <p:sldId id="271" r:id="rId14"/>
    <p:sldId id="298" r:id="rId15"/>
    <p:sldId id="273" r:id="rId16"/>
    <p:sldId id="291" r:id="rId17"/>
    <p:sldId id="290" r:id="rId18"/>
    <p:sldId id="274" r:id="rId19"/>
    <p:sldId id="275" r:id="rId20"/>
    <p:sldId id="276" r:id="rId21"/>
    <p:sldId id="277" r:id="rId22"/>
    <p:sldId id="278" r:id="rId23"/>
    <p:sldId id="279" r:id="rId24"/>
    <p:sldId id="280" r:id="rId25"/>
    <p:sldId id="281" r:id="rId26"/>
    <p:sldId id="282" r:id="rId27"/>
    <p:sldId id="283" r:id="rId28"/>
    <p:sldId id="292" r:id="rId29"/>
    <p:sldId id="293" r:id="rId30"/>
    <p:sldId id="294" r:id="rId31"/>
    <p:sldId id="295" r:id="rId32"/>
    <p:sldId id="288" r:id="rId33"/>
    <p:sldId id="296" r:id="rId34"/>
    <p:sldId id="297"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04B2392-818F-4DD9-BF48-079AD9831115}">
          <p14:sldIdLst>
            <p14:sldId id="256"/>
            <p14:sldId id="303"/>
            <p14:sldId id="302"/>
          </p14:sldIdLst>
        </p14:section>
        <p14:section name="Organizational" id="{678A4A3D-6AF5-4DE1-A84C-F12B65C1BEDF}">
          <p14:sldIdLst>
            <p14:sldId id="272"/>
            <p14:sldId id="263"/>
            <p14:sldId id="264"/>
            <p14:sldId id="265"/>
            <p14:sldId id="266"/>
            <p14:sldId id="267"/>
            <p14:sldId id="268"/>
            <p14:sldId id="269"/>
            <p14:sldId id="270"/>
            <p14:sldId id="271"/>
            <p14:sldId id="298"/>
          </p14:sldIdLst>
        </p14:section>
        <p14:section name="Software Design" id="{5010B91A-318B-486E-B80C-C0861FD637DA}">
          <p14:sldIdLst>
            <p14:sldId id="273"/>
            <p14:sldId id="291"/>
            <p14:sldId id="290"/>
            <p14:sldId id="274"/>
            <p14:sldId id="275"/>
            <p14:sldId id="276"/>
          </p14:sldIdLst>
        </p14:section>
        <p14:section name="Programming" id="{6A8F04FB-A351-49DF-B882-BC54260BCF4A}">
          <p14:sldIdLst>
            <p14:sldId id="277"/>
            <p14:sldId id="278"/>
            <p14:sldId id="279"/>
            <p14:sldId id="280"/>
            <p14:sldId id="281"/>
            <p14:sldId id="282"/>
            <p14:sldId id="283"/>
            <p14:sldId id="292"/>
            <p14:sldId id="293"/>
          </p14:sldIdLst>
        </p14:section>
        <p14:section name="Methodological" id="{045143F6-F1FA-499D-96B7-B1392307B33B}">
          <p14:sldIdLst>
            <p14:sldId id="294"/>
            <p14:sldId id="295"/>
            <p14:sldId id="288"/>
            <p14:sldId id="296"/>
            <p14:sldId id="297"/>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28" y="108"/>
      </p:cViewPr>
      <p:guideLst/>
    </p:cSldViewPr>
  </p:slideViewPr>
  <p:notesTextViewPr>
    <p:cViewPr>
      <p:scale>
        <a:sx n="1" d="1"/>
        <a:sy n="1" d="1"/>
      </p:scale>
      <p:origin x="0" y="0"/>
    </p:cViewPr>
  </p:notesTextViewPr>
  <p:notesViewPr>
    <p:cSldViewPr snapToGrid="0">
      <p:cViewPr varScale="1">
        <p:scale>
          <a:sx n="197" d="100"/>
          <a:sy n="197" d="100"/>
        </p:scale>
        <p:origin x="1452"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490A5-4E86-477E-AA35-5EBF646CB8CB}"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63362-A165-4503-83D0-57108A6798EB}" type="slidenum">
              <a:rPr lang="en-US" smtClean="0"/>
              <a:t>‹#›</a:t>
            </a:fld>
            <a:endParaRPr lang="en-US"/>
          </a:p>
        </p:txBody>
      </p:sp>
    </p:spTree>
    <p:extLst>
      <p:ext uri="{BB962C8B-B14F-4D97-AF65-F5344CB8AC3E}">
        <p14:creationId xmlns:p14="http://schemas.microsoft.com/office/powerpoint/2010/main" val="52480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A63362-A165-4503-83D0-57108A6798EB}" type="slidenum">
              <a:rPr lang="en-US" smtClean="0"/>
              <a:t>1</a:t>
            </a:fld>
            <a:endParaRPr lang="en-US"/>
          </a:p>
        </p:txBody>
      </p:sp>
    </p:spTree>
    <p:extLst>
      <p:ext uri="{BB962C8B-B14F-4D97-AF65-F5344CB8AC3E}">
        <p14:creationId xmlns:p14="http://schemas.microsoft.com/office/powerpoint/2010/main" val="342692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2183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84164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8054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81862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971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5641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46890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29402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72351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73605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B5EF7-4FA1-4C3C-A90F-73C89C06ECCA}"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96778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B5EF7-4FA1-4C3C-A90F-73C89C06ECCA}"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27542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B5EF7-4FA1-4C3C-A90F-73C89C06ECCA}"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400355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B5EF7-4FA1-4C3C-A90F-73C89C06ECCA}"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89752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2B5EF7-4FA1-4C3C-A90F-73C89C06ECCA}"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42659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B5EF7-4FA1-4C3C-A90F-73C89C06ECCA}"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5065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2B5EF7-4FA1-4C3C-A90F-73C89C06ECCA}" type="datetimeFigureOut">
              <a:rPr lang="en-US" smtClean="0"/>
              <a:t>6/18/2025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FBB1B5-9A4B-445B-B532-F229C60FBA85}" type="slidenum">
              <a:rPr lang="en-US" smtClean="0"/>
              <a:t>‹#›</a:t>
            </a:fld>
            <a:endParaRPr lang="en-US"/>
          </a:p>
        </p:txBody>
      </p:sp>
    </p:spTree>
    <p:extLst>
      <p:ext uri="{BB962C8B-B14F-4D97-AF65-F5344CB8AC3E}">
        <p14:creationId xmlns:p14="http://schemas.microsoft.com/office/powerpoint/2010/main" val="412545734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tackoverflow.com/questions/9302236/why-use-a-public-method-in-an-internal-clas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Broken_windows_theory" TargetMode="External"/><Relationship Id="rId2" Type="http://schemas.openxmlformats.org/officeDocument/2006/relationships/hyperlink" Target="https://en.wikipedia.org/wiki/Software_entro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Law_of_trivial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unk_co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BD39-8940-4871-8E81-67E23B057A75}"/>
              </a:ext>
            </a:extLst>
          </p:cNvPr>
          <p:cNvSpPr>
            <a:spLocks noGrp="1"/>
          </p:cNvSpPr>
          <p:nvPr>
            <p:ph type="ctrTitle"/>
          </p:nvPr>
        </p:nvSpPr>
        <p:spPr/>
        <p:txBody>
          <a:bodyPr/>
          <a:lstStyle/>
          <a:p>
            <a:r>
              <a:rPr lang="en-US" dirty="0"/>
              <a:t>Software Anti-Patterns</a:t>
            </a:r>
          </a:p>
        </p:txBody>
      </p:sp>
      <p:sp>
        <p:nvSpPr>
          <p:cNvPr id="3" name="Subtitle 2">
            <a:extLst>
              <a:ext uri="{FF2B5EF4-FFF2-40B4-BE49-F238E27FC236}">
                <a16:creationId xmlns:a16="http://schemas.microsoft.com/office/drawing/2014/main" id="{EE30DAAB-360D-49E7-88A3-3E80EFD791EF}"/>
              </a:ext>
            </a:extLst>
          </p:cNvPr>
          <p:cNvSpPr>
            <a:spLocks noGrp="1"/>
          </p:cNvSpPr>
          <p:nvPr>
            <p:ph type="subTitle" idx="1"/>
          </p:nvPr>
        </p:nvSpPr>
        <p:spPr/>
        <p:txBody>
          <a:bodyPr/>
          <a:lstStyle/>
          <a:p>
            <a:r>
              <a:rPr lang="en-US" dirty="0"/>
              <a:t>The right way NOT to do it!</a:t>
            </a:r>
          </a:p>
        </p:txBody>
      </p:sp>
    </p:spTree>
    <p:extLst>
      <p:ext uri="{BB962C8B-B14F-4D97-AF65-F5344CB8AC3E}">
        <p14:creationId xmlns:p14="http://schemas.microsoft.com/office/powerpoint/2010/main" val="34427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Typecasting, or “The Expert’s Curse.”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Locking successful employees into narrowly-defined roles based on their past successes instead of their potential.</a:t>
            </a:r>
          </a:p>
          <a:p>
            <a:pPr marL="0" indent="0">
              <a:buNone/>
            </a:pPr>
            <a:endParaRPr lang="en-US" dirty="0"/>
          </a:p>
          <a:p>
            <a:pPr marL="0" indent="0">
              <a:buNone/>
            </a:pPr>
            <a:r>
              <a:rPr lang="en-US" b="1" dirty="0"/>
              <a:t>Symptoms</a:t>
            </a:r>
            <a:r>
              <a:rPr lang="en-US" dirty="0"/>
              <a:t>:  A person becomes so strongly identified with their job or role that it becomes difficult to transition to other roles, including those which may better benefit the organization.</a:t>
            </a:r>
          </a:p>
          <a:p>
            <a:pPr marL="0" indent="0">
              <a:buNone/>
            </a:pPr>
            <a:endParaRPr lang="en-US" dirty="0"/>
          </a:p>
          <a:p>
            <a:pPr marL="0" indent="0">
              <a:buNone/>
            </a:pPr>
            <a:r>
              <a:rPr lang="en-US" b="1" dirty="0"/>
              <a:t>Solution</a:t>
            </a:r>
            <a:r>
              <a:rPr lang="en-US" dirty="0"/>
              <a:t>:  Make sure that you make your career or project goals known to others.  If you know you are good at something, participate in that activity.  Block time on your calendar if necessary.  This is </a:t>
            </a:r>
            <a:r>
              <a:rPr lang="en-US" i="1" dirty="0"/>
              <a:t>particularly</a:t>
            </a:r>
            <a:r>
              <a:rPr lang="en-US" dirty="0"/>
              <a:t> effective for those wanting to transition into a design or architectural role.</a:t>
            </a:r>
          </a:p>
        </p:txBody>
      </p:sp>
    </p:spTree>
    <p:extLst>
      <p:ext uri="{BB962C8B-B14F-4D97-AF65-F5344CB8AC3E}">
        <p14:creationId xmlns:p14="http://schemas.microsoft.com/office/powerpoint/2010/main" val="33065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Death March</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85000" lnSpcReduction="20000"/>
          </a:bodyPr>
          <a:lstStyle/>
          <a:p>
            <a:pPr marL="0" indent="0">
              <a:buNone/>
            </a:pPr>
            <a:r>
              <a:rPr lang="en-US" b="1" dirty="0"/>
              <a:t>Definition</a:t>
            </a:r>
            <a:r>
              <a:rPr lang="en-US" dirty="0"/>
              <a:t>:  An effort whose staff, while expecting to fail, are compelled to continue, often with much overwork, enforced by management which is in denial.</a:t>
            </a:r>
          </a:p>
          <a:p>
            <a:pPr marL="0" indent="0">
              <a:buNone/>
            </a:pPr>
            <a:endParaRPr lang="en-US" dirty="0"/>
          </a:p>
          <a:p>
            <a:pPr marL="0" indent="0">
              <a:buNone/>
            </a:pPr>
            <a:r>
              <a:rPr lang="en-US" b="1" dirty="0"/>
              <a:t>Symptoms</a:t>
            </a:r>
            <a:r>
              <a:rPr lang="en-US" dirty="0"/>
              <a:t>:  There is </a:t>
            </a:r>
            <a:r>
              <a:rPr lang="en-US" i="1" dirty="0"/>
              <a:t>consensus</a:t>
            </a:r>
            <a:r>
              <a:rPr lang="en-US" dirty="0"/>
              <a:t> among the teams members.  Everyone knows in their heart they are destined to fail.  Yet management refuses to accept the obvious, and continues to crack the whip.</a:t>
            </a:r>
          </a:p>
          <a:p>
            <a:pPr marL="0" indent="0">
              <a:buNone/>
            </a:pPr>
            <a:endParaRPr lang="en-US" dirty="0"/>
          </a:p>
          <a:p>
            <a:pPr marL="0" indent="0">
              <a:buNone/>
            </a:pPr>
            <a:r>
              <a:rPr lang="en-US" b="1" dirty="0"/>
              <a:t>Discussion Point</a:t>
            </a:r>
            <a:r>
              <a:rPr lang="en-US" dirty="0"/>
              <a:t>:  Operating on the edge – how do you draw the line between maximum team performance and a death march?</a:t>
            </a:r>
          </a:p>
          <a:p>
            <a:pPr marL="0" indent="0">
              <a:buNone/>
            </a:pPr>
            <a:endParaRPr lang="en-US" dirty="0"/>
          </a:p>
          <a:p>
            <a:pPr marL="0" indent="0">
              <a:buNone/>
            </a:pPr>
            <a:r>
              <a:rPr lang="en-US" b="1" dirty="0"/>
              <a:t>Discussion Point</a:t>
            </a:r>
            <a:r>
              <a:rPr lang="en-US" dirty="0"/>
              <a:t>:  What are some of the risks of continuing this behavior?</a:t>
            </a:r>
          </a:p>
          <a:p>
            <a:pPr marL="0" indent="0">
              <a:buNone/>
            </a:pPr>
            <a:endParaRPr lang="en-US" dirty="0"/>
          </a:p>
          <a:p>
            <a:pPr marL="0" indent="0">
              <a:buNone/>
            </a:pPr>
            <a:r>
              <a:rPr lang="en-US" b="1" dirty="0"/>
              <a:t>Solution</a:t>
            </a:r>
            <a:r>
              <a:rPr lang="en-US" dirty="0"/>
              <a:t>:  Learn from your mistakes.  It doesn’t have to be this way, but you have to be proactive.  Do not abandon a team that has made this mistake in the past.  If you have the guts, stick around and lead.  </a:t>
            </a:r>
            <a:r>
              <a:rPr lang="en-US" i="1" dirty="0"/>
              <a:t>Change the world you are in</a:t>
            </a:r>
            <a:r>
              <a:rPr lang="en-US" dirty="0"/>
              <a:t>.</a:t>
            </a:r>
          </a:p>
        </p:txBody>
      </p:sp>
    </p:spTree>
    <p:extLst>
      <p:ext uri="{BB962C8B-B14F-4D97-AF65-F5344CB8AC3E}">
        <p14:creationId xmlns:p14="http://schemas.microsoft.com/office/powerpoint/2010/main" val="34937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Scope Creep</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Uncontrolled changes or continual growth in a project’s scope.  Also adding features after the original requirements have been accepted.</a:t>
            </a:r>
          </a:p>
          <a:p>
            <a:pPr marL="0" indent="0">
              <a:buNone/>
            </a:pPr>
            <a:endParaRPr lang="en-US" dirty="0"/>
          </a:p>
          <a:p>
            <a:pPr marL="0" indent="0">
              <a:buNone/>
            </a:pPr>
            <a:r>
              <a:rPr lang="en-US" b="1" dirty="0"/>
              <a:t>Symptoms</a:t>
            </a:r>
            <a:r>
              <a:rPr lang="en-US" dirty="0"/>
              <a:t>:  Poorly understood features exist in the backlog.  These features will </a:t>
            </a:r>
            <a:r>
              <a:rPr lang="en-US" i="1" dirty="0"/>
              <a:t>always</a:t>
            </a:r>
            <a:r>
              <a:rPr lang="en-US" dirty="0"/>
              <a:t> grow in scope and complexity.  They will </a:t>
            </a:r>
            <a:r>
              <a:rPr lang="en-US" i="1" dirty="0"/>
              <a:t>never</a:t>
            </a:r>
            <a:r>
              <a:rPr lang="en-US" dirty="0"/>
              <a:t> diminish.  New concerns arise in a demonstration after the original requirements are fulfilled.</a:t>
            </a:r>
          </a:p>
          <a:p>
            <a:pPr marL="0" indent="0">
              <a:buNone/>
            </a:pPr>
            <a:endParaRPr lang="en-US" dirty="0"/>
          </a:p>
          <a:p>
            <a:pPr marL="0" indent="0">
              <a:buNone/>
            </a:pPr>
            <a:r>
              <a:rPr lang="en-US" b="1" dirty="0"/>
              <a:t>Solution</a:t>
            </a:r>
            <a:r>
              <a:rPr lang="en-US" dirty="0"/>
              <a:t>:  The causes of this are known entities.  Recognize and call them out.  Be </a:t>
            </a:r>
            <a:r>
              <a:rPr lang="en-US" i="1" dirty="0"/>
              <a:t>super</a:t>
            </a:r>
            <a:r>
              <a:rPr lang="en-US" dirty="0"/>
              <a:t> aggressive about making sure that business design is done thoroughly.  Do anything and everything you can before you go to code.  Whiteboard.  Ask questions.  Call out fear, uncertainty, and doubt (FUD).  Do design work.  If the situation becomes unavoidable, make sure leadership knows about the additional work so that compensation can be made.</a:t>
            </a:r>
          </a:p>
        </p:txBody>
      </p:sp>
    </p:spTree>
    <p:extLst>
      <p:ext uri="{BB962C8B-B14F-4D97-AF65-F5344CB8AC3E}">
        <p14:creationId xmlns:p14="http://schemas.microsoft.com/office/powerpoint/2010/main" val="27295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Brooks’ Law</a:t>
            </a:r>
            <a:br>
              <a:rPr lang="en-US" dirty="0"/>
            </a:br>
            <a:r>
              <a:rPr lang="en-US" sz="2000" dirty="0"/>
              <a:t>From:  The Mythical Man-Month by Fred Brooks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In an attempt to increase velocity, resources are added to a project</a:t>
            </a:r>
            <a:r>
              <a:rPr lang="en-US" baseline="30000" dirty="0"/>
              <a:t>1</a:t>
            </a:r>
            <a:r>
              <a:rPr lang="en-US" dirty="0"/>
              <a:t> when the project is already crippled by management overhead.</a:t>
            </a:r>
          </a:p>
          <a:p>
            <a:pPr marL="0" indent="0">
              <a:buNone/>
            </a:pPr>
            <a:endParaRPr lang="en-US" dirty="0"/>
          </a:p>
          <a:p>
            <a:pPr marL="0" indent="0">
              <a:buNone/>
            </a:pPr>
            <a:r>
              <a:rPr lang="en-US" b="1" dirty="0"/>
              <a:t>Symptoms</a:t>
            </a:r>
            <a:r>
              <a:rPr lang="en-US" dirty="0"/>
              <a:t>:  Existing members are still not productive, fully integrated with the culture, or “in the know,” but are being asked to refer, interview, train and integrate new team members.</a:t>
            </a:r>
          </a:p>
          <a:p>
            <a:pPr marL="0" indent="0">
              <a:buNone/>
            </a:pPr>
            <a:endParaRPr lang="en-US" dirty="0"/>
          </a:p>
          <a:p>
            <a:pPr marL="0" indent="0">
              <a:buNone/>
            </a:pPr>
            <a:r>
              <a:rPr lang="en-US" b="1" dirty="0"/>
              <a:t>Solution</a:t>
            </a:r>
            <a:r>
              <a:rPr lang="en-US" dirty="0"/>
              <a:t>:  Resource projects early in the process.  Determine if the project is really late, or if the original schedule was too optimistic.  The quality and role of people added must be taken into account over their quantity.  Add team members slowly and deliberately, allowing each small group time to “gel” before adding members again.</a:t>
            </a:r>
          </a:p>
        </p:txBody>
      </p:sp>
      <p:sp>
        <p:nvSpPr>
          <p:cNvPr id="4" name="Footer Placeholder 3">
            <a:extLst>
              <a:ext uri="{FF2B5EF4-FFF2-40B4-BE49-F238E27FC236}">
                <a16:creationId xmlns:a16="http://schemas.microsoft.com/office/drawing/2014/main" id="{E4ACFB90-C3F1-4F19-96CB-7190980643F6}"/>
              </a:ext>
            </a:extLst>
          </p:cNvPr>
          <p:cNvSpPr>
            <a:spLocks noGrp="1"/>
          </p:cNvSpPr>
          <p:nvPr>
            <p:ph type="ftr" sz="quarter" idx="11"/>
          </p:nvPr>
        </p:nvSpPr>
        <p:spPr>
          <a:xfrm>
            <a:off x="838200" y="6356350"/>
            <a:ext cx="10515600" cy="365125"/>
          </a:xfrm>
        </p:spPr>
        <p:txBody>
          <a:bodyPr/>
          <a:lstStyle/>
          <a:p>
            <a:pPr algn="l"/>
            <a:r>
              <a:rPr lang="en-US" baseline="30000" dirty="0"/>
              <a:t>1</a:t>
            </a:r>
            <a:r>
              <a:rPr lang="en-US" dirty="0"/>
              <a:t> Only applies to projects that are already behind.</a:t>
            </a:r>
          </a:p>
        </p:txBody>
      </p:sp>
    </p:spTree>
    <p:extLst>
      <p:ext uri="{BB962C8B-B14F-4D97-AF65-F5344CB8AC3E}">
        <p14:creationId xmlns:p14="http://schemas.microsoft.com/office/powerpoint/2010/main" val="104753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Tester-Driven Development</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A situation in which new requirements are specified in bug reports.</a:t>
            </a:r>
          </a:p>
          <a:p>
            <a:pPr marL="0" indent="0">
              <a:buNone/>
            </a:pPr>
            <a:endParaRPr lang="en-US" dirty="0"/>
          </a:p>
          <a:p>
            <a:pPr marL="0" indent="0">
              <a:buNone/>
            </a:pPr>
            <a:r>
              <a:rPr lang="en-US" b="1" dirty="0"/>
              <a:t>Symptoms</a:t>
            </a:r>
            <a:r>
              <a:rPr lang="en-US" dirty="0"/>
              <a:t>:  Your feature meets the original requirements, but is found lacking through no fault of your own.  For whatever reason (politics, carelessness, callousness, laziness) these shortcomings in requirements are reported as bugs instead of new requirements.</a:t>
            </a:r>
          </a:p>
          <a:p>
            <a:pPr marL="0" indent="0">
              <a:buNone/>
            </a:pPr>
            <a:endParaRPr lang="en-US" dirty="0"/>
          </a:p>
          <a:p>
            <a:pPr marL="0" indent="0">
              <a:buNone/>
            </a:pPr>
            <a:r>
              <a:rPr lang="en-US" b="1" dirty="0"/>
              <a:t>Discussion Point</a:t>
            </a:r>
            <a:r>
              <a:rPr lang="en-US" dirty="0"/>
              <a:t>: New requirements are </a:t>
            </a:r>
            <a:r>
              <a:rPr lang="en-US" i="1" dirty="0"/>
              <a:t>not</a:t>
            </a:r>
            <a:r>
              <a:rPr lang="en-US" dirty="0"/>
              <a:t> bugs, and teams that run this way are in for all kinds of problems, especially with morale.</a:t>
            </a:r>
          </a:p>
          <a:p>
            <a:pPr marL="0" indent="0">
              <a:buNone/>
            </a:pPr>
            <a:endParaRPr lang="en-US" dirty="0"/>
          </a:p>
          <a:p>
            <a:pPr marL="0" indent="0">
              <a:buNone/>
            </a:pPr>
            <a:r>
              <a:rPr lang="en-US" b="1" dirty="0"/>
              <a:t>Solution</a:t>
            </a:r>
            <a:r>
              <a:rPr lang="en-US" dirty="0"/>
              <a:t>: Stand up for yourself.  Insist that work be filed correctly.</a:t>
            </a:r>
          </a:p>
        </p:txBody>
      </p:sp>
    </p:spTree>
    <p:extLst>
      <p:ext uri="{BB962C8B-B14F-4D97-AF65-F5344CB8AC3E}">
        <p14:creationId xmlns:p14="http://schemas.microsoft.com/office/powerpoint/2010/main" val="15742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Software Design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think about software </a:t>
            </a:r>
            <a:r>
              <a:rPr lang="en-US" i="1" dirty="0"/>
              <a:t>before</a:t>
            </a:r>
            <a:r>
              <a:rPr lang="en-US" dirty="0"/>
              <a:t> you code.</a:t>
            </a:r>
          </a:p>
        </p:txBody>
      </p:sp>
    </p:spTree>
    <p:extLst>
      <p:ext uri="{BB962C8B-B14F-4D97-AF65-F5344CB8AC3E}">
        <p14:creationId xmlns:p14="http://schemas.microsoft.com/office/powerpoint/2010/main" val="101580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Group Think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collective state where members begin to (often unknowingly) think alike and reject differing viewpoints.</a:t>
            </a:r>
          </a:p>
          <a:p>
            <a:pPr marL="0" indent="0">
              <a:buNone/>
            </a:pPr>
            <a:endParaRPr lang="en-US" dirty="0"/>
          </a:p>
          <a:p>
            <a:pPr marL="0" indent="0">
              <a:buNone/>
            </a:pPr>
            <a:r>
              <a:rPr lang="en-US" b="1" dirty="0"/>
              <a:t>Symptoms</a:t>
            </a:r>
            <a:r>
              <a:rPr lang="en-US" dirty="0"/>
              <a:t>:  The desire for harmony and conformity outweighs the impetus to make rational decisions.  Consensus is reached very easily, even when the necessity of critical evaluation is necessary.</a:t>
            </a:r>
          </a:p>
          <a:p>
            <a:pPr marL="0" indent="0">
              <a:buNone/>
            </a:pPr>
            <a:endParaRPr lang="en-US" dirty="0"/>
          </a:p>
          <a:p>
            <a:pPr marL="0" indent="0">
              <a:buNone/>
            </a:pPr>
            <a:r>
              <a:rPr lang="en-US" b="1" dirty="0"/>
              <a:t>Solution</a:t>
            </a:r>
            <a:r>
              <a:rPr lang="en-US" dirty="0"/>
              <a:t>:  Assign a critical evaluator whose job it is to freely air objections and doubts.  Leaders should avoid expressing an opinion when critical evaluation is highly desirable.</a:t>
            </a:r>
          </a:p>
        </p:txBody>
      </p:sp>
    </p:spTree>
    <p:extLst>
      <p:ext uri="{BB962C8B-B14F-4D97-AF65-F5344CB8AC3E}">
        <p14:creationId xmlns:p14="http://schemas.microsoft.com/office/powerpoint/2010/main" val="24697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That’s Not What I Would Do</a:t>
            </a:r>
            <a:br>
              <a:rPr lang="en-US" dirty="0"/>
            </a:br>
            <a:r>
              <a:rPr lang="en-US" sz="2400" dirty="0">
                <a:solidFill>
                  <a:srgbClr val="0070C0"/>
                </a:solidFill>
              </a:rPr>
              <a:t>* Eric’s Favorite</a:t>
            </a:r>
            <a:endParaRPr lang="en-US" dirty="0">
              <a:solidFill>
                <a:srgbClr val="0070C0"/>
              </a:solidFill>
            </a:endParaRP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cognitive bias that involves preferring your own solution to a given problem over any other solution.</a:t>
            </a:r>
          </a:p>
          <a:p>
            <a:pPr marL="0" indent="0">
              <a:buNone/>
            </a:pPr>
            <a:endParaRPr lang="en-US" dirty="0"/>
          </a:p>
          <a:p>
            <a:pPr marL="0" indent="0">
              <a:buNone/>
            </a:pPr>
            <a:r>
              <a:rPr lang="en-US" b="1" dirty="0"/>
              <a:t>Symptoms</a:t>
            </a:r>
            <a:r>
              <a:rPr lang="en-US" dirty="0"/>
              <a:t>:  You are in a design or coding session and are thinking up arguments against someone else’s solution, rather than asking questions to make sure you understand it.</a:t>
            </a:r>
          </a:p>
          <a:p>
            <a:pPr marL="0" indent="0">
              <a:buNone/>
            </a:pPr>
            <a:endParaRPr lang="en-US" dirty="0"/>
          </a:p>
          <a:p>
            <a:pPr marL="0" indent="0">
              <a:buNone/>
            </a:pPr>
            <a:r>
              <a:rPr lang="en-US" b="1" dirty="0"/>
              <a:t>Solution</a:t>
            </a:r>
            <a:r>
              <a:rPr lang="en-US" dirty="0"/>
              <a:t>:  Keep an open mind, and respect others enough to understand their solutions before proposing your own.  Keep “good enough” in mind.  A less than ideal solution today often trumps a clever or perfect one tomorrow.</a:t>
            </a:r>
          </a:p>
        </p:txBody>
      </p:sp>
    </p:spTree>
    <p:extLst>
      <p:ext uri="{BB962C8B-B14F-4D97-AF65-F5344CB8AC3E}">
        <p14:creationId xmlns:p14="http://schemas.microsoft.com/office/powerpoint/2010/main" val="22843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Abstraction Inversion</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When users of a construct need functions implemented within, but not exposed by its interface.</a:t>
            </a:r>
          </a:p>
          <a:p>
            <a:pPr marL="0" indent="0">
              <a:buNone/>
            </a:pPr>
            <a:endParaRPr lang="en-US" dirty="0"/>
          </a:p>
          <a:p>
            <a:pPr marL="0" indent="0">
              <a:buNone/>
            </a:pPr>
            <a:r>
              <a:rPr lang="en-US" b="1" dirty="0"/>
              <a:t>Symptoms</a:t>
            </a:r>
            <a:r>
              <a:rPr lang="en-US" dirty="0"/>
              <a:t>:  You find yourself re-implementing the required functions.  Many users attempting to solve the same problem.</a:t>
            </a:r>
          </a:p>
          <a:p>
            <a:pPr marL="0" indent="0">
              <a:buNone/>
            </a:pPr>
            <a:endParaRPr lang="en-US" dirty="0"/>
          </a:p>
          <a:p>
            <a:pPr marL="0" indent="0">
              <a:buNone/>
            </a:pPr>
            <a:r>
              <a:rPr lang="en-US" b="1" dirty="0"/>
              <a:t>Solutions</a:t>
            </a:r>
            <a:r>
              <a:rPr lang="en-US" dirty="0"/>
              <a:t>:  Follow the open-closed principle.  Choose carefully which constructs to seal, make virtual, make public, protected, or internal.  </a:t>
            </a:r>
            <a:r>
              <a:rPr lang="en-US" dirty="0">
                <a:hlinkClick r:id="rId2"/>
              </a:rPr>
              <a:t>Use access modifiers </a:t>
            </a:r>
            <a:r>
              <a:rPr lang="en-US" i="1" dirty="0">
                <a:hlinkClick r:id="rId2"/>
              </a:rPr>
              <a:t>semantically</a:t>
            </a:r>
            <a:r>
              <a:rPr lang="en-US" dirty="0">
                <a:hlinkClick r:id="rId2"/>
              </a:rPr>
              <a:t>, rather than protectively</a:t>
            </a:r>
            <a:r>
              <a:rPr lang="en-US" dirty="0"/>
              <a:t>.</a:t>
            </a:r>
          </a:p>
        </p:txBody>
      </p:sp>
    </p:spTree>
    <p:extLst>
      <p:ext uri="{BB962C8B-B14F-4D97-AF65-F5344CB8AC3E}">
        <p14:creationId xmlns:p14="http://schemas.microsoft.com/office/powerpoint/2010/main" val="14979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Big Ball of Mud (BBOM or “Bomb”)</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85572" y="2160589"/>
            <a:ext cx="8596668" cy="3880773"/>
          </a:xfrm>
        </p:spPr>
        <p:txBody>
          <a:bodyPr>
            <a:normAutofit fontScale="92500"/>
          </a:bodyPr>
          <a:lstStyle/>
          <a:p>
            <a:pPr marL="0" indent="0">
              <a:buNone/>
            </a:pPr>
            <a:r>
              <a:rPr lang="en-US" b="1" dirty="0"/>
              <a:t>Definition</a:t>
            </a:r>
            <a:r>
              <a:rPr lang="en-US" dirty="0"/>
              <a:t>:  A software system that lacks a clear architecture.</a:t>
            </a:r>
          </a:p>
          <a:p>
            <a:pPr marL="0" indent="0">
              <a:buNone/>
            </a:pPr>
            <a:endParaRPr lang="en-US" dirty="0"/>
          </a:p>
          <a:p>
            <a:pPr marL="0" indent="0">
              <a:buNone/>
            </a:pPr>
            <a:r>
              <a:rPr lang="en-US" b="1" dirty="0"/>
              <a:t>Eric’s Comments</a:t>
            </a:r>
            <a:r>
              <a:rPr lang="en-US" dirty="0"/>
              <a:t>: This is undesirable from a software engineering point of view, but common in practice due to business pressures, developer turnover, and code entropy.</a:t>
            </a:r>
          </a:p>
          <a:p>
            <a:pPr marL="0" indent="0">
              <a:buNone/>
            </a:pPr>
            <a:endParaRPr lang="en-US" dirty="0"/>
          </a:p>
          <a:p>
            <a:pPr marL="0" indent="0">
              <a:buNone/>
            </a:pPr>
            <a:r>
              <a:rPr lang="en-US" b="1" dirty="0"/>
              <a:t>Symptoms</a:t>
            </a:r>
            <a:r>
              <a:rPr lang="en-US" dirty="0"/>
              <a:t>:  Haphazard structure.  Sprawling domains or assembly.  Tight coupling.  Sloppiness.  Spaghetti-code.  You find yourself making repeated, expedient repair.</a:t>
            </a:r>
          </a:p>
          <a:p>
            <a:pPr marL="0" indent="0">
              <a:buNone/>
            </a:pPr>
            <a:endParaRPr lang="en-US" dirty="0"/>
          </a:p>
          <a:p>
            <a:pPr marL="0" indent="0">
              <a:buNone/>
            </a:pPr>
            <a:r>
              <a:rPr lang="en-US" b="1" dirty="0"/>
              <a:t>Solutions</a:t>
            </a:r>
            <a:r>
              <a:rPr lang="en-US" dirty="0"/>
              <a:t>:  </a:t>
            </a:r>
            <a:r>
              <a:rPr lang="en-US" dirty="0">
                <a:hlinkClick r:id="rId2"/>
              </a:rPr>
              <a:t>Fight Entropy</a:t>
            </a:r>
            <a:r>
              <a:rPr lang="en-US" dirty="0"/>
              <a:t>!  Fix “</a:t>
            </a:r>
            <a:r>
              <a:rPr lang="en-US" dirty="0">
                <a:hlinkClick r:id="rId3"/>
              </a:rPr>
              <a:t>broken windows</a:t>
            </a:r>
            <a:r>
              <a:rPr lang="en-US" dirty="0"/>
              <a:t>.”  Give individual files just a minute or two of love.  Refactor obvious things to patterns.  Study and understand the code before making changes to avoid making it worse.</a:t>
            </a:r>
          </a:p>
        </p:txBody>
      </p:sp>
    </p:spTree>
    <p:extLst>
      <p:ext uri="{BB962C8B-B14F-4D97-AF65-F5344CB8AC3E}">
        <p14:creationId xmlns:p14="http://schemas.microsoft.com/office/powerpoint/2010/main" val="18915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6DED-E2B4-4219-9635-96134EDE459C}"/>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38BDD22F-9219-4224-B9B2-C1A081667D4A}"/>
              </a:ext>
            </a:extLst>
          </p:cNvPr>
          <p:cNvSpPr>
            <a:spLocks noGrp="1"/>
          </p:cNvSpPr>
          <p:nvPr>
            <p:ph idx="1"/>
          </p:nvPr>
        </p:nvSpPr>
        <p:spPr/>
        <p:txBody>
          <a:bodyPr/>
          <a:lstStyle/>
          <a:p>
            <a:r>
              <a:rPr lang="en-US" dirty="0"/>
              <a:t>What is an anti-pattern?</a:t>
            </a:r>
          </a:p>
          <a:p>
            <a:pPr lvl="1"/>
            <a:r>
              <a:rPr lang="en-US" dirty="0"/>
              <a:t>What is a design pattern?</a:t>
            </a:r>
          </a:p>
          <a:p>
            <a:r>
              <a:rPr lang="en-US" dirty="0"/>
              <a:t>None of these anti-pattern names are original.</a:t>
            </a:r>
          </a:p>
          <a:p>
            <a:r>
              <a:rPr lang="en-US" dirty="0"/>
              <a:t>Why I chose the anti-patterns I chose.</a:t>
            </a:r>
          </a:p>
          <a:p>
            <a:r>
              <a:rPr lang="en-US" dirty="0"/>
              <a:t>Who this talk is for.</a:t>
            </a:r>
          </a:p>
          <a:p>
            <a:r>
              <a:rPr lang="en-US" dirty="0"/>
              <a:t>How this talk is organized.</a:t>
            </a:r>
          </a:p>
          <a:p>
            <a:r>
              <a:rPr lang="en-US" dirty="0"/>
              <a:t>Zero code.</a:t>
            </a:r>
          </a:p>
        </p:txBody>
      </p:sp>
    </p:spTree>
    <p:extLst>
      <p:ext uri="{BB962C8B-B14F-4D97-AF65-F5344CB8AC3E}">
        <p14:creationId xmlns:p14="http://schemas.microsoft.com/office/powerpoint/2010/main" val="141102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Gold Plating (BBOM’s Evil Twin)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Continuing to work on a task or project past the point where the work is adding value.</a:t>
            </a:r>
          </a:p>
          <a:p>
            <a:pPr marL="0" indent="0">
              <a:buNone/>
            </a:pPr>
            <a:endParaRPr lang="en-US" dirty="0"/>
          </a:p>
          <a:p>
            <a:pPr marL="0" indent="0">
              <a:buNone/>
            </a:pPr>
            <a:r>
              <a:rPr lang="en-US" b="1" dirty="0"/>
              <a:t>Symptoms</a:t>
            </a:r>
            <a:r>
              <a:rPr lang="en-US" dirty="0"/>
              <a:t>:  You are working on something long after meeting the requirements.  This is endless polish, not common things like refactoring to patterns or cleaning your code for readability.</a:t>
            </a:r>
          </a:p>
          <a:p>
            <a:pPr marL="0" indent="0">
              <a:buNone/>
            </a:pPr>
            <a:endParaRPr lang="en-US" dirty="0"/>
          </a:p>
          <a:p>
            <a:pPr marL="0" indent="0">
              <a:buNone/>
            </a:pPr>
            <a:r>
              <a:rPr lang="en-US" b="1" dirty="0"/>
              <a:t>Discussion Point</a:t>
            </a:r>
            <a:r>
              <a:rPr lang="en-US" dirty="0"/>
              <a:t>:  Perfect is the enemy of done.</a:t>
            </a:r>
          </a:p>
          <a:p>
            <a:pPr marL="0" indent="0">
              <a:buNone/>
            </a:pPr>
            <a:endParaRPr lang="en-US" dirty="0"/>
          </a:p>
          <a:p>
            <a:pPr marL="0" indent="0">
              <a:buNone/>
            </a:pPr>
            <a:r>
              <a:rPr lang="en-US" b="1" dirty="0"/>
              <a:t>Solution</a:t>
            </a:r>
            <a:r>
              <a:rPr lang="en-US" dirty="0"/>
              <a:t>:  DETACH.  When you meet the requirements for your feature, take a step back and observe your work.  Is it “good enough?”  Take a few minutes, clean it up for readability, and move on.</a:t>
            </a:r>
          </a:p>
        </p:txBody>
      </p:sp>
    </p:spTree>
    <p:extLst>
      <p:ext uri="{BB962C8B-B14F-4D97-AF65-F5344CB8AC3E}">
        <p14:creationId xmlns:p14="http://schemas.microsoft.com/office/powerpoint/2010/main" val="4031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Programming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think</a:t>
            </a:r>
            <a:r>
              <a:rPr lang="en-US" dirty="0"/>
              <a:t> about software while you code.</a:t>
            </a:r>
          </a:p>
        </p:txBody>
      </p:sp>
    </p:spTree>
    <p:extLst>
      <p:ext uri="{BB962C8B-B14F-4D97-AF65-F5344CB8AC3E}">
        <p14:creationId xmlns:p14="http://schemas.microsoft.com/office/powerpoint/2010/main" val="322818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Repository Abuse</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Failing to use a repository efficiently, instead relying on nested loops, client-filtering, and lazy-loading.</a:t>
            </a:r>
          </a:p>
          <a:p>
            <a:pPr marL="0" indent="0">
              <a:buNone/>
            </a:pPr>
            <a:endParaRPr lang="en-US" dirty="0"/>
          </a:p>
          <a:p>
            <a:pPr marL="0" indent="0">
              <a:buNone/>
            </a:pPr>
            <a:r>
              <a:rPr lang="en-US" b="1" dirty="0"/>
              <a:t>Symptoms</a:t>
            </a:r>
            <a:r>
              <a:rPr lang="en-US" dirty="0"/>
              <a:t>:  You get strange database exceptions.  You execute queries in a loop.  You have .Where(lambda) </a:t>
            </a:r>
            <a:r>
              <a:rPr lang="en-US" i="1" dirty="0"/>
              <a:t>after</a:t>
            </a:r>
            <a:r>
              <a:rPr lang="en-US" dirty="0"/>
              <a:t> a </a:t>
            </a:r>
            <a:r>
              <a:rPr lang="en-US" dirty="0" err="1"/>
              <a:t>repository.Find</a:t>
            </a:r>
            <a:r>
              <a:rPr lang="en-US" dirty="0"/>
              <a:t>(query).  You don’t have sufficient include statements in your query to prevent lazy-loading of properties.</a:t>
            </a:r>
          </a:p>
          <a:p>
            <a:pPr marL="0" indent="0">
              <a:buNone/>
            </a:pPr>
            <a:endParaRPr lang="en-US" dirty="0"/>
          </a:p>
          <a:p>
            <a:pPr marL="0" indent="0">
              <a:buNone/>
            </a:pPr>
            <a:r>
              <a:rPr lang="en-US" b="1" dirty="0"/>
              <a:t>Solutions</a:t>
            </a:r>
            <a:r>
              <a:rPr lang="en-US" dirty="0"/>
              <a:t>:  Write queries that bring </a:t>
            </a:r>
            <a:r>
              <a:rPr lang="en-US" i="1" dirty="0"/>
              <a:t>exactly</a:t>
            </a:r>
            <a:r>
              <a:rPr lang="en-US" dirty="0"/>
              <a:t> the data you need for your usage.  Do not re-use semi-correct queries.  Alter them or make new ones.  Include the properties you need for your usage.  Bring back collections and loop over them, rather than querying in a loop.</a:t>
            </a:r>
          </a:p>
        </p:txBody>
      </p:sp>
    </p:spTree>
    <p:extLst>
      <p:ext uri="{BB962C8B-B14F-4D97-AF65-F5344CB8AC3E}">
        <p14:creationId xmlns:p14="http://schemas.microsoft.com/office/powerpoint/2010/main" val="22050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Circular Dependency</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relationship between two or more modules which either directly or indirectly depend on each other to function properly.</a:t>
            </a:r>
          </a:p>
          <a:p>
            <a:pPr marL="0" indent="0">
              <a:buNone/>
            </a:pPr>
            <a:endParaRPr lang="en-US" dirty="0"/>
          </a:p>
          <a:p>
            <a:pPr marL="0" indent="0">
              <a:buNone/>
            </a:pPr>
            <a:r>
              <a:rPr lang="en-US" b="1" dirty="0"/>
              <a:t>Symptoms</a:t>
            </a:r>
            <a:r>
              <a:rPr lang="en-US" dirty="0"/>
              <a:t>:  You have assemblies that reference one another.  You have using statements in your API code file that reference domain namespaces.  You are struggling to write callbacks across domains.</a:t>
            </a:r>
          </a:p>
          <a:p>
            <a:pPr marL="0" indent="0">
              <a:buNone/>
            </a:pPr>
            <a:endParaRPr lang="en-US" dirty="0"/>
          </a:p>
          <a:p>
            <a:pPr marL="0" indent="0">
              <a:buNone/>
            </a:pPr>
            <a:r>
              <a:rPr lang="en-US" b="1" dirty="0"/>
              <a:t>Solutions</a:t>
            </a:r>
            <a:r>
              <a:rPr lang="en-US" dirty="0"/>
              <a:t>: Use design patterns like Observer, Pub-Sub, or Command, rather than lamely implementing callbacks.</a:t>
            </a:r>
          </a:p>
        </p:txBody>
      </p:sp>
    </p:spTree>
    <p:extLst>
      <p:ext uri="{BB962C8B-B14F-4D97-AF65-F5344CB8AC3E}">
        <p14:creationId xmlns:p14="http://schemas.microsoft.com/office/powerpoint/2010/main" val="32937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God Object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Any object that knows too much (omniscient) or does too much (omnipotent).</a:t>
            </a:r>
          </a:p>
          <a:p>
            <a:pPr marL="0" indent="0">
              <a:buNone/>
            </a:pPr>
            <a:endParaRPr lang="en-US" dirty="0"/>
          </a:p>
          <a:p>
            <a:pPr marL="0" indent="0">
              <a:buNone/>
            </a:pPr>
            <a:r>
              <a:rPr lang="en-US" b="1" dirty="0"/>
              <a:t>Symptoms</a:t>
            </a:r>
            <a:r>
              <a:rPr lang="en-US" dirty="0"/>
              <a:t>:  Your service providers are large and/or complex.  You use giant objects for coordinating complex operations instead of following common design patterns.  Your domain boundaries are not clearly defined, and your entities know </a:t>
            </a:r>
            <a:r>
              <a:rPr lang="en-US" i="1" dirty="0"/>
              <a:t>details</a:t>
            </a:r>
            <a:r>
              <a:rPr lang="en-US" dirty="0"/>
              <a:t> about other lines of business.</a:t>
            </a:r>
          </a:p>
          <a:p>
            <a:pPr marL="0" indent="0">
              <a:buNone/>
            </a:pPr>
            <a:endParaRPr lang="en-US" dirty="0"/>
          </a:p>
          <a:p>
            <a:pPr marL="0" indent="0">
              <a:buNone/>
            </a:pPr>
            <a:r>
              <a:rPr lang="en-US" b="1" dirty="0"/>
              <a:t>Solutions</a:t>
            </a:r>
            <a:r>
              <a:rPr lang="en-US" dirty="0"/>
              <a:t>:  Study and follow strategic design patterns. DDD, for example, is designed specifically to solve these problems.  Invest in yourself and learn common tactical design patterns.</a:t>
            </a:r>
          </a:p>
        </p:txBody>
      </p:sp>
    </p:spTree>
    <p:extLst>
      <p:ext uri="{BB962C8B-B14F-4D97-AF65-F5344CB8AC3E}">
        <p14:creationId xmlns:p14="http://schemas.microsoft.com/office/powerpoint/2010/main" val="269326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Sequential Coupling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class that requires its methods to be called in a particular sequence.</a:t>
            </a:r>
          </a:p>
          <a:p>
            <a:pPr marL="0" indent="0">
              <a:buNone/>
            </a:pPr>
            <a:endParaRPr lang="en-US" dirty="0"/>
          </a:p>
          <a:p>
            <a:pPr marL="0" indent="0">
              <a:buNone/>
            </a:pPr>
            <a:r>
              <a:rPr lang="en-US" b="1" dirty="0"/>
              <a:t>Symptoms</a:t>
            </a:r>
            <a:r>
              <a:rPr lang="en-US" dirty="0"/>
              <a:t>:  Non-private methods named Init, Begin, or Start.  Property Injection.</a:t>
            </a:r>
          </a:p>
          <a:p>
            <a:pPr marL="0" indent="0">
              <a:buNone/>
            </a:pPr>
            <a:endParaRPr lang="en-US" dirty="0"/>
          </a:p>
          <a:p>
            <a:pPr marL="0" indent="0">
              <a:buNone/>
            </a:pPr>
            <a:r>
              <a:rPr lang="en-US" b="1" dirty="0"/>
              <a:t>Solution</a:t>
            </a:r>
            <a:r>
              <a:rPr lang="en-US" dirty="0"/>
              <a:t>:  Inject dependencies via constructors, where possible.  In aspect-oriented programming, use the Service Locator (anti) pattern to resolve dependencies.</a:t>
            </a:r>
          </a:p>
        </p:txBody>
      </p:sp>
    </p:spTree>
    <p:extLst>
      <p:ext uri="{BB962C8B-B14F-4D97-AF65-F5344CB8AC3E}">
        <p14:creationId xmlns:p14="http://schemas.microsoft.com/office/powerpoint/2010/main" val="14226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Cargo Cult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Using patterns and methods without understanding why.</a:t>
            </a:r>
          </a:p>
          <a:p>
            <a:pPr marL="0" indent="0">
              <a:buNone/>
            </a:pPr>
            <a:endParaRPr lang="en-US" dirty="0"/>
          </a:p>
          <a:p>
            <a:pPr marL="0" indent="0">
              <a:buNone/>
            </a:pPr>
            <a:r>
              <a:rPr lang="en-US" b="1" dirty="0"/>
              <a:t>Symptoms</a:t>
            </a:r>
            <a:r>
              <a:rPr lang="en-US" dirty="0"/>
              <a:t>:  You are relying on “what has gone before.”  You are programming with copy/paste.  You are not carefully thinking through problems and solutions.</a:t>
            </a:r>
          </a:p>
          <a:p>
            <a:pPr marL="0" indent="0">
              <a:buNone/>
            </a:pPr>
            <a:endParaRPr lang="en-US" dirty="0"/>
          </a:p>
          <a:p>
            <a:pPr marL="0" indent="0">
              <a:buNone/>
            </a:pPr>
            <a:r>
              <a:rPr lang="en-US" b="1" dirty="0"/>
              <a:t>Solution</a:t>
            </a:r>
            <a:r>
              <a:rPr lang="en-US" dirty="0"/>
              <a:t>:  Know design patterns.  Know S.O.L.I.D. principles.  Know anti-patterns.  Know general and project-specific best practices and standards.</a:t>
            </a:r>
          </a:p>
        </p:txBody>
      </p:sp>
    </p:spTree>
    <p:extLst>
      <p:ext uri="{BB962C8B-B14F-4D97-AF65-F5344CB8AC3E}">
        <p14:creationId xmlns:p14="http://schemas.microsoft.com/office/powerpoint/2010/main" val="27689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Coding by Exception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Adding new code to handle each special case as it arises.</a:t>
            </a:r>
          </a:p>
          <a:p>
            <a:pPr marL="0" indent="0">
              <a:buNone/>
            </a:pPr>
            <a:endParaRPr lang="en-US" dirty="0"/>
          </a:p>
          <a:p>
            <a:pPr marL="0" indent="0">
              <a:buNone/>
            </a:pPr>
            <a:r>
              <a:rPr lang="en-US" b="1" dirty="0"/>
              <a:t>Symptoms</a:t>
            </a:r>
            <a:r>
              <a:rPr lang="en-US" dirty="0"/>
              <a:t>:  You are coding protectively.  You are swallowing exceptions.  You are using exceptions for control flow.</a:t>
            </a:r>
          </a:p>
          <a:p>
            <a:pPr marL="0" indent="0">
              <a:buNone/>
            </a:pPr>
            <a:endParaRPr lang="en-US" dirty="0"/>
          </a:p>
          <a:p>
            <a:pPr marL="0" indent="0">
              <a:buNone/>
            </a:pPr>
            <a:r>
              <a:rPr lang="en-US" b="1" dirty="0"/>
              <a:t>Solution</a:t>
            </a:r>
            <a:r>
              <a:rPr lang="en-US" dirty="0"/>
              <a:t>:  Solve underlying problems.  Let unexpected exceptions fail all the way to process boundaries.</a:t>
            </a:r>
          </a:p>
        </p:txBody>
      </p:sp>
    </p:spTree>
    <p:extLst>
      <p:ext uri="{BB962C8B-B14F-4D97-AF65-F5344CB8AC3E}">
        <p14:creationId xmlns:p14="http://schemas.microsoft.com/office/powerpoint/2010/main" val="34906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Boat Anchor</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a part of a system that no longer has any use, typically “in case it is needed later.”</a:t>
            </a:r>
          </a:p>
          <a:p>
            <a:pPr marL="0" indent="0">
              <a:buNone/>
            </a:pPr>
            <a:endParaRPr lang="en-US" dirty="0"/>
          </a:p>
          <a:p>
            <a:pPr marL="0" indent="0">
              <a:buNone/>
            </a:pPr>
            <a:r>
              <a:rPr lang="en-US" b="1" dirty="0"/>
              <a:t>Symptoms</a:t>
            </a:r>
            <a:r>
              <a:rPr lang="en-US" dirty="0"/>
              <a:t>:  You are having a hard time differentiating between obsolete code that doesn’t do anything and working code which does.</a:t>
            </a:r>
          </a:p>
          <a:p>
            <a:pPr marL="0" indent="0">
              <a:buNone/>
            </a:pPr>
            <a:endParaRPr lang="en-US" dirty="0"/>
          </a:p>
          <a:p>
            <a:pPr marL="0" indent="0">
              <a:buNone/>
            </a:pPr>
            <a:r>
              <a:rPr lang="en-US" b="1" dirty="0"/>
              <a:t>Solution</a:t>
            </a:r>
            <a:r>
              <a:rPr lang="en-US" dirty="0"/>
              <a:t>:  Occasionally scour the code for that which is no longer referenced.  Either move it to a separate location where it can be referenced if necessary or delete it.</a:t>
            </a:r>
          </a:p>
        </p:txBody>
      </p:sp>
    </p:spTree>
    <p:extLst>
      <p:ext uri="{BB962C8B-B14F-4D97-AF65-F5344CB8AC3E}">
        <p14:creationId xmlns:p14="http://schemas.microsoft.com/office/powerpoint/2010/main" val="26581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Lava Flow</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undesirable (redundant or low-quality) code because removing it is too expensive or has unpredictable consequences.</a:t>
            </a:r>
          </a:p>
          <a:p>
            <a:pPr marL="0" indent="0">
              <a:buNone/>
            </a:pPr>
            <a:endParaRPr lang="en-US" dirty="0"/>
          </a:p>
          <a:p>
            <a:pPr marL="0" indent="0">
              <a:buNone/>
            </a:pPr>
            <a:r>
              <a:rPr lang="en-US" b="1" dirty="0"/>
              <a:t>Symptoms</a:t>
            </a:r>
            <a:r>
              <a:rPr lang="en-US" dirty="0"/>
              <a:t>:  You find yourself adding to, maintaining, or adding dependencies to an original incomplete or poor design.</a:t>
            </a:r>
          </a:p>
          <a:p>
            <a:pPr marL="0" indent="0">
              <a:buNone/>
            </a:pPr>
            <a:endParaRPr lang="en-US" dirty="0"/>
          </a:p>
          <a:p>
            <a:pPr marL="0" indent="0">
              <a:buNone/>
            </a:pPr>
            <a:r>
              <a:rPr lang="en-US" b="1" dirty="0"/>
              <a:t>Discussion Point</a:t>
            </a:r>
            <a:r>
              <a:rPr lang="en-US" dirty="0"/>
              <a:t>:  The longer this continues, the worse the problem will become.</a:t>
            </a:r>
            <a:endParaRPr lang="en-US" b="1" dirty="0"/>
          </a:p>
          <a:p>
            <a:pPr marL="0" indent="0">
              <a:buNone/>
            </a:pPr>
            <a:endParaRPr lang="en-US" dirty="0"/>
          </a:p>
          <a:p>
            <a:pPr marL="0" indent="0">
              <a:buNone/>
            </a:pPr>
            <a:r>
              <a:rPr lang="en-US" b="1" dirty="0"/>
              <a:t>Solution</a:t>
            </a:r>
            <a:r>
              <a:rPr lang="en-US" dirty="0"/>
              <a:t>: There is NO easy solution.  Do the work to clean up broken pieces.  Budget time for this in your project.  Attempt to get management buy-in for the long-term investment.  Otherwise, at minimum, call out the costs.</a:t>
            </a:r>
          </a:p>
        </p:txBody>
      </p:sp>
    </p:spTree>
    <p:extLst>
      <p:ext uri="{BB962C8B-B14F-4D97-AF65-F5344CB8AC3E}">
        <p14:creationId xmlns:p14="http://schemas.microsoft.com/office/powerpoint/2010/main" val="29579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What is an anti-patterns</a:t>
            </a:r>
            <a:endParaRPr lang="en-US" dirty="0"/>
          </a:p>
          <a:p>
            <a:pPr marL="0" indent="0">
              <a:buNone/>
            </a:pPr>
            <a:endParaRPr lang="en-US" dirty="0"/>
          </a:p>
          <a:p>
            <a:pPr marL="0" indent="0">
              <a:buNone/>
            </a:pPr>
            <a:r>
              <a:rPr lang="en-US" b="1" dirty="0"/>
              <a:t>None of this is original.</a:t>
            </a:r>
            <a:endParaRPr lang="en-US" dirty="0"/>
          </a:p>
          <a:p>
            <a:pPr marL="0" indent="0">
              <a:buNone/>
            </a:pPr>
            <a:endParaRPr lang="en-US" dirty="0"/>
          </a:p>
          <a:p>
            <a:pPr marL="0" indent="0">
              <a:buNone/>
            </a:pPr>
            <a:r>
              <a:rPr lang="en-US" b="1" dirty="0"/>
              <a:t>Why I chose the anti-patterns I chose.</a:t>
            </a:r>
          </a:p>
          <a:p>
            <a:pPr marL="0" indent="0">
              <a:buNone/>
            </a:pPr>
            <a:endParaRPr lang="en-US" dirty="0"/>
          </a:p>
          <a:p>
            <a:pPr marL="0" indent="0">
              <a:buNone/>
            </a:pPr>
            <a:r>
              <a:rPr lang="en-US" b="1" dirty="0"/>
              <a:t>How this talk is organized.</a:t>
            </a:r>
            <a:endParaRPr lang="en-US" dirty="0"/>
          </a:p>
        </p:txBody>
      </p:sp>
    </p:spTree>
    <p:extLst>
      <p:ext uri="{BB962C8B-B14F-4D97-AF65-F5344CB8AC3E}">
        <p14:creationId xmlns:p14="http://schemas.microsoft.com/office/powerpoint/2010/main" val="28868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Methodological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actually </a:t>
            </a:r>
            <a:r>
              <a:rPr lang="en-US" dirty="0"/>
              <a:t>code.</a:t>
            </a:r>
          </a:p>
        </p:txBody>
      </p:sp>
    </p:spTree>
    <p:extLst>
      <p:ext uri="{BB962C8B-B14F-4D97-AF65-F5344CB8AC3E}">
        <p14:creationId xmlns:p14="http://schemas.microsoft.com/office/powerpoint/2010/main" val="374827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Copy-and-Paste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20000"/>
          </a:bodyPr>
          <a:lstStyle/>
          <a:p>
            <a:pPr marL="0" indent="0">
              <a:buNone/>
            </a:pPr>
            <a:r>
              <a:rPr lang="en-US" b="1" dirty="0"/>
              <a:t>Definition</a:t>
            </a:r>
            <a:r>
              <a:rPr lang="en-US" dirty="0"/>
              <a:t>:  Copying and modifying existing code rather than creating generic solutions.</a:t>
            </a:r>
          </a:p>
          <a:p>
            <a:pPr marL="0" indent="0">
              <a:buNone/>
            </a:pPr>
            <a:endParaRPr lang="en-US" dirty="0"/>
          </a:p>
          <a:p>
            <a:pPr marL="0" indent="0">
              <a:buNone/>
            </a:pPr>
            <a:r>
              <a:rPr lang="en-US" b="1" dirty="0"/>
              <a:t>Symptoms</a:t>
            </a:r>
            <a:r>
              <a:rPr lang="en-US" dirty="0"/>
              <a:t>:  Seems obvious.</a:t>
            </a:r>
          </a:p>
          <a:p>
            <a:pPr marL="0" indent="0">
              <a:buNone/>
            </a:pPr>
            <a:endParaRPr lang="en-US" dirty="0"/>
          </a:p>
          <a:p>
            <a:pPr marL="0" indent="0">
              <a:buNone/>
            </a:pPr>
            <a:r>
              <a:rPr lang="en-US" b="1" dirty="0"/>
              <a:t>Discussion Point</a:t>
            </a:r>
            <a:r>
              <a:rPr lang="en-US" dirty="0"/>
              <a:t>:  The often occurs with inexperienced programmers who find writing their own solutions difficult or irritating.  This also occurs when people “Google” a solution to a problem, and then don’t actually take the time to understand the code they have found.</a:t>
            </a:r>
            <a:endParaRPr lang="en-US" b="1" dirty="0"/>
          </a:p>
          <a:p>
            <a:pPr marL="0" indent="0">
              <a:buNone/>
            </a:pPr>
            <a:endParaRPr lang="en-US" dirty="0"/>
          </a:p>
          <a:p>
            <a:pPr marL="0" indent="0">
              <a:buNone/>
            </a:pPr>
            <a:r>
              <a:rPr lang="en-US" b="1" dirty="0"/>
              <a:t>Solution</a:t>
            </a:r>
            <a:r>
              <a:rPr lang="en-US" dirty="0"/>
              <a:t>: Have courage when programming.  Write solutions.  Learn from the experience.</a:t>
            </a:r>
            <a:br>
              <a:rPr lang="en-US" dirty="0"/>
            </a:br>
            <a:br>
              <a:rPr lang="en-US" dirty="0"/>
            </a:br>
            <a:r>
              <a:rPr lang="en-US" b="1" dirty="0"/>
              <a:t>Caveat</a:t>
            </a:r>
            <a:r>
              <a:rPr lang="en-US" dirty="0"/>
              <a:t>:  This is probably OK for boilerplate ONLY.  I still prefer snippets, though.</a:t>
            </a:r>
          </a:p>
        </p:txBody>
      </p:sp>
    </p:spTree>
    <p:extLst>
      <p:ext uri="{BB962C8B-B14F-4D97-AF65-F5344CB8AC3E}">
        <p14:creationId xmlns:p14="http://schemas.microsoft.com/office/powerpoint/2010/main" val="10879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Golden Hammer, or “Law of Instrument”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A cognitive bias that involves over-reliance on a familiar tool.  “If all you have is a hammer, everything looks like a nail.”</a:t>
            </a:r>
          </a:p>
          <a:p>
            <a:pPr marL="0" indent="0">
              <a:buNone/>
            </a:pPr>
            <a:endParaRPr lang="en-US" dirty="0"/>
          </a:p>
          <a:p>
            <a:pPr marL="0" indent="0">
              <a:buNone/>
            </a:pPr>
            <a:r>
              <a:rPr lang="en-US" b="1" dirty="0"/>
              <a:t>Symptoms</a:t>
            </a:r>
            <a:r>
              <a:rPr lang="en-US" dirty="0"/>
              <a:t>:  You are trying to use your favorite language or library to solve a problem and having more trouble than expected.  You spent a lot of money on a tool and now need to justify the cost.</a:t>
            </a:r>
          </a:p>
          <a:p>
            <a:pPr marL="0" indent="0">
              <a:buNone/>
            </a:pPr>
            <a:endParaRPr lang="en-US" dirty="0"/>
          </a:p>
          <a:p>
            <a:pPr marL="0" indent="0">
              <a:buNone/>
            </a:pPr>
            <a:r>
              <a:rPr lang="en-US" b="1" dirty="0"/>
              <a:t>Solution</a:t>
            </a:r>
            <a:r>
              <a:rPr lang="en-US" dirty="0"/>
              <a:t>:  When approaching problems of a nature that is new to you, </a:t>
            </a:r>
            <a:r>
              <a:rPr lang="en-US" i="1" dirty="0"/>
              <a:t>do the research</a:t>
            </a:r>
            <a:r>
              <a:rPr lang="en-US" dirty="0"/>
              <a:t> to see if there are existing tool that efficiently address that problem.  Don’t worry about appearing ignorant and </a:t>
            </a:r>
            <a:r>
              <a:rPr lang="en-US" i="1" dirty="0"/>
              <a:t>ask questions</a:t>
            </a:r>
            <a:r>
              <a:rPr lang="en-US" dirty="0"/>
              <a:t>.  You will look </a:t>
            </a:r>
            <a:r>
              <a:rPr lang="en-US" i="1" dirty="0"/>
              <a:t>more</a:t>
            </a:r>
            <a:r>
              <a:rPr lang="en-US" dirty="0"/>
              <a:t> ignorant if you try to drive a screw with a hammer than if you ask how to drive a screw.</a:t>
            </a:r>
          </a:p>
        </p:txBody>
      </p:sp>
    </p:spTree>
    <p:extLst>
      <p:ext uri="{BB962C8B-B14F-4D97-AF65-F5344CB8AC3E}">
        <p14:creationId xmlns:p14="http://schemas.microsoft.com/office/powerpoint/2010/main" val="40362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Not Invented Here</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The tendency towards reinventing the wheel.</a:t>
            </a:r>
          </a:p>
          <a:p>
            <a:pPr marL="0" indent="0">
              <a:buNone/>
            </a:pPr>
            <a:endParaRPr lang="en-US" dirty="0"/>
          </a:p>
          <a:p>
            <a:pPr marL="0" indent="0">
              <a:buNone/>
            </a:pPr>
            <a:r>
              <a:rPr lang="en-US" b="1" dirty="0"/>
              <a:t>Symptoms</a:t>
            </a:r>
            <a:r>
              <a:rPr lang="en-US" dirty="0"/>
              <a:t>:  There is an adequate, existing solution to your problem and you either chose not to look for it, or not to use it when doing so would have been reasonable.</a:t>
            </a:r>
          </a:p>
          <a:p>
            <a:pPr marL="0" indent="0">
              <a:buNone/>
            </a:pPr>
            <a:endParaRPr lang="en-US" dirty="0"/>
          </a:p>
          <a:p>
            <a:pPr marL="0" indent="0">
              <a:buNone/>
            </a:pPr>
            <a:r>
              <a:rPr lang="en-US" b="1" dirty="0"/>
              <a:t>Solution</a:t>
            </a:r>
            <a:r>
              <a:rPr lang="en-US" dirty="0"/>
              <a:t>:  If you are working on something that seems like it might be a common problem, check for an existing solution.</a:t>
            </a:r>
          </a:p>
          <a:p>
            <a:pPr marL="0" indent="0">
              <a:buNone/>
            </a:pPr>
            <a:endParaRPr lang="en-US" dirty="0"/>
          </a:p>
          <a:p>
            <a:pPr marL="0" indent="0">
              <a:buNone/>
            </a:pPr>
            <a:r>
              <a:rPr lang="en-US" b="1" dirty="0"/>
              <a:t>Example</a:t>
            </a:r>
            <a:r>
              <a:rPr lang="en-US" dirty="0"/>
              <a:t>:  PDF Tools for </a:t>
            </a:r>
            <a:r>
              <a:rPr lang="en-US" dirty="0" err="1"/>
              <a:t>.Net</a:t>
            </a:r>
            <a:r>
              <a:rPr lang="en-US" dirty="0"/>
              <a:t>.</a:t>
            </a:r>
            <a:endParaRPr lang="en-US" b="1" dirty="0"/>
          </a:p>
        </p:txBody>
      </p:sp>
    </p:spTree>
    <p:extLst>
      <p:ext uri="{BB962C8B-B14F-4D97-AF65-F5344CB8AC3E}">
        <p14:creationId xmlns:p14="http://schemas.microsoft.com/office/powerpoint/2010/main" val="23933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Reinventing the Square Wheel</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Failure to adopt an existing solution, but </a:t>
            </a:r>
            <a:r>
              <a:rPr lang="en-US" i="1" dirty="0"/>
              <a:t>also</a:t>
            </a:r>
            <a:r>
              <a:rPr lang="en-US" dirty="0"/>
              <a:t> creating a much worse solution.</a:t>
            </a:r>
          </a:p>
          <a:p>
            <a:pPr marL="0" indent="0">
              <a:buNone/>
            </a:pPr>
            <a:endParaRPr lang="en-US" dirty="0"/>
          </a:p>
          <a:p>
            <a:pPr marL="0" indent="0">
              <a:buNone/>
            </a:pPr>
            <a:r>
              <a:rPr lang="en-US" b="1" dirty="0"/>
              <a:t>Symptoms</a:t>
            </a:r>
            <a:r>
              <a:rPr lang="en-US" dirty="0"/>
              <a:t>:  You are </a:t>
            </a:r>
            <a:r>
              <a:rPr lang="en-US" i="1" dirty="0"/>
              <a:t>really struggling</a:t>
            </a:r>
            <a:r>
              <a:rPr lang="en-US" dirty="0"/>
              <a:t> on something that seems like it might be a common problem.</a:t>
            </a:r>
          </a:p>
          <a:p>
            <a:pPr marL="0" indent="0">
              <a:buNone/>
            </a:pPr>
            <a:endParaRPr lang="en-US" dirty="0"/>
          </a:p>
          <a:p>
            <a:pPr marL="0" indent="0">
              <a:buNone/>
            </a:pPr>
            <a:r>
              <a:rPr lang="en-US" b="1" dirty="0"/>
              <a:t>Solution</a:t>
            </a:r>
            <a:r>
              <a:rPr lang="en-US" dirty="0"/>
              <a:t>:  When you are out of your depth, admit it.  Enlist help.  Find a good solution and use it, but also study it to improve yourself.</a:t>
            </a:r>
          </a:p>
        </p:txBody>
      </p:sp>
    </p:spTree>
    <p:extLst>
      <p:ext uri="{BB962C8B-B14F-4D97-AF65-F5344CB8AC3E}">
        <p14:creationId xmlns:p14="http://schemas.microsoft.com/office/powerpoint/2010/main" val="356647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Premature Optimization</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normAutofit lnSpcReduction="10000"/>
          </a:bodyPr>
          <a:lstStyle/>
          <a:p>
            <a:pPr marL="0" indent="0">
              <a:buNone/>
            </a:pPr>
            <a:r>
              <a:rPr lang="en-US" b="1" dirty="0"/>
              <a:t>Definition</a:t>
            </a:r>
            <a:r>
              <a:rPr lang="en-US" dirty="0"/>
              <a:t>:  Coding early on for perceived efficiency, sacrificing good design, maintainability, and (often) even real-world efficiency.</a:t>
            </a:r>
          </a:p>
          <a:p>
            <a:pPr marL="0" indent="0">
              <a:buNone/>
            </a:pPr>
            <a:endParaRPr lang="en-US" dirty="0"/>
          </a:p>
          <a:p>
            <a:pPr marL="0" indent="0">
              <a:buNone/>
            </a:pPr>
            <a:r>
              <a:rPr lang="en-US" b="1" dirty="0"/>
              <a:t>Symptoms</a:t>
            </a:r>
            <a:r>
              <a:rPr lang="en-US" dirty="0"/>
              <a:t>:  You are adding code that is only intended to increase performance.  In self-review, you discover that your code is difficult to read or comprehend, and will be difficult for others to approach.</a:t>
            </a:r>
          </a:p>
          <a:p>
            <a:pPr marL="0" indent="0">
              <a:buNone/>
            </a:pPr>
            <a:endParaRPr lang="en-US" dirty="0"/>
          </a:p>
          <a:p>
            <a:pPr marL="0" indent="0">
              <a:buNone/>
            </a:pPr>
            <a:r>
              <a:rPr lang="en-US" b="1" dirty="0"/>
              <a:t>Discussion Point</a:t>
            </a:r>
            <a:r>
              <a:rPr lang="en-US" dirty="0"/>
              <a:t>:  Jackson’s Rules of Optimization</a:t>
            </a:r>
          </a:p>
          <a:p>
            <a:pPr marL="0" indent="0">
              <a:buNone/>
            </a:pPr>
            <a:endParaRPr lang="en-US" dirty="0"/>
          </a:p>
          <a:p>
            <a:pPr marL="0" indent="0">
              <a:buNone/>
            </a:pPr>
            <a:r>
              <a:rPr lang="en-US" b="1" dirty="0"/>
              <a:t>Solution</a:t>
            </a:r>
            <a:r>
              <a:rPr lang="en-US" dirty="0"/>
              <a:t>:  There is no need to </a:t>
            </a:r>
            <a:r>
              <a:rPr lang="en-US" i="1" dirty="0"/>
              <a:t>neglect</a:t>
            </a:r>
            <a:r>
              <a:rPr lang="en-US" dirty="0"/>
              <a:t> performance in your design, but do the design work.  Prefer maintainability where it is reasonable to do so.  Only spend time in deep optimization in actual performance-critical code.</a:t>
            </a:r>
          </a:p>
        </p:txBody>
      </p:sp>
    </p:spTree>
    <p:extLst>
      <p:ext uri="{BB962C8B-B14F-4D97-AF65-F5344CB8AC3E}">
        <p14:creationId xmlns:p14="http://schemas.microsoft.com/office/powerpoint/2010/main" val="56615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83DE-EF42-4975-8A85-E7F8DEFE56E0}"/>
              </a:ext>
            </a:extLst>
          </p:cNvPr>
          <p:cNvSpPr>
            <a:spLocks noGrp="1"/>
          </p:cNvSpPr>
          <p:nvPr>
            <p:ph type="title"/>
          </p:nvPr>
        </p:nvSpPr>
        <p:spPr/>
        <p:txBody>
          <a:bodyPr/>
          <a:lstStyle/>
          <a:p>
            <a:r>
              <a:rPr lang="en-US" dirty="0"/>
              <a:t>Organizational Anti-Patterns</a:t>
            </a:r>
          </a:p>
        </p:txBody>
      </p:sp>
      <p:sp>
        <p:nvSpPr>
          <p:cNvPr id="3" name="Text Placeholder 2">
            <a:extLst>
              <a:ext uri="{FF2B5EF4-FFF2-40B4-BE49-F238E27FC236}">
                <a16:creationId xmlns:a16="http://schemas.microsoft.com/office/drawing/2014/main" id="{3C99F481-6F1A-41EC-A59A-10732236EB96}"/>
              </a:ext>
            </a:extLst>
          </p:cNvPr>
          <p:cNvSpPr>
            <a:spLocks noGrp="1"/>
          </p:cNvSpPr>
          <p:nvPr>
            <p:ph type="body" idx="1"/>
          </p:nvPr>
        </p:nvSpPr>
        <p:spPr/>
        <p:txBody>
          <a:bodyPr/>
          <a:lstStyle/>
          <a:p>
            <a:r>
              <a:rPr lang="en-US" dirty="0"/>
              <a:t>The wrong way to organize, manage, resource projects, and lead.</a:t>
            </a:r>
          </a:p>
        </p:txBody>
      </p:sp>
    </p:spTree>
    <p:extLst>
      <p:ext uri="{BB962C8B-B14F-4D97-AF65-F5344CB8AC3E}">
        <p14:creationId xmlns:p14="http://schemas.microsoft.com/office/powerpoint/2010/main" val="38301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Analysis Paralysis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Definition</a:t>
            </a:r>
            <a:r>
              <a:rPr lang="en-US" dirty="0"/>
              <a:t>:  Overthinking a design to the degree that a decision is never made, or action is never taken.</a:t>
            </a:r>
          </a:p>
          <a:p>
            <a:pPr marL="0" indent="0">
              <a:buNone/>
            </a:pPr>
            <a:endParaRPr lang="en-US" dirty="0"/>
          </a:p>
          <a:p>
            <a:pPr marL="0" indent="0">
              <a:buNone/>
            </a:pPr>
            <a:r>
              <a:rPr lang="en-US" b="1" dirty="0"/>
              <a:t>Symptoms</a:t>
            </a:r>
            <a:r>
              <a:rPr lang="en-US" dirty="0"/>
              <a:t>:  A decision is treated as over-complicated, with too many detailed options, and making a choice takes a long time.</a:t>
            </a:r>
          </a:p>
          <a:p>
            <a:pPr marL="0" indent="0">
              <a:buNone/>
            </a:pPr>
            <a:endParaRPr lang="en-US" dirty="0"/>
          </a:p>
          <a:p>
            <a:pPr marL="0" indent="0">
              <a:buNone/>
            </a:pPr>
            <a:r>
              <a:rPr lang="en-US" b="1" dirty="0"/>
              <a:t>Solution</a:t>
            </a:r>
            <a:r>
              <a:rPr lang="en-US" dirty="0"/>
              <a:t>:  Stop striving for perfection and try something sensible.  Adapt as problems arise.</a:t>
            </a:r>
          </a:p>
        </p:txBody>
      </p:sp>
    </p:spTree>
    <p:extLst>
      <p:ext uri="{BB962C8B-B14F-4D97-AF65-F5344CB8AC3E}">
        <p14:creationId xmlns:p14="http://schemas.microsoft.com/office/powerpoint/2010/main" val="1349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4F2C-F77D-45B1-8B79-E5F6B120C1FA}"/>
              </a:ext>
            </a:extLst>
          </p:cNvPr>
          <p:cNvSpPr>
            <a:spLocks noGrp="1"/>
          </p:cNvSpPr>
          <p:nvPr>
            <p:ph type="title"/>
          </p:nvPr>
        </p:nvSpPr>
        <p:spPr/>
        <p:txBody>
          <a:bodyPr/>
          <a:lstStyle/>
          <a:p>
            <a:r>
              <a:rPr lang="en-US" dirty="0"/>
              <a:t>Bike Shedding</a:t>
            </a:r>
          </a:p>
        </p:txBody>
      </p:sp>
      <p:sp>
        <p:nvSpPr>
          <p:cNvPr id="3" name="Content Placeholder 2">
            <a:extLst>
              <a:ext uri="{FF2B5EF4-FFF2-40B4-BE49-F238E27FC236}">
                <a16:creationId xmlns:a16="http://schemas.microsoft.com/office/drawing/2014/main" id="{365059F3-3993-4DE4-BE5B-BB0CFE11F310}"/>
              </a:ext>
            </a:extLst>
          </p:cNvPr>
          <p:cNvSpPr>
            <a:spLocks noGrp="1"/>
          </p:cNvSpPr>
          <p:nvPr>
            <p:ph idx="1"/>
          </p:nvPr>
        </p:nvSpPr>
        <p:spPr/>
        <p:txBody>
          <a:bodyPr>
            <a:normAutofit/>
          </a:bodyPr>
          <a:lstStyle/>
          <a:p>
            <a:pPr marL="0" indent="0">
              <a:buNone/>
            </a:pPr>
            <a:r>
              <a:rPr lang="en-US" b="1" dirty="0"/>
              <a:t>Definition</a:t>
            </a:r>
            <a:r>
              <a:rPr lang="en-US" dirty="0"/>
              <a:t>:  When members of a team give disproportionate weight to trivial issues.</a:t>
            </a:r>
          </a:p>
          <a:p>
            <a:pPr marL="0" indent="0">
              <a:buNone/>
            </a:pPr>
            <a:endParaRPr lang="en-US" dirty="0"/>
          </a:p>
          <a:p>
            <a:pPr marL="0" indent="0">
              <a:buNone/>
            </a:pPr>
            <a:r>
              <a:rPr lang="en-US" b="1" dirty="0"/>
              <a:t>Symptoms</a:t>
            </a:r>
            <a:r>
              <a:rPr lang="en-US" dirty="0"/>
              <a:t>:  </a:t>
            </a:r>
            <a:r>
              <a:rPr lang="en-US" dirty="0">
                <a:hlinkClick r:id="rId2"/>
              </a:rPr>
              <a:t>Parkinson’s law of triviality</a:t>
            </a:r>
            <a:r>
              <a:rPr lang="en-US" dirty="0"/>
              <a:t> is in effect.  Humans </a:t>
            </a:r>
            <a:r>
              <a:rPr lang="en-US" i="1" dirty="0"/>
              <a:t>tend towards the trivial</a:t>
            </a:r>
            <a:r>
              <a:rPr lang="en-US" dirty="0"/>
              <a:t>.  You are arguing about unimportant detail when you should be solving the big problems.</a:t>
            </a:r>
          </a:p>
          <a:p>
            <a:pPr marL="0" indent="0">
              <a:buNone/>
            </a:pPr>
            <a:endParaRPr lang="en-US" dirty="0"/>
          </a:p>
          <a:p>
            <a:pPr marL="0" indent="0">
              <a:buNone/>
            </a:pPr>
            <a:r>
              <a:rPr lang="en-US" b="1" dirty="0"/>
              <a:t>Solution</a:t>
            </a:r>
            <a:r>
              <a:rPr lang="en-US" dirty="0"/>
              <a:t>:  Assign the simple stuff to a competent person, give them the authority to do it, and </a:t>
            </a:r>
            <a:r>
              <a:rPr lang="en-US" i="1" dirty="0"/>
              <a:t>get out of their way</a:t>
            </a:r>
            <a:r>
              <a:rPr lang="en-US" dirty="0"/>
              <a:t>.</a:t>
            </a:r>
          </a:p>
          <a:p>
            <a:pPr marL="0" indent="0">
              <a:buNone/>
            </a:pPr>
            <a:endParaRPr lang="en-US" dirty="0"/>
          </a:p>
          <a:p>
            <a:pPr marL="0" indent="0">
              <a:buNone/>
            </a:pPr>
            <a:r>
              <a:rPr lang="en-US" b="1" dirty="0"/>
              <a:t>Caveat</a:t>
            </a:r>
            <a:r>
              <a:rPr lang="en-US" dirty="0"/>
              <a:t>:  No second-guessing the person in charge after the fact.</a:t>
            </a:r>
          </a:p>
        </p:txBody>
      </p:sp>
    </p:spTree>
    <p:extLst>
      <p:ext uri="{BB962C8B-B14F-4D97-AF65-F5344CB8AC3E}">
        <p14:creationId xmlns:p14="http://schemas.microsoft.com/office/powerpoint/2010/main" val="4022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Design by Committee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69096" y="2160589"/>
            <a:ext cx="8596668" cy="3880773"/>
          </a:xfrm>
        </p:spPr>
        <p:txBody>
          <a:bodyPr>
            <a:normAutofit/>
          </a:bodyPr>
          <a:lstStyle/>
          <a:p>
            <a:pPr marL="0" indent="0">
              <a:buNone/>
            </a:pPr>
            <a:r>
              <a:rPr lang="en-US" b="1" dirty="0"/>
              <a:t>Definition</a:t>
            </a:r>
            <a:r>
              <a:rPr lang="en-US" dirty="0"/>
              <a:t>:  A project that has many designers involved but no unifying plan or vision.</a:t>
            </a:r>
          </a:p>
          <a:p>
            <a:pPr marL="0" indent="0">
              <a:buNone/>
            </a:pPr>
            <a:endParaRPr lang="en-US" dirty="0"/>
          </a:p>
          <a:p>
            <a:pPr marL="0" indent="0">
              <a:buNone/>
            </a:pPr>
            <a:r>
              <a:rPr lang="en-US" b="1" dirty="0"/>
              <a:t>Symptoms</a:t>
            </a:r>
            <a:r>
              <a:rPr lang="en-US" dirty="0"/>
              <a:t>:  Too many viewpoints.  Lots of back-and-forth.  Poor or divided leadership.  People with poor technical knowledge involved in tech design.  People with little business knowledge involved in business design.  Needless complexity.  Persistent lack of consensus.  Banality.</a:t>
            </a:r>
          </a:p>
          <a:p>
            <a:pPr marL="0" indent="0">
              <a:buNone/>
            </a:pPr>
            <a:endParaRPr lang="en-US" dirty="0"/>
          </a:p>
          <a:p>
            <a:pPr marL="0" indent="0">
              <a:buNone/>
            </a:pPr>
            <a:r>
              <a:rPr lang="en-US" b="1" dirty="0"/>
              <a:t>Solution</a:t>
            </a:r>
            <a:r>
              <a:rPr lang="en-US" dirty="0"/>
              <a:t>:  Business is a meritocracy, not a democracy. Designate a leader for each design project.  The leader should solicit any necessary input according to their leadership style, </a:t>
            </a:r>
            <a:r>
              <a:rPr lang="en-US" i="1" dirty="0"/>
              <a:t>then make a decision</a:t>
            </a:r>
            <a:r>
              <a:rPr lang="en-US" dirty="0"/>
              <a:t>.</a:t>
            </a:r>
          </a:p>
        </p:txBody>
      </p:sp>
    </p:spTree>
    <p:extLst>
      <p:ext uri="{BB962C8B-B14F-4D97-AF65-F5344CB8AC3E}">
        <p14:creationId xmlns:p14="http://schemas.microsoft.com/office/powerpoint/2010/main" val="13315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Escalation of Commitment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Failure to Revoke a Decision When it Proves Wrong.</a:t>
            </a:r>
          </a:p>
          <a:p>
            <a:pPr marL="0" indent="0">
              <a:buNone/>
            </a:pPr>
            <a:endParaRPr lang="en-US" dirty="0"/>
          </a:p>
          <a:p>
            <a:pPr marL="0" indent="0">
              <a:buNone/>
            </a:pPr>
            <a:r>
              <a:rPr lang="en-US" b="1" dirty="0"/>
              <a:t>Symptoms</a:t>
            </a:r>
            <a:r>
              <a:rPr lang="en-US" dirty="0"/>
              <a:t>:  The “</a:t>
            </a:r>
            <a:r>
              <a:rPr lang="en-US" dirty="0">
                <a:hlinkClick r:id="rId2"/>
              </a:rPr>
              <a:t>Sunk Cost Fallacy</a:t>
            </a:r>
            <a:r>
              <a:rPr lang="en-US" dirty="0"/>
              <a:t>” is in effect.  You are facing increasingly negative outcomes from some decision, action, or investment.  Nevertheless, you continue down the same path, furthering your investment and, therefore, your cost of correction.</a:t>
            </a:r>
          </a:p>
          <a:p>
            <a:pPr marL="0" indent="0">
              <a:buNone/>
            </a:pPr>
            <a:endParaRPr lang="en-US" dirty="0"/>
          </a:p>
          <a:p>
            <a:pPr marL="0" indent="0">
              <a:buNone/>
            </a:pPr>
            <a:r>
              <a:rPr lang="en-US" b="1" dirty="0"/>
              <a:t>Solution</a:t>
            </a:r>
            <a:r>
              <a:rPr lang="en-US" dirty="0"/>
              <a:t>:  DETACH.  Discard emotional investment and make a deliberate, sound decision.  If immediate change is not possible, raise your concerns to project leadership.  Consider a parallel implementation instead of a replacement.</a:t>
            </a:r>
          </a:p>
        </p:txBody>
      </p:sp>
    </p:spTree>
    <p:extLst>
      <p:ext uri="{BB962C8B-B14F-4D97-AF65-F5344CB8AC3E}">
        <p14:creationId xmlns:p14="http://schemas.microsoft.com/office/powerpoint/2010/main" val="42053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Seagull Management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A manager who only interacts when there is a problem, flies in, makes a lot of noise, squawks at everyone, then flies out.</a:t>
            </a:r>
          </a:p>
          <a:p>
            <a:pPr marL="0" indent="0">
              <a:buNone/>
            </a:pPr>
            <a:endParaRPr lang="en-US" dirty="0"/>
          </a:p>
          <a:p>
            <a:pPr marL="0" indent="0">
              <a:buNone/>
            </a:pPr>
            <a:r>
              <a:rPr lang="en-US" b="1" dirty="0"/>
              <a:t>Symptoms</a:t>
            </a:r>
            <a:r>
              <a:rPr lang="en-US" dirty="0"/>
              <a:t>: Your manager makes hasty decisions about things they have little understanding of.  This results in messy situations you must clean up.</a:t>
            </a:r>
          </a:p>
          <a:p>
            <a:pPr marL="0" indent="0">
              <a:buNone/>
            </a:pPr>
            <a:endParaRPr lang="en-US" dirty="0"/>
          </a:p>
          <a:p>
            <a:pPr marL="0" indent="0">
              <a:buNone/>
            </a:pPr>
            <a:r>
              <a:rPr lang="en-US" b="1" dirty="0"/>
              <a:t>Solution</a:t>
            </a:r>
            <a:r>
              <a:rPr lang="en-US" dirty="0"/>
              <a:t>:  Manage upwards. Ensure they have the necessary information, even if doing so is uncomfortable. Exercise patience. Remember, nobody can make decisions with information they don’t have.  Be proactive; anticipate problems and deal with them before your boss notices.  When you need a decision, take your boss the information they need </a:t>
            </a:r>
            <a:r>
              <a:rPr lang="en-US" i="1" dirty="0"/>
              <a:t>before</a:t>
            </a:r>
            <a:r>
              <a:rPr lang="en-US" dirty="0"/>
              <a:t> they come screaming into the conference room.</a:t>
            </a:r>
          </a:p>
        </p:txBody>
      </p:sp>
    </p:spTree>
    <p:extLst>
      <p:ext uri="{BB962C8B-B14F-4D97-AF65-F5344CB8AC3E}">
        <p14:creationId xmlns:p14="http://schemas.microsoft.com/office/powerpoint/2010/main" val="24282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1921</TotalTime>
  <Words>2938</Words>
  <Application>Microsoft Office PowerPoint</Application>
  <PresentationFormat>Widescreen</PresentationFormat>
  <Paragraphs>216</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Wingdings 3</vt:lpstr>
      <vt:lpstr>Facet</vt:lpstr>
      <vt:lpstr>Software Anti-Patterns</vt:lpstr>
      <vt:lpstr>About This Talk</vt:lpstr>
      <vt:lpstr>About This Talk</vt:lpstr>
      <vt:lpstr>Organizational Anti-Patterns</vt:lpstr>
      <vt:lpstr>Analysis Paralysis</vt:lpstr>
      <vt:lpstr>Bike Shedding</vt:lpstr>
      <vt:lpstr>Design by Committee</vt:lpstr>
      <vt:lpstr>Escalation of Commitment</vt:lpstr>
      <vt:lpstr>Seagull Management</vt:lpstr>
      <vt:lpstr>Typecasting, or “The Expert’s Curse.”</vt:lpstr>
      <vt:lpstr>The Death March</vt:lpstr>
      <vt:lpstr>Scope Creep</vt:lpstr>
      <vt:lpstr>Brooks’ Law From:  The Mythical Man-Month by Fred Brooks</vt:lpstr>
      <vt:lpstr>Tester-Driven Development</vt:lpstr>
      <vt:lpstr>Software Design Anti-Patterns</vt:lpstr>
      <vt:lpstr>Group Think</vt:lpstr>
      <vt:lpstr>That’s Not What I Would Do * Eric’s Favorite</vt:lpstr>
      <vt:lpstr>Abstraction Inversion</vt:lpstr>
      <vt:lpstr>Big Ball of Mud (BBOM or “Bomb”)</vt:lpstr>
      <vt:lpstr>Gold Plating (BBOM’s Evil Twin)</vt:lpstr>
      <vt:lpstr>Programming Anti-Patterns</vt:lpstr>
      <vt:lpstr>Repository Abuse</vt:lpstr>
      <vt:lpstr>Circular Dependency</vt:lpstr>
      <vt:lpstr>God Object</vt:lpstr>
      <vt:lpstr>Sequential Coupling</vt:lpstr>
      <vt:lpstr>Cargo Cult Programming</vt:lpstr>
      <vt:lpstr>Coding by Exception</vt:lpstr>
      <vt:lpstr>Boat Anchor</vt:lpstr>
      <vt:lpstr>Lava Flow</vt:lpstr>
      <vt:lpstr>Methodological Anti-Patterns</vt:lpstr>
      <vt:lpstr>Copy-and-Paste Programming</vt:lpstr>
      <vt:lpstr>The Golden Hammer, or “Law of Instrument”</vt:lpstr>
      <vt:lpstr>Not Invented Here</vt:lpstr>
      <vt:lpstr>Reinventing the Square Wheel</vt:lpstr>
      <vt:lpstr>Premature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Anti-Patterns</dc:title>
  <dc:creator>Eric Burcham</dc:creator>
  <cp:lastModifiedBy>Burcham, Eric</cp:lastModifiedBy>
  <cp:revision>181</cp:revision>
  <dcterms:created xsi:type="dcterms:W3CDTF">2018-06-15T02:43:45Z</dcterms:created>
  <dcterms:modified xsi:type="dcterms:W3CDTF">2025-06-18T16:27:00Z</dcterms:modified>
</cp:coreProperties>
</file>