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73" r:id="rId3"/>
    <p:sldId id="274" r:id="rId4"/>
    <p:sldId id="302" r:id="rId5"/>
    <p:sldId id="272" r:id="rId6"/>
    <p:sldId id="271" r:id="rId7"/>
    <p:sldId id="279" r:id="rId8"/>
    <p:sldId id="278" r:id="rId9"/>
    <p:sldId id="282" r:id="rId10"/>
    <p:sldId id="280" r:id="rId11"/>
    <p:sldId id="281" r:id="rId12"/>
    <p:sldId id="283" r:id="rId13"/>
    <p:sldId id="258" r:id="rId14"/>
    <p:sldId id="261" r:id="rId15"/>
    <p:sldId id="285" r:id="rId16"/>
    <p:sldId id="286" r:id="rId17"/>
    <p:sldId id="284" r:id="rId18"/>
    <p:sldId id="260" r:id="rId19"/>
    <p:sldId id="275" r:id="rId20"/>
    <p:sldId id="268" r:id="rId21"/>
    <p:sldId id="277" r:id="rId22"/>
    <p:sldId id="269" r:id="rId23"/>
    <p:sldId id="270" r:id="rId24"/>
    <p:sldId id="287" r:id="rId25"/>
    <p:sldId id="290" r:id="rId26"/>
    <p:sldId id="288" r:id="rId27"/>
    <p:sldId id="289" r:id="rId28"/>
    <p:sldId id="291" r:id="rId29"/>
    <p:sldId id="292" r:id="rId30"/>
    <p:sldId id="293" r:id="rId31"/>
    <p:sldId id="303" r:id="rId32"/>
    <p:sldId id="299" r:id="rId33"/>
    <p:sldId id="298" r:id="rId34"/>
    <p:sldId id="295" r:id="rId35"/>
    <p:sldId id="300" r:id="rId36"/>
    <p:sldId id="297" r:id="rId37"/>
    <p:sldId id="305" r:id="rId38"/>
    <p:sldId id="304" r:id="rId39"/>
    <p:sldId id="30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D84383-28A8-45F1-A515-D1BC2121A3E1}">
          <p14:sldIdLst>
            <p14:sldId id="256"/>
          </p14:sldIdLst>
        </p14:section>
        <p14:section name="Introduction" id="{FC9F34E5-14BE-4C42-B193-A2C56A1FAC7C}">
          <p14:sldIdLst>
            <p14:sldId id="273"/>
            <p14:sldId id="274"/>
            <p14:sldId id="302"/>
            <p14:sldId id="272"/>
            <p14:sldId id="271"/>
          </p14:sldIdLst>
        </p14:section>
        <p14:section name="Big Data" id="{3A377A9E-CDD1-40A4-83D8-46E5B0024A22}">
          <p14:sldIdLst>
            <p14:sldId id="279"/>
            <p14:sldId id="278"/>
            <p14:sldId id="282"/>
            <p14:sldId id="280"/>
            <p14:sldId id="281"/>
            <p14:sldId id="283"/>
            <p14:sldId id="258"/>
            <p14:sldId id="261"/>
            <p14:sldId id="285"/>
            <p14:sldId id="286"/>
            <p14:sldId id="284"/>
          </p14:sldIdLst>
        </p14:section>
        <p14:section name="Housekeeping" id="{FE960032-285E-4C86-8219-967029017415}">
          <p14:sldIdLst>
            <p14:sldId id="260"/>
            <p14:sldId id="275"/>
            <p14:sldId id="268"/>
            <p14:sldId id="277"/>
            <p14:sldId id="269"/>
            <p14:sldId id="270"/>
          </p14:sldIdLst>
        </p14:section>
        <p14:section name="AI Essentials" id="{4BCA6416-9069-4D9E-9E71-BB604319DAC6}">
          <p14:sldIdLst>
            <p14:sldId id="287"/>
            <p14:sldId id="290"/>
            <p14:sldId id="288"/>
            <p14:sldId id="289"/>
          </p14:sldIdLst>
        </p14:section>
        <p14:section name="Prompt Engineering" id="{D6E2A10A-C7A7-4E7E-83A5-0965D6D6FBAD}">
          <p14:sldIdLst>
            <p14:sldId id="291"/>
            <p14:sldId id="292"/>
            <p14:sldId id="293"/>
            <p14:sldId id="303"/>
            <p14:sldId id="299"/>
            <p14:sldId id="298"/>
            <p14:sldId id="295"/>
            <p14:sldId id="300"/>
            <p14:sldId id="297"/>
            <p14:sldId id="305"/>
            <p14:sldId id="304"/>
            <p14:sldId id="30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0746" autoAdjust="0"/>
  </p:normalViewPr>
  <p:slideViewPr>
    <p:cSldViewPr snapToGrid="0">
      <p:cViewPr varScale="1">
        <p:scale>
          <a:sx n="108" d="100"/>
          <a:sy n="108" d="100"/>
        </p:scale>
        <p:origin x="144" y="172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hyperlink" Target="mailto:eburcham@eprod.com" TargetMode="External"/></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1" Type="http://schemas.openxmlformats.org/officeDocument/2006/relationships/hyperlink" Target="mailto:eburcham@eprod.com"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9E6D38-7BA6-4B5A-9197-8138A40BD2D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2317AA8-1A5F-463F-ADE6-4BD6DCD2E4C1}">
      <dgm:prSet/>
      <dgm:spPr/>
      <dgm:t>
        <a:bodyPr/>
        <a:lstStyle/>
        <a:p>
          <a:r>
            <a:rPr lang="en-US" b="1"/>
            <a:t>Name</a:t>
          </a:r>
          <a:r>
            <a:rPr lang="en-US"/>
            <a:t>: Eric Burcham</a:t>
          </a:r>
        </a:p>
      </dgm:t>
    </dgm:pt>
    <dgm:pt modelId="{7E8B430E-A1B5-4B7F-9148-C53BEF2E31BD}" type="parTrans" cxnId="{FD81E39D-43C0-48CC-8E3D-54549917C76F}">
      <dgm:prSet/>
      <dgm:spPr/>
      <dgm:t>
        <a:bodyPr/>
        <a:lstStyle/>
        <a:p>
          <a:endParaRPr lang="en-US"/>
        </a:p>
      </dgm:t>
    </dgm:pt>
    <dgm:pt modelId="{7EE69C58-4990-467A-B33B-B16922B8F141}" type="sibTrans" cxnId="{FD81E39D-43C0-48CC-8E3D-54549917C76F}">
      <dgm:prSet/>
      <dgm:spPr/>
      <dgm:t>
        <a:bodyPr/>
        <a:lstStyle/>
        <a:p>
          <a:endParaRPr lang="en-US"/>
        </a:p>
      </dgm:t>
    </dgm:pt>
    <dgm:pt modelId="{8BA0E2F6-E4FF-4BEC-BE3B-A9F49CC5C02C}">
      <dgm:prSet/>
      <dgm:spPr/>
      <dgm:t>
        <a:bodyPr/>
        <a:lstStyle/>
        <a:p>
          <a:r>
            <a:rPr lang="en-US" b="1"/>
            <a:t>Title</a:t>
          </a:r>
          <a:r>
            <a:rPr lang="en-US"/>
            <a:t>: Enterprise Architect</a:t>
          </a:r>
        </a:p>
      </dgm:t>
    </dgm:pt>
    <dgm:pt modelId="{48B5637E-074F-407C-BDFD-960DA47C83FC}" type="parTrans" cxnId="{46E6670B-CC70-4DC7-9960-0AA9BEBE7866}">
      <dgm:prSet/>
      <dgm:spPr/>
      <dgm:t>
        <a:bodyPr/>
        <a:lstStyle/>
        <a:p>
          <a:endParaRPr lang="en-US"/>
        </a:p>
      </dgm:t>
    </dgm:pt>
    <dgm:pt modelId="{4D8FCE94-7763-46E0-911A-045A3A8E4E7A}" type="sibTrans" cxnId="{46E6670B-CC70-4DC7-9960-0AA9BEBE7866}">
      <dgm:prSet/>
      <dgm:spPr/>
      <dgm:t>
        <a:bodyPr/>
        <a:lstStyle/>
        <a:p>
          <a:endParaRPr lang="en-US"/>
        </a:p>
      </dgm:t>
    </dgm:pt>
    <dgm:pt modelId="{CDF7D8E5-6F6F-489F-B24F-382F9839602A}">
      <dgm:prSet/>
      <dgm:spPr/>
      <dgm:t>
        <a:bodyPr/>
        <a:lstStyle/>
        <a:p>
          <a:r>
            <a:rPr lang="en-US" b="1"/>
            <a:t>Email</a:t>
          </a:r>
          <a:r>
            <a:rPr lang="en-US"/>
            <a:t>: </a:t>
          </a:r>
          <a:r>
            <a:rPr lang="en-US">
              <a:hlinkClick xmlns:r="http://schemas.openxmlformats.org/officeDocument/2006/relationships" r:id="rId1"/>
            </a:rPr>
            <a:t>eburcham@eprod.com</a:t>
          </a:r>
          <a:endParaRPr lang="en-US"/>
        </a:p>
      </dgm:t>
    </dgm:pt>
    <dgm:pt modelId="{CCA9522E-0650-47AC-995A-1B80CAF4205C}" type="parTrans" cxnId="{F207A5DD-381A-4FAC-AD17-31901BC7E4A4}">
      <dgm:prSet/>
      <dgm:spPr/>
      <dgm:t>
        <a:bodyPr/>
        <a:lstStyle/>
        <a:p>
          <a:endParaRPr lang="en-US"/>
        </a:p>
      </dgm:t>
    </dgm:pt>
    <dgm:pt modelId="{7C50FB9A-D893-4DDA-91FC-6A0BB74FBC61}" type="sibTrans" cxnId="{F207A5DD-381A-4FAC-AD17-31901BC7E4A4}">
      <dgm:prSet/>
      <dgm:spPr/>
      <dgm:t>
        <a:bodyPr/>
        <a:lstStyle/>
        <a:p>
          <a:endParaRPr lang="en-US"/>
        </a:p>
      </dgm:t>
    </dgm:pt>
    <dgm:pt modelId="{A0DCC79E-779C-48E0-96D4-CAA503785EB3}">
      <dgm:prSet/>
      <dgm:spPr/>
      <dgm:t>
        <a:bodyPr/>
        <a:lstStyle/>
        <a:p>
          <a:r>
            <a:rPr lang="en-US" b="1"/>
            <a:t>Extension</a:t>
          </a:r>
          <a:r>
            <a:rPr lang="en-US"/>
            <a:t>: 4103</a:t>
          </a:r>
        </a:p>
      </dgm:t>
    </dgm:pt>
    <dgm:pt modelId="{62841B61-D9AA-42D4-8211-2605061AC6EB}" type="parTrans" cxnId="{BE2232FF-B64D-4E9A-947B-EC326BC3BEAC}">
      <dgm:prSet/>
      <dgm:spPr/>
      <dgm:t>
        <a:bodyPr/>
        <a:lstStyle/>
        <a:p>
          <a:endParaRPr lang="en-US"/>
        </a:p>
      </dgm:t>
    </dgm:pt>
    <dgm:pt modelId="{A6EDF936-BE4E-4FF0-8E05-7DEDF97E07E1}" type="sibTrans" cxnId="{BE2232FF-B64D-4E9A-947B-EC326BC3BEAC}">
      <dgm:prSet/>
      <dgm:spPr/>
      <dgm:t>
        <a:bodyPr/>
        <a:lstStyle/>
        <a:p>
          <a:endParaRPr lang="en-US"/>
        </a:p>
      </dgm:t>
    </dgm:pt>
    <dgm:pt modelId="{32A2495E-FB62-4A52-9754-FDC058965CCC}">
      <dgm:prSet/>
      <dgm:spPr/>
      <dgm:t>
        <a:bodyPr/>
        <a:lstStyle/>
        <a:p>
          <a:r>
            <a:rPr lang="en-US" b="1"/>
            <a:t>Working Group</a:t>
          </a:r>
          <a:r>
            <a:rPr lang="en-US"/>
            <a:t>: IT Applications</a:t>
          </a:r>
        </a:p>
      </dgm:t>
    </dgm:pt>
    <dgm:pt modelId="{E3A66AF8-B9BA-4E32-90BC-24EDD4C2E8EE}" type="parTrans" cxnId="{018944F1-94D7-4FCF-B6BE-1ABB126DCF9B}">
      <dgm:prSet/>
      <dgm:spPr/>
      <dgm:t>
        <a:bodyPr/>
        <a:lstStyle/>
        <a:p>
          <a:endParaRPr lang="en-US"/>
        </a:p>
      </dgm:t>
    </dgm:pt>
    <dgm:pt modelId="{11181DB9-EE24-4040-A021-E82D7297184A}" type="sibTrans" cxnId="{018944F1-94D7-4FCF-B6BE-1ABB126DCF9B}">
      <dgm:prSet/>
      <dgm:spPr/>
      <dgm:t>
        <a:bodyPr/>
        <a:lstStyle/>
        <a:p>
          <a:endParaRPr lang="en-US"/>
        </a:p>
      </dgm:t>
    </dgm:pt>
    <dgm:pt modelId="{15850B28-2EEA-480B-BA4B-339271143A0A}" type="pres">
      <dgm:prSet presAssocID="{079E6D38-7BA6-4B5A-9197-8138A40BD2D3}" presName="vert0" presStyleCnt="0">
        <dgm:presLayoutVars>
          <dgm:dir/>
          <dgm:animOne val="branch"/>
          <dgm:animLvl val="lvl"/>
        </dgm:presLayoutVars>
      </dgm:prSet>
      <dgm:spPr/>
    </dgm:pt>
    <dgm:pt modelId="{55489709-0EAB-4AC6-99A1-3F3F57087438}" type="pres">
      <dgm:prSet presAssocID="{52317AA8-1A5F-463F-ADE6-4BD6DCD2E4C1}" presName="thickLine" presStyleLbl="alignNode1" presStyleIdx="0" presStyleCnt="5"/>
      <dgm:spPr/>
    </dgm:pt>
    <dgm:pt modelId="{6F746DBA-0194-4B13-B52C-FAB3CE52FE9C}" type="pres">
      <dgm:prSet presAssocID="{52317AA8-1A5F-463F-ADE6-4BD6DCD2E4C1}" presName="horz1" presStyleCnt="0"/>
      <dgm:spPr/>
    </dgm:pt>
    <dgm:pt modelId="{C5EEE18B-7CB3-47A3-8FB4-6C076DE651A9}" type="pres">
      <dgm:prSet presAssocID="{52317AA8-1A5F-463F-ADE6-4BD6DCD2E4C1}" presName="tx1" presStyleLbl="revTx" presStyleIdx="0" presStyleCnt="5"/>
      <dgm:spPr/>
    </dgm:pt>
    <dgm:pt modelId="{9CFC93DE-4A4E-4D49-9B9C-B5356C17DAEF}" type="pres">
      <dgm:prSet presAssocID="{52317AA8-1A5F-463F-ADE6-4BD6DCD2E4C1}" presName="vert1" presStyleCnt="0"/>
      <dgm:spPr/>
    </dgm:pt>
    <dgm:pt modelId="{2DD5F8FE-0BE2-400B-B95D-0E015D6A6802}" type="pres">
      <dgm:prSet presAssocID="{8BA0E2F6-E4FF-4BEC-BE3B-A9F49CC5C02C}" presName="thickLine" presStyleLbl="alignNode1" presStyleIdx="1" presStyleCnt="5"/>
      <dgm:spPr/>
    </dgm:pt>
    <dgm:pt modelId="{345457E0-E467-4F0C-AAEE-682A81B9B5A3}" type="pres">
      <dgm:prSet presAssocID="{8BA0E2F6-E4FF-4BEC-BE3B-A9F49CC5C02C}" presName="horz1" presStyleCnt="0"/>
      <dgm:spPr/>
    </dgm:pt>
    <dgm:pt modelId="{73575711-B787-4D7B-AC4A-C6AFBB631158}" type="pres">
      <dgm:prSet presAssocID="{8BA0E2F6-E4FF-4BEC-BE3B-A9F49CC5C02C}" presName="tx1" presStyleLbl="revTx" presStyleIdx="1" presStyleCnt="5"/>
      <dgm:spPr/>
    </dgm:pt>
    <dgm:pt modelId="{4745CD20-CD26-4973-9F61-DF95261384B3}" type="pres">
      <dgm:prSet presAssocID="{8BA0E2F6-E4FF-4BEC-BE3B-A9F49CC5C02C}" presName="vert1" presStyleCnt="0"/>
      <dgm:spPr/>
    </dgm:pt>
    <dgm:pt modelId="{CE454F7F-BD44-4B02-9FBE-C9C19D99B9BF}" type="pres">
      <dgm:prSet presAssocID="{CDF7D8E5-6F6F-489F-B24F-382F9839602A}" presName="thickLine" presStyleLbl="alignNode1" presStyleIdx="2" presStyleCnt="5"/>
      <dgm:spPr/>
    </dgm:pt>
    <dgm:pt modelId="{DC373BAA-F12F-48F2-98AA-92FA29B21EFC}" type="pres">
      <dgm:prSet presAssocID="{CDF7D8E5-6F6F-489F-B24F-382F9839602A}" presName="horz1" presStyleCnt="0"/>
      <dgm:spPr/>
    </dgm:pt>
    <dgm:pt modelId="{A6098627-26DF-4AE7-9C73-A56038C72457}" type="pres">
      <dgm:prSet presAssocID="{CDF7D8E5-6F6F-489F-B24F-382F9839602A}" presName="tx1" presStyleLbl="revTx" presStyleIdx="2" presStyleCnt="5"/>
      <dgm:spPr/>
    </dgm:pt>
    <dgm:pt modelId="{C5118A01-76A5-470E-967B-0AD54B243AAF}" type="pres">
      <dgm:prSet presAssocID="{CDF7D8E5-6F6F-489F-B24F-382F9839602A}" presName="vert1" presStyleCnt="0"/>
      <dgm:spPr/>
    </dgm:pt>
    <dgm:pt modelId="{A9224547-667A-4F63-9935-A901F8C8D205}" type="pres">
      <dgm:prSet presAssocID="{A0DCC79E-779C-48E0-96D4-CAA503785EB3}" presName="thickLine" presStyleLbl="alignNode1" presStyleIdx="3" presStyleCnt="5"/>
      <dgm:spPr/>
    </dgm:pt>
    <dgm:pt modelId="{9C9C6043-81D0-4857-BA9C-D2352F6F3476}" type="pres">
      <dgm:prSet presAssocID="{A0DCC79E-779C-48E0-96D4-CAA503785EB3}" presName="horz1" presStyleCnt="0"/>
      <dgm:spPr/>
    </dgm:pt>
    <dgm:pt modelId="{C84E550C-EEFD-4232-B27B-3E5CC6280267}" type="pres">
      <dgm:prSet presAssocID="{A0DCC79E-779C-48E0-96D4-CAA503785EB3}" presName="tx1" presStyleLbl="revTx" presStyleIdx="3" presStyleCnt="5"/>
      <dgm:spPr/>
    </dgm:pt>
    <dgm:pt modelId="{0249FFC5-657D-42EE-9FD3-DEA301A8F881}" type="pres">
      <dgm:prSet presAssocID="{A0DCC79E-779C-48E0-96D4-CAA503785EB3}" presName="vert1" presStyleCnt="0"/>
      <dgm:spPr/>
    </dgm:pt>
    <dgm:pt modelId="{3F21D0B2-1E69-464E-ADF1-CD40D9ADE1ED}" type="pres">
      <dgm:prSet presAssocID="{32A2495E-FB62-4A52-9754-FDC058965CCC}" presName="thickLine" presStyleLbl="alignNode1" presStyleIdx="4" presStyleCnt="5"/>
      <dgm:spPr/>
    </dgm:pt>
    <dgm:pt modelId="{F51EBBF3-3844-4034-A1D0-4674D2B5AAB6}" type="pres">
      <dgm:prSet presAssocID="{32A2495E-FB62-4A52-9754-FDC058965CCC}" presName="horz1" presStyleCnt="0"/>
      <dgm:spPr/>
    </dgm:pt>
    <dgm:pt modelId="{8BA56787-B8ED-44B1-836A-DACCF3ABEC3F}" type="pres">
      <dgm:prSet presAssocID="{32A2495E-FB62-4A52-9754-FDC058965CCC}" presName="tx1" presStyleLbl="revTx" presStyleIdx="4" presStyleCnt="5"/>
      <dgm:spPr/>
    </dgm:pt>
    <dgm:pt modelId="{E689D730-1761-4C90-8712-899C9449F4F7}" type="pres">
      <dgm:prSet presAssocID="{32A2495E-FB62-4A52-9754-FDC058965CCC}" presName="vert1" presStyleCnt="0"/>
      <dgm:spPr/>
    </dgm:pt>
  </dgm:ptLst>
  <dgm:cxnLst>
    <dgm:cxn modelId="{46E6670B-CC70-4DC7-9960-0AA9BEBE7866}" srcId="{079E6D38-7BA6-4B5A-9197-8138A40BD2D3}" destId="{8BA0E2F6-E4FF-4BEC-BE3B-A9F49CC5C02C}" srcOrd="1" destOrd="0" parTransId="{48B5637E-074F-407C-BDFD-960DA47C83FC}" sibTransId="{4D8FCE94-7763-46E0-911A-045A3A8E4E7A}"/>
    <dgm:cxn modelId="{9D45A868-4027-400C-B068-F29CC2C309AB}" type="presOf" srcId="{52317AA8-1A5F-463F-ADE6-4BD6DCD2E4C1}" destId="{C5EEE18B-7CB3-47A3-8FB4-6C076DE651A9}" srcOrd="0" destOrd="0" presId="urn:microsoft.com/office/officeart/2008/layout/LinedList"/>
    <dgm:cxn modelId="{A64AE599-BED0-48C0-A7D1-A6A6D8F4CAF5}" type="presOf" srcId="{079E6D38-7BA6-4B5A-9197-8138A40BD2D3}" destId="{15850B28-2EEA-480B-BA4B-339271143A0A}" srcOrd="0" destOrd="0" presId="urn:microsoft.com/office/officeart/2008/layout/LinedList"/>
    <dgm:cxn modelId="{FD81E39D-43C0-48CC-8E3D-54549917C76F}" srcId="{079E6D38-7BA6-4B5A-9197-8138A40BD2D3}" destId="{52317AA8-1A5F-463F-ADE6-4BD6DCD2E4C1}" srcOrd="0" destOrd="0" parTransId="{7E8B430E-A1B5-4B7F-9148-C53BEF2E31BD}" sibTransId="{7EE69C58-4990-467A-B33B-B16922B8F141}"/>
    <dgm:cxn modelId="{49ED6EA2-1DD5-416E-BF46-CE11E75A9EB1}" type="presOf" srcId="{CDF7D8E5-6F6F-489F-B24F-382F9839602A}" destId="{A6098627-26DF-4AE7-9C73-A56038C72457}" srcOrd="0" destOrd="0" presId="urn:microsoft.com/office/officeart/2008/layout/LinedList"/>
    <dgm:cxn modelId="{D494B8BA-FD5A-4820-A106-0BCBD3BC3196}" type="presOf" srcId="{32A2495E-FB62-4A52-9754-FDC058965CCC}" destId="{8BA56787-B8ED-44B1-836A-DACCF3ABEC3F}" srcOrd="0" destOrd="0" presId="urn:microsoft.com/office/officeart/2008/layout/LinedList"/>
    <dgm:cxn modelId="{161577BD-5B45-4D33-AD3D-B61FCF4A0985}" type="presOf" srcId="{8BA0E2F6-E4FF-4BEC-BE3B-A9F49CC5C02C}" destId="{73575711-B787-4D7B-AC4A-C6AFBB631158}" srcOrd="0" destOrd="0" presId="urn:microsoft.com/office/officeart/2008/layout/LinedList"/>
    <dgm:cxn modelId="{F207A5DD-381A-4FAC-AD17-31901BC7E4A4}" srcId="{079E6D38-7BA6-4B5A-9197-8138A40BD2D3}" destId="{CDF7D8E5-6F6F-489F-B24F-382F9839602A}" srcOrd="2" destOrd="0" parTransId="{CCA9522E-0650-47AC-995A-1B80CAF4205C}" sibTransId="{7C50FB9A-D893-4DDA-91FC-6A0BB74FBC61}"/>
    <dgm:cxn modelId="{A04F48DE-AACA-4764-8409-AB96B546998F}" type="presOf" srcId="{A0DCC79E-779C-48E0-96D4-CAA503785EB3}" destId="{C84E550C-EEFD-4232-B27B-3E5CC6280267}" srcOrd="0" destOrd="0" presId="urn:microsoft.com/office/officeart/2008/layout/LinedList"/>
    <dgm:cxn modelId="{018944F1-94D7-4FCF-B6BE-1ABB126DCF9B}" srcId="{079E6D38-7BA6-4B5A-9197-8138A40BD2D3}" destId="{32A2495E-FB62-4A52-9754-FDC058965CCC}" srcOrd="4" destOrd="0" parTransId="{E3A66AF8-B9BA-4E32-90BC-24EDD4C2E8EE}" sibTransId="{11181DB9-EE24-4040-A021-E82D7297184A}"/>
    <dgm:cxn modelId="{BE2232FF-B64D-4E9A-947B-EC326BC3BEAC}" srcId="{079E6D38-7BA6-4B5A-9197-8138A40BD2D3}" destId="{A0DCC79E-779C-48E0-96D4-CAA503785EB3}" srcOrd="3" destOrd="0" parTransId="{62841B61-D9AA-42D4-8211-2605061AC6EB}" sibTransId="{A6EDF936-BE4E-4FF0-8E05-7DEDF97E07E1}"/>
    <dgm:cxn modelId="{D9C6753A-CBEA-464E-9CA8-46C48E534911}" type="presParOf" srcId="{15850B28-2EEA-480B-BA4B-339271143A0A}" destId="{55489709-0EAB-4AC6-99A1-3F3F57087438}" srcOrd="0" destOrd="0" presId="urn:microsoft.com/office/officeart/2008/layout/LinedList"/>
    <dgm:cxn modelId="{51A04044-25A8-493B-9F15-2D1B683A4928}" type="presParOf" srcId="{15850B28-2EEA-480B-BA4B-339271143A0A}" destId="{6F746DBA-0194-4B13-B52C-FAB3CE52FE9C}" srcOrd="1" destOrd="0" presId="urn:microsoft.com/office/officeart/2008/layout/LinedList"/>
    <dgm:cxn modelId="{90981D09-CF52-4F14-B553-62FFF1E83907}" type="presParOf" srcId="{6F746DBA-0194-4B13-B52C-FAB3CE52FE9C}" destId="{C5EEE18B-7CB3-47A3-8FB4-6C076DE651A9}" srcOrd="0" destOrd="0" presId="urn:microsoft.com/office/officeart/2008/layout/LinedList"/>
    <dgm:cxn modelId="{C14B8E99-F0FC-4C2E-8FC5-CF9FE6A7978A}" type="presParOf" srcId="{6F746DBA-0194-4B13-B52C-FAB3CE52FE9C}" destId="{9CFC93DE-4A4E-4D49-9B9C-B5356C17DAEF}" srcOrd="1" destOrd="0" presId="urn:microsoft.com/office/officeart/2008/layout/LinedList"/>
    <dgm:cxn modelId="{E6652509-CB91-47FA-81CB-AD4C067F0BE1}" type="presParOf" srcId="{15850B28-2EEA-480B-BA4B-339271143A0A}" destId="{2DD5F8FE-0BE2-400B-B95D-0E015D6A6802}" srcOrd="2" destOrd="0" presId="urn:microsoft.com/office/officeart/2008/layout/LinedList"/>
    <dgm:cxn modelId="{12C1BAC0-43F1-4CF3-85A7-2B602419BB15}" type="presParOf" srcId="{15850B28-2EEA-480B-BA4B-339271143A0A}" destId="{345457E0-E467-4F0C-AAEE-682A81B9B5A3}" srcOrd="3" destOrd="0" presId="urn:microsoft.com/office/officeart/2008/layout/LinedList"/>
    <dgm:cxn modelId="{3159C107-B3FB-465D-B520-1835477A0E6A}" type="presParOf" srcId="{345457E0-E467-4F0C-AAEE-682A81B9B5A3}" destId="{73575711-B787-4D7B-AC4A-C6AFBB631158}" srcOrd="0" destOrd="0" presId="urn:microsoft.com/office/officeart/2008/layout/LinedList"/>
    <dgm:cxn modelId="{92FBC7F9-9B80-4D91-9D46-781BA24F92FC}" type="presParOf" srcId="{345457E0-E467-4F0C-AAEE-682A81B9B5A3}" destId="{4745CD20-CD26-4973-9F61-DF95261384B3}" srcOrd="1" destOrd="0" presId="urn:microsoft.com/office/officeart/2008/layout/LinedList"/>
    <dgm:cxn modelId="{F2846607-CF29-4F29-A62F-1C5D87589302}" type="presParOf" srcId="{15850B28-2EEA-480B-BA4B-339271143A0A}" destId="{CE454F7F-BD44-4B02-9FBE-C9C19D99B9BF}" srcOrd="4" destOrd="0" presId="urn:microsoft.com/office/officeart/2008/layout/LinedList"/>
    <dgm:cxn modelId="{C7C8864D-2335-4EFE-A5B6-62B7A5DC8063}" type="presParOf" srcId="{15850B28-2EEA-480B-BA4B-339271143A0A}" destId="{DC373BAA-F12F-48F2-98AA-92FA29B21EFC}" srcOrd="5" destOrd="0" presId="urn:microsoft.com/office/officeart/2008/layout/LinedList"/>
    <dgm:cxn modelId="{EA7D111D-9BBA-4738-BC9B-74FCEDFCDCBB}" type="presParOf" srcId="{DC373BAA-F12F-48F2-98AA-92FA29B21EFC}" destId="{A6098627-26DF-4AE7-9C73-A56038C72457}" srcOrd="0" destOrd="0" presId="urn:microsoft.com/office/officeart/2008/layout/LinedList"/>
    <dgm:cxn modelId="{96BD984E-D26D-4EF6-8855-3AD8B3918E8C}" type="presParOf" srcId="{DC373BAA-F12F-48F2-98AA-92FA29B21EFC}" destId="{C5118A01-76A5-470E-967B-0AD54B243AAF}" srcOrd="1" destOrd="0" presId="urn:microsoft.com/office/officeart/2008/layout/LinedList"/>
    <dgm:cxn modelId="{1E64C8C1-D8C1-4DB5-A4BF-E9FBFE4815B5}" type="presParOf" srcId="{15850B28-2EEA-480B-BA4B-339271143A0A}" destId="{A9224547-667A-4F63-9935-A901F8C8D205}" srcOrd="6" destOrd="0" presId="urn:microsoft.com/office/officeart/2008/layout/LinedList"/>
    <dgm:cxn modelId="{18F18178-D11C-4C47-8EF7-9923B66F7BD4}" type="presParOf" srcId="{15850B28-2EEA-480B-BA4B-339271143A0A}" destId="{9C9C6043-81D0-4857-BA9C-D2352F6F3476}" srcOrd="7" destOrd="0" presId="urn:microsoft.com/office/officeart/2008/layout/LinedList"/>
    <dgm:cxn modelId="{CC9F847C-D770-468F-AD74-21E8B0D1D74F}" type="presParOf" srcId="{9C9C6043-81D0-4857-BA9C-D2352F6F3476}" destId="{C84E550C-EEFD-4232-B27B-3E5CC6280267}" srcOrd="0" destOrd="0" presId="urn:microsoft.com/office/officeart/2008/layout/LinedList"/>
    <dgm:cxn modelId="{F4F2AD14-256C-4AFE-9E65-FCFD73EF5F1E}" type="presParOf" srcId="{9C9C6043-81D0-4857-BA9C-D2352F6F3476}" destId="{0249FFC5-657D-42EE-9FD3-DEA301A8F881}" srcOrd="1" destOrd="0" presId="urn:microsoft.com/office/officeart/2008/layout/LinedList"/>
    <dgm:cxn modelId="{86A6071A-237D-4F68-91BE-1FA238CDE217}" type="presParOf" srcId="{15850B28-2EEA-480B-BA4B-339271143A0A}" destId="{3F21D0B2-1E69-464E-ADF1-CD40D9ADE1ED}" srcOrd="8" destOrd="0" presId="urn:microsoft.com/office/officeart/2008/layout/LinedList"/>
    <dgm:cxn modelId="{931B57CF-0A82-4848-A8F2-BF2A2F3E8CE3}" type="presParOf" srcId="{15850B28-2EEA-480B-BA4B-339271143A0A}" destId="{F51EBBF3-3844-4034-A1D0-4674D2B5AAB6}" srcOrd="9" destOrd="0" presId="urn:microsoft.com/office/officeart/2008/layout/LinedList"/>
    <dgm:cxn modelId="{A0E17965-0C5A-492D-A963-76EFD107DAD9}" type="presParOf" srcId="{F51EBBF3-3844-4034-A1D0-4674D2B5AAB6}" destId="{8BA56787-B8ED-44B1-836A-DACCF3ABEC3F}" srcOrd="0" destOrd="0" presId="urn:microsoft.com/office/officeart/2008/layout/LinedList"/>
    <dgm:cxn modelId="{B50A6603-C1CD-4DE9-BE20-645E23E5EEE5}" type="presParOf" srcId="{F51EBBF3-3844-4034-A1D0-4674D2B5AAB6}" destId="{E689D730-1761-4C90-8712-899C9449F4F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C08CF0-4176-4E58-AD5F-9D631EDAE00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C681891-DACC-4999-9EEE-D4D1C39413F2}">
      <dgm:prSet/>
      <dgm:spPr/>
      <dgm:t>
        <a:bodyPr/>
        <a:lstStyle/>
        <a:p>
          <a:r>
            <a:rPr lang="en-US"/>
            <a:t>Tech me about the oil and gas business</a:t>
          </a:r>
        </a:p>
      </dgm:t>
    </dgm:pt>
    <dgm:pt modelId="{625BEEEA-531F-4AA8-84FD-A3327DE6E110}" type="parTrans" cxnId="{6DA40B3F-F396-4A27-A6B6-DF90862D6495}">
      <dgm:prSet/>
      <dgm:spPr/>
      <dgm:t>
        <a:bodyPr/>
        <a:lstStyle/>
        <a:p>
          <a:endParaRPr lang="en-US"/>
        </a:p>
      </dgm:t>
    </dgm:pt>
    <dgm:pt modelId="{86E5857F-58C0-4D25-BB2F-53A2D4A5B34C}" type="sibTrans" cxnId="{6DA40B3F-F396-4A27-A6B6-DF90862D6495}">
      <dgm:prSet/>
      <dgm:spPr/>
      <dgm:t>
        <a:bodyPr/>
        <a:lstStyle/>
        <a:p>
          <a:endParaRPr lang="en-US"/>
        </a:p>
      </dgm:t>
    </dgm:pt>
    <dgm:pt modelId="{DFB5C5CA-4773-48D0-A237-02646297A241}">
      <dgm:prSet/>
      <dgm:spPr/>
      <dgm:t>
        <a:bodyPr/>
        <a:lstStyle/>
        <a:p>
          <a:r>
            <a:rPr lang="en-US" b="1"/>
            <a:t>I need some volunteers</a:t>
          </a:r>
          <a:endParaRPr lang="en-US"/>
        </a:p>
      </dgm:t>
    </dgm:pt>
    <dgm:pt modelId="{0AF72067-6FFD-4865-9CC7-5F033E778ACB}" type="parTrans" cxnId="{BDC92F96-3756-443C-B324-04CCE5563A82}">
      <dgm:prSet/>
      <dgm:spPr/>
      <dgm:t>
        <a:bodyPr/>
        <a:lstStyle/>
        <a:p>
          <a:endParaRPr lang="en-US"/>
        </a:p>
      </dgm:t>
    </dgm:pt>
    <dgm:pt modelId="{FF4D36F9-3D3D-4EBC-83A9-42CB645F8511}" type="sibTrans" cxnId="{BDC92F96-3756-443C-B324-04CCE5563A82}">
      <dgm:prSet/>
      <dgm:spPr/>
      <dgm:t>
        <a:bodyPr/>
        <a:lstStyle/>
        <a:p>
          <a:endParaRPr lang="en-US"/>
        </a:p>
      </dgm:t>
    </dgm:pt>
    <dgm:pt modelId="{140ACB24-9274-4231-AB11-39B87D8BF131}">
      <dgm:prSet/>
      <dgm:spPr/>
      <dgm:t>
        <a:bodyPr/>
        <a:lstStyle/>
        <a:p>
          <a:r>
            <a:rPr lang="en-US" b="1"/>
            <a:t>Task</a:t>
          </a:r>
          <a:r>
            <a:rPr lang="en-US"/>
            <a:t>: Give the AI something more specific</a:t>
          </a:r>
        </a:p>
      </dgm:t>
    </dgm:pt>
    <dgm:pt modelId="{2C3DD7D1-362F-4564-9C8D-FA3D9316F00E}" type="parTrans" cxnId="{5197C7B1-74E4-42F6-9B89-4108DF137890}">
      <dgm:prSet/>
      <dgm:spPr/>
      <dgm:t>
        <a:bodyPr/>
        <a:lstStyle/>
        <a:p>
          <a:endParaRPr lang="en-US"/>
        </a:p>
      </dgm:t>
    </dgm:pt>
    <dgm:pt modelId="{FB75E561-6C1F-49C3-BF2A-B4985B0A9752}" type="sibTrans" cxnId="{5197C7B1-74E4-42F6-9B89-4108DF137890}">
      <dgm:prSet/>
      <dgm:spPr/>
      <dgm:t>
        <a:bodyPr/>
        <a:lstStyle/>
        <a:p>
          <a:endParaRPr lang="en-US"/>
        </a:p>
      </dgm:t>
    </dgm:pt>
    <dgm:pt modelId="{4CB944BE-C1AF-45F2-8D04-DA4FA60A871C}">
      <dgm:prSet/>
      <dgm:spPr/>
      <dgm:t>
        <a:bodyPr/>
        <a:lstStyle/>
        <a:p>
          <a:r>
            <a:rPr lang="en-US" b="1"/>
            <a:t>Context</a:t>
          </a:r>
          <a:r>
            <a:rPr lang="en-US"/>
            <a:t>: Tell the AI who you are and what you’re trying to do</a:t>
          </a:r>
        </a:p>
      </dgm:t>
    </dgm:pt>
    <dgm:pt modelId="{C62643D7-632E-4134-888A-F7EF4A3B0F11}" type="parTrans" cxnId="{C63DF623-0778-4049-8732-BFD7797CFBEB}">
      <dgm:prSet/>
      <dgm:spPr/>
      <dgm:t>
        <a:bodyPr/>
        <a:lstStyle/>
        <a:p>
          <a:endParaRPr lang="en-US"/>
        </a:p>
      </dgm:t>
    </dgm:pt>
    <dgm:pt modelId="{889D4042-BB09-48E8-93C3-E0049E09A3F2}" type="sibTrans" cxnId="{C63DF623-0778-4049-8732-BFD7797CFBEB}">
      <dgm:prSet/>
      <dgm:spPr/>
      <dgm:t>
        <a:bodyPr/>
        <a:lstStyle/>
        <a:p>
          <a:endParaRPr lang="en-US"/>
        </a:p>
      </dgm:t>
    </dgm:pt>
    <dgm:pt modelId="{FE25C17F-42AC-4537-9374-DB525F238113}">
      <dgm:prSet/>
      <dgm:spPr/>
      <dgm:t>
        <a:bodyPr/>
        <a:lstStyle/>
        <a:p>
          <a:r>
            <a:rPr lang="en-US" b="1"/>
            <a:t>References</a:t>
          </a:r>
          <a:r>
            <a:rPr lang="en-US"/>
            <a:t>: Feed the AI one of our documents</a:t>
          </a:r>
        </a:p>
      </dgm:t>
    </dgm:pt>
    <dgm:pt modelId="{BC663D63-3166-4B1C-9340-12FB02F134D5}" type="parTrans" cxnId="{0CED8DF6-8BC0-43B5-B4AC-4C91582E3D6A}">
      <dgm:prSet/>
      <dgm:spPr/>
      <dgm:t>
        <a:bodyPr/>
        <a:lstStyle/>
        <a:p>
          <a:endParaRPr lang="en-US"/>
        </a:p>
      </dgm:t>
    </dgm:pt>
    <dgm:pt modelId="{EDFA7E0E-8A00-4630-9DF8-12D6AF0F5E1E}" type="sibTrans" cxnId="{0CED8DF6-8BC0-43B5-B4AC-4C91582E3D6A}">
      <dgm:prSet/>
      <dgm:spPr/>
      <dgm:t>
        <a:bodyPr/>
        <a:lstStyle/>
        <a:p>
          <a:endParaRPr lang="en-US"/>
        </a:p>
      </dgm:t>
    </dgm:pt>
    <dgm:pt modelId="{C47C4C55-F8CC-4888-85D8-8BA941BC6573}" type="pres">
      <dgm:prSet presAssocID="{E9C08CF0-4176-4E58-AD5F-9D631EDAE002}" presName="root" presStyleCnt="0">
        <dgm:presLayoutVars>
          <dgm:dir/>
          <dgm:resizeHandles val="exact"/>
        </dgm:presLayoutVars>
      </dgm:prSet>
      <dgm:spPr/>
    </dgm:pt>
    <dgm:pt modelId="{E6015715-BD48-4C60-8E6B-963A162057DC}" type="pres">
      <dgm:prSet presAssocID="{CC681891-DACC-4999-9EEE-D4D1C39413F2}" presName="compNode" presStyleCnt="0"/>
      <dgm:spPr/>
    </dgm:pt>
    <dgm:pt modelId="{A81C6819-3200-480C-A98B-CBC3C805AB24}" type="pres">
      <dgm:prSet presAssocID="{CC681891-DACC-4999-9EEE-D4D1C39413F2}" presName="bgRect" presStyleLbl="bgShp" presStyleIdx="0" presStyleCnt="5"/>
      <dgm:spPr/>
    </dgm:pt>
    <dgm:pt modelId="{3330EB16-23D0-4479-A281-733EDE3DB314}" type="pres">
      <dgm:prSet presAssocID="{CC681891-DACC-4999-9EEE-D4D1C39413F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D95F5C85-A158-42BB-9FCA-6099D25BB917}" type="pres">
      <dgm:prSet presAssocID="{CC681891-DACC-4999-9EEE-D4D1C39413F2}" presName="spaceRect" presStyleCnt="0"/>
      <dgm:spPr/>
    </dgm:pt>
    <dgm:pt modelId="{950F591E-E8F9-467D-807D-7AA34DA26646}" type="pres">
      <dgm:prSet presAssocID="{CC681891-DACC-4999-9EEE-D4D1C39413F2}" presName="parTx" presStyleLbl="revTx" presStyleIdx="0" presStyleCnt="5">
        <dgm:presLayoutVars>
          <dgm:chMax val="0"/>
          <dgm:chPref val="0"/>
        </dgm:presLayoutVars>
      </dgm:prSet>
      <dgm:spPr/>
    </dgm:pt>
    <dgm:pt modelId="{2149EE3F-D4DA-4C16-A764-73461418692A}" type="pres">
      <dgm:prSet presAssocID="{86E5857F-58C0-4D25-BB2F-53A2D4A5B34C}" presName="sibTrans" presStyleCnt="0"/>
      <dgm:spPr/>
    </dgm:pt>
    <dgm:pt modelId="{88270332-8004-4BC9-8F01-C02586D4FFF1}" type="pres">
      <dgm:prSet presAssocID="{DFB5C5CA-4773-48D0-A237-02646297A241}" presName="compNode" presStyleCnt="0"/>
      <dgm:spPr/>
    </dgm:pt>
    <dgm:pt modelId="{F9E594B3-457F-4930-88CB-ACC75D1F2BAE}" type="pres">
      <dgm:prSet presAssocID="{DFB5C5CA-4773-48D0-A237-02646297A241}" presName="bgRect" presStyleLbl="bgShp" presStyleIdx="1" presStyleCnt="5"/>
      <dgm:spPr/>
    </dgm:pt>
    <dgm:pt modelId="{F9374A00-12D7-4BBF-8D9E-53CE7B18E868}" type="pres">
      <dgm:prSet presAssocID="{DFB5C5CA-4773-48D0-A237-02646297A24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ABBB217D-CF29-4B89-99B8-FF8D7B2C8752}" type="pres">
      <dgm:prSet presAssocID="{DFB5C5CA-4773-48D0-A237-02646297A241}" presName="spaceRect" presStyleCnt="0"/>
      <dgm:spPr/>
    </dgm:pt>
    <dgm:pt modelId="{08AC0FEF-84BC-4129-90DE-8584080EB499}" type="pres">
      <dgm:prSet presAssocID="{DFB5C5CA-4773-48D0-A237-02646297A241}" presName="parTx" presStyleLbl="revTx" presStyleIdx="1" presStyleCnt="5">
        <dgm:presLayoutVars>
          <dgm:chMax val="0"/>
          <dgm:chPref val="0"/>
        </dgm:presLayoutVars>
      </dgm:prSet>
      <dgm:spPr/>
    </dgm:pt>
    <dgm:pt modelId="{87ACE5ED-DACB-4271-8EAE-E1AA16FE4D7E}" type="pres">
      <dgm:prSet presAssocID="{FF4D36F9-3D3D-4EBC-83A9-42CB645F8511}" presName="sibTrans" presStyleCnt="0"/>
      <dgm:spPr/>
    </dgm:pt>
    <dgm:pt modelId="{CF900A47-CF35-4EC0-AEFD-BC61B7EEE9CF}" type="pres">
      <dgm:prSet presAssocID="{140ACB24-9274-4231-AB11-39B87D8BF131}" presName="compNode" presStyleCnt="0"/>
      <dgm:spPr/>
    </dgm:pt>
    <dgm:pt modelId="{3DF6907A-9BA1-4B3C-9E57-8131A7441A79}" type="pres">
      <dgm:prSet presAssocID="{140ACB24-9274-4231-AB11-39B87D8BF131}" presName="bgRect" presStyleLbl="bgShp" presStyleIdx="2" presStyleCnt="5"/>
      <dgm:spPr/>
    </dgm:pt>
    <dgm:pt modelId="{3FAD8576-9B55-4298-B6AC-856C6D96A530}" type="pres">
      <dgm:prSet presAssocID="{140ACB24-9274-4231-AB11-39B87D8BF13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4BE36818-6B80-41A3-B4E3-87D86875D317}" type="pres">
      <dgm:prSet presAssocID="{140ACB24-9274-4231-AB11-39B87D8BF131}" presName="spaceRect" presStyleCnt="0"/>
      <dgm:spPr/>
    </dgm:pt>
    <dgm:pt modelId="{F44CFD44-5037-429C-B417-1FB4134AC34A}" type="pres">
      <dgm:prSet presAssocID="{140ACB24-9274-4231-AB11-39B87D8BF131}" presName="parTx" presStyleLbl="revTx" presStyleIdx="2" presStyleCnt="5">
        <dgm:presLayoutVars>
          <dgm:chMax val="0"/>
          <dgm:chPref val="0"/>
        </dgm:presLayoutVars>
      </dgm:prSet>
      <dgm:spPr/>
    </dgm:pt>
    <dgm:pt modelId="{A9B6B3DC-99E2-4771-9CD9-B35D8A7C0FFA}" type="pres">
      <dgm:prSet presAssocID="{FB75E561-6C1F-49C3-BF2A-B4985B0A9752}" presName="sibTrans" presStyleCnt="0"/>
      <dgm:spPr/>
    </dgm:pt>
    <dgm:pt modelId="{E1973524-2C00-4287-BB6C-B59F239F3A9F}" type="pres">
      <dgm:prSet presAssocID="{4CB944BE-C1AF-45F2-8D04-DA4FA60A871C}" presName="compNode" presStyleCnt="0"/>
      <dgm:spPr/>
    </dgm:pt>
    <dgm:pt modelId="{B0306EA6-D741-4193-A300-D21057CB1FBC}" type="pres">
      <dgm:prSet presAssocID="{4CB944BE-C1AF-45F2-8D04-DA4FA60A871C}" presName="bgRect" presStyleLbl="bgShp" presStyleIdx="3" presStyleCnt="5"/>
      <dgm:spPr/>
    </dgm:pt>
    <dgm:pt modelId="{DC736A58-E14C-4D0D-AEBC-20486285003D}" type="pres">
      <dgm:prSet presAssocID="{4CB944BE-C1AF-45F2-8D04-DA4FA60A871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ought bubble"/>
        </a:ext>
      </dgm:extLst>
    </dgm:pt>
    <dgm:pt modelId="{D2C43099-D40D-432C-8B98-34F32A83F2BF}" type="pres">
      <dgm:prSet presAssocID="{4CB944BE-C1AF-45F2-8D04-DA4FA60A871C}" presName="spaceRect" presStyleCnt="0"/>
      <dgm:spPr/>
    </dgm:pt>
    <dgm:pt modelId="{8CAECD60-D286-44F7-BE6A-B2483C64EE5F}" type="pres">
      <dgm:prSet presAssocID="{4CB944BE-C1AF-45F2-8D04-DA4FA60A871C}" presName="parTx" presStyleLbl="revTx" presStyleIdx="3" presStyleCnt="5">
        <dgm:presLayoutVars>
          <dgm:chMax val="0"/>
          <dgm:chPref val="0"/>
        </dgm:presLayoutVars>
      </dgm:prSet>
      <dgm:spPr/>
    </dgm:pt>
    <dgm:pt modelId="{09F3C7EE-6038-4D4C-93B0-D42E498FDDDA}" type="pres">
      <dgm:prSet presAssocID="{889D4042-BB09-48E8-93C3-E0049E09A3F2}" presName="sibTrans" presStyleCnt="0"/>
      <dgm:spPr/>
    </dgm:pt>
    <dgm:pt modelId="{373AA8E3-D167-4DB2-8001-6C57830C3538}" type="pres">
      <dgm:prSet presAssocID="{FE25C17F-42AC-4537-9374-DB525F238113}" presName="compNode" presStyleCnt="0"/>
      <dgm:spPr/>
    </dgm:pt>
    <dgm:pt modelId="{2A70FAB6-2EA3-4CFA-AFE4-B626E3B6449F}" type="pres">
      <dgm:prSet presAssocID="{FE25C17F-42AC-4537-9374-DB525F238113}" presName="bgRect" presStyleLbl="bgShp" presStyleIdx="4" presStyleCnt="5"/>
      <dgm:spPr/>
    </dgm:pt>
    <dgm:pt modelId="{BC57A776-A2F5-45BE-A284-B5F2BD951E27}" type="pres">
      <dgm:prSet presAssocID="{FE25C17F-42AC-4537-9374-DB525F23811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CF27F633-F395-4A5E-B509-7CF40122DF91}" type="pres">
      <dgm:prSet presAssocID="{FE25C17F-42AC-4537-9374-DB525F238113}" presName="spaceRect" presStyleCnt="0"/>
      <dgm:spPr/>
    </dgm:pt>
    <dgm:pt modelId="{90E166C2-724E-4BA3-82D0-FB301D0525E2}" type="pres">
      <dgm:prSet presAssocID="{FE25C17F-42AC-4537-9374-DB525F238113}" presName="parTx" presStyleLbl="revTx" presStyleIdx="4" presStyleCnt="5">
        <dgm:presLayoutVars>
          <dgm:chMax val="0"/>
          <dgm:chPref val="0"/>
        </dgm:presLayoutVars>
      </dgm:prSet>
      <dgm:spPr/>
    </dgm:pt>
  </dgm:ptLst>
  <dgm:cxnLst>
    <dgm:cxn modelId="{C63DF623-0778-4049-8732-BFD7797CFBEB}" srcId="{E9C08CF0-4176-4E58-AD5F-9D631EDAE002}" destId="{4CB944BE-C1AF-45F2-8D04-DA4FA60A871C}" srcOrd="3" destOrd="0" parTransId="{C62643D7-632E-4134-888A-F7EF4A3B0F11}" sibTransId="{889D4042-BB09-48E8-93C3-E0049E09A3F2}"/>
    <dgm:cxn modelId="{1D902E2F-C0EE-442D-B3FC-4E693C223790}" type="presOf" srcId="{140ACB24-9274-4231-AB11-39B87D8BF131}" destId="{F44CFD44-5037-429C-B417-1FB4134AC34A}" srcOrd="0" destOrd="0" presId="urn:microsoft.com/office/officeart/2018/2/layout/IconVerticalSolidList"/>
    <dgm:cxn modelId="{3BC89932-F842-4EAF-880F-EFDD9BAEB028}" type="presOf" srcId="{CC681891-DACC-4999-9EEE-D4D1C39413F2}" destId="{950F591E-E8F9-467D-807D-7AA34DA26646}" srcOrd="0" destOrd="0" presId="urn:microsoft.com/office/officeart/2018/2/layout/IconVerticalSolidList"/>
    <dgm:cxn modelId="{6DA40B3F-F396-4A27-A6B6-DF90862D6495}" srcId="{E9C08CF0-4176-4E58-AD5F-9D631EDAE002}" destId="{CC681891-DACC-4999-9EEE-D4D1C39413F2}" srcOrd="0" destOrd="0" parTransId="{625BEEEA-531F-4AA8-84FD-A3327DE6E110}" sibTransId="{86E5857F-58C0-4D25-BB2F-53A2D4A5B34C}"/>
    <dgm:cxn modelId="{A405DD6D-9B37-4415-B44A-AE5B97DCBF0F}" type="presOf" srcId="{4CB944BE-C1AF-45F2-8D04-DA4FA60A871C}" destId="{8CAECD60-D286-44F7-BE6A-B2483C64EE5F}" srcOrd="0" destOrd="0" presId="urn:microsoft.com/office/officeart/2018/2/layout/IconVerticalSolidList"/>
    <dgm:cxn modelId="{34810E75-2752-40BB-BA3B-DA88836444A2}" type="presOf" srcId="{FE25C17F-42AC-4537-9374-DB525F238113}" destId="{90E166C2-724E-4BA3-82D0-FB301D0525E2}" srcOrd="0" destOrd="0" presId="urn:microsoft.com/office/officeart/2018/2/layout/IconVerticalSolidList"/>
    <dgm:cxn modelId="{1305A77B-1C10-4153-8067-BC868080EE13}" type="presOf" srcId="{DFB5C5CA-4773-48D0-A237-02646297A241}" destId="{08AC0FEF-84BC-4129-90DE-8584080EB499}" srcOrd="0" destOrd="0" presId="urn:microsoft.com/office/officeart/2018/2/layout/IconVerticalSolidList"/>
    <dgm:cxn modelId="{BDC92F96-3756-443C-B324-04CCE5563A82}" srcId="{E9C08CF0-4176-4E58-AD5F-9D631EDAE002}" destId="{DFB5C5CA-4773-48D0-A237-02646297A241}" srcOrd="1" destOrd="0" parTransId="{0AF72067-6FFD-4865-9CC7-5F033E778ACB}" sibTransId="{FF4D36F9-3D3D-4EBC-83A9-42CB645F8511}"/>
    <dgm:cxn modelId="{5197C7B1-74E4-42F6-9B89-4108DF137890}" srcId="{E9C08CF0-4176-4E58-AD5F-9D631EDAE002}" destId="{140ACB24-9274-4231-AB11-39B87D8BF131}" srcOrd="2" destOrd="0" parTransId="{2C3DD7D1-362F-4564-9C8D-FA3D9316F00E}" sibTransId="{FB75E561-6C1F-49C3-BF2A-B4985B0A9752}"/>
    <dgm:cxn modelId="{776211C3-26C8-45C4-81E3-E9A1EAF8A23F}" type="presOf" srcId="{E9C08CF0-4176-4E58-AD5F-9D631EDAE002}" destId="{C47C4C55-F8CC-4888-85D8-8BA941BC6573}" srcOrd="0" destOrd="0" presId="urn:microsoft.com/office/officeart/2018/2/layout/IconVerticalSolidList"/>
    <dgm:cxn modelId="{0CED8DF6-8BC0-43B5-B4AC-4C91582E3D6A}" srcId="{E9C08CF0-4176-4E58-AD5F-9D631EDAE002}" destId="{FE25C17F-42AC-4537-9374-DB525F238113}" srcOrd="4" destOrd="0" parTransId="{BC663D63-3166-4B1C-9340-12FB02F134D5}" sibTransId="{EDFA7E0E-8A00-4630-9DF8-12D6AF0F5E1E}"/>
    <dgm:cxn modelId="{53220695-2FD4-4296-9C16-2AF663CF9681}" type="presParOf" srcId="{C47C4C55-F8CC-4888-85D8-8BA941BC6573}" destId="{E6015715-BD48-4C60-8E6B-963A162057DC}" srcOrd="0" destOrd="0" presId="urn:microsoft.com/office/officeart/2018/2/layout/IconVerticalSolidList"/>
    <dgm:cxn modelId="{F2EAF07A-22B8-4CF3-9342-A879400B56C2}" type="presParOf" srcId="{E6015715-BD48-4C60-8E6B-963A162057DC}" destId="{A81C6819-3200-480C-A98B-CBC3C805AB24}" srcOrd="0" destOrd="0" presId="urn:microsoft.com/office/officeart/2018/2/layout/IconVerticalSolidList"/>
    <dgm:cxn modelId="{47CFFAD6-8166-4734-BD21-6F2EED7DE771}" type="presParOf" srcId="{E6015715-BD48-4C60-8E6B-963A162057DC}" destId="{3330EB16-23D0-4479-A281-733EDE3DB314}" srcOrd="1" destOrd="0" presId="urn:microsoft.com/office/officeart/2018/2/layout/IconVerticalSolidList"/>
    <dgm:cxn modelId="{99E75F53-A818-456D-90CE-775D6BD6FFC1}" type="presParOf" srcId="{E6015715-BD48-4C60-8E6B-963A162057DC}" destId="{D95F5C85-A158-42BB-9FCA-6099D25BB917}" srcOrd="2" destOrd="0" presId="urn:microsoft.com/office/officeart/2018/2/layout/IconVerticalSolidList"/>
    <dgm:cxn modelId="{6AD1841E-7406-481D-9EA5-00C9BB6E9FA7}" type="presParOf" srcId="{E6015715-BD48-4C60-8E6B-963A162057DC}" destId="{950F591E-E8F9-467D-807D-7AA34DA26646}" srcOrd="3" destOrd="0" presId="urn:microsoft.com/office/officeart/2018/2/layout/IconVerticalSolidList"/>
    <dgm:cxn modelId="{3C263E1D-3221-49BA-9671-B8CE4B8EDC4A}" type="presParOf" srcId="{C47C4C55-F8CC-4888-85D8-8BA941BC6573}" destId="{2149EE3F-D4DA-4C16-A764-73461418692A}" srcOrd="1" destOrd="0" presId="urn:microsoft.com/office/officeart/2018/2/layout/IconVerticalSolidList"/>
    <dgm:cxn modelId="{22A0A59A-AC6E-4B2C-94E6-D47338111D36}" type="presParOf" srcId="{C47C4C55-F8CC-4888-85D8-8BA941BC6573}" destId="{88270332-8004-4BC9-8F01-C02586D4FFF1}" srcOrd="2" destOrd="0" presId="urn:microsoft.com/office/officeart/2018/2/layout/IconVerticalSolidList"/>
    <dgm:cxn modelId="{6A7E0243-9650-400F-B14F-CEEFE63EE537}" type="presParOf" srcId="{88270332-8004-4BC9-8F01-C02586D4FFF1}" destId="{F9E594B3-457F-4930-88CB-ACC75D1F2BAE}" srcOrd="0" destOrd="0" presId="urn:microsoft.com/office/officeart/2018/2/layout/IconVerticalSolidList"/>
    <dgm:cxn modelId="{75FA3BA9-9D0D-4DB6-8D7E-7259C78260E8}" type="presParOf" srcId="{88270332-8004-4BC9-8F01-C02586D4FFF1}" destId="{F9374A00-12D7-4BBF-8D9E-53CE7B18E868}" srcOrd="1" destOrd="0" presId="urn:microsoft.com/office/officeart/2018/2/layout/IconVerticalSolidList"/>
    <dgm:cxn modelId="{5C8A20E4-5A54-4FE4-862F-1E7EC0834F07}" type="presParOf" srcId="{88270332-8004-4BC9-8F01-C02586D4FFF1}" destId="{ABBB217D-CF29-4B89-99B8-FF8D7B2C8752}" srcOrd="2" destOrd="0" presId="urn:microsoft.com/office/officeart/2018/2/layout/IconVerticalSolidList"/>
    <dgm:cxn modelId="{1C4B92A9-E082-448D-A8FF-50CCC3BD7CB9}" type="presParOf" srcId="{88270332-8004-4BC9-8F01-C02586D4FFF1}" destId="{08AC0FEF-84BC-4129-90DE-8584080EB499}" srcOrd="3" destOrd="0" presId="urn:microsoft.com/office/officeart/2018/2/layout/IconVerticalSolidList"/>
    <dgm:cxn modelId="{8CF22E4F-B06F-4EB9-84AD-E4AB70E4E25B}" type="presParOf" srcId="{C47C4C55-F8CC-4888-85D8-8BA941BC6573}" destId="{87ACE5ED-DACB-4271-8EAE-E1AA16FE4D7E}" srcOrd="3" destOrd="0" presId="urn:microsoft.com/office/officeart/2018/2/layout/IconVerticalSolidList"/>
    <dgm:cxn modelId="{C9C4EF9E-3266-4A14-8979-59206DAF4BAD}" type="presParOf" srcId="{C47C4C55-F8CC-4888-85D8-8BA941BC6573}" destId="{CF900A47-CF35-4EC0-AEFD-BC61B7EEE9CF}" srcOrd="4" destOrd="0" presId="urn:microsoft.com/office/officeart/2018/2/layout/IconVerticalSolidList"/>
    <dgm:cxn modelId="{F96DE567-E8CE-4839-AB68-3178D346AF1C}" type="presParOf" srcId="{CF900A47-CF35-4EC0-AEFD-BC61B7EEE9CF}" destId="{3DF6907A-9BA1-4B3C-9E57-8131A7441A79}" srcOrd="0" destOrd="0" presId="urn:microsoft.com/office/officeart/2018/2/layout/IconVerticalSolidList"/>
    <dgm:cxn modelId="{58D4A44E-E623-4693-BA88-22DE04114E42}" type="presParOf" srcId="{CF900A47-CF35-4EC0-AEFD-BC61B7EEE9CF}" destId="{3FAD8576-9B55-4298-B6AC-856C6D96A530}" srcOrd="1" destOrd="0" presId="urn:microsoft.com/office/officeart/2018/2/layout/IconVerticalSolidList"/>
    <dgm:cxn modelId="{DF6803BD-8483-4837-8B4C-EA20E412445B}" type="presParOf" srcId="{CF900A47-CF35-4EC0-AEFD-BC61B7EEE9CF}" destId="{4BE36818-6B80-41A3-B4E3-87D86875D317}" srcOrd="2" destOrd="0" presId="urn:microsoft.com/office/officeart/2018/2/layout/IconVerticalSolidList"/>
    <dgm:cxn modelId="{C961EE0F-E85B-4689-A540-70C3B8439067}" type="presParOf" srcId="{CF900A47-CF35-4EC0-AEFD-BC61B7EEE9CF}" destId="{F44CFD44-5037-429C-B417-1FB4134AC34A}" srcOrd="3" destOrd="0" presId="urn:microsoft.com/office/officeart/2018/2/layout/IconVerticalSolidList"/>
    <dgm:cxn modelId="{4AB880EC-C2BB-4CA4-9EAA-141B48DBF71C}" type="presParOf" srcId="{C47C4C55-F8CC-4888-85D8-8BA941BC6573}" destId="{A9B6B3DC-99E2-4771-9CD9-B35D8A7C0FFA}" srcOrd="5" destOrd="0" presId="urn:microsoft.com/office/officeart/2018/2/layout/IconVerticalSolidList"/>
    <dgm:cxn modelId="{F6628FF2-E6D6-45AC-8C7F-A6DDC08989C8}" type="presParOf" srcId="{C47C4C55-F8CC-4888-85D8-8BA941BC6573}" destId="{E1973524-2C00-4287-BB6C-B59F239F3A9F}" srcOrd="6" destOrd="0" presId="urn:microsoft.com/office/officeart/2018/2/layout/IconVerticalSolidList"/>
    <dgm:cxn modelId="{47607337-6904-49F6-80CF-200C9431A128}" type="presParOf" srcId="{E1973524-2C00-4287-BB6C-B59F239F3A9F}" destId="{B0306EA6-D741-4193-A300-D21057CB1FBC}" srcOrd="0" destOrd="0" presId="urn:microsoft.com/office/officeart/2018/2/layout/IconVerticalSolidList"/>
    <dgm:cxn modelId="{D398EA68-905A-4521-9A64-E8E98031577F}" type="presParOf" srcId="{E1973524-2C00-4287-BB6C-B59F239F3A9F}" destId="{DC736A58-E14C-4D0D-AEBC-20486285003D}" srcOrd="1" destOrd="0" presId="urn:microsoft.com/office/officeart/2018/2/layout/IconVerticalSolidList"/>
    <dgm:cxn modelId="{62898D3F-8079-4A88-9477-06AD778AABBD}" type="presParOf" srcId="{E1973524-2C00-4287-BB6C-B59F239F3A9F}" destId="{D2C43099-D40D-432C-8B98-34F32A83F2BF}" srcOrd="2" destOrd="0" presId="urn:microsoft.com/office/officeart/2018/2/layout/IconVerticalSolidList"/>
    <dgm:cxn modelId="{D2E7D165-DA7C-4A77-A733-5D48FC904106}" type="presParOf" srcId="{E1973524-2C00-4287-BB6C-B59F239F3A9F}" destId="{8CAECD60-D286-44F7-BE6A-B2483C64EE5F}" srcOrd="3" destOrd="0" presId="urn:microsoft.com/office/officeart/2018/2/layout/IconVerticalSolidList"/>
    <dgm:cxn modelId="{66B88F9C-02CF-4B32-83A0-D2EC03E16C35}" type="presParOf" srcId="{C47C4C55-F8CC-4888-85D8-8BA941BC6573}" destId="{09F3C7EE-6038-4D4C-93B0-D42E498FDDDA}" srcOrd="7" destOrd="0" presId="urn:microsoft.com/office/officeart/2018/2/layout/IconVerticalSolidList"/>
    <dgm:cxn modelId="{D77F6761-99E3-4F26-AC2C-684537F6D972}" type="presParOf" srcId="{C47C4C55-F8CC-4888-85D8-8BA941BC6573}" destId="{373AA8E3-D167-4DB2-8001-6C57830C3538}" srcOrd="8" destOrd="0" presId="urn:microsoft.com/office/officeart/2018/2/layout/IconVerticalSolidList"/>
    <dgm:cxn modelId="{6D6E2AF1-DFD4-4DA9-9848-E5AA4E89C94C}" type="presParOf" srcId="{373AA8E3-D167-4DB2-8001-6C57830C3538}" destId="{2A70FAB6-2EA3-4CFA-AFE4-B626E3B6449F}" srcOrd="0" destOrd="0" presId="urn:microsoft.com/office/officeart/2018/2/layout/IconVerticalSolidList"/>
    <dgm:cxn modelId="{9191CA6F-ED2A-4E95-8308-59CA0E05FCA9}" type="presParOf" srcId="{373AA8E3-D167-4DB2-8001-6C57830C3538}" destId="{BC57A776-A2F5-45BE-A284-B5F2BD951E27}" srcOrd="1" destOrd="0" presId="urn:microsoft.com/office/officeart/2018/2/layout/IconVerticalSolidList"/>
    <dgm:cxn modelId="{779AC436-1042-4E71-BAAE-D8FDEC18B6F8}" type="presParOf" srcId="{373AA8E3-D167-4DB2-8001-6C57830C3538}" destId="{CF27F633-F395-4A5E-B509-7CF40122DF91}" srcOrd="2" destOrd="0" presId="urn:microsoft.com/office/officeart/2018/2/layout/IconVerticalSolidList"/>
    <dgm:cxn modelId="{0D708E55-4A48-41BD-ABCE-C85FC358060A}" type="presParOf" srcId="{373AA8E3-D167-4DB2-8001-6C57830C3538}" destId="{90E166C2-724E-4BA3-82D0-FB301D0525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B2A87D-2F13-451A-8C7B-23487C3A2129}" type="doc">
      <dgm:prSet loTypeId="urn:microsoft.com/office/officeart/2016/7/layout/LinearBlockProcessNumbered" loCatId="process" qsTypeId="urn:microsoft.com/office/officeart/2005/8/quickstyle/simple1" qsCatId="simple" csTypeId="urn:microsoft.com/office/officeart/2005/8/colors/accent1_2" csCatId="accent1"/>
      <dgm:spPr/>
      <dgm:t>
        <a:bodyPr/>
        <a:lstStyle/>
        <a:p>
          <a:endParaRPr lang="en-US"/>
        </a:p>
      </dgm:t>
    </dgm:pt>
    <dgm:pt modelId="{1F8C008E-E506-4250-83A5-1F996D3A7278}">
      <dgm:prSet/>
      <dgm:spPr/>
      <dgm:t>
        <a:bodyPr/>
        <a:lstStyle/>
        <a:p>
          <a:r>
            <a:rPr lang="en-US"/>
            <a:t>Revisit the prompting framework</a:t>
          </a:r>
        </a:p>
      </dgm:t>
    </dgm:pt>
    <dgm:pt modelId="{837BAFBD-188E-4088-8875-0C7B045DF724}" type="parTrans" cxnId="{CCBDA909-BC75-4CB6-B77F-565C2DC485B0}">
      <dgm:prSet/>
      <dgm:spPr/>
      <dgm:t>
        <a:bodyPr/>
        <a:lstStyle/>
        <a:p>
          <a:endParaRPr lang="en-US"/>
        </a:p>
      </dgm:t>
    </dgm:pt>
    <dgm:pt modelId="{09624E4D-F7C6-44E0-AF43-3E56EAC405BA}" type="sibTrans" cxnId="{CCBDA909-BC75-4CB6-B77F-565C2DC485B0}">
      <dgm:prSet phldrT="01" phldr="0"/>
      <dgm:spPr/>
      <dgm:t>
        <a:bodyPr/>
        <a:lstStyle/>
        <a:p>
          <a:r>
            <a:rPr lang="en-US"/>
            <a:t>01</a:t>
          </a:r>
        </a:p>
      </dgm:t>
    </dgm:pt>
    <dgm:pt modelId="{C1A359E3-9B30-47D0-8477-BF90AFD5304A}">
      <dgm:prSet/>
      <dgm:spPr/>
      <dgm:t>
        <a:bodyPr/>
        <a:lstStyle/>
        <a:p>
          <a:r>
            <a:rPr lang="en-US"/>
            <a:t>Separate prompts into shorter sentences</a:t>
          </a:r>
        </a:p>
      </dgm:t>
    </dgm:pt>
    <dgm:pt modelId="{51CDE716-02EB-4EED-8C0A-91DE6056E99E}" type="parTrans" cxnId="{1CD7A750-3035-4A89-B3A1-374EE2526B46}">
      <dgm:prSet/>
      <dgm:spPr/>
      <dgm:t>
        <a:bodyPr/>
        <a:lstStyle/>
        <a:p>
          <a:endParaRPr lang="en-US"/>
        </a:p>
      </dgm:t>
    </dgm:pt>
    <dgm:pt modelId="{D68553D2-247D-4735-B59E-9015C6236E72}" type="sibTrans" cxnId="{1CD7A750-3035-4A89-B3A1-374EE2526B46}">
      <dgm:prSet phldrT="02" phldr="0"/>
      <dgm:spPr/>
      <dgm:t>
        <a:bodyPr/>
        <a:lstStyle/>
        <a:p>
          <a:r>
            <a:rPr lang="en-US"/>
            <a:t>02</a:t>
          </a:r>
        </a:p>
      </dgm:t>
    </dgm:pt>
    <dgm:pt modelId="{C0397F11-A5D5-4105-A15D-B1FAB31D869D}">
      <dgm:prSet/>
      <dgm:spPr/>
      <dgm:t>
        <a:bodyPr/>
        <a:lstStyle/>
        <a:p>
          <a:r>
            <a:rPr lang="en-US"/>
            <a:t>Try rephrasing or switching to an alternate task</a:t>
          </a:r>
        </a:p>
      </dgm:t>
    </dgm:pt>
    <dgm:pt modelId="{28557D92-99A1-424D-92EE-160A6D3B77EA}" type="parTrans" cxnId="{BE197576-BE12-4B46-A586-749787FAC313}">
      <dgm:prSet/>
      <dgm:spPr/>
      <dgm:t>
        <a:bodyPr/>
        <a:lstStyle/>
        <a:p>
          <a:endParaRPr lang="en-US"/>
        </a:p>
      </dgm:t>
    </dgm:pt>
    <dgm:pt modelId="{05126756-4A1A-4408-9E4F-15AD4F835E42}" type="sibTrans" cxnId="{BE197576-BE12-4B46-A586-749787FAC313}">
      <dgm:prSet phldrT="03" phldr="0"/>
      <dgm:spPr/>
      <dgm:t>
        <a:bodyPr/>
        <a:lstStyle/>
        <a:p>
          <a:r>
            <a:rPr lang="en-US"/>
            <a:t>03</a:t>
          </a:r>
        </a:p>
      </dgm:t>
    </dgm:pt>
    <dgm:pt modelId="{D8D17A69-4468-4E35-99E3-C5621252495D}">
      <dgm:prSet/>
      <dgm:spPr/>
      <dgm:t>
        <a:bodyPr/>
        <a:lstStyle/>
        <a:p>
          <a:r>
            <a:rPr lang="en-US"/>
            <a:t>Introduce constraints</a:t>
          </a:r>
        </a:p>
      </dgm:t>
    </dgm:pt>
    <dgm:pt modelId="{A648C1AE-260A-4E45-BF29-49FF75E834D1}" type="parTrans" cxnId="{62F71AEB-8E81-433B-86ED-602AA09B82D3}">
      <dgm:prSet/>
      <dgm:spPr/>
      <dgm:t>
        <a:bodyPr/>
        <a:lstStyle/>
        <a:p>
          <a:endParaRPr lang="en-US"/>
        </a:p>
      </dgm:t>
    </dgm:pt>
    <dgm:pt modelId="{54BAFE78-794D-4C31-A2A6-9426766E7A2B}" type="sibTrans" cxnId="{62F71AEB-8E81-433B-86ED-602AA09B82D3}">
      <dgm:prSet phldrT="04" phldr="0"/>
      <dgm:spPr/>
      <dgm:t>
        <a:bodyPr/>
        <a:lstStyle/>
        <a:p>
          <a:r>
            <a:rPr lang="en-US"/>
            <a:t>04</a:t>
          </a:r>
        </a:p>
      </dgm:t>
    </dgm:pt>
    <dgm:pt modelId="{13EEF62F-A75D-425C-9985-7EB365AA9981}">
      <dgm:prSet/>
      <dgm:spPr/>
      <dgm:t>
        <a:bodyPr/>
        <a:lstStyle/>
        <a:p>
          <a:r>
            <a:rPr lang="en-US" b="1" i="1"/>
            <a:t>R</a:t>
          </a:r>
          <a:r>
            <a:rPr lang="en-US"/>
            <a:t>epair </a:t>
          </a:r>
          <a:r>
            <a:rPr lang="en-US" b="1" i="1"/>
            <a:t>S</a:t>
          </a:r>
          <a:r>
            <a:rPr lang="en-US"/>
            <a:t>omething </a:t>
          </a:r>
          <a:r>
            <a:rPr lang="en-US" b="1" i="1"/>
            <a:t>T</a:t>
          </a:r>
          <a:r>
            <a:rPr lang="en-US"/>
            <a:t>hrough </a:t>
          </a:r>
          <a:r>
            <a:rPr lang="en-US" b="1" i="1"/>
            <a:t>I</a:t>
          </a:r>
          <a:r>
            <a:rPr lang="en-US"/>
            <a:t>teration</a:t>
          </a:r>
        </a:p>
      </dgm:t>
    </dgm:pt>
    <dgm:pt modelId="{35C79E58-9241-48CF-9E21-4E1A2A210943}" type="parTrans" cxnId="{A68A812A-0648-4933-80A1-A512A10FD0AA}">
      <dgm:prSet/>
      <dgm:spPr/>
      <dgm:t>
        <a:bodyPr/>
        <a:lstStyle/>
        <a:p>
          <a:endParaRPr lang="en-US"/>
        </a:p>
      </dgm:t>
    </dgm:pt>
    <dgm:pt modelId="{547E225F-60CE-475B-A901-C913C5EEA3A6}" type="sibTrans" cxnId="{A68A812A-0648-4933-80A1-A512A10FD0AA}">
      <dgm:prSet phldrT="05" phldr="0"/>
      <dgm:spPr/>
      <dgm:t>
        <a:bodyPr/>
        <a:lstStyle/>
        <a:p>
          <a:r>
            <a:rPr lang="en-US"/>
            <a:t>05</a:t>
          </a:r>
        </a:p>
      </dgm:t>
    </dgm:pt>
    <dgm:pt modelId="{A9A94265-25C6-4B83-B46F-BC37A5F31D9D}" type="pres">
      <dgm:prSet presAssocID="{D1B2A87D-2F13-451A-8C7B-23487C3A2129}" presName="Name0" presStyleCnt="0">
        <dgm:presLayoutVars>
          <dgm:animLvl val="lvl"/>
          <dgm:resizeHandles val="exact"/>
        </dgm:presLayoutVars>
      </dgm:prSet>
      <dgm:spPr/>
    </dgm:pt>
    <dgm:pt modelId="{1A869FB8-E1E8-4651-84A7-9AE97688BE85}" type="pres">
      <dgm:prSet presAssocID="{1F8C008E-E506-4250-83A5-1F996D3A7278}" presName="compositeNode" presStyleCnt="0">
        <dgm:presLayoutVars>
          <dgm:bulletEnabled val="1"/>
        </dgm:presLayoutVars>
      </dgm:prSet>
      <dgm:spPr/>
    </dgm:pt>
    <dgm:pt modelId="{88B9E288-748F-4A45-9C44-ED6D6D1942D9}" type="pres">
      <dgm:prSet presAssocID="{1F8C008E-E506-4250-83A5-1F996D3A7278}" presName="bgRect" presStyleLbl="alignNode1" presStyleIdx="0" presStyleCnt="5"/>
      <dgm:spPr/>
    </dgm:pt>
    <dgm:pt modelId="{A3F42375-5BDA-45F4-A917-F208451319A5}" type="pres">
      <dgm:prSet presAssocID="{09624E4D-F7C6-44E0-AF43-3E56EAC405BA}" presName="sibTransNodeRect" presStyleLbl="alignNode1" presStyleIdx="0" presStyleCnt="5">
        <dgm:presLayoutVars>
          <dgm:chMax val="0"/>
          <dgm:bulletEnabled val="1"/>
        </dgm:presLayoutVars>
      </dgm:prSet>
      <dgm:spPr/>
    </dgm:pt>
    <dgm:pt modelId="{CE4A6823-4FB9-46FF-8E80-9B4DC05F526D}" type="pres">
      <dgm:prSet presAssocID="{1F8C008E-E506-4250-83A5-1F996D3A7278}" presName="nodeRect" presStyleLbl="alignNode1" presStyleIdx="0" presStyleCnt="5">
        <dgm:presLayoutVars>
          <dgm:bulletEnabled val="1"/>
        </dgm:presLayoutVars>
      </dgm:prSet>
      <dgm:spPr/>
    </dgm:pt>
    <dgm:pt modelId="{B9810344-1F2D-47CB-9F72-147A57CD4053}" type="pres">
      <dgm:prSet presAssocID="{09624E4D-F7C6-44E0-AF43-3E56EAC405BA}" presName="sibTrans" presStyleCnt="0"/>
      <dgm:spPr/>
    </dgm:pt>
    <dgm:pt modelId="{38A5FCEA-7E42-477F-A56C-CCD8FF042A1F}" type="pres">
      <dgm:prSet presAssocID="{C1A359E3-9B30-47D0-8477-BF90AFD5304A}" presName="compositeNode" presStyleCnt="0">
        <dgm:presLayoutVars>
          <dgm:bulletEnabled val="1"/>
        </dgm:presLayoutVars>
      </dgm:prSet>
      <dgm:spPr/>
    </dgm:pt>
    <dgm:pt modelId="{AC52FAE2-8E18-4243-883A-899D128DA71E}" type="pres">
      <dgm:prSet presAssocID="{C1A359E3-9B30-47D0-8477-BF90AFD5304A}" presName="bgRect" presStyleLbl="alignNode1" presStyleIdx="1" presStyleCnt="5"/>
      <dgm:spPr/>
    </dgm:pt>
    <dgm:pt modelId="{4B340F8A-A40D-4E6A-A767-A5850F5FEA84}" type="pres">
      <dgm:prSet presAssocID="{D68553D2-247D-4735-B59E-9015C6236E72}" presName="sibTransNodeRect" presStyleLbl="alignNode1" presStyleIdx="1" presStyleCnt="5">
        <dgm:presLayoutVars>
          <dgm:chMax val="0"/>
          <dgm:bulletEnabled val="1"/>
        </dgm:presLayoutVars>
      </dgm:prSet>
      <dgm:spPr/>
    </dgm:pt>
    <dgm:pt modelId="{6DA8250E-E551-47E3-BCCA-F93A2E94EF2C}" type="pres">
      <dgm:prSet presAssocID="{C1A359E3-9B30-47D0-8477-BF90AFD5304A}" presName="nodeRect" presStyleLbl="alignNode1" presStyleIdx="1" presStyleCnt="5">
        <dgm:presLayoutVars>
          <dgm:bulletEnabled val="1"/>
        </dgm:presLayoutVars>
      </dgm:prSet>
      <dgm:spPr/>
    </dgm:pt>
    <dgm:pt modelId="{298558E6-BCB9-4838-9F64-E0BC0AAC18FC}" type="pres">
      <dgm:prSet presAssocID="{D68553D2-247D-4735-B59E-9015C6236E72}" presName="sibTrans" presStyleCnt="0"/>
      <dgm:spPr/>
    </dgm:pt>
    <dgm:pt modelId="{F29B885B-2FC1-4A9D-B27F-C7CAA53E9249}" type="pres">
      <dgm:prSet presAssocID="{C0397F11-A5D5-4105-A15D-B1FAB31D869D}" presName="compositeNode" presStyleCnt="0">
        <dgm:presLayoutVars>
          <dgm:bulletEnabled val="1"/>
        </dgm:presLayoutVars>
      </dgm:prSet>
      <dgm:spPr/>
    </dgm:pt>
    <dgm:pt modelId="{5CE31F5E-3D4F-42A7-86EA-E5406EBDFEB8}" type="pres">
      <dgm:prSet presAssocID="{C0397F11-A5D5-4105-A15D-B1FAB31D869D}" presName="bgRect" presStyleLbl="alignNode1" presStyleIdx="2" presStyleCnt="5"/>
      <dgm:spPr/>
    </dgm:pt>
    <dgm:pt modelId="{FA13722A-C8F8-4DF5-8383-C7F54D1189E0}" type="pres">
      <dgm:prSet presAssocID="{05126756-4A1A-4408-9E4F-15AD4F835E42}" presName="sibTransNodeRect" presStyleLbl="alignNode1" presStyleIdx="2" presStyleCnt="5">
        <dgm:presLayoutVars>
          <dgm:chMax val="0"/>
          <dgm:bulletEnabled val="1"/>
        </dgm:presLayoutVars>
      </dgm:prSet>
      <dgm:spPr/>
    </dgm:pt>
    <dgm:pt modelId="{2DD17FF2-E658-4F52-A096-4A48913EE1D0}" type="pres">
      <dgm:prSet presAssocID="{C0397F11-A5D5-4105-A15D-B1FAB31D869D}" presName="nodeRect" presStyleLbl="alignNode1" presStyleIdx="2" presStyleCnt="5">
        <dgm:presLayoutVars>
          <dgm:bulletEnabled val="1"/>
        </dgm:presLayoutVars>
      </dgm:prSet>
      <dgm:spPr/>
    </dgm:pt>
    <dgm:pt modelId="{819239EB-8FC2-4F2D-8AB7-09E1B35738E5}" type="pres">
      <dgm:prSet presAssocID="{05126756-4A1A-4408-9E4F-15AD4F835E42}" presName="sibTrans" presStyleCnt="0"/>
      <dgm:spPr/>
    </dgm:pt>
    <dgm:pt modelId="{411F30F9-94DC-4FDF-BC2E-3C3594A7EAFA}" type="pres">
      <dgm:prSet presAssocID="{D8D17A69-4468-4E35-99E3-C5621252495D}" presName="compositeNode" presStyleCnt="0">
        <dgm:presLayoutVars>
          <dgm:bulletEnabled val="1"/>
        </dgm:presLayoutVars>
      </dgm:prSet>
      <dgm:spPr/>
    </dgm:pt>
    <dgm:pt modelId="{B403B543-DD11-4409-B2C2-FC62AA351536}" type="pres">
      <dgm:prSet presAssocID="{D8D17A69-4468-4E35-99E3-C5621252495D}" presName="bgRect" presStyleLbl="alignNode1" presStyleIdx="3" presStyleCnt="5"/>
      <dgm:spPr/>
    </dgm:pt>
    <dgm:pt modelId="{38736566-E015-47BE-8DA2-616FA0E8EDC1}" type="pres">
      <dgm:prSet presAssocID="{54BAFE78-794D-4C31-A2A6-9426766E7A2B}" presName="sibTransNodeRect" presStyleLbl="alignNode1" presStyleIdx="3" presStyleCnt="5">
        <dgm:presLayoutVars>
          <dgm:chMax val="0"/>
          <dgm:bulletEnabled val="1"/>
        </dgm:presLayoutVars>
      </dgm:prSet>
      <dgm:spPr/>
    </dgm:pt>
    <dgm:pt modelId="{E8066619-1888-432A-A1C7-63B142626CE1}" type="pres">
      <dgm:prSet presAssocID="{D8D17A69-4468-4E35-99E3-C5621252495D}" presName="nodeRect" presStyleLbl="alignNode1" presStyleIdx="3" presStyleCnt="5">
        <dgm:presLayoutVars>
          <dgm:bulletEnabled val="1"/>
        </dgm:presLayoutVars>
      </dgm:prSet>
      <dgm:spPr/>
    </dgm:pt>
    <dgm:pt modelId="{D3027E4E-EE2B-4C86-B84F-BE5117A57470}" type="pres">
      <dgm:prSet presAssocID="{54BAFE78-794D-4C31-A2A6-9426766E7A2B}" presName="sibTrans" presStyleCnt="0"/>
      <dgm:spPr/>
    </dgm:pt>
    <dgm:pt modelId="{7493B1E8-43BB-4AA9-A199-CD2C59F661EC}" type="pres">
      <dgm:prSet presAssocID="{13EEF62F-A75D-425C-9985-7EB365AA9981}" presName="compositeNode" presStyleCnt="0">
        <dgm:presLayoutVars>
          <dgm:bulletEnabled val="1"/>
        </dgm:presLayoutVars>
      </dgm:prSet>
      <dgm:spPr/>
    </dgm:pt>
    <dgm:pt modelId="{D7F93A76-54BE-4FB1-9961-A82A815E1B85}" type="pres">
      <dgm:prSet presAssocID="{13EEF62F-A75D-425C-9985-7EB365AA9981}" presName="bgRect" presStyleLbl="alignNode1" presStyleIdx="4" presStyleCnt="5"/>
      <dgm:spPr/>
    </dgm:pt>
    <dgm:pt modelId="{9BA9C313-D1E1-4D90-B8FB-F26998016E8F}" type="pres">
      <dgm:prSet presAssocID="{547E225F-60CE-475B-A901-C913C5EEA3A6}" presName="sibTransNodeRect" presStyleLbl="alignNode1" presStyleIdx="4" presStyleCnt="5">
        <dgm:presLayoutVars>
          <dgm:chMax val="0"/>
          <dgm:bulletEnabled val="1"/>
        </dgm:presLayoutVars>
      </dgm:prSet>
      <dgm:spPr/>
    </dgm:pt>
    <dgm:pt modelId="{531B013F-5773-4683-803F-B22CFDAF9D6E}" type="pres">
      <dgm:prSet presAssocID="{13EEF62F-A75D-425C-9985-7EB365AA9981}" presName="nodeRect" presStyleLbl="alignNode1" presStyleIdx="4" presStyleCnt="5">
        <dgm:presLayoutVars>
          <dgm:bulletEnabled val="1"/>
        </dgm:presLayoutVars>
      </dgm:prSet>
      <dgm:spPr/>
    </dgm:pt>
  </dgm:ptLst>
  <dgm:cxnLst>
    <dgm:cxn modelId="{69EEF308-17EA-4437-96F0-F864A6364EC8}" type="presOf" srcId="{1F8C008E-E506-4250-83A5-1F996D3A7278}" destId="{CE4A6823-4FB9-46FF-8E80-9B4DC05F526D}" srcOrd="1" destOrd="0" presId="urn:microsoft.com/office/officeart/2016/7/layout/LinearBlockProcessNumbered"/>
    <dgm:cxn modelId="{CCBDA909-BC75-4CB6-B77F-565C2DC485B0}" srcId="{D1B2A87D-2F13-451A-8C7B-23487C3A2129}" destId="{1F8C008E-E506-4250-83A5-1F996D3A7278}" srcOrd="0" destOrd="0" parTransId="{837BAFBD-188E-4088-8875-0C7B045DF724}" sibTransId="{09624E4D-F7C6-44E0-AF43-3E56EAC405BA}"/>
    <dgm:cxn modelId="{885F4114-DA16-4CC5-B556-4788A948A5F7}" type="presOf" srcId="{1F8C008E-E506-4250-83A5-1F996D3A7278}" destId="{88B9E288-748F-4A45-9C44-ED6D6D1942D9}" srcOrd="0" destOrd="0" presId="urn:microsoft.com/office/officeart/2016/7/layout/LinearBlockProcessNumbered"/>
    <dgm:cxn modelId="{A68A812A-0648-4933-80A1-A512A10FD0AA}" srcId="{D1B2A87D-2F13-451A-8C7B-23487C3A2129}" destId="{13EEF62F-A75D-425C-9985-7EB365AA9981}" srcOrd="4" destOrd="0" parTransId="{35C79E58-9241-48CF-9E21-4E1A2A210943}" sibTransId="{547E225F-60CE-475B-A901-C913C5EEA3A6}"/>
    <dgm:cxn modelId="{EA61082C-C48F-4803-8D45-51720E69C85C}" type="presOf" srcId="{13EEF62F-A75D-425C-9985-7EB365AA9981}" destId="{D7F93A76-54BE-4FB1-9961-A82A815E1B85}" srcOrd="0" destOrd="0" presId="urn:microsoft.com/office/officeart/2016/7/layout/LinearBlockProcessNumbered"/>
    <dgm:cxn modelId="{237C3F3C-8E8F-4F32-8C28-F980AD3818CD}" type="presOf" srcId="{D68553D2-247D-4735-B59E-9015C6236E72}" destId="{4B340F8A-A40D-4E6A-A767-A5850F5FEA84}" srcOrd="0" destOrd="0" presId="urn:microsoft.com/office/officeart/2016/7/layout/LinearBlockProcessNumbered"/>
    <dgm:cxn modelId="{B0FE184C-8DFF-46A6-B2A0-4EDED01358A4}" type="presOf" srcId="{C0397F11-A5D5-4105-A15D-B1FAB31D869D}" destId="{5CE31F5E-3D4F-42A7-86EA-E5406EBDFEB8}" srcOrd="0" destOrd="0" presId="urn:microsoft.com/office/officeart/2016/7/layout/LinearBlockProcessNumbered"/>
    <dgm:cxn modelId="{C3BED36C-2915-4737-8682-369476DB18C8}" type="presOf" srcId="{547E225F-60CE-475B-A901-C913C5EEA3A6}" destId="{9BA9C313-D1E1-4D90-B8FB-F26998016E8F}" srcOrd="0" destOrd="0" presId="urn:microsoft.com/office/officeart/2016/7/layout/LinearBlockProcessNumbered"/>
    <dgm:cxn modelId="{1CD7A750-3035-4A89-B3A1-374EE2526B46}" srcId="{D1B2A87D-2F13-451A-8C7B-23487C3A2129}" destId="{C1A359E3-9B30-47D0-8477-BF90AFD5304A}" srcOrd="1" destOrd="0" parTransId="{51CDE716-02EB-4EED-8C0A-91DE6056E99E}" sibTransId="{D68553D2-247D-4735-B59E-9015C6236E72}"/>
    <dgm:cxn modelId="{BE197576-BE12-4B46-A586-749787FAC313}" srcId="{D1B2A87D-2F13-451A-8C7B-23487C3A2129}" destId="{C0397F11-A5D5-4105-A15D-B1FAB31D869D}" srcOrd="2" destOrd="0" parTransId="{28557D92-99A1-424D-92EE-160A6D3B77EA}" sibTransId="{05126756-4A1A-4408-9E4F-15AD4F835E42}"/>
    <dgm:cxn modelId="{DCF44181-0CA9-48A4-9D87-07589CF0BFD6}" type="presOf" srcId="{54BAFE78-794D-4C31-A2A6-9426766E7A2B}" destId="{38736566-E015-47BE-8DA2-616FA0E8EDC1}" srcOrd="0" destOrd="0" presId="urn:microsoft.com/office/officeart/2016/7/layout/LinearBlockProcessNumbered"/>
    <dgm:cxn modelId="{81989C92-8812-4E8B-A8B8-60F41541F725}" type="presOf" srcId="{D8D17A69-4468-4E35-99E3-C5621252495D}" destId="{E8066619-1888-432A-A1C7-63B142626CE1}" srcOrd="1" destOrd="0" presId="urn:microsoft.com/office/officeart/2016/7/layout/LinearBlockProcessNumbered"/>
    <dgm:cxn modelId="{BA7FA79C-9F6E-483F-9056-610890FC2203}" type="presOf" srcId="{C1A359E3-9B30-47D0-8477-BF90AFD5304A}" destId="{AC52FAE2-8E18-4243-883A-899D128DA71E}" srcOrd="0" destOrd="0" presId="urn:microsoft.com/office/officeart/2016/7/layout/LinearBlockProcessNumbered"/>
    <dgm:cxn modelId="{05BFCAAA-5FFE-4488-94F8-F527146B169B}" type="presOf" srcId="{09624E4D-F7C6-44E0-AF43-3E56EAC405BA}" destId="{A3F42375-5BDA-45F4-A917-F208451319A5}" srcOrd="0" destOrd="0" presId="urn:microsoft.com/office/officeart/2016/7/layout/LinearBlockProcessNumbered"/>
    <dgm:cxn modelId="{1A616BB3-5DE5-4131-8893-DCCDC6E64DED}" type="presOf" srcId="{13EEF62F-A75D-425C-9985-7EB365AA9981}" destId="{531B013F-5773-4683-803F-B22CFDAF9D6E}" srcOrd="1" destOrd="0" presId="urn:microsoft.com/office/officeart/2016/7/layout/LinearBlockProcessNumbered"/>
    <dgm:cxn modelId="{22857BB4-4175-4385-A31D-2E16E9ADAD40}" type="presOf" srcId="{C0397F11-A5D5-4105-A15D-B1FAB31D869D}" destId="{2DD17FF2-E658-4F52-A096-4A48913EE1D0}" srcOrd="1" destOrd="0" presId="urn:microsoft.com/office/officeart/2016/7/layout/LinearBlockProcessNumbered"/>
    <dgm:cxn modelId="{4BC854BB-302C-40AC-AAB6-8E380516FCA2}" type="presOf" srcId="{05126756-4A1A-4408-9E4F-15AD4F835E42}" destId="{FA13722A-C8F8-4DF5-8383-C7F54D1189E0}" srcOrd="0" destOrd="0" presId="urn:microsoft.com/office/officeart/2016/7/layout/LinearBlockProcessNumbered"/>
    <dgm:cxn modelId="{E4EB77BE-633C-4B08-A95C-2642F2375FFB}" type="presOf" srcId="{D8D17A69-4468-4E35-99E3-C5621252495D}" destId="{B403B543-DD11-4409-B2C2-FC62AA351536}" srcOrd="0" destOrd="0" presId="urn:microsoft.com/office/officeart/2016/7/layout/LinearBlockProcessNumbered"/>
    <dgm:cxn modelId="{0496F9CF-8E21-4ED6-A0CA-CC530AAD745D}" type="presOf" srcId="{C1A359E3-9B30-47D0-8477-BF90AFD5304A}" destId="{6DA8250E-E551-47E3-BCCA-F93A2E94EF2C}" srcOrd="1" destOrd="0" presId="urn:microsoft.com/office/officeart/2016/7/layout/LinearBlockProcessNumbered"/>
    <dgm:cxn modelId="{BEC1E1E4-B527-4A42-B1E0-CA99B10ED6C0}" type="presOf" srcId="{D1B2A87D-2F13-451A-8C7B-23487C3A2129}" destId="{A9A94265-25C6-4B83-B46F-BC37A5F31D9D}" srcOrd="0" destOrd="0" presId="urn:microsoft.com/office/officeart/2016/7/layout/LinearBlockProcessNumbered"/>
    <dgm:cxn modelId="{62F71AEB-8E81-433B-86ED-602AA09B82D3}" srcId="{D1B2A87D-2F13-451A-8C7B-23487C3A2129}" destId="{D8D17A69-4468-4E35-99E3-C5621252495D}" srcOrd="3" destOrd="0" parTransId="{A648C1AE-260A-4E45-BF29-49FF75E834D1}" sibTransId="{54BAFE78-794D-4C31-A2A6-9426766E7A2B}"/>
    <dgm:cxn modelId="{D0144CF8-45C1-41C7-929C-AD09163DBAFB}" type="presParOf" srcId="{A9A94265-25C6-4B83-B46F-BC37A5F31D9D}" destId="{1A869FB8-E1E8-4651-84A7-9AE97688BE85}" srcOrd="0" destOrd="0" presId="urn:microsoft.com/office/officeart/2016/7/layout/LinearBlockProcessNumbered"/>
    <dgm:cxn modelId="{C6414A32-D06E-430B-8A78-EDBB68B4CB59}" type="presParOf" srcId="{1A869FB8-E1E8-4651-84A7-9AE97688BE85}" destId="{88B9E288-748F-4A45-9C44-ED6D6D1942D9}" srcOrd="0" destOrd="0" presId="urn:microsoft.com/office/officeart/2016/7/layout/LinearBlockProcessNumbered"/>
    <dgm:cxn modelId="{43710AAA-3202-4BFE-A5C3-461EF0A53717}" type="presParOf" srcId="{1A869FB8-E1E8-4651-84A7-9AE97688BE85}" destId="{A3F42375-5BDA-45F4-A917-F208451319A5}" srcOrd="1" destOrd="0" presId="urn:microsoft.com/office/officeart/2016/7/layout/LinearBlockProcessNumbered"/>
    <dgm:cxn modelId="{B3718A7E-17CB-4872-8762-66CE29FDF0C0}" type="presParOf" srcId="{1A869FB8-E1E8-4651-84A7-9AE97688BE85}" destId="{CE4A6823-4FB9-46FF-8E80-9B4DC05F526D}" srcOrd="2" destOrd="0" presId="urn:microsoft.com/office/officeart/2016/7/layout/LinearBlockProcessNumbered"/>
    <dgm:cxn modelId="{F2D52369-C8D0-47CA-B2E9-02BCD68B8B7A}" type="presParOf" srcId="{A9A94265-25C6-4B83-B46F-BC37A5F31D9D}" destId="{B9810344-1F2D-47CB-9F72-147A57CD4053}" srcOrd="1" destOrd="0" presId="urn:microsoft.com/office/officeart/2016/7/layout/LinearBlockProcessNumbered"/>
    <dgm:cxn modelId="{A7F00B63-280D-45A2-B0F6-0AA360458BF9}" type="presParOf" srcId="{A9A94265-25C6-4B83-B46F-BC37A5F31D9D}" destId="{38A5FCEA-7E42-477F-A56C-CCD8FF042A1F}" srcOrd="2" destOrd="0" presId="urn:microsoft.com/office/officeart/2016/7/layout/LinearBlockProcessNumbered"/>
    <dgm:cxn modelId="{81154529-975F-4D1F-B983-E1B1E2CC4025}" type="presParOf" srcId="{38A5FCEA-7E42-477F-A56C-CCD8FF042A1F}" destId="{AC52FAE2-8E18-4243-883A-899D128DA71E}" srcOrd="0" destOrd="0" presId="urn:microsoft.com/office/officeart/2016/7/layout/LinearBlockProcessNumbered"/>
    <dgm:cxn modelId="{890AF389-4B3F-47FE-BD33-DE84A197D88A}" type="presParOf" srcId="{38A5FCEA-7E42-477F-A56C-CCD8FF042A1F}" destId="{4B340F8A-A40D-4E6A-A767-A5850F5FEA84}" srcOrd="1" destOrd="0" presId="urn:microsoft.com/office/officeart/2016/7/layout/LinearBlockProcessNumbered"/>
    <dgm:cxn modelId="{9D2D6310-7024-46B3-BE36-F7737227B88E}" type="presParOf" srcId="{38A5FCEA-7E42-477F-A56C-CCD8FF042A1F}" destId="{6DA8250E-E551-47E3-BCCA-F93A2E94EF2C}" srcOrd="2" destOrd="0" presId="urn:microsoft.com/office/officeart/2016/7/layout/LinearBlockProcessNumbered"/>
    <dgm:cxn modelId="{149343F1-1BD0-4500-A178-D34D49B11757}" type="presParOf" srcId="{A9A94265-25C6-4B83-B46F-BC37A5F31D9D}" destId="{298558E6-BCB9-4838-9F64-E0BC0AAC18FC}" srcOrd="3" destOrd="0" presId="urn:microsoft.com/office/officeart/2016/7/layout/LinearBlockProcessNumbered"/>
    <dgm:cxn modelId="{E7A913EC-AD58-4C29-B0FC-87E246CB80BA}" type="presParOf" srcId="{A9A94265-25C6-4B83-B46F-BC37A5F31D9D}" destId="{F29B885B-2FC1-4A9D-B27F-C7CAA53E9249}" srcOrd="4" destOrd="0" presId="urn:microsoft.com/office/officeart/2016/7/layout/LinearBlockProcessNumbered"/>
    <dgm:cxn modelId="{FA0FB819-4289-4344-9482-7BEEC5806EF6}" type="presParOf" srcId="{F29B885B-2FC1-4A9D-B27F-C7CAA53E9249}" destId="{5CE31F5E-3D4F-42A7-86EA-E5406EBDFEB8}" srcOrd="0" destOrd="0" presId="urn:microsoft.com/office/officeart/2016/7/layout/LinearBlockProcessNumbered"/>
    <dgm:cxn modelId="{0E017613-37F5-49FB-88EA-20C4AD7EDEB8}" type="presParOf" srcId="{F29B885B-2FC1-4A9D-B27F-C7CAA53E9249}" destId="{FA13722A-C8F8-4DF5-8383-C7F54D1189E0}" srcOrd="1" destOrd="0" presId="urn:microsoft.com/office/officeart/2016/7/layout/LinearBlockProcessNumbered"/>
    <dgm:cxn modelId="{E19612B1-AF66-45F0-AD3A-68AB099CBA17}" type="presParOf" srcId="{F29B885B-2FC1-4A9D-B27F-C7CAA53E9249}" destId="{2DD17FF2-E658-4F52-A096-4A48913EE1D0}" srcOrd="2" destOrd="0" presId="urn:microsoft.com/office/officeart/2016/7/layout/LinearBlockProcessNumbered"/>
    <dgm:cxn modelId="{707F225C-DA65-448B-A5AB-730CF35FE7B4}" type="presParOf" srcId="{A9A94265-25C6-4B83-B46F-BC37A5F31D9D}" destId="{819239EB-8FC2-4F2D-8AB7-09E1B35738E5}" srcOrd="5" destOrd="0" presId="urn:microsoft.com/office/officeart/2016/7/layout/LinearBlockProcessNumbered"/>
    <dgm:cxn modelId="{37C4D4BA-C30C-4B0A-B32D-708063DC4677}" type="presParOf" srcId="{A9A94265-25C6-4B83-B46F-BC37A5F31D9D}" destId="{411F30F9-94DC-4FDF-BC2E-3C3594A7EAFA}" srcOrd="6" destOrd="0" presId="urn:microsoft.com/office/officeart/2016/7/layout/LinearBlockProcessNumbered"/>
    <dgm:cxn modelId="{30BA3037-1C2A-4951-A6A6-5EBCAA814C38}" type="presParOf" srcId="{411F30F9-94DC-4FDF-BC2E-3C3594A7EAFA}" destId="{B403B543-DD11-4409-B2C2-FC62AA351536}" srcOrd="0" destOrd="0" presId="urn:microsoft.com/office/officeart/2016/7/layout/LinearBlockProcessNumbered"/>
    <dgm:cxn modelId="{05E48820-9CF3-4643-A59D-7035E0618B7B}" type="presParOf" srcId="{411F30F9-94DC-4FDF-BC2E-3C3594A7EAFA}" destId="{38736566-E015-47BE-8DA2-616FA0E8EDC1}" srcOrd="1" destOrd="0" presId="urn:microsoft.com/office/officeart/2016/7/layout/LinearBlockProcessNumbered"/>
    <dgm:cxn modelId="{9EBEAB5E-23AB-4CE5-BF5A-2788BC8288C1}" type="presParOf" srcId="{411F30F9-94DC-4FDF-BC2E-3C3594A7EAFA}" destId="{E8066619-1888-432A-A1C7-63B142626CE1}" srcOrd="2" destOrd="0" presId="urn:microsoft.com/office/officeart/2016/7/layout/LinearBlockProcessNumbered"/>
    <dgm:cxn modelId="{7684F319-919B-47DF-BA85-1F7B4DE85B52}" type="presParOf" srcId="{A9A94265-25C6-4B83-B46F-BC37A5F31D9D}" destId="{D3027E4E-EE2B-4C86-B84F-BE5117A57470}" srcOrd="7" destOrd="0" presId="urn:microsoft.com/office/officeart/2016/7/layout/LinearBlockProcessNumbered"/>
    <dgm:cxn modelId="{3EC1EF03-2C80-4E87-8A83-1E5CC033B4BF}" type="presParOf" srcId="{A9A94265-25C6-4B83-B46F-BC37A5F31D9D}" destId="{7493B1E8-43BB-4AA9-A199-CD2C59F661EC}" srcOrd="8" destOrd="0" presId="urn:microsoft.com/office/officeart/2016/7/layout/LinearBlockProcessNumbered"/>
    <dgm:cxn modelId="{3ADA5078-BDAB-4C7C-A9CB-2B654BF0C944}" type="presParOf" srcId="{7493B1E8-43BB-4AA9-A199-CD2C59F661EC}" destId="{D7F93A76-54BE-4FB1-9961-A82A815E1B85}" srcOrd="0" destOrd="0" presId="urn:microsoft.com/office/officeart/2016/7/layout/LinearBlockProcessNumbered"/>
    <dgm:cxn modelId="{9D74889C-E89C-47F5-BB3F-899464647AB4}" type="presParOf" srcId="{7493B1E8-43BB-4AA9-A199-CD2C59F661EC}" destId="{9BA9C313-D1E1-4D90-B8FB-F26998016E8F}" srcOrd="1" destOrd="0" presId="urn:microsoft.com/office/officeart/2016/7/layout/LinearBlockProcessNumbered"/>
    <dgm:cxn modelId="{A750E7F3-BF13-461C-9924-F272D22D3AC0}" type="presParOf" srcId="{7493B1E8-43BB-4AA9-A199-CD2C59F661EC}" destId="{531B013F-5773-4683-803F-B22CFDAF9D6E}"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89709-0EAB-4AC6-99A1-3F3F57087438}">
      <dsp:nvSpPr>
        <dsp:cNvPr id="0" name=""/>
        <dsp:cNvSpPr/>
      </dsp:nvSpPr>
      <dsp:spPr>
        <a:xfrm>
          <a:off x="0" y="706"/>
          <a:ext cx="694944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EEE18B-7CB3-47A3-8FB4-6C076DE651A9}">
      <dsp:nvSpPr>
        <dsp:cNvPr id="0" name=""/>
        <dsp:cNvSpPr/>
      </dsp:nvSpPr>
      <dsp:spPr>
        <a:xfrm>
          <a:off x="0" y="706"/>
          <a:ext cx="6949440" cy="1157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b="1" kern="1200"/>
            <a:t>Name</a:t>
          </a:r>
          <a:r>
            <a:rPr lang="en-US" sz="3800" kern="1200"/>
            <a:t>: Eric Burcham</a:t>
          </a:r>
        </a:p>
      </dsp:txBody>
      <dsp:txXfrm>
        <a:off x="0" y="706"/>
        <a:ext cx="6949440" cy="1157044"/>
      </dsp:txXfrm>
    </dsp:sp>
    <dsp:sp modelId="{2DD5F8FE-0BE2-400B-B95D-0E015D6A6802}">
      <dsp:nvSpPr>
        <dsp:cNvPr id="0" name=""/>
        <dsp:cNvSpPr/>
      </dsp:nvSpPr>
      <dsp:spPr>
        <a:xfrm>
          <a:off x="0" y="1157751"/>
          <a:ext cx="6949440" cy="0"/>
        </a:xfrm>
        <a:prstGeom prst="line">
          <a:avLst/>
        </a:prstGeom>
        <a:solidFill>
          <a:schemeClr val="accent2">
            <a:hueOff val="1610903"/>
            <a:satOff val="-4623"/>
            <a:lumOff val="-7402"/>
            <a:alphaOff val="0"/>
          </a:schemeClr>
        </a:solidFill>
        <a:ln w="19050" cap="flat" cmpd="sng" algn="ctr">
          <a:solidFill>
            <a:schemeClr val="accent2">
              <a:hueOff val="1610903"/>
              <a:satOff val="-4623"/>
              <a:lumOff val="-74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575711-B787-4D7B-AC4A-C6AFBB631158}">
      <dsp:nvSpPr>
        <dsp:cNvPr id="0" name=""/>
        <dsp:cNvSpPr/>
      </dsp:nvSpPr>
      <dsp:spPr>
        <a:xfrm>
          <a:off x="0" y="1157751"/>
          <a:ext cx="6949440" cy="1157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b="1" kern="1200"/>
            <a:t>Title</a:t>
          </a:r>
          <a:r>
            <a:rPr lang="en-US" sz="3800" kern="1200"/>
            <a:t>: Enterprise Architect</a:t>
          </a:r>
        </a:p>
      </dsp:txBody>
      <dsp:txXfrm>
        <a:off x="0" y="1157751"/>
        <a:ext cx="6949440" cy="1157044"/>
      </dsp:txXfrm>
    </dsp:sp>
    <dsp:sp modelId="{CE454F7F-BD44-4B02-9FBE-C9C19D99B9BF}">
      <dsp:nvSpPr>
        <dsp:cNvPr id="0" name=""/>
        <dsp:cNvSpPr/>
      </dsp:nvSpPr>
      <dsp:spPr>
        <a:xfrm>
          <a:off x="0" y="2314796"/>
          <a:ext cx="6949440" cy="0"/>
        </a:xfrm>
        <a:prstGeom prst="line">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098627-26DF-4AE7-9C73-A56038C72457}">
      <dsp:nvSpPr>
        <dsp:cNvPr id="0" name=""/>
        <dsp:cNvSpPr/>
      </dsp:nvSpPr>
      <dsp:spPr>
        <a:xfrm>
          <a:off x="0" y="2314796"/>
          <a:ext cx="6949440" cy="1157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b="1" kern="1200"/>
            <a:t>Email</a:t>
          </a:r>
          <a:r>
            <a:rPr lang="en-US" sz="3800" kern="1200"/>
            <a:t>: </a:t>
          </a:r>
          <a:r>
            <a:rPr lang="en-US" sz="3800" kern="1200">
              <a:hlinkClick xmlns:r="http://schemas.openxmlformats.org/officeDocument/2006/relationships" r:id="rId1"/>
            </a:rPr>
            <a:t>eburcham@eprod.com</a:t>
          </a:r>
          <a:endParaRPr lang="en-US" sz="3800" kern="1200"/>
        </a:p>
      </dsp:txBody>
      <dsp:txXfrm>
        <a:off x="0" y="2314796"/>
        <a:ext cx="6949440" cy="1157044"/>
      </dsp:txXfrm>
    </dsp:sp>
    <dsp:sp modelId="{A9224547-667A-4F63-9935-A901F8C8D205}">
      <dsp:nvSpPr>
        <dsp:cNvPr id="0" name=""/>
        <dsp:cNvSpPr/>
      </dsp:nvSpPr>
      <dsp:spPr>
        <a:xfrm>
          <a:off x="0" y="3471840"/>
          <a:ext cx="6949440" cy="0"/>
        </a:xfrm>
        <a:prstGeom prst="line">
          <a:avLst/>
        </a:prstGeom>
        <a:solidFill>
          <a:schemeClr val="accent2">
            <a:hueOff val="4832710"/>
            <a:satOff val="-13870"/>
            <a:lumOff val="-22207"/>
            <a:alphaOff val="0"/>
          </a:schemeClr>
        </a:solidFill>
        <a:ln w="19050" cap="flat" cmpd="sng" algn="ctr">
          <a:solidFill>
            <a:schemeClr val="accent2">
              <a:hueOff val="4832710"/>
              <a:satOff val="-13870"/>
              <a:lumOff val="-222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4E550C-EEFD-4232-B27B-3E5CC6280267}">
      <dsp:nvSpPr>
        <dsp:cNvPr id="0" name=""/>
        <dsp:cNvSpPr/>
      </dsp:nvSpPr>
      <dsp:spPr>
        <a:xfrm>
          <a:off x="0" y="3471840"/>
          <a:ext cx="6949440" cy="1157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b="1" kern="1200"/>
            <a:t>Extension</a:t>
          </a:r>
          <a:r>
            <a:rPr lang="en-US" sz="3800" kern="1200"/>
            <a:t>: 4103</a:t>
          </a:r>
        </a:p>
      </dsp:txBody>
      <dsp:txXfrm>
        <a:off x="0" y="3471840"/>
        <a:ext cx="6949440" cy="1157044"/>
      </dsp:txXfrm>
    </dsp:sp>
    <dsp:sp modelId="{3F21D0B2-1E69-464E-ADF1-CD40D9ADE1ED}">
      <dsp:nvSpPr>
        <dsp:cNvPr id="0" name=""/>
        <dsp:cNvSpPr/>
      </dsp:nvSpPr>
      <dsp:spPr>
        <a:xfrm>
          <a:off x="0" y="4628885"/>
          <a:ext cx="6949440"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A56787-B8ED-44B1-836A-DACCF3ABEC3F}">
      <dsp:nvSpPr>
        <dsp:cNvPr id="0" name=""/>
        <dsp:cNvSpPr/>
      </dsp:nvSpPr>
      <dsp:spPr>
        <a:xfrm>
          <a:off x="0" y="4628885"/>
          <a:ext cx="6949440" cy="1157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b="1" kern="1200"/>
            <a:t>Working Group</a:t>
          </a:r>
          <a:r>
            <a:rPr lang="en-US" sz="3800" kern="1200"/>
            <a:t>: IT Applications</a:t>
          </a:r>
        </a:p>
      </dsp:txBody>
      <dsp:txXfrm>
        <a:off x="0" y="4628885"/>
        <a:ext cx="6949440" cy="11570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1C6819-3200-480C-A98B-CBC3C805AB24}">
      <dsp:nvSpPr>
        <dsp:cNvPr id="0" name=""/>
        <dsp:cNvSpPr/>
      </dsp:nvSpPr>
      <dsp:spPr>
        <a:xfrm>
          <a:off x="0" y="4520"/>
          <a:ext cx="6949440" cy="9629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30EB16-23D0-4479-A281-733EDE3DB314}">
      <dsp:nvSpPr>
        <dsp:cNvPr id="0" name=""/>
        <dsp:cNvSpPr/>
      </dsp:nvSpPr>
      <dsp:spPr>
        <a:xfrm>
          <a:off x="291287" y="221180"/>
          <a:ext cx="529613" cy="5296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0F591E-E8F9-467D-807D-7AA34DA26646}">
      <dsp:nvSpPr>
        <dsp:cNvPr id="0" name=""/>
        <dsp:cNvSpPr/>
      </dsp:nvSpPr>
      <dsp:spPr>
        <a:xfrm>
          <a:off x="1112187" y="4520"/>
          <a:ext cx="5837252" cy="962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10" tIns="101910" rIns="101910" bIns="101910" numCol="1" spcCol="1270" anchor="ctr" anchorCtr="0">
          <a:noAutofit/>
        </a:bodyPr>
        <a:lstStyle/>
        <a:p>
          <a:pPr marL="0" lvl="0" indent="0" algn="l" defTabSz="844550">
            <a:lnSpc>
              <a:spcPct val="90000"/>
            </a:lnSpc>
            <a:spcBef>
              <a:spcPct val="0"/>
            </a:spcBef>
            <a:spcAft>
              <a:spcPct val="35000"/>
            </a:spcAft>
            <a:buNone/>
          </a:pPr>
          <a:r>
            <a:rPr lang="en-US" sz="1900" kern="1200"/>
            <a:t>Tech me about the oil and gas business</a:t>
          </a:r>
        </a:p>
      </dsp:txBody>
      <dsp:txXfrm>
        <a:off x="1112187" y="4520"/>
        <a:ext cx="5837252" cy="962932"/>
      </dsp:txXfrm>
    </dsp:sp>
    <dsp:sp modelId="{F9E594B3-457F-4930-88CB-ACC75D1F2BAE}">
      <dsp:nvSpPr>
        <dsp:cNvPr id="0" name=""/>
        <dsp:cNvSpPr/>
      </dsp:nvSpPr>
      <dsp:spPr>
        <a:xfrm>
          <a:off x="0" y="1208186"/>
          <a:ext cx="6949440" cy="9629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374A00-12D7-4BBF-8D9E-53CE7B18E868}">
      <dsp:nvSpPr>
        <dsp:cNvPr id="0" name=""/>
        <dsp:cNvSpPr/>
      </dsp:nvSpPr>
      <dsp:spPr>
        <a:xfrm>
          <a:off x="291287" y="1424846"/>
          <a:ext cx="529613" cy="5296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AC0FEF-84BC-4129-90DE-8584080EB499}">
      <dsp:nvSpPr>
        <dsp:cNvPr id="0" name=""/>
        <dsp:cNvSpPr/>
      </dsp:nvSpPr>
      <dsp:spPr>
        <a:xfrm>
          <a:off x="1112187" y="1208186"/>
          <a:ext cx="5837252" cy="962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10" tIns="101910" rIns="101910" bIns="101910" numCol="1" spcCol="1270" anchor="ctr" anchorCtr="0">
          <a:noAutofit/>
        </a:bodyPr>
        <a:lstStyle/>
        <a:p>
          <a:pPr marL="0" lvl="0" indent="0" algn="l" defTabSz="844550">
            <a:lnSpc>
              <a:spcPct val="90000"/>
            </a:lnSpc>
            <a:spcBef>
              <a:spcPct val="0"/>
            </a:spcBef>
            <a:spcAft>
              <a:spcPct val="35000"/>
            </a:spcAft>
            <a:buNone/>
          </a:pPr>
          <a:r>
            <a:rPr lang="en-US" sz="1900" b="1" kern="1200"/>
            <a:t>I need some volunteers</a:t>
          </a:r>
          <a:endParaRPr lang="en-US" sz="1900" kern="1200"/>
        </a:p>
      </dsp:txBody>
      <dsp:txXfrm>
        <a:off x="1112187" y="1208186"/>
        <a:ext cx="5837252" cy="962932"/>
      </dsp:txXfrm>
    </dsp:sp>
    <dsp:sp modelId="{3DF6907A-9BA1-4B3C-9E57-8131A7441A79}">
      <dsp:nvSpPr>
        <dsp:cNvPr id="0" name=""/>
        <dsp:cNvSpPr/>
      </dsp:nvSpPr>
      <dsp:spPr>
        <a:xfrm>
          <a:off x="0" y="2411852"/>
          <a:ext cx="6949440" cy="9629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AD8576-9B55-4298-B6AC-856C6D96A530}">
      <dsp:nvSpPr>
        <dsp:cNvPr id="0" name=""/>
        <dsp:cNvSpPr/>
      </dsp:nvSpPr>
      <dsp:spPr>
        <a:xfrm>
          <a:off x="291287" y="2628512"/>
          <a:ext cx="529613" cy="5296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4CFD44-5037-429C-B417-1FB4134AC34A}">
      <dsp:nvSpPr>
        <dsp:cNvPr id="0" name=""/>
        <dsp:cNvSpPr/>
      </dsp:nvSpPr>
      <dsp:spPr>
        <a:xfrm>
          <a:off x="1112187" y="2411852"/>
          <a:ext cx="5837252" cy="962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10" tIns="101910" rIns="101910" bIns="101910" numCol="1" spcCol="1270" anchor="ctr" anchorCtr="0">
          <a:noAutofit/>
        </a:bodyPr>
        <a:lstStyle/>
        <a:p>
          <a:pPr marL="0" lvl="0" indent="0" algn="l" defTabSz="844550">
            <a:lnSpc>
              <a:spcPct val="90000"/>
            </a:lnSpc>
            <a:spcBef>
              <a:spcPct val="0"/>
            </a:spcBef>
            <a:spcAft>
              <a:spcPct val="35000"/>
            </a:spcAft>
            <a:buNone/>
          </a:pPr>
          <a:r>
            <a:rPr lang="en-US" sz="1900" b="1" kern="1200"/>
            <a:t>Task</a:t>
          </a:r>
          <a:r>
            <a:rPr lang="en-US" sz="1900" kern="1200"/>
            <a:t>: Give the AI something more specific</a:t>
          </a:r>
        </a:p>
      </dsp:txBody>
      <dsp:txXfrm>
        <a:off x="1112187" y="2411852"/>
        <a:ext cx="5837252" cy="962932"/>
      </dsp:txXfrm>
    </dsp:sp>
    <dsp:sp modelId="{B0306EA6-D741-4193-A300-D21057CB1FBC}">
      <dsp:nvSpPr>
        <dsp:cNvPr id="0" name=""/>
        <dsp:cNvSpPr/>
      </dsp:nvSpPr>
      <dsp:spPr>
        <a:xfrm>
          <a:off x="0" y="3615518"/>
          <a:ext cx="6949440" cy="9629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736A58-E14C-4D0D-AEBC-20486285003D}">
      <dsp:nvSpPr>
        <dsp:cNvPr id="0" name=""/>
        <dsp:cNvSpPr/>
      </dsp:nvSpPr>
      <dsp:spPr>
        <a:xfrm>
          <a:off x="291287" y="3832178"/>
          <a:ext cx="529613" cy="5296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AECD60-D286-44F7-BE6A-B2483C64EE5F}">
      <dsp:nvSpPr>
        <dsp:cNvPr id="0" name=""/>
        <dsp:cNvSpPr/>
      </dsp:nvSpPr>
      <dsp:spPr>
        <a:xfrm>
          <a:off x="1112187" y="3615518"/>
          <a:ext cx="5837252" cy="962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10" tIns="101910" rIns="101910" bIns="101910" numCol="1" spcCol="1270" anchor="ctr" anchorCtr="0">
          <a:noAutofit/>
        </a:bodyPr>
        <a:lstStyle/>
        <a:p>
          <a:pPr marL="0" lvl="0" indent="0" algn="l" defTabSz="844550">
            <a:lnSpc>
              <a:spcPct val="90000"/>
            </a:lnSpc>
            <a:spcBef>
              <a:spcPct val="0"/>
            </a:spcBef>
            <a:spcAft>
              <a:spcPct val="35000"/>
            </a:spcAft>
            <a:buNone/>
          </a:pPr>
          <a:r>
            <a:rPr lang="en-US" sz="1900" b="1" kern="1200"/>
            <a:t>Context</a:t>
          </a:r>
          <a:r>
            <a:rPr lang="en-US" sz="1900" kern="1200"/>
            <a:t>: Tell the AI who you are and what you’re trying to do</a:t>
          </a:r>
        </a:p>
      </dsp:txBody>
      <dsp:txXfrm>
        <a:off x="1112187" y="3615518"/>
        <a:ext cx="5837252" cy="962932"/>
      </dsp:txXfrm>
    </dsp:sp>
    <dsp:sp modelId="{2A70FAB6-2EA3-4CFA-AFE4-B626E3B6449F}">
      <dsp:nvSpPr>
        <dsp:cNvPr id="0" name=""/>
        <dsp:cNvSpPr/>
      </dsp:nvSpPr>
      <dsp:spPr>
        <a:xfrm>
          <a:off x="0" y="4819184"/>
          <a:ext cx="6949440" cy="9629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57A776-A2F5-45BE-A284-B5F2BD951E27}">
      <dsp:nvSpPr>
        <dsp:cNvPr id="0" name=""/>
        <dsp:cNvSpPr/>
      </dsp:nvSpPr>
      <dsp:spPr>
        <a:xfrm>
          <a:off x="291287" y="5035844"/>
          <a:ext cx="529613" cy="52961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E166C2-724E-4BA3-82D0-FB301D0525E2}">
      <dsp:nvSpPr>
        <dsp:cNvPr id="0" name=""/>
        <dsp:cNvSpPr/>
      </dsp:nvSpPr>
      <dsp:spPr>
        <a:xfrm>
          <a:off x="1112187" y="4819184"/>
          <a:ext cx="5837252" cy="962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10" tIns="101910" rIns="101910" bIns="101910" numCol="1" spcCol="1270" anchor="ctr" anchorCtr="0">
          <a:noAutofit/>
        </a:bodyPr>
        <a:lstStyle/>
        <a:p>
          <a:pPr marL="0" lvl="0" indent="0" algn="l" defTabSz="844550">
            <a:lnSpc>
              <a:spcPct val="90000"/>
            </a:lnSpc>
            <a:spcBef>
              <a:spcPct val="0"/>
            </a:spcBef>
            <a:spcAft>
              <a:spcPct val="35000"/>
            </a:spcAft>
            <a:buNone/>
          </a:pPr>
          <a:r>
            <a:rPr lang="en-US" sz="1900" b="1" kern="1200"/>
            <a:t>References</a:t>
          </a:r>
          <a:r>
            <a:rPr lang="en-US" sz="1900" kern="1200"/>
            <a:t>: Feed the AI one of our documents</a:t>
          </a:r>
        </a:p>
      </dsp:txBody>
      <dsp:txXfrm>
        <a:off x="1112187" y="4819184"/>
        <a:ext cx="5837252" cy="9629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B9E288-748F-4A45-9C44-ED6D6D1942D9}">
      <dsp:nvSpPr>
        <dsp:cNvPr id="0" name=""/>
        <dsp:cNvSpPr/>
      </dsp:nvSpPr>
      <dsp:spPr>
        <a:xfrm>
          <a:off x="6573" y="974257"/>
          <a:ext cx="2054866" cy="2465839"/>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2975" tIns="0" rIns="202975" bIns="330200" numCol="1" spcCol="1270" anchor="t" anchorCtr="0">
          <a:noAutofit/>
        </a:bodyPr>
        <a:lstStyle/>
        <a:p>
          <a:pPr marL="0" lvl="0" indent="0" algn="l" defTabSz="889000">
            <a:lnSpc>
              <a:spcPct val="90000"/>
            </a:lnSpc>
            <a:spcBef>
              <a:spcPct val="0"/>
            </a:spcBef>
            <a:spcAft>
              <a:spcPct val="35000"/>
            </a:spcAft>
            <a:buNone/>
          </a:pPr>
          <a:r>
            <a:rPr lang="en-US" sz="2000" kern="1200"/>
            <a:t>Revisit the prompting framework</a:t>
          </a:r>
        </a:p>
      </dsp:txBody>
      <dsp:txXfrm>
        <a:off x="6573" y="1960593"/>
        <a:ext cx="2054866" cy="1479503"/>
      </dsp:txXfrm>
    </dsp:sp>
    <dsp:sp modelId="{A3F42375-5BDA-45F4-A917-F208451319A5}">
      <dsp:nvSpPr>
        <dsp:cNvPr id="0" name=""/>
        <dsp:cNvSpPr/>
      </dsp:nvSpPr>
      <dsp:spPr>
        <a:xfrm>
          <a:off x="6573" y="974257"/>
          <a:ext cx="2054866" cy="986335"/>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975" tIns="165100" rIns="202975" bIns="165100" numCol="1" spcCol="1270" anchor="ctr" anchorCtr="0">
          <a:noAutofit/>
        </a:bodyPr>
        <a:lstStyle/>
        <a:p>
          <a:pPr marL="0" lvl="0" indent="0" algn="l" defTabSz="2044700">
            <a:lnSpc>
              <a:spcPct val="90000"/>
            </a:lnSpc>
            <a:spcBef>
              <a:spcPct val="0"/>
            </a:spcBef>
            <a:spcAft>
              <a:spcPct val="35000"/>
            </a:spcAft>
            <a:buNone/>
          </a:pPr>
          <a:r>
            <a:rPr lang="en-US" sz="4600" kern="1200"/>
            <a:t>01</a:t>
          </a:r>
        </a:p>
      </dsp:txBody>
      <dsp:txXfrm>
        <a:off x="6573" y="974257"/>
        <a:ext cx="2054866" cy="986335"/>
      </dsp:txXfrm>
    </dsp:sp>
    <dsp:sp modelId="{AC52FAE2-8E18-4243-883A-899D128DA71E}">
      <dsp:nvSpPr>
        <dsp:cNvPr id="0" name=""/>
        <dsp:cNvSpPr/>
      </dsp:nvSpPr>
      <dsp:spPr>
        <a:xfrm>
          <a:off x="2225829" y="974257"/>
          <a:ext cx="2054866" cy="2465839"/>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2975" tIns="0" rIns="202975" bIns="330200" numCol="1" spcCol="1270" anchor="t" anchorCtr="0">
          <a:noAutofit/>
        </a:bodyPr>
        <a:lstStyle/>
        <a:p>
          <a:pPr marL="0" lvl="0" indent="0" algn="l" defTabSz="889000">
            <a:lnSpc>
              <a:spcPct val="90000"/>
            </a:lnSpc>
            <a:spcBef>
              <a:spcPct val="0"/>
            </a:spcBef>
            <a:spcAft>
              <a:spcPct val="35000"/>
            </a:spcAft>
            <a:buNone/>
          </a:pPr>
          <a:r>
            <a:rPr lang="en-US" sz="2000" kern="1200"/>
            <a:t>Separate prompts into shorter sentences</a:t>
          </a:r>
        </a:p>
      </dsp:txBody>
      <dsp:txXfrm>
        <a:off x="2225829" y="1960593"/>
        <a:ext cx="2054866" cy="1479503"/>
      </dsp:txXfrm>
    </dsp:sp>
    <dsp:sp modelId="{4B340F8A-A40D-4E6A-A767-A5850F5FEA84}">
      <dsp:nvSpPr>
        <dsp:cNvPr id="0" name=""/>
        <dsp:cNvSpPr/>
      </dsp:nvSpPr>
      <dsp:spPr>
        <a:xfrm>
          <a:off x="2225829" y="974257"/>
          <a:ext cx="2054866" cy="986335"/>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975" tIns="165100" rIns="202975" bIns="165100" numCol="1" spcCol="1270" anchor="ctr" anchorCtr="0">
          <a:noAutofit/>
        </a:bodyPr>
        <a:lstStyle/>
        <a:p>
          <a:pPr marL="0" lvl="0" indent="0" algn="l" defTabSz="2044700">
            <a:lnSpc>
              <a:spcPct val="90000"/>
            </a:lnSpc>
            <a:spcBef>
              <a:spcPct val="0"/>
            </a:spcBef>
            <a:spcAft>
              <a:spcPct val="35000"/>
            </a:spcAft>
            <a:buNone/>
          </a:pPr>
          <a:r>
            <a:rPr lang="en-US" sz="4600" kern="1200"/>
            <a:t>02</a:t>
          </a:r>
        </a:p>
      </dsp:txBody>
      <dsp:txXfrm>
        <a:off x="2225829" y="974257"/>
        <a:ext cx="2054866" cy="986335"/>
      </dsp:txXfrm>
    </dsp:sp>
    <dsp:sp modelId="{5CE31F5E-3D4F-42A7-86EA-E5406EBDFEB8}">
      <dsp:nvSpPr>
        <dsp:cNvPr id="0" name=""/>
        <dsp:cNvSpPr/>
      </dsp:nvSpPr>
      <dsp:spPr>
        <a:xfrm>
          <a:off x="4445085" y="974257"/>
          <a:ext cx="2054866" cy="2465839"/>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2975" tIns="0" rIns="202975" bIns="330200" numCol="1" spcCol="1270" anchor="t" anchorCtr="0">
          <a:noAutofit/>
        </a:bodyPr>
        <a:lstStyle/>
        <a:p>
          <a:pPr marL="0" lvl="0" indent="0" algn="l" defTabSz="889000">
            <a:lnSpc>
              <a:spcPct val="90000"/>
            </a:lnSpc>
            <a:spcBef>
              <a:spcPct val="0"/>
            </a:spcBef>
            <a:spcAft>
              <a:spcPct val="35000"/>
            </a:spcAft>
            <a:buNone/>
          </a:pPr>
          <a:r>
            <a:rPr lang="en-US" sz="2000" kern="1200"/>
            <a:t>Try rephrasing or switching to an alternate task</a:t>
          </a:r>
        </a:p>
      </dsp:txBody>
      <dsp:txXfrm>
        <a:off x="4445085" y="1960593"/>
        <a:ext cx="2054866" cy="1479503"/>
      </dsp:txXfrm>
    </dsp:sp>
    <dsp:sp modelId="{FA13722A-C8F8-4DF5-8383-C7F54D1189E0}">
      <dsp:nvSpPr>
        <dsp:cNvPr id="0" name=""/>
        <dsp:cNvSpPr/>
      </dsp:nvSpPr>
      <dsp:spPr>
        <a:xfrm>
          <a:off x="4445085" y="974257"/>
          <a:ext cx="2054866" cy="986335"/>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975" tIns="165100" rIns="202975" bIns="165100" numCol="1" spcCol="1270" anchor="ctr" anchorCtr="0">
          <a:noAutofit/>
        </a:bodyPr>
        <a:lstStyle/>
        <a:p>
          <a:pPr marL="0" lvl="0" indent="0" algn="l" defTabSz="2044700">
            <a:lnSpc>
              <a:spcPct val="90000"/>
            </a:lnSpc>
            <a:spcBef>
              <a:spcPct val="0"/>
            </a:spcBef>
            <a:spcAft>
              <a:spcPct val="35000"/>
            </a:spcAft>
            <a:buNone/>
          </a:pPr>
          <a:r>
            <a:rPr lang="en-US" sz="4600" kern="1200"/>
            <a:t>03</a:t>
          </a:r>
        </a:p>
      </dsp:txBody>
      <dsp:txXfrm>
        <a:off x="4445085" y="974257"/>
        <a:ext cx="2054866" cy="986335"/>
      </dsp:txXfrm>
    </dsp:sp>
    <dsp:sp modelId="{B403B543-DD11-4409-B2C2-FC62AA351536}">
      <dsp:nvSpPr>
        <dsp:cNvPr id="0" name=""/>
        <dsp:cNvSpPr/>
      </dsp:nvSpPr>
      <dsp:spPr>
        <a:xfrm>
          <a:off x="6664341" y="974257"/>
          <a:ext cx="2054866" cy="2465839"/>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2975" tIns="0" rIns="202975" bIns="330200" numCol="1" spcCol="1270" anchor="t" anchorCtr="0">
          <a:noAutofit/>
        </a:bodyPr>
        <a:lstStyle/>
        <a:p>
          <a:pPr marL="0" lvl="0" indent="0" algn="l" defTabSz="889000">
            <a:lnSpc>
              <a:spcPct val="90000"/>
            </a:lnSpc>
            <a:spcBef>
              <a:spcPct val="0"/>
            </a:spcBef>
            <a:spcAft>
              <a:spcPct val="35000"/>
            </a:spcAft>
            <a:buNone/>
          </a:pPr>
          <a:r>
            <a:rPr lang="en-US" sz="2000" kern="1200"/>
            <a:t>Introduce constraints</a:t>
          </a:r>
        </a:p>
      </dsp:txBody>
      <dsp:txXfrm>
        <a:off x="6664341" y="1960593"/>
        <a:ext cx="2054866" cy="1479503"/>
      </dsp:txXfrm>
    </dsp:sp>
    <dsp:sp modelId="{38736566-E015-47BE-8DA2-616FA0E8EDC1}">
      <dsp:nvSpPr>
        <dsp:cNvPr id="0" name=""/>
        <dsp:cNvSpPr/>
      </dsp:nvSpPr>
      <dsp:spPr>
        <a:xfrm>
          <a:off x="6664341" y="974257"/>
          <a:ext cx="2054866" cy="986335"/>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975" tIns="165100" rIns="202975" bIns="165100" numCol="1" spcCol="1270" anchor="ctr" anchorCtr="0">
          <a:noAutofit/>
        </a:bodyPr>
        <a:lstStyle/>
        <a:p>
          <a:pPr marL="0" lvl="0" indent="0" algn="l" defTabSz="2044700">
            <a:lnSpc>
              <a:spcPct val="90000"/>
            </a:lnSpc>
            <a:spcBef>
              <a:spcPct val="0"/>
            </a:spcBef>
            <a:spcAft>
              <a:spcPct val="35000"/>
            </a:spcAft>
            <a:buNone/>
          </a:pPr>
          <a:r>
            <a:rPr lang="en-US" sz="4600" kern="1200"/>
            <a:t>04</a:t>
          </a:r>
        </a:p>
      </dsp:txBody>
      <dsp:txXfrm>
        <a:off x="6664341" y="974257"/>
        <a:ext cx="2054866" cy="986335"/>
      </dsp:txXfrm>
    </dsp:sp>
    <dsp:sp modelId="{D7F93A76-54BE-4FB1-9961-A82A815E1B85}">
      <dsp:nvSpPr>
        <dsp:cNvPr id="0" name=""/>
        <dsp:cNvSpPr/>
      </dsp:nvSpPr>
      <dsp:spPr>
        <a:xfrm>
          <a:off x="8883596" y="974257"/>
          <a:ext cx="2054866" cy="2465839"/>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2975" tIns="0" rIns="202975" bIns="330200" numCol="1" spcCol="1270" anchor="t" anchorCtr="0">
          <a:noAutofit/>
        </a:bodyPr>
        <a:lstStyle/>
        <a:p>
          <a:pPr marL="0" lvl="0" indent="0" algn="l" defTabSz="889000">
            <a:lnSpc>
              <a:spcPct val="90000"/>
            </a:lnSpc>
            <a:spcBef>
              <a:spcPct val="0"/>
            </a:spcBef>
            <a:spcAft>
              <a:spcPct val="35000"/>
            </a:spcAft>
            <a:buNone/>
          </a:pPr>
          <a:r>
            <a:rPr lang="en-US" sz="2000" b="1" i="1" kern="1200"/>
            <a:t>R</a:t>
          </a:r>
          <a:r>
            <a:rPr lang="en-US" sz="2000" kern="1200"/>
            <a:t>epair </a:t>
          </a:r>
          <a:r>
            <a:rPr lang="en-US" sz="2000" b="1" i="1" kern="1200"/>
            <a:t>S</a:t>
          </a:r>
          <a:r>
            <a:rPr lang="en-US" sz="2000" kern="1200"/>
            <a:t>omething </a:t>
          </a:r>
          <a:r>
            <a:rPr lang="en-US" sz="2000" b="1" i="1" kern="1200"/>
            <a:t>T</a:t>
          </a:r>
          <a:r>
            <a:rPr lang="en-US" sz="2000" kern="1200"/>
            <a:t>hrough </a:t>
          </a:r>
          <a:r>
            <a:rPr lang="en-US" sz="2000" b="1" i="1" kern="1200"/>
            <a:t>I</a:t>
          </a:r>
          <a:r>
            <a:rPr lang="en-US" sz="2000" kern="1200"/>
            <a:t>teration</a:t>
          </a:r>
        </a:p>
      </dsp:txBody>
      <dsp:txXfrm>
        <a:off x="8883596" y="1960593"/>
        <a:ext cx="2054866" cy="1479503"/>
      </dsp:txXfrm>
    </dsp:sp>
    <dsp:sp modelId="{9BA9C313-D1E1-4D90-B8FB-F26998016E8F}">
      <dsp:nvSpPr>
        <dsp:cNvPr id="0" name=""/>
        <dsp:cNvSpPr/>
      </dsp:nvSpPr>
      <dsp:spPr>
        <a:xfrm>
          <a:off x="8883596" y="974257"/>
          <a:ext cx="2054866" cy="986335"/>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975" tIns="165100" rIns="202975" bIns="165100" numCol="1" spcCol="1270" anchor="ctr" anchorCtr="0">
          <a:noAutofit/>
        </a:bodyPr>
        <a:lstStyle/>
        <a:p>
          <a:pPr marL="0" lvl="0" indent="0" algn="l" defTabSz="2044700">
            <a:lnSpc>
              <a:spcPct val="90000"/>
            </a:lnSpc>
            <a:spcBef>
              <a:spcPct val="0"/>
            </a:spcBef>
            <a:spcAft>
              <a:spcPct val="35000"/>
            </a:spcAft>
            <a:buNone/>
          </a:pPr>
          <a:r>
            <a:rPr lang="en-US" sz="4600" kern="1200"/>
            <a:t>05</a:t>
          </a:r>
        </a:p>
      </dsp:txBody>
      <dsp:txXfrm>
        <a:off x="8883596" y="974257"/>
        <a:ext cx="2054866" cy="9863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BD4AD-6473-4E59-8C52-7C1CAD103140}" type="datetimeFigureOut">
              <a:rPr lang="en-US" smtClean="0"/>
              <a:t>6/26/2025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532378-A7CF-475A-BE97-0A1E8561A6EA}" type="slidenum">
              <a:rPr lang="en-US" smtClean="0"/>
              <a:t>‹#›</a:t>
            </a:fld>
            <a:endParaRPr lang="en-US"/>
          </a:p>
        </p:txBody>
      </p:sp>
    </p:spTree>
    <p:extLst>
      <p:ext uri="{BB962C8B-B14F-4D97-AF65-F5344CB8AC3E}">
        <p14:creationId xmlns:p14="http://schemas.microsoft.com/office/powerpoint/2010/main" val="986818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 asked Copilot how it thought this would go.</a:t>
            </a:r>
          </a:p>
          <a:p>
            <a:pPr marL="171450" indent="-171450">
              <a:buFont typeface="Arial" panose="020B0604020202020204" pitchFamily="34" charset="0"/>
              <a:buChar char="•"/>
            </a:pPr>
            <a:r>
              <a:rPr lang="en-US" dirty="0"/>
              <a:t>This was the result.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I’m apologizing in advance.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0532378-A7CF-475A-BE97-0A1E8561A6EA}" type="slidenum">
              <a:rPr lang="en-US" smtClean="0"/>
              <a:t>3</a:t>
            </a:fld>
            <a:endParaRPr lang="en-US"/>
          </a:p>
        </p:txBody>
      </p:sp>
    </p:spTree>
    <p:extLst>
      <p:ext uri="{BB962C8B-B14F-4D97-AF65-F5344CB8AC3E}">
        <p14:creationId xmlns:p14="http://schemas.microsoft.com/office/powerpoint/2010/main" val="2085914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t>How many of you have read a privacy policy or terms of use word for word?</a:t>
            </a:r>
          </a:p>
          <a:p>
            <a:pPr marL="171450" indent="-171450">
              <a:buFont typeface="Arial" panose="020B0604020202020204" pitchFamily="34" charset="0"/>
              <a:buChar char="•"/>
            </a:pPr>
            <a:r>
              <a:rPr lang="en-US" b="0" dirty="0"/>
              <a:t>We have legal for that.  But this is still useful, both as information and as a prompt example.</a:t>
            </a:r>
          </a:p>
          <a:p>
            <a:pPr marL="171450" indent="-171450">
              <a:buFont typeface="Arial" panose="020B0604020202020204" pitchFamily="34" charset="0"/>
              <a:buChar char="•"/>
            </a:pPr>
            <a:r>
              <a:rPr lang="en-US" b="0" dirty="0"/>
              <a:t>Let’s look at the prompt.</a:t>
            </a:r>
          </a:p>
        </p:txBody>
      </p:sp>
      <p:sp>
        <p:nvSpPr>
          <p:cNvPr id="4" name="Slide Number Placeholder 3"/>
          <p:cNvSpPr>
            <a:spLocks noGrp="1"/>
          </p:cNvSpPr>
          <p:nvPr>
            <p:ph type="sldNum" sz="quarter" idx="5"/>
          </p:nvPr>
        </p:nvSpPr>
        <p:spPr/>
        <p:txBody>
          <a:bodyPr/>
          <a:lstStyle/>
          <a:p>
            <a:fld id="{20532378-A7CF-475A-BE97-0A1E8561A6EA}" type="slidenum">
              <a:rPr lang="en-US" smtClean="0"/>
              <a:t>19</a:t>
            </a:fld>
            <a:endParaRPr lang="en-US"/>
          </a:p>
        </p:txBody>
      </p:sp>
    </p:spTree>
    <p:extLst>
      <p:ext uri="{BB962C8B-B14F-4D97-AF65-F5344CB8AC3E}">
        <p14:creationId xmlns:p14="http://schemas.microsoft.com/office/powerpoint/2010/main" val="711851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DPA Coverage</a:t>
            </a:r>
            <a:endParaRPr lang="en-US" dirty="0"/>
          </a:p>
          <a:p>
            <a:pPr marL="171450" indent="-171450">
              <a:buFont typeface="Arial" panose="020B0604020202020204" pitchFamily="34" charset="0"/>
              <a:buChar char="•"/>
            </a:pPr>
            <a:r>
              <a:rPr lang="en-US" dirty="0"/>
              <a:t>DPA coverage = </a:t>
            </a:r>
            <a:r>
              <a:rPr lang="en-US" b="1" dirty="0"/>
              <a:t>good</a:t>
            </a:r>
            <a:r>
              <a:rPr lang="en-US" dirty="0"/>
              <a:t>.  </a:t>
            </a:r>
            <a:r>
              <a:rPr lang="en-US" dirty="0">
                <a:solidFill>
                  <a:srgbClr val="FF0000"/>
                </a:solidFill>
              </a:rPr>
              <a:t>No DPA coverage = </a:t>
            </a:r>
            <a:r>
              <a:rPr lang="en-US" b="1" dirty="0">
                <a:solidFill>
                  <a:srgbClr val="FF0000"/>
                </a:solidFill>
              </a:rPr>
              <a:t>bad</a:t>
            </a:r>
            <a:r>
              <a:rPr lang="en-US" dirty="0">
                <a:solidFill>
                  <a:srgbClr val="FF0000"/>
                </a:solidFill>
              </a:rPr>
              <a:t>.</a:t>
            </a:r>
          </a:p>
          <a:p>
            <a:pPr marL="171450" indent="-171450">
              <a:buFont typeface="Arial" panose="020B0604020202020204" pitchFamily="34" charset="0"/>
              <a:buChar char="•"/>
            </a:pPr>
            <a:r>
              <a:rPr lang="en-US" dirty="0"/>
              <a:t>Chat = protected, web searches = NOT</a:t>
            </a:r>
          </a:p>
          <a:p>
            <a:pPr marL="171450" indent="-171450">
              <a:buFont typeface="Arial" panose="020B0604020202020204" pitchFamily="34" charset="0"/>
              <a:buChar char="•"/>
            </a:pPr>
            <a:r>
              <a:rPr lang="en-US" dirty="0"/>
              <a:t>Gap for regulated data in searches</a:t>
            </a:r>
          </a:p>
          <a:p>
            <a:endParaRPr lang="en-US" b="1" dirty="0"/>
          </a:p>
          <a:p>
            <a:r>
              <a:rPr lang="en-US" b="1" dirty="0"/>
              <a:t>Retention</a:t>
            </a:r>
            <a:endParaRPr lang="en-US" dirty="0"/>
          </a:p>
          <a:p>
            <a:pPr marL="171450" indent="-171450">
              <a:buFont typeface="Arial" panose="020B0604020202020204" pitchFamily="34" charset="0"/>
              <a:buChar char="•"/>
            </a:pPr>
            <a:r>
              <a:rPr lang="en-US" dirty="0"/>
              <a:t>Permanent data estate record</a:t>
            </a:r>
          </a:p>
          <a:p>
            <a:pPr marL="171450" indent="-171450">
              <a:buFont typeface="Arial" panose="020B0604020202020204" pitchFamily="34" charset="0"/>
              <a:buChar char="•"/>
            </a:pPr>
            <a:r>
              <a:rPr lang="en-US" dirty="0"/>
              <a:t>Discoverable in litigation</a:t>
            </a:r>
          </a:p>
          <a:p>
            <a:pPr marL="171450" indent="-171450">
              <a:buFont typeface="Arial" panose="020B0604020202020204" pitchFamily="34" charset="0"/>
              <a:buChar char="•"/>
            </a:pPr>
            <a:r>
              <a:rPr lang="en-US" dirty="0"/>
              <a:t>Train users on permanence</a:t>
            </a:r>
          </a:p>
          <a:p>
            <a:endParaRPr lang="en-US" b="1" dirty="0"/>
          </a:p>
          <a:p>
            <a:r>
              <a:rPr lang="en-US" b="1" dirty="0"/>
              <a:t>No Training</a:t>
            </a:r>
            <a:endParaRPr lang="en-US" dirty="0"/>
          </a:p>
          <a:p>
            <a:pPr marL="171450" indent="-171450">
              <a:buFont typeface="Arial" panose="020B0604020202020204" pitchFamily="34" charset="0"/>
              <a:buChar char="•"/>
            </a:pPr>
            <a:r>
              <a:rPr lang="en-US" dirty="0"/>
              <a:t>Positive: trade secrets safe</a:t>
            </a:r>
          </a:p>
          <a:p>
            <a:pPr marL="171450" indent="-171450">
              <a:buFont typeface="Arial" panose="020B0604020202020204" pitchFamily="34" charset="0"/>
              <a:buChar char="•"/>
            </a:pPr>
            <a:r>
              <a:rPr lang="en-US" dirty="0"/>
              <a:t>Still processed/stored by Microsoft</a:t>
            </a:r>
          </a:p>
          <a:p>
            <a:endParaRPr lang="en-US" b="1" dirty="0"/>
          </a:p>
          <a:p>
            <a:r>
              <a:rPr lang="en-US" b="1" dirty="0"/>
              <a:t>Compliance Gaps</a:t>
            </a:r>
            <a:endParaRPr lang="en-US" dirty="0"/>
          </a:p>
          <a:p>
            <a:pPr marL="171450" indent="-171450">
              <a:buFont typeface="Arial" panose="020B0604020202020204" pitchFamily="34" charset="0"/>
              <a:buChar char="•"/>
            </a:pPr>
            <a:r>
              <a:rPr lang="en-US" dirty="0"/>
              <a:t>Web searches lack DPA = FERC risk</a:t>
            </a:r>
          </a:p>
          <a:p>
            <a:pPr marL="171450" indent="-171450">
              <a:buFont typeface="Arial" panose="020B0604020202020204" pitchFamily="34" charset="0"/>
              <a:buChar char="•"/>
            </a:pPr>
            <a:r>
              <a:rPr lang="en-US" dirty="0"/>
              <a:t>CEII, pipeline data, non-public info</a:t>
            </a:r>
          </a:p>
          <a:p>
            <a:pPr marL="171450" indent="-171450">
              <a:buFont typeface="Arial" panose="020B0604020202020204" pitchFamily="34" charset="0"/>
              <a:buChar char="•"/>
            </a:pPr>
            <a:r>
              <a:rPr lang="en-US" dirty="0"/>
              <a:t>Standards of Conduct violations</a:t>
            </a:r>
          </a:p>
          <a:p>
            <a:endParaRPr lang="en-US" b="1" dirty="0"/>
          </a:p>
          <a:p>
            <a:r>
              <a:rPr lang="en-US" b="1" dirty="0"/>
              <a:t>OneDrive Storage</a:t>
            </a:r>
            <a:endParaRPr lang="en-US" dirty="0"/>
          </a:p>
          <a:p>
            <a:pPr marL="171450" indent="-171450">
              <a:buFont typeface="Arial" panose="020B0604020202020204" pitchFamily="34" charset="0"/>
              <a:buChar char="•"/>
            </a:pPr>
            <a:r>
              <a:rPr lang="en-US" dirty="0"/>
              <a:t>Files persist after chat ends</a:t>
            </a:r>
          </a:p>
          <a:p>
            <a:pPr marL="171450" indent="-171450">
              <a:buFont typeface="Arial" panose="020B0604020202020204" pitchFamily="34" charset="0"/>
              <a:buChar char="•"/>
            </a:pPr>
            <a:r>
              <a:rPr lang="en-US" dirty="0"/>
              <a:t>Manual deletion required</a:t>
            </a:r>
          </a:p>
          <a:p>
            <a:pPr marL="171450" indent="-171450">
              <a:buFont typeface="Arial" panose="020B0604020202020204" pitchFamily="34" charset="0"/>
              <a:buChar char="•"/>
            </a:pPr>
            <a:r>
              <a:rPr lang="en-US" dirty="0"/>
              <a:t>Data governance challenge</a:t>
            </a:r>
          </a:p>
          <a:p>
            <a:endParaRPr lang="en-US" b="1" dirty="0"/>
          </a:p>
          <a:p>
            <a:r>
              <a:rPr lang="en-US" b="1" dirty="0"/>
              <a:t>Data Leakage</a:t>
            </a:r>
            <a:endParaRPr lang="en-US" dirty="0"/>
          </a:p>
          <a:p>
            <a:pPr marL="171450" indent="-171450">
              <a:buFont typeface="Arial" panose="020B0604020202020204" pitchFamily="34" charset="0"/>
              <a:buChar char="•"/>
            </a:pPr>
            <a:r>
              <a:rPr lang="en-US" dirty="0"/>
              <a:t>Biggest risk = permanent confidential records</a:t>
            </a:r>
          </a:p>
          <a:p>
            <a:pPr marL="171450" indent="-171450">
              <a:buFont typeface="Arial" panose="020B0604020202020204" pitchFamily="34" charset="0"/>
              <a:buChar char="•"/>
            </a:pPr>
            <a:r>
              <a:rPr lang="en-US" dirty="0"/>
              <a:t>Examples: "termination letter for John Smith"</a:t>
            </a:r>
          </a:p>
          <a:p>
            <a:pPr marL="171450" indent="-171450">
              <a:buFont typeface="Arial" panose="020B0604020202020204" pitchFamily="34" charset="0"/>
              <a:buChar char="•"/>
            </a:pPr>
            <a:r>
              <a:rPr lang="en-US" dirty="0"/>
              <a:t>"Summarize acquisition strategy"</a:t>
            </a:r>
          </a:p>
          <a:p>
            <a:endParaRPr lang="en-US" b="1" dirty="0"/>
          </a:p>
          <a:p>
            <a:r>
              <a:rPr lang="en-US" b="1" dirty="0"/>
              <a:t>Copyright Protection</a:t>
            </a:r>
            <a:endParaRPr lang="en-US" dirty="0"/>
          </a:p>
          <a:p>
            <a:pPr marL="171450" indent="-171450">
              <a:buFont typeface="Arial" panose="020B0604020202020204" pitchFamily="34" charset="0"/>
              <a:buChar char="•"/>
            </a:pPr>
            <a:r>
              <a:rPr lang="en-US" dirty="0"/>
              <a:t>Microsoft indemnifies IP claims</a:t>
            </a:r>
          </a:p>
          <a:p>
            <a:pPr marL="171450" indent="-171450">
              <a:buFont typeface="Arial" panose="020B0604020202020204" pitchFamily="34" charset="0"/>
              <a:buChar char="•"/>
            </a:pPr>
            <a:r>
              <a:rPr lang="en-US" dirty="0"/>
              <a:t>Review before external use</a:t>
            </a:r>
          </a:p>
          <a:p>
            <a:pPr marL="171450" indent="-171450">
              <a:buFont typeface="Arial" panose="020B0604020202020204" pitchFamily="34" charset="0"/>
              <a:buChar char="•"/>
            </a:pPr>
            <a:r>
              <a:rPr lang="en-US" dirty="0"/>
              <a:t>Legal risks remain</a:t>
            </a:r>
          </a:p>
          <a:p>
            <a:endParaRPr lang="en-US" b="1" dirty="0"/>
          </a:p>
          <a:p>
            <a:r>
              <a:rPr lang="en-US" b="1" dirty="0"/>
              <a:t>------------------------------</a:t>
            </a:r>
          </a:p>
          <a:p>
            <a:endParaRPr lang="en-US" b="1" dirty="0"/>
          </a:p>
          <a:p>
            <a:r>
              <a:rPr lang="en-US" b="1" dirty="0"/>
              <a:t>DPA Coverage</a:t>
            </a:r>
            <a:r>
              <a:rPr lang="en-US" dirty="0"/>
              <a:t> refers to whether the data is protected under Microsoft's </a:t>
            </a:r>
            <a:r>
              <a:rPr lang="en-US" b="1" dirty="0"/>
              <a:t>Data Protection Addendum</a:t>
            </a:r>
            <a:r>
              <a:rPr lang="en-US" dirty="0"/>
              <a:t> - a legally binding contract that governs how Microsoft handles organizational data.</a:t>
            </a:r>
          </a:p>
          <a:p>
            <a:r>
              <a:rPr lang="en-US" b="1" dirty="0"/>
              <a:t>When data is "covered by the DPA":</a:t>
            </a:r>
            <a:endParaRPr lang="en-US" dirty="0"/>
          </a:p>
          <a:p>
            <a:pPr marL="171450" indent="-171450">
              <a:buFont typeface="Arial" panose="020B0604020202020204" pitchFamily="34" charset="0"/>
              <a:buChar char="•"/>
            </a:pPr>
            <a:r>
              <a:rPr lang="en-US" dirty="0"/>
              <a:t>Microsoft acts as a </a:t>
            </a:r>
            <a:r>
              <a:rPr lang="en-US" b="1" dirty="0"/>
              <a:t>data processor</a:t>
            </a:r>
            <a:r>
              <a:rPr lang="en-US" dirty="0"/>
              <a:t> (you're the controller)</a:t>
            </a:r>
          </a:p>
          <a:p>
            <a:pPr marL="171450" indent="-171450">
              <a:buFont typeface="Arial" panose="020B0604020202020204" pitchFamily="34" charset="0"/>
              <a:buChar char="•"/>
            </a:pPr>
            <a:r>
              <a:rPr lang="en-US" dirty="0"/>
              <a:t>Strict contractual obligations for data security, privacy, and handling</a:t>
            </a:r>
          </a:p>
          <a:p>
            <a:pPr marL="171450" indent="-171450">
              <a:buFont typeface="Arial" panose="020B0604020202020204" pitchFamily="34" charset="0"/>
              <a:buChar char="•"/>
            </a:pPr>
            <a:r>
              <a:rPr lang="en-US" dirty="0"/>
              <a:t>Your organization retains ownership and control rights</a:t>
            </a:r>
          </a:p>
          <a:p>
            <a:pPr marL="171450" indent="-171450">
              <a:buFont typeface="Arial" panose="020B0604020202020204" pitchFamily="34" charset="0"/>
              <a:buChar char="•"/>
            </a:pPr>
            <a:r>
              <a:rPr lang="en-US" dirty="0"/>
              <a:t>Microsoft cannot use the data for their own purposes</a:t>
            </a:r>
          </a:p>
          <a:p>
            <a:pPr marL="171450" indent="-171450">
              <a:buFont typeface="Arial" panose="020B0604020202020204" pitchFamily="34" charset="0"/>
              <a:buChar char="•"/>
            </a:pPr>
            <a:r>
              <a:rPr lang="en-US" dirty="0"/>
              <a:t>Subject to audit rights and compliance certifications</a:t>
            </a:r>
          </a:p>
          <a:p>
            <a:pPr marL="171450" indent="-171450">
              <a:buFont typeface="Arial" panose="020B0604020202020204" pitchFamily="34" charset="0"/>
              <a:buChar char="•"/>
            </a:pPr>
            <a:r>
              <a:rPr lang="en-US" dirty="0"/>
              <a:t>Covered by data breach notification requirements</a:t>
            </a:r>
          </a:p>
          <a:p>
            <a:pPr marL="171450" indent="-171450">
              <a:buFont typeface="Arial" panose="020B0604020202020204" pitchFamily="34" charset="0"/>
              <a:buChar char="•"/>
            </a:pPr>
            <a:r>
              <a:rPr lang="en-US" dirty="0"/>
              <a:t>Protected by geographic data residency commitments</a:t>
            </a:r>
          </a:p>
          <a:p>
            <a:r>
              <a:rPr lang="en-US" b="1" dirty="0"/>
              <a:t>When data is NOT covered by the DPA</a:t>
            </a:r>
            <a:r>
              <a:rPr lang="en-US" dirty="0"/>
              <a:t> (like web searches in Copilot):</a:t>
            </a:r>
          </a:p>
          <a:p>
            <a:pPr marL="171450" indent="-171450">
              <a:buFont typeface="Arial" panose="020B0604020202020204" pitchFamily="34" charset="0"/>
              <a:buChar char="•"/>
            </a:pPr>
            <a:r>
              <a:rPr lang="en-US" dirty="0"/>
              <a:t>Microsoft may act as a data controller</a:t>
            </a:r>
          </a:p>
          <a:p>
            <a:pPr marL="171450" indent="-171450">
              <a:buFont typeface="Arial" panose="020B0604020202020204" pitchFamily="34" charset="0"/>
              <a:buChar char="•"/>
            </a:pPr>
            <a:r>
              <a:rPr lang="en-US" dirty="0"/>
              <a:t>Governed by Microsoft's general privacy policy instead</a:t>
            </a:r>
          </a:p>
          <a:p>
            <a:pPr marL="171450" indent="-171450">
              <a:buFont typeface="Arial" panose="020B0604020202020204" pitchFamily="34" charset="0"/>
              <a:buChar char="•"/>
            </a:pPr>
            <a:r>
              <a:rPr lang="en-US" dirty="0"/>
              <a:t>Less restrictive data handling terms</a:t>
            </a:r>
          </a:p>
          <a:p>
            <a:pPr marL="171450" indent="-171450">
              <a:buFont typeface="Arial" panose="020B0604020202020204" pitchFamily="34" charset="0"/>
              <a:buChar char="•"/>
            </a:pPr>
            <a:r>
              <a:rPr lang="en-US" dirty="0"/>
              <a:t>Potentially shared with third parties (like Bing)</a:t>
            </a:r>
          </a:p>
          <a:p>
            <a:pPr marL="171450" indent="-171450">
              <a:buFont typeface="Arial" panose="020B0604020202020204" pitchFamily="34" charset="0"/>
              <a:buChar char="•"/>
            </a:pPr>
            <a:r>
              <a:rPr lang="en-US" dirty="0"/>
              <a:t>May not meet regulatory compliance requirements</a:t>
            </a:r>
          </a:p>
          <a:p>
            <a:r>
              <a:rPr lang="en-US" b="1" dirty="0"/>
              <a:t>Why this matters for Copilot:</a:t>
            </a:r>
            <a:endParaRPr lang="en-US" dirty="0"/>
          </a:p>
          <a:p>
            <a:pPr>
              <a:buFont typeface="Arial" panose="020B0604020202020204" pitchFamily="34" charset="0"/>
              <a:buNone/>
            </a:pPr>
            <a:r>
              <a:rPr lang="en-US" b="1" dirty="0"/>
              <a:t>Prompts &amp; responses</a:t>
            </a:r>
            <a:r>
              <a:rPr lang="en-US" dirty="0"/>
              <a:t> = DPA protected ✓</a:t>
            </a:r>
          </a:p>
          <a:p>
            <a:pPr>
              <a:buFont typeface="Arial" panose="020B0604020202020204" pitchFamily="34" charset="0"/>
              <a:buNone/>
            </a:pPr>
            <a:r>
              <a:rPr lang="en-US" b="1" dirty="0"/>
              <a:t>Web search queries</a:t>
            </a:r>
            <a:r>
              <a:rPr lang="en-US" dirty="0"/>
              <a:t> = NOT DPA protected ✗</a:t>
            </a:r>
          </a:p>
          <a:p>
            <a:r>
              <a:rPr lang="en-US" dirty="0"/>
              <a:t>This creates a critical gap: If an employee asks Copilot to "search the web for information about our Project Falcon acquisition target," that search query containing confidential information isn't protected by your enterprise agreement.</a:t>
            </a:r>
          </a:p>
          <a:p>
            <a:endParaRPr lang="en-US" b="1" dirty="0"/>
          </a:p>
          <a:p>
            <a:r>
              <a:rPr lang="en-US" b="1" dirty="0"/>
              <a:t>------------------------------</a:t>
            </a:r>
          </a:p>
          <a:p>
            <a:endParaRPr lang="en-US" b="1" dirty="0"/>
          </a:p>
          <a:p>
            <a:r>
              <a:rPr lang="en-US" b="1" dirty="0"/>
              <a:t>FERC Compliance Risks</a:t>
            </a:r>
            <a:r>
              <a:rPr lang="en-US" dirty="0"/>
              <a:t>: While Copilot prompts and responses are DPA-protected, web search queries are not - creating significant exposure for FERC-regulated data. Critical Energy Infrastructure Information (CEII), including pipeline capacities, operational data, and system vulnerabilities, could be inadvertently exposed through web-grounded queries.</a:t>
            </a:r>
          </a:p>
          <a:p>
            <a:endParaRPr lang="en-US" dirty="0"/>
          </a:p>
          <a:p>
            <a:r>
              <a:rPr lang="en-US" dirty="0"/>
              <a:t>Additionally, Standards of Conduct violations could occur if non-public transmission information or market-sensitive data (customer contracts, capacity availability, pricing) is included in searches. For example, asking Copilot to "search for competitors' pipeline capacity compared to our Eagle Ford system" could expose confidential operational data outside DPA protections.</a:t>
            </a:r>
          </a:p>
          <a:p>
            <a:endParaRPr lang="en-US" dirty="0"/>
          </a:p>
          <a:p>
            <a:r>
              <a:rPr lang="en-US" dirty="0"/>
              <a:t>Train users to NEVER include in Copilot queries:</a:t>
            </a:r>
          </a:p>
          <a:p>
            <a:pPr marL="171450" indent="-171450">
              <a:buFont typeface="Arial" panose="020B0604020202020204" pitchFamily="34" charset="0"/>
              <a:buChar char="•"/>
            </a:pPr>
            <a:r>
              <a:rPr lang="en-US" dirty="0"/>
              <a:t>Pipeline specifications or vulnerabilities</a:t>
            </a:r>
          </a:p>
          <a:p>
            <a:pPr marL="171450" indent="-171450">
              <a:buFont typeface="Arial" panose="020B0604020202020204" pitchFamily="34" charset="0"/>
              <a:buChar char="•"/>
            </a:pPr>
            <a:r>
              <a:rPr lang="en-US" dirty="0"/>
              <a:t>Non-public capacity or availability data</a:t>
            </a:r>
          </a:p>
          <a:p>
            <a:pPr marL="171450" indent="-171450">
              <a:buFont typeface="Arial" panose="020B0604020202020204" pitchFamily="34" charset="0"/>
              <a:buChar char="•"/>
            </a:pPr>
            <a:r>
              <a:rPr lang="en-US" dirty="0"/>
              <a:t>Customer contract terms or negotiations</a:t>
            </a:r>
          </a:p>
          <a:p>
            <a:pPr marL="171450" indent="-171450">
              <a:buFont typeface="Arial" panose="020B0604020202020204" pitchFamily="34" charset="0"/>
              <a:buChar char="•"/>
            </a:pPr>
            <a:r>
              <a:rPr lang="en-US" dirty="0"/>
              <a:t>Market-sensitive operational information</a:t>
            </a:r>
          </a:p>
          <a:p>
            <a:pPr marL="171450" indent="-171450">
              <a:buFont typeface="Arial" panose="020B0604020202020204" pitchFamily="34" charset="0"/>
              <a:buChar char="•"/>
            </a:pPr>
            <a:r>
              <a:rPr lang="en-US" dirty="0"/>
              <a:t>Interstate transmission details</a:t>
            </a:r>
          </a:p>
          <a:p>
            <a:pPr marL="171450" indent="-171450">
              <a:buFont typeface="Arial" panose="020B0604020202020204" pitchFamily="34" charset="0"/>
              <a:buChar char="•"/>
            </a:pPr>
            <a:r>
              <a:rPr lang="en-US" dirty="0"/>
              <a:t>Any data marked as CEII</a:t>
            </a:r>
          </a:p>
          <a:p>
            <a:endParaRPr lang="en-US" dirty="0"/>
          </a:p>
          <a:p>
            <a:r>
              <a:rPr lang="en-US" dirty="0"/>
              <a:t>Consider implementing DLP policies specifically for CEII markers and establishing pre-approved prompts for market analysis that exclude non-public information. Regular audits of Copilot usage should specifically review for potential FERC compliance violations.</a:t>
            </a:r>
          </a:p>
          <a:p>
            <a:endParaRPr lang="en-US" b="1" dirty="0"/>
          </a:p>
          <a:p>
            <a:r>
              <a:rPr lang="en-US" b="1" dirty="0"/>
              <a:t>------------------------------</a:t>
            </a:r>
          </a:p>
          <a:p>
            <a:endParaRPr lang="en-US" b="1" dirty="0"/>
          </a:p>
          <a:p>
            <a:r>
              <a:rPr lang="en-US" b="1" dirty="0"/>
              <a:t>How a Termination Letter Request Could Create Major Liability</a:t>
            </a:r>
          </a:p>
          <a:p>
            <a:r>
              <a:rPr lang="en-US" dirty="0"/>
              <a:t>When you type "Help me draft a termination letter for John Smith," here's what happens:</a:t>
            </a:r>
          </a:p>
          <a:p>
            <a:endParaRPr lang="en-US" b="1" dirty="0"/>
          </a:p>
          <a:p>
            <a:r>
              <a:rPr lang="en-US" b="1" dirty="0"/>
              <a:t>1. Permanent Record Creation</a:t>
            </a:r>
            <a:endParaRPr lang="en-US" dirty="0"/>
          </a:p>
          <a:p>
            <a:pPr marL="171450" indent="-171450">
              <a:buFont typeface="Arial" panose="020B0604020202020204" pitchFamily="34" charset="0"/>
              <a:buChar char="•"/>
            </a:pPr>
            <a:r>
              <a:rPr lang="en-US" dirty="0"/>
              <a:t>Your prompt becomes part of your organization's permanent data estate</a:t>
            </a:r>
          </a:p>
          <a:p>
            <a:pPr marL="171450" indent="-171450">
              <a:buFont typeface="Arial" panose="020B0604020202020204" pitchFamily="34" charset="0"/>
              <a:buChar char="•"/>
            </a:pPr>
            <a:r>
              <a:rPr lang="en-US" dirty="0"/>
              <a:t>Stored in Microsoft's systems and backed up across multiple locations</a:t>
            </a:r>
          </a:p>
          <a:p>
            <a:pPr marL="171450" indent="-171450">
              <a:buFont typeface="Arial" panose="020B0604020202020204" pitchFamily="34" charset="0"/>
              <a:buChar char="•"/>
            </a:pPr>
            <a:r>
              <a:rPr lang="en-US" dirty="0"/>
              <a:t>Cannot be truly deleted - only marked for deletion per retention policies</a:t>
            </a:r>
          </a:p>
          <a:p>
            <a:endParaRPr lang="en-US" b="1" dirty="0"/>
          </a:p>
          <a:p>
            <a:r>
              <a:rPr lang="en-US" b="1" dirty="0"/>
              <a:t>2. eDiscovery &amp; Litigation Exposure</a:t>
            </a:r>
            <a:endParaRPr lang="en-US" dirty="0"/>
          </a:p>
          <a:p>
            <a:pPr marL="171450" indent="-171450">
              <a:buFont typeface="Arial" panose="020B0604020202020204" pitchFamily="34" charset="0"/>
              <a:buChar char="•"/>
            </a:pPr>
            <a:r>
              <a:rPr lang="en-US" dirty="0"/>
              <a:t>If John Smith sues for wrongful termination, opposing counsel can subpoena ALL Copilot interactions</a:t>
            </a:r>
          </a:p>
          <a:p>
            <a:pPr marL="171450" indent="-171450">
              <a:buFont typeface="Arial" panose="020B0604020202020204" pitchFamily="34" charset="0"/>
              <a:buChar char="•"/>
            </a:pPr>
            <a:r>
              <a:rPr lang="en-US" dirty="0"/>
              <a:t>Your prompt reveals: termination planning timeline, your involvement, potential premeditation</a:t>
            </a:r>
          </a:p>
          <a:p>
            <a:pPr marL="171450" indent="-171450">
              <a:buFont typeface="Arial" panose="020B0604020202020204" pitchFamily="34" charset="0"/>
              <a:buChar char="•"/>
            </a:pPr>
            <a:r>
              <a:rPr lang="en-US" dirty="0"/>
              <a:t>Creates evidence that didn't exist before ("We found the HR director was planning this termination weeks before the alleged performance issue")</a:t>
            </a:r>
          </a:p>
          <a:p>
            <a:endParaRPr lang="en-US" b="1" dirty="0"/>
          </a:p>
          <a:p>
            <a:r>
              <a:rPr lang="en-US" b="1" dirty="0"/>
              <a:t>3. Multiple Access Points</a:t>
            </a:r>
            <a:endParaRPr lang="en-US" dirty="0"/>
          </a:p>
          <a:p>
            <a:pPr marL="171450" indent="-171450">
              <a:buFont typeface="Arial" panose="020B0604020202020204" pitchFamily="34" charset="0"/>
              <a:buChar char="•"/>
            </a:pPr>
            <a:r>
              <a:rPr lang="en-US" dirty="0"/>
              <a:t>Microsoft 365 admins can access audit logs</a:t>
            </a:r>
          </a:p>
          <a:p>
            <a:pPr marL="171450" indent="-171450">
              <a:buFont typeface="Arial" panose="020B0604020202020204" pitchFamily="34" charset="0"/>
              <a:buChar char="•"/>
            </a:pPr>
            <a:r>
              <a:rPr lang="en-US" dirty="0"/>
              <a:t>Compliance officers can search all Copilot interactions</a:t>
            </a:r>
          </a:p>
          <a:p>
            <a:pPr marL="171450" indent="-171450">
              <a:buFont typeface="Arial" panose="020B0604020202020204" pitchFamily="34" charset="0"/>
              <a:buChar char="•"/>
            </a:pPr>
            <a:r>
              <a:rPr lang="en-US" dirty="0"/>
              <a:t>IT security teams monitoring for data leaks will see it</a:t>
            </a:r>
          </a:p>
          <a:p>
            <a:pPr marL="171450" indent="-171450">
              <a:buFont typeface="Arial" panose="020B0604020202020204" pitchFamily="34" charset="0"/>
              <a:buChar char="•"/>
            </a:pPr>
            <a:r>
              <a:rPr lang="en-US" dirty="0"/>
              <a:t>Anyone with eDiscovery permissions during legal holds</a:t>
            </a:r>
          </a:p>
          <a:p>
            <a:endParaRPr lang="en-US" b="1" dirty="0"/>
          </a:p>
          <a:p>
            <a:r>
              <a:rPr lang="en-US" b="1" dirty="0"/>
              <a:t>4. Context Without Protection</a:t>
            </a:r>
            <a:endParaRPr lang="en-US" dirty="0"/>
          </a:p>
          <a:p>
            <a:pPr marL="171450" indent="-171450">
              <a:buFont typeface="Arial" panose="020B0604020202020204" pitchFamily="34" charset="0"/>
              <a:buChar char="•"/>
            </a:pPr>
            <a:r>
              <a:rPr lang="en-US" dirty="0"/>
              <a:t>Unlike attorney-client privileged communications, Copilot chats have no privilege</a:t>
            </a:r>
          </a:p>
          <a:p>
            <a:pPr marL="171450" indent="-171450">
              <a:buFont typeface="Arial" panose="020B0604020202020204" pitchFamily="34" charset="0"/>
              <a:buChar char="•"/>
            </a:pPr>
            <a:r>
              <a:rPr lang="en-US" dirty="0"/>
              <a:t>Reveals thought process, concerns, and strategy that would normally stay confidential</a:t>
            </a:r>
          </a:p>
          <a:p>
            <a:pPr marL="171450" indent="-171450">
              <a:buFont typeface="Arial" panose="020B0604020202020204" pitchFamily="34" charset="0"/>
              <a:buChar char="•"/>
            </a:pPr>
            <a:r>
              <a:rPr lang="en-US" dirty="0"/>
              <a:t>Shows multiple drafts/iterations that could contradict official reasoning</a:t>
            </a:r>
          </a:p>
          <a:p>
            <a:endParaRPr lang="en-US" b="1" dirty="0"/>
          </a:p>
          <a:p>
            <a:r>
              <a:rPr lang="en-US" b="1" dirty="0"/>
              <a:t>5. Oil &amp; Gas Specific Risks</a:t>
            </a:r>
            <a:endParaRPr lang="en-US" dirty="0"/>
          </a:p>
          <a:p>
            <a:pPr marL="171450" indent="-171450">
              <a:buFont typeface="Arial" panose="020B0604020202020204" pitchFamily="34" charset="0"/>
              <a:buChar char="•"/>
            </a:pPr>
            <a:r>
              <a:rPr lang="en-US" dirty="0"/>
              <a:t>Safety-sensitive position terminations could trigger OSHA investigations</a:t>
            </a:r>
          </a:p>
          <a:p>
            <a:pPr marL="171450" indent="-171450">
              <a:buFont typeface="Arial" panose="020B0604020202020204" pitchFamily="34" charset="0"/>
              <a:buChar char="•"/>
            </a:pPr>
            <a:r>
              <a:rPr lang="en-US" dirty="0"/>
              <a:t>Union environments: Evidence of pre-planning could violate collective bargaining agreements</a:t>
            </a:r>
          </a:p>
          <a:p>
            <a:pPr marL="171450" indent="-171450">
              <a:buFont typeface="Arial" panose="020B0604020202020204" pitchFamily="34" charset="0"/>
              <a:buChar char="•"/>
            </a:pPr>
            <a:r>
              <a:rPr lang="en-US" dirty="0"/>
              <a:t>Contractor relationships: Could expose prime contractor to co-employment claims</a:t>
            </a:r>
          </a:p>
          <a:p>
            <a:pPr marL="171450" indent="-171450">
              <a:buFont typeface="Arial" panose="020B0604020202020204" pitchFamily="34" charset="0"/>
              <a:buChar char="•"/>
            </a:pPr>
            <a:r>
              <a:rPr lang="en-US" dirty="0"/>
              <a:t>Following a safety incident: Could be seen as retaliation rather than performance-based</a:t>
            </a:r>
          </a:p>
          <a:p>
            <a:endParaRPr lang="en-US" b="1" dirty="0"/>
          </a:p>
          <a:p>
            <a:r>
              <a:rPr lang="en-US" b="1" dirty="0"/>
              <a:t>Better Approach:</a:t>
            </a:r>
            <a:r>
              <a:rPr lang="en-US" dirty="0"/>
              <a:t> Work with HR/Legal directly, keep sensitive planning offline, and only use Copilot for generic policy questions like "What are best practices for performance improvement plans?"</a:t>
            </a:r>
          </a:p>
          <a:p>
            <a:endParaRPr lang="en-US" b="1" dirty="0"/>
          </a:p>
        </p:txBody>
      </p:sp>
      <p:sp>
        <p:nvSpPr>
          <p:cNvPr id="4" name="Slide Number Placeholder 3"/>
          <p:cNvSpPr>
            <a:spLocks noGrp="1"/>
          </p:cNvSpPr>
          <p:nvPr>
            <p:ph type="sldNum" sz="quarter" idx="5"/>
          </p:nvPr>
        </p:nvSpPr>
        <p:spPr/>
        <p:txBody>
          <a:bodyPr/>
          <a:lstStyle/>
          <a:p>
            <a:fld id="{20532378-A7CF-475A-BE97-0A1E8561A6EA}" type="slidenum">
              <a:rPr lang="en-US" smtClean="0"/>
              <a:t>20</a:t>
            </a:fld>
            <a:endParaRPr lang="en-US"/>
          </a:p>
        </p:txBody>
      </p:sp>
    </p:spTree>
    <p:extLst>
      <p:ext uri="{BB962C8B-B14F-4D97-AF65-F5344CB8AC3E}">
        <p14:creationId xmlns:p14="http://schemas.microsoft.com/office/powerpoint/2010/main" val="1386996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example prompts to highlight the difference between M365 Chat and Search.  Be very careful about what you prompt it to do.</a:t>
            </a:r>
          </a:p>
        </p:txBody>
      </p:sp>
      <p:sp>
        <p:nvSpPr>
          <p:cNvPr id="4" name="Slide Number Placeholder 3"/>
          <p:cNvSpPr>
            <a:spLocks noGrp="1"/>
          </p:cNvSpPr>
          <p:nvPr>
            <p:ph type="sldNum" sz="quarter" idx="5"/>
          </p:nvPr>
        </p:nvSpPr>
        <p:spPr/>
        <p:txBody>
          <a:bodyPr/>
          <a:lstStyle/>
          <a:p>
            <a:fld id="{20532378-A7CF-475A-BE97-0A1E8561A6EA}" type="slidenum">
              <a:rPr lang="en-US" smtClean="0"/>
              <a:t>23</a:t>
            </a:fld>
            <a:endParaRPr lang="en-US"/>
          </a:p>
        </p:txBody>
      </p:sp>
    </p:spTree>
    <p:extLst>
      <p:ext uri="{BB962C8B-B14F-4D97-AF65-F5344CB8AC3E}">
        <p14:creationId xmlns:p14="http://schemas.microsoft.com/office/powerpoint/2010/main" val="3071340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532378-A7CF-475A-BE97-0A1E8561A6EA}" type="slidenum">
              <a:rPr lang="en-US" smtClean="0"/>
              <a:t>25</a:t>
            </a:fld>
            <a:endParaRPr lang="en-US"/>
          </a:p>
        </p:txBody>
      </p:sp>
    </p:spTree>
    <p:extLst>
      <p:ext uri="{BB962C8B-B14F-4D97-AF65-F5344CB8AC3E}">
        <p14:creationId xmlns:p14="http://schemas.microsoft.com/office/powerpoint/2010/main" val="1731475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Interactivity Modes</a:t>
            </a:r>
            <a:endParaRPr lang="en-US" dirty="0"/>
          </a:p>
          <a:p>
            <a:pPr marL="171450" indent="-171450">
              <a:buFont typeface="Arial" panose="020B0604020202020204" pitchFamily="34" charset="0"/>
              <a:buChar char="•"/>
            </a:pPr>
            <a:r>
              <a:rPr lang="en-US" dirty="0"/>
              <a:t>Prompt = text instructions to guide AI output</a:t>
            </a:r>
          </a:p>
          <a:p>
            <a:pPr marL="171450" indent="-171450">
              <a:buFont typeface="Arial" panose="020B0604020202020204" pitchFamily="34" charset="0"/>
              <a:buChar char="•"/>
            </a:pPr>
            <a:r>
              <a:rPr lang="en-US" dirty="0"/>
              <a:t>Like giving directions to assistant</a:t>
            </a:r>
          </a:p>
          <a:p>
            <a:pPr marL="171450" indent="-171450">
              <a:buFont typeface="Arial" panose="020B0604020202020204" pitchFamily="34" charset="0"/>
              <a:buChar char="•"/>
            </a:pPr>
            <a:r>
              <a:rPr lang="en-US" dirty="0"/>
              <a:t>Multi-modal: text + images, voice, code</a:t>
            </a:r>
          </a:p>
          <a:p>
            <a:pPr marL="171450" indent="-171450">
              <a:buFont typeface="Arial" panose="020B0604020202020204" pitchFamily="34" charset="0"/>
              <a:buChar char="•"/>
            </a:pPr>
            <a:r>
              <a:rPr lang="en-US" dirty="0"/>
              <a:t>Show example prompt on screen</a:t>
            </a:r>
          </a:p>
          <a:p>
            <a:pPr marL="171450" indent="-171450">
              <a:buFont typeface="Arial" panose="020B0604020202020204" pitchFamily="34" charset="0"/>
              <a:buChar char="•"/>
            </a:pPr>
            <a:r>
              <a:rPr lang="en-US" dirty="0"/>
              <a:t>"Write email" vs "Write professional email declining meeting"</a:t>
            </a:r>
          </a:p>
          <a:p>
            <a:endParaRPr lang="en-US" b="1" dirty="0"/>
          </a:p>
          <a:p>
            <a:r>
              <a:rPr lang="en-US" b="1" dirty="0"/>
              <a:t>Human in the Loop</a:t>
            </a:r>
            <a:endParaRPr lang="en-US" dirty="0"/>
          </a:p>
          <a:p>
            <a:pPr marL="171450" indent="-171450">
              <a:buFont typeface="Arial" panose="020B0604020202020204" pitchFamily="34" charset="0"/>
              <a:buChar char="•"/>
            </a:pPr>
            <a:r>
              <a:rPr lang="en-US" dirty="0"/>
              <a:t>Human actively guides/corrects AI output</a:t>
            </a:r>
          </a:p>
          <a:p>
            <a:pPr marL="171450" indent="-171450">
              <a:buFont typeface="Arial" panose="020B0604020202020204" pitchFamily="34" charset="0"/>
              <a:buChar char="•"/>
            </a:pPr>
            <a:r>
              <a:rPr lang="en-US" dirty="0"/>
              <a:t>Not "set and forget" - iterative process</a:t>
            </a:r>
          </a:p>
          <a:p>
            <a:pPr marL="171450" indent="-171450">
              <a:buFont typeface="Arial" panose="020B0604020202020204" pitchFamily="34" charset="0"/>
              <a:buChar char="•"/>
            </a:pPr>
            <a:r>
              <a:rPr lang="en-US" dirty="0"/>
              <a:t>Example: Copilot writes "CEO loves interpretive dance at board meetings"</a:t>
            </a:r>
          </a:p>
          <a:p>
            <a:pPr marL="171450" indent="-171450">
              <a:buFont typeface="Arial" panose="020B0604020202020204" pitchFamily="34" charset="0"/>
              <a:buChar char="•"/>
            </a:pPr>
            <a:r>
              <a:rPr lang="en-US" dirty="0"/>
              <a:t>Human catches absurd errors before sending</a:t>
            </a:r>
          </a:p>
          <a:p>
            <a:pPr marL="171450" indent="-171450">
              <a:buFont typeface="Arial" panose="020B0604020202020204" pitchFamily="34" charset="0"/>
              <a:buChar char="•"/>
            </a:pPr>
            <a:r>
              <a:rPr lang="en-US" dirty="0"/>
              <a:t>Critical for high-stakes: medical diagnosis, legal advice</a:t>
            </a:r>
          </a:p>
          <a:p>
            <a:pPr marL="171450" indent="-171450">
              <a:buFont typeface="Arial" panose="020B0604020202020204" pitchFamily="34" charset="0"/>
              <a:buChar char="•"/>
            </a:pPr>
            <a:r>
              <a:rPr lang="en-US" dirty="0"/>
              <a:t>AI suggests, human verifies/decides</a:t>
            </a:r>
          </a:p>
          <a:p>
            <a:endParaRPr lang="en-US" b="1" dirty="0"/>
          </a:p>
          <a:p>
            <a:r>
              <a:rPr lang="en-US" b="1" dirty="0"/>
              <a:t>Knowledge Cut-Off</a:t>
            </a:r>
            <a:endParaRPr lang="en-US" dirty="0"/>
          </a:p>
          <a:p>
            <a:pPr marL="171450" indent="-171450">
              <a:buFont typeface="Arial" panose="020B0604020202020204" pitchFamily="34" charset="0"/>
              <a:buChar char="•"/>
            </a:pPr>
            <a:r>
              <a:rPr lang="en-US" dirty="0"/>
              <a:t>Training data stops at specific date</a:t>
            </a:r>
          </a:p>
          <a:p>
            <a:pPr marL="171450" indent="-171450">
              <a:buFont typeface="Arial" panose="020B0604020202020204" pitchFamily="34" charset="0"/>
              <a:buChar char="•"/>
            </a:pPr>
            <a:r>
              <a:rPr lang="en-US" dirty="0"/>
              <a:t>Can't know yesterday's news from training alone</a:t>
            </a:r>
          </a:p>
          <a:p>
            <a:pPr marL="171450" indent="-171450">
              <a:buFont typeface="Arial" panose="020B0604020202020204" pitchFamily="34" charset="0"/>
              <a:buChar char="•"/>
            </a:pPr>
            <a:r>
              <a:rPr lang="en-US" dirty="0"/>
              <a:t>Modern workaround: web search capability</a:t>
            </a:r>
          </a:p>
          <a:p>
            <a:pPr marL="171450" indent="-171450">
              <a:buFont typeface="Arial" panose="020B0604020202020204" pitchFamily="34" charset="0"/>
              <a:buChar char="•"/>
            </a:pPr>
            <a:r>
              <a:rPr lang="en-US" dirty="0"/>
              <a:t>Copilot searches Bing, follows links</a:t>
            </a:r>
          </a:p>
          <a:p>
            <a:pPr marL="171450" indent="-171450">
              <a:buFont typeface="Arial" panose="020B0604020202020204" pitchFamily="34" charset="0"/>
              <a:buChar char="•"/>
            </a:pPr>
            <a:r>
              <a:rPr lang="en-US" dirty="0"/>
              <a:t>Demo: "What happened at Microsoft yesterday?"</a:t>
            </a:r>
          </a:p>
          <a:p>
            <a:pPr marL="171450" indent="-171450">
              <a:buFont typeface="Arial" panose="020B0604020202020204" pitchFamily="34" charset="0"/>
              <a:buChar char="•"/>
            </a:pPr>
            <a:r>
              <a:rPr lang="en-US" dirty="0"/>
              <a:t>Still verify current info - web results vary</a:t>
            </a:r>
          </a:p>
          <a:p>
            <a:endParaRPr lang="en-US" b="1" dirty="0"/>
          </a:p>
          <a:p>
            <a:r>
              <a:rPr lang="en-US" b="1" dirty="0"/>
              <a:t>Hallucinations</a:t>
            </a:r>
            <a:endParaRPr lang="en-US" dirty="0"/>
          </a:p>
          <a:p>
            <a:pPr marL="171450" indent="-171450">
              <a:buFont typeface="Arial" panose="020B0604020202020204" pitchFamily="34" charset="0"/>
              <a:buChar char="•"/>
            </a:pPr>
            <a:r>
              <a:rPr lang="en-US" dirty="0"/>
              <a:t>Confident-sounding false information</a:t>
            </a:r>
          </a:p>
          <a:p>
            <a:pPr marL="171450" indent="-171450">
              <a:buFont typeface="Arial" panose="020B0604020202020204" pitchFamily="34" charset="0"/>
              <a:buChar char="•"/>
            </a:pPr>
            <a:r>
              <a:rPr lang="en-US" dirty="0"/>
              <a:t>Funny: "Eiffel Tower moved to Berlin in 2021"</a:t>
            </a:r>
          </a:p>
          <a:p>
            <a:pPr marL="171450" indent="-171450">
              <a:buFont typeface="Arial" panose="020B0604020202020204" pitchFamily="34" charset="0"/>
              <a:buChar char="•"/>
            </a:pPr>
            <a:r>
              <a:rPr lang="en-US" dirty="0"/>
              <a:t>Obvious vs subtle danger</a:t>
            </a:r>
          </a:p>
          <a:p>
            <a:pPr marL="171450" indent="-171450">
              <a:buFont typeface="Arial" panose="020B0604020202020204" pitchFamily="34" charset="0"/>
              <a:buChar char="•"/>
            </a:pPr>
            <a:r>
              <a:rPr lang="en-US" dirty="0"/>
              <a:t>Reputation risk: "Senator Smith caught shoplifting" (never happened)</a:t>
            </a:r>
          </a:p>
          <a:p>
            <a:pPr marL="171450" indent="-171450">
              <a:buFont typeface="Arial" panose="020B0604020202020204" pitchFamily="34" charset="0"/>
              <a:buChar char="•"/>
            </a:pPr>
            <a:r>
              <a:rPr lang="en-US" dirty="0"/>
              <a:t>Legal/medical risks from plausible lies</a:t>
            </a:r>
          </a:p>
          <a:p>
            <a:pPr marL="171450" indent="-171450">
              <a:buFont typeface="Arial" panose="020B0604020202020204" pitchFamily="34" charset="0"/>
              <a:buChar char="•"/>
            </a:pPr>
            <a:r>
              <a:rPr lang="en-US" dirty="0"/>
              <a:t>Prevention: verify facts, cross-reference sources</a:t>
            </a:r>
          </a:p>
          <a:p>
            <a:pPr marL="171450" indent="-171450">
              <a:buFont typeface="Arial" panose="020B0604020202020204" pitchFamily="34" charset="0"/>
              <a:buChar char="•"/>
            </a:pPr>
            <a:r>
              <a:rPr lang="en-US" dirty="0"/>
              <a:t>Use AI for drafts, not final truth</a:t>
            </a:r>
          </a:p>
        </p:txBody>
      </p:sp>
      <p:sp>
        <p:nvSpPr>
          <p:cNvPr id="4" name="Slide Number Placeholder 3"/>
          <p:cNvSpPr>
            <a:spLocks noGrp="1"/>
          </p:cNvSpPr>
          <p:nvPr>
            <p:ph type="sldNum" sz="quarter" idx="5"/>
          </p:nvPr>
        </p:nvSpPr>
        <p:spPr/>
        <p:txBody>
          <a:bodyPr/>
          <a:lstStyle/>
          <a:p>
            <a:fld id="{20532378-A7CF-475A-BE97-0A1E8561A6EA}" type="slidenum">
              <a:rPr lang="en-US" smtClean="0"/>
              <a:t>26</a:t>
            </a:fld>
            <a:endParaRPr lang="en-US"/>
          </a:p>
        </p:txBody>
      </p:sp>
    </p:spTree>
    <p:extLst>
      <p:ext uri="{BB962C8B-B14F-4D97-AF65-F5344CB8AC3E}">
        <p14:creationId xmlns:p14="http://schemas.microsoft.com/office/powerpoint/2010/main" val="794858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532378-A7CF-475A-BE97-0A1E8561A6EA}" type="slidenum">
              <a:rPr lang="en-US" smtClean="0"/>
              <a:t>27</a:t>
            </a:fld>
            <a:endParaRPr lang="en-US"/>
          </a:p>
        </p:txBody>
      </p:sp>
    </p:spTree>
    <p:extLst>
      <p:ext uri="{BB962C8B-B14F-4D97-AF65-F5344CB8AC3E}">
        <p14:creationId xmlns:p14="http://schemas.microsoft.com/office/powerpoint/2010/main" val="2593665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532378-A7CF-475A-BE97-0A1E8561A6EA}" type="slidenum">
              <a:rPr lang="en-US" smtClean="0"/>
              <a:t>30</a:t>
            </a:fld>
            <a:endParaRPr lang="en-US"/>
          </a:p>
        </p:txBody>
      </p:sp>
    </p:spTree>
    <p:extLst>
      <p:ext uri="{BB962C8B-B14F-4D97-AF65-F5344CB8AC3E}">
        <p14:creationId xmlns:p14="http://schemas.microsoft.com/office/powerpoint/2010/main" val="2631903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Revisit the prompting framework</a:t>
            </a:r>
            <a:endParaRPr lang="en-US" dirty="0"/>
          </a:p>
          <a:p>
            <a:pPr marL="171450" indent="-171450">
              <a:buFont typeface="Arial" panose="020B0604020202020204" pitchFamily="34" charset="0"/>
              <a:buChar char="•"/>
            </a:pPr>
            <a:r>
              <a:rPr lang="en-US" dirty="0"/>
              <a:t>Strengthen persona: "senior data analyst" → "data analyst with 10 years finance experience"</a:t>
            </a:r>
          </a:p>
          <a:p>
            <a:pPr marL="171450" indent="-171450">
              <a:buFont typeface="Arial" panose="020B0604020202020204" pitchFamily="34" charset="0"/>
              <a:buChar char="•"/>
            </a:pPr>
            <a:r>
              <a:rPr lang="en-US" dirty="0"/>
              <a:t>Add missing context: project goals, timeline, stakeholders</a:t>
            </a:r>
          </a:p>
          <a:p>
            <a:pPr marL="171450" indent="-171450">
              <a:buFont typeface="Arial" panose="020B0604020202020204" pitchFamily="34" charset="0"/>
              <a:buChar char="•"/>
            </a:pPr>
            <a:r>
              <a:rPr lang="en-US" dirty="0"/>
              <a:t>Include reference examples from successful outputs</a:t>
            </a:r>
          </a:p>
          <a:p>
            <a:pPr marL="171450" indent="-171450">
              <a:buFont typeface="Arial" panose="020B0604020202020204" pitchFamily="34" charset="0"/>
              <a:buChar char="•"/>
            </a:pPr>
            <a:r>
              <a:rPr lang="en-US" dirty="0"/>
              <a:t>Specify format: "3 bullets per section, max 50 words each"</a:t>
            </a:r>
          </a:p>
          <a:p>
            <a:endParaRPr lang="en-US" b="1" dirty="0"/>
          </a:p>
          <a:p>
            <a:r>
              <a:rPr lang="en-US" b="1" dirty="0"/>
              <a:t>Separate prompts into shorter sentences</a:t>
            </a:r>
            <a:endParaRPr lang="en-US" dirty="0"/>
          </a:p>
          <a:p>
            <a:pPr marL="171450" indent="-171450">
              <a:buFont typeface="Arial" panose="020B0604020202020204" pitchFamily="34" charset="0"/>
              <a:buChar char="•"/>
            </a:pPr>
            <a:r>
              <a:rPr lang="en-US" dirty="0"/>
              <a:t>Talk like to a person - clear, direct</a:t>
            </a:r>
          </a:p>
          <a:p>
            <a:pPr marL="171450" indent="-171450">
              <a:buFont typeface="Arial" panose="020B0604020202020204" pitchFamily="34" charset="0"/>
              <a:buChar char="•"/>
            </a:pPr>
            <a:r>
              <a:rPr lang="en-US" dirty="0"/>
              <a:t>Word vomit example: "Create a report analyzing Q3 performance including revenue, costs, and profitability with charts"</a:t>
            </a:r>
          </a:p>
          <a:p>
            <a:pPr marL="171450" indent="-171450">
              <a:buFont typeface="Arial" panose="020B0604020202020204" pitchFamily="34" charset="0"/>
              <a:buChar char="•"/>
            </a:pPr>
            <a:r>
              <a:rPr lang="en-US" dirty="0"/>
              <a:t>Better: "Analyze Q3 performance. Include revenue metrics. Add cost breakdown. Calculate profitability. Create 3 charts."</a:t>
            </a:r>
          </a:p>
          <a:p>
            <a:pPr marL="171450" indent="-171450">
              <a:buFont typeface="Arial" panose="020B0604020202020204" pitchFamily="34" charset="0"/>
              <a:buChar char="•"/>
            </a:pPr>
            <a:r>
              <a:rPr lang="en-US" dirty="0"/>
              <a:t>Each instruction = one sentence/bullet</a:t>
            </a:r>
          </a:p>
          <a:p>
            <a:endParaRPr lang="en-US" b="1" dirty="0"/>
          </a:p>
          <a:p>
            <a:r>
              <a:rPr lang="en-US" b="1" dirty="0"/>
              <a:t>Try Rephrasing or switch to an analogous task</a:t>
            </a:r>
            <a:endParaRPr lang="en-US" dirty="0"/>
          </a:p>
          <a:p>
            <a:pPr marL="171450" indent="-171450">
              <a:buFont typeface="Arial" panose="020B0604020202020204" pitchFamily="34" charset="0"/>
              <a:buChar char="•"/>
            </a:pPr>
            <a:r>
              <a:rPr lang="en-US" dirty="0"/>
              <a:t>Marketing plan prompt → boring corporate language</a:t>
            </a:r>
          </a:p>
          <a:p>
            <a:pPr marL="171450" indent="-171450">
              <a:buFont typeface="Arial" panose="020B0604020202020204" pitchFamily="34" charset="0"/>
              <a:buChar char="•"/>
            </a:pPr>
            <a:r>
              <a:rPr lang="en-US" dirty="0"/>
              <a:t>Rephrase as: "Tell a story about Sarah, busy mom of 3, discovering our meal kit service"</a:t>
            </a:r>
          </a:p>
          <a:p>
            <a:pPr marL="171450" indent="-171450">
              <a:buFont typeface="Arial" panose="020B0604020202020204" pitchFamily="34" charset="0"/>
              <a:buChar char="•"/>
            </a:pPr>
            <a:r>
              <a:rPr lang="en-US" dirty="0"/>
              <a:t>Shifts from "write marketing plan" to "create customer journey narrative"</a:t>
            </a:r>
          </a:p>
          <a:p>
            <a:pPr marL="171450" indent="-171450">
              <a:buFont typeface="Arial" panose="020B0604020202020204" pitchFamily="34" charset="0"/>
              <a:buChar char="•"/>
            </a:pPr>
            <a:r>
              <a:rPr lang="en-US" dirty="0"/>
              <a:t>Same goal, different framing = better results</a:t>
            </a:r>
          </a:p>
          <a:p>
            <a:endParaRPr lang="en-US" b="1" dirty="0"/>
          </a:p>
          <a:p>
            <a:r>
              <a:rPr lang="en-US" b="1" dirty="0"/>
              <a:t>Introduce constraints</a:t>
            </a:r>
            <a:endParaRPr lang="en-US" dirty="0"/>
          </a:p>
          <a:p>
            <a:pPr marL="171450" indent="-171450">
              <a:buFont typeface="Arial" panose="020B0604020202020204" pitchFamily="34" charset="0"/>
              <a:buChar char="•"/>
            </a:pPr>
            <a:r>
              <a:rPr lang="en-US" dirty="0"/>
              <a:t>Restaurant recommendation without constraints = too broad</a:t>
            </a:r>
          </a:p>
          <a:p>
            <a:pPr marL="171450" indent="-171450">
              <a:buFont typeface="Arial" panose="020B0604020202020204" pitchFamily="34" charset="0"/>
              <a:buChar char="•"/>
            </a:pPr>
            <a:r>
              <a:rPr lang="en-US" dirty="0"/>
              <a:t>Add: "Italian cuisine only"</a:t>
            </a:r>
          </a:p>
          <a:p>
            <a:pPr marL="171450" indent="-171450">
              <a:buFont typeface="Arial" panose="020B0604020202020204" pitchFamily="34" charset="0"/>
              <a:buChar char="•"/>
            </a:pPr>
            <a:r>
              <a:rPr lang="en-US" dirty="0"/>
              <a:t>Add: "Downtown area, within 2 miles"</a:t>
            </a:r>
          </a:p>
          <a:p>
            <a:pPr marL="171450" indent="-171450">
              <a:buFont typeface="Arial" panose="020B0604020202020204" pitchFamily="34" charset="0"/>
              <a:buChar char="•"/>
            </a:pPr>
            <a:r>
              <a:rPr lang="en-US" dirty="0"/>
              <a:t>Add: "Must have curbside pickup"</a:t>
            </a:r>
          </a:p>
          <a:p>
            <a:pPr marL="171450" indent="-171450">
              <a:buFont typeface="Arial" panose="020B0604020202020204" pitchFamily="34" charset="0"/>
              <a:buChar char="•"/>
            </a:pPr>
            <a:r>
              <a:rPr lang="en-US" dirty="0"/>
              <a:t>Each constraint narrows and improves output quality</a:t>
            </a:r>
          </a:p>
          <a:p>
            <a:endParaRPr lang="en-US" b="1" dirty="0"/>
          </a:p>
          <a:p>
            <a:r>
              <a:rPr lang="en-US" b="1" dirty="0"/>
              <a:t>Mnemonic: RSTI</a:t>
            </a:r>
            <a:endParaRPr lang="en-US" dirty="0"/>
          </a:p>
          <a:p>
            <a:pPr marL="171450" indent="-171450">
              <a:buFont typeface="Arial" panose="020B0604020202020204" pitchFamily="34" charset="0"/>
              <a:buChar char="•"/>
            </a:pPr>
            <a:r>
              <a:rPr lang="en-US" dirty="0"/>
              <a:t>Memory device for iteration process</a:t>
            </a:r>
          </a:p>
          <a:p>
            <a:pPr marL="171450" indent="-171450">
              <a:buFont typeface="Arial" panose="020B0604020202020204" pitchFamily="34" charset="0"/>
              <a:buChar char="•"/>
            </a:pPr>
            <a:r>
              <a:rPr lang="en-US" dirty="0"/>
              <a:t>Emphasize: iteration = normal part of prompting</a:t>
            </a:r>
          </a:p>
          <a:p>
            <a:pPr marL="171450" indent="-171450">
              <a:buFont typeface="Arial" panose="020B0604020202020204" pitchFamily="34" charset="0"/>
              <a:buChar char="•"/>
            </a:pPr>
            <a:r>
              <a:rPr lang="en-US" dirty="0"/>
              <a:t>Not failure - it's refinement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0532378-A7CF-475A-BE97-0A1E8561A6EA}" type="slidenum">
              <a:rPr lang="en-US" smtClean="0"/>
              <a:t>35</a:t>
            </a:fld>
            <a:endParaRPr lang="en-US"/>
          </a:p>
        </p:txBody>
      </p:sp>
    </p:spTree>
    <p:extLst>
      <p:ext uri="{BB962C8B-B14F-4D97-AF65-F5344CB8AC3E}">
        <p14:creationId xmlns:p14="http://schemas.microsoft.com/office/powerpoint/2010/main" val="2436926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532378-A7CF-475A-BE97-0A1E8561A6EA}" type="slidenum">
              <a:rPr lang="en-US" smtClean="0"/>
              <a:t>37</a:t>
            </a:fld>
            <a:endParaRPr lang="en-US"/>
          </a:p>
        </p:txBody>
      </p:sp>
    </p:spTree>
    <p:extLst>
      <p:ext uri="{BB962C8B-B14F-4D97-AF65-F5344CB8AC3E}">
        <p14:creationId xmlns:p14="http://schemas.microsoft.com/office/powerpoint/2010/main" val="3831922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Prompt Chaining</a:t>
            </a:r>
            <a:endParaRPr lang="en-US" b="0" dirty="0"/>
          </a:p>
          <a:p>
            <a:pPr marL="171450" indent="-171450">
              <a:buFont typeface="Arial" panose="020B0604020202020204" pitchFamily="34" charset="0"/>
              <a:buChar char="•"/>
            </a:pPr>
            <a:r>
              <a:rPr lang="en-US" b="0" dirty="0"/>
              <a:t>Get three versions of a summary for one of our press releases</a:t>
            </a:r>
          </a:p>
          <a:p>
            <a:pPr marL="171450" indent="-171450">
              <a:buFont typeface="Arial" panose="020B0604020202020204" pitchFamily="34" charset="0"/>
              <a:buChar char="•"/>
            </a:pPr>
            <a:r>
              <a:rPr lang="en-US" b="0" dirty="0"/>
              <a:t>Combine the three versions of the summary into something catchy and impactful</a:t>
            </a:r>
          </a:p>
          <a:p>
            <a:pPr marL="171450" indent="-171450">
              <a:buFont typeface="Arial" panose="020B0604020202020204" pitchFamily="34" charset="0"/>
              <a:buChar char="•"/>
            </a:pPr>
            <a:endParaRPr lang="en-US" b="0" dirty="0"/>
          </a:p>
          <a:p>
            <a:pPr marL="0" indent="0">
              <a:buFont typeface="Arial" panose="020B0604020202020204" pitchFamily="34" charset="0"/>
              <a:buNone/>
            </a:pPr>
            <a:r>
              <a:rPr lang="en-US" b="1" dirty="0"/>
              <a:t>Chain of Thought</a:t>
            </a:r>
          </a:p>
          <a:p>
            <a:pPr marL="171450" indent="-171450">
              <a:buFont typeface="Arial" panose="020B0604020202020204" pitchFamily="34" charset="0"/>
              <a:buChar char="•"/>
            </a:pPr>
            <a:r>
              <a:rPr lang="en-US" b="0" dirty="0"/>
              <a:t>Explain reasoning as a step-by-step process</a:t>
            </a:r>
          </a:p>
          <a:p>
            <a:pPr marL="171450" indent="-171450">
              <a:buFont typeface="Arial" panose="020B0604020202020204" pitchFamily="34" charset="0"/>
              <a:buChar char="•"/>
            </a:pPr>
            <a:r>
              <a:rPr lang="en-US" b="0" dirty="0"/>
              <a:t>Just add the tagline “explain your thought process”</a:t>
            </a:r>
          </a:p>
          <a:p>
            <a:pPr marL="171450" indent="-171450">
              <a:buFont typeface="Arial" panose="020B0604020202020204" pitchFamily="34" charset="0"/>
              <a:buChar char="•"/>
            </a:pPr>
            <a:r>
              <a:rPr lang="en-US" b="0" dirty="0"/>
              <a:t>Helps you understand the model’s decision making and understand where things are going wrong</a:t>
            </a:r>
          </a:p>
          <a:p>
            <a:pPr marL="0" indent="0">
              <a:buFont typeface="Arial" panose="020B0604020202020204" pitchFamily="34" charset="0"/>
              <a:buNone/>
            </a:pPr>
            <a:endParaRPr lang="en-US" b="0" dirty="0"/>
          </a:p>
          <a:p>
            <a:pPr marL="0" indent="0">
              <a:buFont typeface="Arial" panose="020B0604020202020204" pitchFamily="34" charset="0"/>
              <a:buNone/>
            </a:pPr>
            <a:r>
              <a:rPr lang="en-US" b="1" dirty="0"/>
              <a:t>Tree of thought</a:t>
            </a:r>
          </a:p>
          <a:p>
            <a:pPr marL="171450" indent="-171450">
              <a:buFont typeface="Arial" panose="020B0604020202020204" pitchFamily="34" charset="0"/>
              <a:buChar char="•"/>
            </a:pPr>
            <a:r>
              <a:rPr lang="en-US" b="0" dirty="0"/>
              <a:t>Explore multiple reasoning paths simultaneously</a:t>
            </a:r>
          </a:p>
          <a:p>
            <a:pPr marL="171450" indent="-171450">
              <a:buFont typeface="Arial" panose="020B0604020202020204" pitchFamily="34" charset="0"/>
              <a:buChar char="•"/>
            </a:pPr>
            <a:r>
              <a:rPr lang="en-US" b="0" dirty="0"/>
              <a:t>Creating outlines and drafting sections for lengthy documents</a:t>
            </a:r>
          </a:p>
          <a:p>
            <a:pPr marL="171450" indent="-171450">
              <a:buFont typeface="Arial" panose="020B0604020202020204" pitchFamily="34" charset="0"/>
              <a:buChar char="•"/>
            </a:pPr>
            <a:r>
              <a:rPr lang="en-US" b="0" dirty="0"/>
              <a:t>YMMV</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0532378-A7CF-475A-BE97-0A1E8561A6EA}" type="slidenum">
              <a:rPr lang="en-US" smtClean="0"/>
              <a:t>38</a:t>
            </a:fld>
            <a:endParaRPr lang="en-US"/>
          </a:p>
        </p:txBody>
      </p:sp>
    </p:spTree>
    <p:extLst>
      <p:ext uri="{BB962C8B-B14F-4D97-AF65-F5344CB8AC3E}">
        <p14:creationId xmlns:p14="http://schemas.microsoft.com/office/powerpoint/2010/main" val="2467279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Advanced AI System</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Highlight that M365 Copilot is a sophisticated AI system.</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Emphasize its ability to understand and generate human language efficiently.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Mention how this improves productivity across various tasks.</a:t>
            </a:r>
          </a:p>
          <a:p>
            <a:br>
              <a:rPr lang="en-US" sz="1200" b="1"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Processing Text Data</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Explain that M365 Copilot uses a large language model (LLM).</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Describe how it processes vast amounts of text data to learn and recognize patterns and context.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Note its effectiveness in language-related tasks.</a:t>
            </a:r>
          </a:p>
          <a:p>
            <a:br>
              <a:rPr lang="en-US" sz="1200" b="1"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Enhanced Productivity</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Discuss how M365 Copilot enhances productivity.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Provide examples like drafting emails, generating reports, and building presentations.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Mention the efficiency it brings to work.</a:t>
            </a:r>
          </a:p>
          <a:p>
            <a:br>
              <a:rPr lang="en-US" sz="1200" b="1"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Some Caveats</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Warn about potential misunderstandings and lack of experience.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Explain that these can lead to incorrect, imprecise, or nonsensical responses.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Mention that some responses can be hilarious, while others can be dangerous.</a:t>
            </a:r>
          </a:p>
          <a:p>
            <a:endParaRPr lang="en-US" dirty="0"/>
          </a:p>
        </p:txBody>
      </p:sp>
      <p:sp>
        <p:nvSpPr>
          <p:cNvPr id="4" name="Slide Number Placeholder 3"/>
          <p:cNvSpPr>
            <a:spLocks noGrp="1"/>
          </p:cNvSpPr>
          <p:nvPr>
            <p:ph type="sldNum" sz="quarter" idx="5"/>
          </p:nvPr>
        </p:nvSpPr>
        <p:spPr/>
        <p:txBody>
          <a:bodyPr/>
          <a:lstStyle/>
          <a:p>
            <a:fld id="{20532378-A7CF-475A-BE97-0A1E8561A6EA}" type="slidenum">
              <a:rPr lang="en-US" smtClean="0"/>
              <a:t>5</a:t>
            </a:fld>
            <a:endParaRPr lang="en-US"/>
          </a:p>
        </p:txBody>
      </p:sp>
    </p:spTree>
    <p:extLst>
      <p:ext uri="{BB962C8B-B14F-4D97-AF65-F5344CB8AC3E}">
        <p14:creationId xmlns:p14="http://schemas.microsoft.com/office/powerpoint/2010/main" val="2265039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Illusion of Understanding</a:t>
            </a:r>
          </a:p>
          <a:p>
            <a:r>
              <a:rPr lang="en-US" dirty="0"/>
              <a:t>Coherent responses create illusion of deep understanding.</a:t>
            </a:r>
          </a:p>
          <a:p>
            <a:r>
              <a:rPr lang="en-US" b="1" dirty="0"/>
              <a:t>Funny:</a:t>
            </a:r>
            <a:r>
              <a:rPr lang="en-US" dirty="0"/>
              <a:t> Printer diagnosed with "paper jam in tertiary feed mechanism" (doesn't exist).</a:t>
            </a:r>
          </a:p>
          <a:p>
            <a:r>
              <a:rPr lang="en-US" b="1" dirty="0"/>
              <a:t>Concerning:</a:t>
            </a:r>
            <a:r>
              <a:rPr lang="en-US" dirty="0"/>
              <a:t> Medical student - LLM called dangerous drug combo "commonly prescribed together.“</a:t>
            </a:r>
          </a:p>
          <a:p>
            <a:endParaRPr lang="en-US" dirty="0"/>
          </a:p>
          <a:p>
            <a:r>
              <a:rPr lang="en-US" b="1" dirty="0"/>
              <a:t>Hallucination with Authority</a:t>
            </a:r>
          </a:p>
          <a:p>
            <a:r>
              <a:rPr lang="en-US" dirty="0"/>
              <a:t>No fact verification - generates plausible-seeming text.</a:t>
            </a:r>
          </a:p>
          <a:p>
            <a:r>
              <a:rPr lang="en-US" b="1" dirty="0"/>
              <a:t>Funny:</a:t>
            </a:r>
            <a:r>
              <a:rPr lang="en-US" dirty="0"/>
              <a:t> Great Emu War - added fictional "General Featherstone" leading emu forces.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Concerning:</a:t>
            </a:r>
            <a:r>
              <a:rPr lang="en-US" dirty="0"/>
              <a:t> Lawyer submitted brief with 6 fake ChatGPT cases. Court sanctioned.</a:t>
            </a:r>
          </a:p>
          <a:p>
            <a:endParaRPr lang="en-US" dirty="0"/>
          </a:p>
          <a:p>
            <a:r>
              <a:rPr lang="en-US" b="1" dirty="0"/>
              <a:t>Contextual Amnesia</a:t>
            </a:r>
          </a:p>
          <a:p>
            <a:r>
              <a:rPr lang="en-US" dirty="0"/>
              <a:t>No memory between chats. Limited context causes forgetting within chats.</a:t>
            </a:r>
          </a:p>
          <a:p>
            <a:r>
              <a:rPr lang="en-US" b="1" dirty="0"/>
              <a:t>Funny:</a:t>
            </a:r>
            <a:r>
              <a:rPr lang="en-US" dirty="0"/>
              <a:t> Hour teaching coding standards. Next chat: "What coding standards?“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Concerning:</a:t>
            </a:r>
            <a:r>
              <a:rPr lang="en-US" dirty="0"/>
              <a:t> Therapist - LLM forgot trauma details mid-session, gave contradictory advice.</a:t>
            </a:r>
          </a:p>
          <a:p>
            <a:endParaRPr lang="en-US" dirty="0"/>
          </a:p>
          <a:p>
            <a:r>
              <a:rPr lang="en-US" b="1" dirty="0"/>
              <a:t>Inconsistent Expertise</a:t>
            </a:r>
          </a:p>
          <a:p>
            <a:r>
              <a:rPr lang="en-US" dirty="0"/>
              <a:t>PhD-level + toddler-level confusion simultaneously.</a:t>
            </a:r>
          </a:p>
          <a:p>
            <a:r>
              <a:rPr lang="en-US" b="1" dirty="0"/>
              <a:t>Interesting:</a:t>
            </a:r>
            <a:r>
              <a:rPr lang="en-US" dirty="0"/>
              <a:t> Solves complex calculus. "How many r's in strawberry?" Answer: "two" (it's three).</a:t>
            </a:r>
          </a:p>
          <a:p>
            <a:r>
              <a:rPr lang="en-US" b="1" dirty="0"/>
              <a:t>Dangerous:</a:t>
            </a:r>
            <a:r>
              <a:rPr lang="en-US" dirty="0"/>
              <a:t> Copilot encryption code - sophisticated looking, basic security flaw.</a:t>
            </a:r>
          </a:p>
          <a:p>
            <a:endParaRPr lang="en-US" dirty="0"/>
          </a:p>
          <a:p>
            <a:r>
              <a:rPr lang="en-US" b="1" dirty="0"/>
              <a:t>The Anthropomorphism Trap</a:t>
            </a:r>
          </a:p>
          <a:p>
            <a:r>
              <a:rPr lang="en-US" dirty="0"/>
              <a:t>Users attribute human characteristics.</a:t>
            </a:r>
          </a:p>
          <a:p>
            <a:r>
              <a:rPr lang="en-US" b="1" dirty="0"/>
              <a:t>Funny:</a:t>
            </a:r>
            <a:r>
              <a:rPr lang="en-US" dirty="0"/>
              <a:t> User apologized for too many questions, asked if AI needed break.</a:t>
            </a:r>
          </a:p>
          <a:p>
            <a:r>
              <a:rPr lang="en-US" b="1" dirty="0"/>
              <a:t>Concerning:</a:t>
            </a:r>
            <a:r>
              <a:rPr lang="en-US" dirty="0"/>
              <a:t> Elderly person shared financial info with "friend" AI.</a:t>
            </a:r>
          </a:p>
          <a:p>
            <a:endParaRPr lang="en-US" dirty="0"/>
          </a:p>
          <a:p>
            <a:r>
              <a:rPr lang="en-US" b="1" dirty="0"/>
              <a:t>Probabilistic vs. Deterministic Thinking</a:t>
            </a:r>
          </a:p>
          <a:p>
            <a:r>
              <a:rPr lang="en-US" dirty="0"/>
              <a:t>Statistical predictions, not calculations.</a:t>
            </a:r>
          </a:p>
          <a:p>
            <a:r>
              <a:rPr lang="en-US" b="1" dirty="0"/>
              <a:t>Interesting:</a:t>
            </a:r>
            <a:r>
              <a:rPr lang="en-US" dirty="0"/>
              <a:t> Square root of 15,876 - varies 125-127. Calculator: exactly 126.</a:t>
            </a:r>
          </a:p>
          <a:p>
            <a:r>
              <a:rPr lang="en-US" b="1" dirty="0"/>
              <a:t>Dangerous:</a:t>
            </a:r>
            <a:r>
              <a:rPr lang="en-US" dirty="0"/>
              <a:t> Financial analyst - loan payment calculations off by thousands.</a:t>
            </a:r>
          </a:p>
        </p:txBody>
      </p:sp>
      <p:sp>
        <p:nvSpPr>
          <p:cNvPr id="4" name="Slide Number Placeholder 3"/>
          <p:cNvSpPr>
            <a:spLocks noGrp="1"/>
          </p:cNvSpPr>
          <p:nvPr>
            <p:ph type="sldNum" sz="quarter" idx="5"/>
          </p:nvPr>
        </p:nvSpPr>
        <p:spPr/>
        <p:txBody>
          <a:bodyPr/>
          <a:lstStyle/>
          <a:p>
            <a:fld id="{20532378-A7CF-475A-BE97-0A1E8561A6EA}" type="slidenum">
              <a:rPr lang="en-US" smtClean="0"/>
              <a:t>6</a:t>
            </a:fld>
            <a:endParaRPr lang="en-US"/>
          </a:p>
        </p:txBody>
      </p:sp>
    </p:spTree>
    <p:extLst>
      <p:ext uri="{BB962C8B-B14F-4D97-AF65-F5344CB8AC3E}">
        <p14:creationId xmlns:p14="http://schemas.microsoft.com/office/powerpoint/2010/main" val="2619402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covered some common sources of confusion with LLMs…</a:t>
            </a:r>
          </a:p>
          <a:p>
            <a:endParaRPr lang="en-US" dirty="0"/>
          </a:p>
          <a:p>
            <a:r>
              <a:rPr lang="en-US" dirty="0"/>
              <a:t>The only problem is that I don’t know a ton about the internals.</a:t>
            </a:r>
          </a:p>
          <a:p>
            <a:endParaRPr lang="en-US" dirty="0"/>
          </a:p>
          <a:p>
            <a:r>
              <a:rPr lang="en-US" dirty="0"/>
              <a:t>Luckily for me, we have actual data scientists here!</a:t>
            </a:r>
          </a:p>
          <a:p>
            <a:endParaRPr lang="en-US" dirty="0"/>
          </a:p>
          <a:p>
            <a:r>
              <a:rPr lang="en-US" dirty="0"/>
              <a:t>We’d also like to briefly discuss how to engage with Big Data.</a:t>
            </a:r>
          </a:p>
        </p:txBody>
      </p:sp>
      <p:sp>
        <p:nvSpPr>
          <p:cNvPr id="4" name="Slide Number Placeholder 3"/>
          <p:cNvSpPr>
            <a:spLocks noGrp="1"/>
          </p:cNvSpPr>
          <p:nvPr>
            <p:ph type="sldNum" sz="quarter" idx="5"/>
          </p:nvPr>
        </p:nvSpPr>
        <p:spPr/>
        <p:txBody>
          <a:bodyPr/>
          <a:lstStyle/>
          <a:p>
            <a:fld id="{20532378-A7CF-475A-BE97-0A1E8561A6EA}" type="slidenum">
              <a:rPr lang="en-US" smtClean="0"/>
              <a:t>7</a:t>
            </a:fld>
            <a:endParaRPr lang="en-US"/>
          </a:p>
        </p:txBody>
      </p:sp>
    </p:spTree>
    <p:extLst>
      <p:ext uri="{BB962C8B-B14F-4D97-AF65-F5344CB8AC3E}">
        <p14:creationId xmlns:p14="http://schemas.microsoft.com/office/powerpoint/2010/main" val="2218569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Pattern Recognition Engines</a:t>
            </a:r>
            <a:r>
              <a:rPr lang="en-US" dirty="0"/>
              <a:t>: Large Language Models are essentially sophisticated pattern-matching systems. They've been trained on enormous amounts of text from the internet, books, and other sources. Their core function is predicting what word should come next based on the patterns they've learned. Think of it as the world's most advanced autocomplete.</a:t>
            </a:r>
          </a:p>
          <a:p>
            <a:endParaRPr lang="en-US" b="1" dirty="0"/>
          </a:p>
          <a:p>
            <a:r>
              <a:rPr lang="en-US" b="1" dirty="0"/>
              <a:t>Statistical Associations, Not Understanding</a:t>
            </a:r>
            <a:r>
              <a:rPr lang="en-US" dirty="0"/>
              <a:t>: It's crucial to understand that LLMs work through statistical associations. When they generate text about gravity or love or mathematics, they're not drawing from an understanding of these concepts—they're combining patterns they've seen thousands of times in their training data. They recognize that certain words tend to appear together in certain contexts.</a:t>
            </a:r>
          </a:p>
          <a:p>
            <a:endParaRPr lang="en-US" b="1" dirty="0"/>
          </a:p>
          <a:p>
            <a:r>
              <a:rPr lang="en-US" b="1" dirty="0"/>
              <a:t>Convincing Mimicry</a:t>
            </a:r>
            <a:r>
              <a:rPr lang="en-US" dirty="0"/>
              <a:t>: This is where things get tricky. LLMs are remarkably good at producing text that sounds intelligent, empathetic, and thoughtful. They can engage in what appears to be logical reasoning, express what seems like creativity, and even appear to have opinions. This convincing mimicry is both their greatest strength and their most dangerous quality.</a:t>
            </a:r>
          </a:p>
          <a:p>
            <a:endParaRPr lang="en-US" b="1" dirty="0"/>
          </a:p>
          <a:p>
            <a:r>
              <a:rPr lang="en-US" b="1" dirty="0"/>
              <a:t>No Real Reasoning</a:t>
            </a:r>
            <a:r>
              <a:rPr lang="en-US" dirty="0"/>
              <a:t>: Here's the key warning: LLMs don't actually reason. They don't have beliefs, knowledge, or understanding in any meaningful sense. They can't truly analyze problems, plan solutions, or think through consequences. What looks like reasoning is actually sophisticated pattern matching—they're producing text that typically appears in contexts where reasoning would occur.</a:t>
            </a:r>
          </a:p>
          <a:p>
            <a:endParaRPr lang="en-US" b="1" dirty="0"/>
          </a:p>
          <a:p>
            <a:r>
              <a:rPr lang="en-US" b="1" dirty="0"/>
              <a:t>Powerful but Limited</a:t>
            </a:r>
            <a:r>
              <a:rPr lang="en-US" dirty="0"/>
              <a:t>: Despite these limitations, LLMs are incredibly powerful tools when used appropriately. They can help with writing, coding, analysis, and creative tasks. The key is maintaining awareness of their limitations and always applying human judgment to verify their outputs, especially for important decisions or factual claims.</a:t>
            </a:r>
          </a:p>
          <a:p>
            <a:endParaRPr lang="en-US" dirty="0"/>
          </a:p>
        </p:txBody>
      </p:sp>
      <p:sp>
        <p:nvSpPr>
          <p:cNvPr id="4" name="Slide Number Placeholder 3"/>
          <p:cNvSpPr>
            <a:spLocks noGrp="1"/>
          </p:cNvSpPr>
          <p:nvPr>
            <p:ph type="sldNum" sz="quarter" idx="5"/>
          </p:nvPr>
        </p:nvSpPr>
        <p:spPr/>
        <p:txBody>
          <a:bodyPr/>
          <a:lstStyle/>
          <a:p>
            <a:fld id="{20532378-A7CF-475A-BE97-0A1E8561A6EA}" type="slidenum">
              <a:rPr lang="en-US" smtClean="0"/>
              <a:t>13</a:t>
            </a:fld>
            <a:endParaRPr lang="en-US"/>
          </a:p>
        </p:txBody>
      </p:sp>
    </p:spTree>
    <p:extLst>
      <p:ext uri="{BB962C8B-B14F-4D97-AF65-F5344CB8AC3E}">
        <p14:creationId xmlns:p14="http://schemas.microsoft.com/office/powerpoint/2010/main" val="3426405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Step 1 - Tokenization</a:t>
            </a:r>
            <a:r>
              <a:rPr lang="en-US"/>
              <a:t>: When you submit a prompt, the first thing that happens is tokenization. The LLM can't read text directly—it needs numbers. Tokenization breaks your text into smaller units called tokens, which might be whole words, parts of words, or even individual characters. For example, "understanding" might become "under" + "stand" + "ing". Each token maps to a specific ID number in the model's vocabulary, typically containing 30,000-100,000 different tokens.</a:t>
            </a:r>
          </a:p>
          <a:p>
            <a:endParaRPr lang="en-US" b="1"/>
          </a:p>
          <a:p>
            <a:r>
              <a:rPr lang="en-US" b="1"/>
              <a:t>Step 2 - Embedding</a:t>
            </a:r>
            <a:r>
              <a:rPr lang="en-US"/>
              <a:t>: Those token IDs are then converted into embeddings—dense numerical vectors in high-dimensional space (often 768 to 4096 dimensions). Think of this as translating each token into a rich numerical fingerprint that captures its meaning and relationships to other tokens. Words with similar meanings have embeddings that are closer together in this mathematical space.</a:t>
            </a:r>
          </a:p>
          <a:p>
            <a:endParaRPr lang="en-US" b="1"/>
          </a:p>
          <a:p>
            <a:r>
              <a:rPr lang="en-US" b="1"/>
              <a:t>Step 3 - Context Processing</a:t>
            </a:r>
            <a:r>
              <a:rPr lang="en-US"/>
              <a:t>: This is where the "magic" happens. The transformer architecture uses something called attention mechanisms to process all tokens in relation to each other. Every token "attends" to every other token, building up an understanding of context, relationships, and relevance. This happens through multiple layers (modern LLMs have 32-96+ layers), with each layer building more sophisticated representations.</a:t>
            </a:r>
          </a:p>
          <a:p>
            <a:endParaRPr lang="en-US" b="1"/>
          </a:p>
          <a:p>
            <a:r>
              <a:rPr lang="en-US" b="1"/>
              <a:t>Step 4 - Next Token Prediction</a:t>
            </a:r>
            <a:r>
              <a:rPr lang="en-US"/>
              <a:t>: After processing the full context, the model produces a probability distribution over its entire vocabulary. It's essentially answering: "Given everything I've seen so far, what are the chances the next token should be X?" This gives us scores for all ~50,000+ possible tokens, from very likely candidates to nearly impossible ones.</a:t>
            </a:r>
          </a:p>
          <a:p>
            <a:endParaRPr lang="en-US" b="1"/>
          </a:p>
          <a:p>
            <a:r>
              <a:rPr lang="en-US" b="1"/>
              <a:t>Step 5 - Token Selection</a:t>
            </a:r>
            <a:r>
              <a:rPr lang="en-US"/>
              <a:t>: The model doesn't always pick the highest probability token—that would make outputs repetitive and boring. Instead, it uses sampling strategies. Temperature controls randomness (higher = more creative, lower = more focused). Other techniques like top-k or nucleus sampling limit choices to only plausible candidates. This balancing act between coherence and creativity happens for every single token.</a:t>
            </a:r>
          </a:p>
          <a:p>
            <a:endParaRPr lang="en-US" b="1"/>
          </a:p>
          <a:p>
            <a:r>
              <a:rPr lang="en-US" b="1"/>
              <a:t>Step 6 - Repeat &amp; Decode</a:t>
            </a:r>
            <a:r>
              <a:rPr lang="en-US"/>
              <a:t>: Here's the key insight: LLMs generate text one token at a time. After selecting a token, it's added to the context and the entire process repeats. The model re-reads everything including the new token, recalculates probabilities, and selects the next token. This continues until it generates a special "stop" token or hits a length limit. Finally, the numeric tokens are decoded back into human-readable text. This iterative process is why you see responses appearing word by word—it's literally thinking one token at a time.</a:t>
            </a:r>
            <a:endParaRPr lang="en-US" dirty="0"/>
          </a:p>
        </p:txBody>
      </p:sp>
      <p:sp>
        <p:nvSpPr>
          <p:cNvPr id="4" name="Slide Number Placeholder 3"/>
          <p:cNvSpPr>
            <a:spLocks noGrp="1"/>
          </p:cNvSpPr>
          <p:nvPr>
            <p:ph type="sldNum" sz="quarter" idx="5"/>
          </p:nvPr>
        </p:nvSpPr>
        <p:spPr/>
        <p:txBody>
          <a:bodyPr/>
          <a:lstStyle/>
          <a:p>
            <a:fld id="{20532378-A7CF-475A-BE97-0A1E8561A6EA}" type="slidenum">
              <a:rPr lang="en-US" smtClean="0"/>
              <a:t>14</a:t>
            </a:fld>
            <a:endParaRPr lang="en-US"/>
          </a:p>
        </p:txBody>
      </p:sp>
    </p:spTree>
    <p:extLst>
      <p:ext uri="{BB962C8B-B14F-4D97-AF65-F5344CB8AC3E}">
        <p14:creationId xmlns:p14="http://schemas.microsoft.com/office/powerpoint/2010/main" val="2229003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E02C8-F676-D2DC-9D89-67D2B3822B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6E6AE5-BFE4-D5B2-30B4-CD1A812F55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2348A6-22FA-8234-A0A4-27B3CFC4264D}"/>
              </a:ext>
            </a:extLst>
          </p:cNvPr>
          <p:cNvSpPr>
            <a:spLocks noGrp="1"/>
          </p:cNvSpPr>
          <p:nvPr>
            <p:ph type="body" idx="1"/>
          </p:nvPr>
        </p:nvSpPr>
        <p:spPr/>
        <p:txBody>
          <a:bodyPr/>
          <a:lstStyle/>
          <a:p>
            <a:r>
              <a:rPr lang="en-US" b="1" dirty="0"/>
              <a:t>Pattern Recognition Engines</a:t>
            </a:r>
            <a:endParaRPr lang="en-US" dirty="0"/>
          </a:p>
          <a:p>
            <a:pPr marL="171450" indent="-171450">
              <a:buFont typeface="Arial" panose="020B0604020202020204" pitchFamily="34" charset="0"/>
              <a:buChar char="•"/>
            </a:pPr>
            <a:r>
              <a:rPr lang="en-US" dirty="0"/>
              <a:t>Pattern-matching systems trained on vast text</a:t>
            </a:r>
          </a:p>
          <a:p>
            <a:pPr marL="171450" indent="-171450">
              <a:buFont typeface="Arial" panose="020B0604020202020204" pitchFamily="34" charset="0"/>
              <a:buChar char="•"/>
            </a:pPr>
            <a:r>
              <a:rPr lang="en-US" dirty="0"/>
              <a:t>Core function: predict next word</a:t>
            </a:r>
          </a:p>
          <a:p>
            <a:pPr marL="171450" indent="-171450">
              <a:buFont typeface="Arial" panose="020B0604020202020204" pitchFamily="34" charset="0"/>
              <a:buChar char="•"/>
            </a:pPr>
            <a:r>
              <a:rPr lang="en-US" dirty="0"/>
              <a:t>Analogy: world's most advanced autocomplete</a:t>
            </a:r>
          </a:p>
          <a:p>
            <a:endParaRPr lang="en-US" b="1" dirty="0"/>
          </a:p>
          <a:p>
            <a:r>
              <a:rPr lang="en-US" b="1" dirty="0"/>
              <a:t>Statistical Associations, Not Understanding</a:t>
            </a:r>
            <a:endParaRPr lang="en-US" dirty="0"/>
          </a:p>
          <a:p>
            <a:pPr marL="171450" indent="-171450">
              <a:buFont typeface="Arial" panose="020B0604020202020204" pitchFamily="34" charset="0"/>
              <a:buChar char="•"/>
            </a:pPr>
            <a:r>
              <a:rPr lang="en-US" dirty="0"/>
              <a:t>Work through statistics, not comprehension</a:t>
            </a:r>
          </a:p>
          <a:p>
            <a:pPr marL="171450" indent="-171450">
              <a:buFont typeface="Arial" panose="020B0604020202020204" pitchFamily="34" charset="0"/>
              <a:buChar char="•"/>
            </a:pPr>
            <a:r>
              <a:rPr lang="en-US" dirty="0"/>
              <a:t>No understanding of gravity/love/math concepts</a:t>
            </a:r>
          </a:p>
          <a:p>
            <a:pPr marL="171450" indent="-171450">
              <a:buFont typeface="Arial" panose="020B0604020202020204" pitchFamily="34" charset="0"/>
              <a:buChar char="•"/>
            </a:pPr>
            <a:r>
              <a:rPr lang="en-US" dirty="0"/>
              <a:t>Combining patterns from training data</a:t>
            </a:r>
          </a:p>
          <a:p>
            <a:pPr marL="171450" indent="-171450">
              <a:buFont typeface="Arial" panose="020B0604020202020204" pitchFamily="34" charset="0"/>
              <a:buChar char="•"/>
            </a:pPr>
            <a:r>
              <a:rPr lang="en-US" dirty="0"/>
              <a:t>Recognize word associations in context</a:t>
            </a:r>
          </a:p>
          <a:p>
            <a:endParaRPr lang="en-US" b="1" dirty="0"/>
          </a:p>
          <a:p>
            <a:r>
              <a:rPr lang="en-US" b="1" dirty="0"/>
              <a:t>Convincing Mimicry</a:t>
            </a:r>
            <a:endParaRPr lang="en-US" dirty="0"/>
          </a:p>
          <a:p>
            <a:pPr marL="171450" indent="-171450">
              <a:buFont typeface="Arial" panose="020B0604020202020204" pitchFamily="34" charset="0"/>
              <a:buChar char="•"/>
            </a:pPr>
            <a:r>
              <a:rPr lang="en-US" dirty="0"/>
              <a:t>Produce intelligent-sounding text</a:t>
            </a:r>
          </a:p>
          <a:p>
            <a:pPr marL="171450" indent="-171450">
              <a:buFont typeface="Arial" panose="020B0604020202020204" pitchFamily="34" charset="0"/>
              <a:buChar char="•"/>
            </a:pPr>
            <a:r>
              <a:rPr lang="en-US" dirty="0"/>
              <a:t>Appears logical, creative, thoughtful</a:t>
            </a:r>
          </a:p>
          <a:p>
            <a:pPr marL="171450" indent="-171450">
              <a:buFont typeface="Arial" panose="020B0604020202020204" pitchFamily="34" charset="0"/>
              <a:buChar char="•"/>
            </a:pPr>
            <a:r>
              <a:rPr lang="en-US" dirty="0"/>
              <a:t>Greatest strength AND most dangerous quality</a:t>
            </a:r>
          </a:p>
          <a:p>
            <a:pPr marL="171450" indent="-171450">
              <a:buFont typeface="Arial" panose="020B0604020202020204" pitchFamily="34" charset="0"/>
              <a:buChar char="•"/>
            </a:pPr>
            <a:r>
              <a:rPr lang="en-US" dirty="0"/>
              <a:t>Sophisticated mimicry</a:t>
            </a:r>
          </a:p>
          <a:p>
            <a:endParaRPr lang="en-US" b="1" dirty="0"/>
          </a:p>
          <a:p>
            <a:r>
              <a:rPr lang="en-US" b="1" dirty="0"/>
              <a:t>No Real Reasoning</a:t>
            </a:r>
            <a:endParaRPr lang="en-US" dirty="0"/>
          </a:p>
          <a:p>
            <a:pPr marL="171450" indent="-171450">
              <a:buFont typeface="Arial" panose="020B0604020202020204" pitchFamily="34" charset="0"/>
              <a:buChar char="•"/>
            </a:pPr>
            <a:r>
              <a:rPr lang="en-US" dirty="0"/>
              <a:t>KEY WARNING: no actual reasoning</a:t>
            </a:r>
          </a:p>
          <a:p>
            <a:pPr marL="171450" indent="-171450">
              <a:buFont typeface="Arial" panose="020B0604020202020204" pitchFamily="34" charset="0"/>
              <a:buChar char="•"/>
            </a:pPr>
            <a:r>
              <a:rPr lang="en-US" dirty="0"/>
              <a:t>No beliefs, knowledge, or understanding</a:t>
            </a:r>
          </a:p>
          <a:p>
            <a:pPr marL="171450" indent="-171450">
              <a:buFont typeface="Arial" panose="020B0604020202020204" pitchFamily="34" charset="0"/>
              <a:buChar char="•"/>
            </a:pPr>
            <a:r>
              <a:rPr lang="en-US" dirty="0"/>
              <a:t>Can't analyze, plan, or think</a:t>
            </a:r>
          </a:p>
          <a:p>
            <a:pPr marL="171450" indent="-171450">
              <a:buFont typeface="Arial" panose="020B0604020202020204" pitchFamily="34" charset="0"/>
              <a:buChar char="•"/>
            </a:pPr>
            <a:r>
              <a:rPr lang="en-US" dirty="0"/>
              <a:t>Pattern matching mimics reasoning</a:t>
            </a:r>
          </a:p>
          <a:p>
            <a:endParaRPr lang="en-US" b="1" dirty="0"/>
          </a:p>
          <a:p>
            <a:r>
              <a:rPr lang="en-US" b="1" dirty="0"/>
              <a:t>Powerful but Limited</a:t>
            </a:r>
            <a:endParaRPr lang="en-US" dirty="0"/>
          </a:p>
          <a:p>
            <a:pPr marL="171450" indent="-171450">
              <a:buFont typeface="Arial" panose="020B0604020202020204" pitchFamily="34" charset="0"/>
              <a:buChar char="•"/>
            </a:pPr>
            <a:r>
              <a:rPr lang="en-US" dirty="0"/>
              <a:t>Incredibly powerful when used appropriately</a:t>
            </a:r>
          </a:p>
          <a:p>
            <a:pPr marL="171450" indent="-171450">
              <a:buFont typeface="Arial" panose="020B0604020202020204" pitchFamily="34" charset="0"/>
              <a:buChar char="•"/>
            </a:pPr>
            <a:r>
              <a:rPr lang="en-US" dirty="0"/>
              <a:t>Help with writing, coding, analysis, creative tasks</a:t>
            </a:r>
          </a:p>
          <a:p>
            <a:pPr marL="171450" indent="-171450">
              <a:buFont typeface="Arial" panose="020B0604020202020204" pitchFamily="34" charset="0"/>
              <a:buChar char="•"/>
            </a:pPr>
            <a:r>
              <a:rPr lang="en-US" dirty="0"/>
              <a:t>Maintain awareness of limitations</a:t>
            </a:r>
          </a:p>
          <a:p>
            <a:pPr marL="171450" indent="-171450">
              <a:buFont typeface="Arial" panose="020B0604020202020204" pitchFamily="34" charset="0"/>
              <a:buChar char="•"/>
            </a:pPr>
            <a:r>
              <a:rPr lang="en-US" dirty="0"/>
              <a:t>Always apply human judgment</a:t>
            </a:r>
          </a:p>
          <a:p>
            <a:pPr marL="171450" indent="-171450">
              <a:buFont typeface="Arial" panose="020B0604020202020204" pitchFamily="34" charset="0"/>
              <a:buChar char="•"/>
            </a:pPr>
            <a:r>
              <a:rPr lang="en-US" dirty="0"/>
              <a:t>Verify outputs for important decisions/facts</a:t>
            </a:r>
          </a:p>
        </p:txBody>
      </p:sp>
      <p:sp>
        <p:nvSpPr>
          <p:cNvPr id="4" name="Slide Number Placeholder 3">
            <a:extLst>
              <a:ext uri="{FF2B5EF4-FFF2-40B4-BE49-F238E27FC236}">
                <a16:creationId xmlns:a16="http://schemas.microsoft.com/office/drawing/2014/main" id="{1081BA08-604A-5819-9306-19D7A2F3FE30}"/>
              </a:ext>
            </a:extLst>
          </p:cNvPr>
          <p:cNvSpPr>
            <a:spLocks noGrp="1"/>
          </p:cNvSpPr>
          <p:nvPr>
            <p:ph type="sldNum" sz="quarter" idx="5"/>
          </p:nvPr>
        </p:nvSpPr>
        <p:spPr/>
        <p:txBody>
          <a:bodyPr/>
          <a:lstStyle/>
          <a:p>
            <a:fld id="{20532378-A7CF-475A-BE97-0A1E8561A6EA}" type="slidenum">
              <a:rPr lang="en-US" smtClean="0"/>
              <a:t>15</a:t>
            </a:fld>
            <a:endParaRPr lang="en-US"/>
          </a:p>
        </p:txBody>
      </p:sp>
    </p:spTree>
    <p:extLst>
      <p:ext uri="{BB962C8B-B14F-4D97-AF65-F5344CB8AC3E}">
        <p14:creationId xmlns:p14="http://schemas.microsoft.com/office/powerpoint/2010/main" val="1486756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C759C-BFAD-CD5C-19A1-89892376F3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FD0573-AF20-1F6E-236E-BEBDB0D9CF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69CFB-FA14-15AC-AA5F-ED5D251BA8FE}"/>
              </a:ext>
            </a:extLst>
          </p:cNvPr>
          <p:cNvSpPr>
            <a:spLocks noGrp="1"/>
          </p:cNvSpPr>
          <p:nvPr>
            <p:ph type="body" idx="1"/>
          </p:nvPr>
        </p:nvSpPr>
        <p:spPr/>
        <p:txBody>
          <a:bodyPr/>
          <a:lstStyle/>
          <a:p>
            <a:r>
              <a:rPr lang="en-US" b="1" dirty="0"/>
              <a:t>Step 1 - Tokenization</a:t>
            </a:r>
            <a:endParaRPr lang="en-US" dirty="0"/>
          </a:p>
          <a:p>
            <a:pPr marL="171450" indent="-171450">
              <a:buFont typeface="Arial" panose="020B0604020202020204" pitchFamily="34" charset="0"/>
              <a:buChar char="•"/>
            </a:pPr>
            <a:r>
              <a:rPr lang="en-US" dirty="0"/>
              <a:t>Text → numbers (LLMs need numbers)</a:t>
            </a:r>
          </a:p>
          <a:p>
            <a:pPr marL="171450" indent="-171450">
              <a:buFont typeface="Arial" panose="020B0604020202020204" pitchFamily="34" charset="0"/>
              <a:buChar char="•"/>
            </a:pPr>
            <a:r>
              <a:rPr lang="en-US" dirty="0"/>
              <a:t>Break into tokens: words/parts/characters</a:t>
            </a:r>
          </a:p>
          <a:p>
            <a:pPr marL="171450" indent="-171450">
              <a:buFont typeface="Arial" panose="020B0604020202020204" pitchFamily="34" charset="0"/>
              <a:buChar char="•"/>
            </a:pPr>
            <a:r>
              <a:rPr lang="en-US" dirty="0"/>
              <a:t>Example: "understanding" → "under" + "stand" + "</a:t>
            </a:r>
            <a:r>
              <a:rPr lang="en-US" dirty="0" err="1"/>
              <a:t>ing</a:t>
            </a:r>
            <a:r>
              <a:rPr lang="en-US" dirty="0"/>
              <a:t>"</a:t>
            </a:r>
          </a:p>
          <a:p>
            <a:pPr marL="171450" indent="-171450">
              <a:buFont typeface="Arial" panose="020B0604020202020204" pitchFamily="34" charset="0"/>
              <a:buChar char="•"/>
            </a:pPr>
            <a:r>
              <a:rPr lang="en-US" dirty="0"/>
              <a:t>Each token → ID number</a:t>
            </a:r>
          </a:p>
          <a:p>
            <a:pPr marL="171450" indent="-171450">
              <a:buFont typeface="Arial" panose="020B0604020202020204" pitchFamily="34" charset="0"/>
              <a:buChar char="•"/>
            </a:pPr>
            <a:r>
              <a:rPr lang="en-US" dirty="0"/>
              <a:t>Vocabulary: 30k-100k tokens</a:t>
            </a:r>
          </a:p>
          <a:p>
            <a:endParaRPr lang="en-US" b="1" dirty="0"/>
          </a:p>
          <a:p>
            <a:r>
              <a:rPr lang="en-US" b="1" dirty="0"/>
              <a:t>Step 2 - Embedding</a:t>
            </a:r>
            <a:endParaRPr lang="en-US" dirty="0"/>
          </a:p>
          <a:p>
            <a:pPr marL="171450" indent="-171450">
              <a:buFont typeface="Arial" panose="020B0604020202020204" pitchFamily="34" charset="0"/>
              <a:buChar char="•"/>
            </a:pPr>
            <a:r>
              <a:rPr lang="en-US" dirty="0"/>
              <a:t>Token IDs → dense vectors</a:t>
            </a:r>
          </a:p>
          <a:p>
            <a:pPr marL="171450" indent="-171450">
              <a:buFont typeface="Arial" panose="020B0604020202020204" pitchFamily="34" charset="0"/>
              <a:buChar char="•"/>
            </a:pPr>
            <a:r>
              <a:rPr lang="en-US" dirty="0"/>
              <a:t>High-dimensional space (768-4096 dimensions)</a:t>
            </a:r>
          </a:p>
          <a:p>
            <a:pPr marL="171450" indent="-171450">
              <a:buFont typeface="Arial" panose="020B0604020202020204" pitchFamily="34" charset="0"/>
              <a:buChar char="•"/>
            </a:pPr>
            <a:r>
              <a:rPr lang="en-US" dirty="0"/>
              <a:t>Numerical fingerprint capturing meaning</a:t>
            </a:r>
          </a:p>
          <a:p>
            <a:pPr marL="171450" indent="-171450">
              <a:buFont typeface="Arial" panose="020B0604020202020204" pitchFamily="34" charset="0"/>
              <a:buChar char="•"/>
            </a:pPr>
            <a:r>
              <a:rPr lang="en-US" dirty="0"/>
              <a:t>Similar meanings = closer in space</a:t>
            </a:r>
          </a:p>
          <a:p>
            <a:endParaRPr lang="en-US" b="1" dirty="0"/>
          </a:p>
          <a:p>
            <a:r>
              <a:rPr lang="en-US" b="1" dirty="0"/>
              <a:t>Step 3 - Context Processing</a:t>
            </a:r>
            <a:endParaRPr lang="en-US" dirty="0"/>
          </a:p>
          <a:p>
            <a:pPr marL="171450" indent="-171450">
              <a:buFont typeface="Arial" panose="020B0604020202020204" pitchFamily="34" charset="0"/>
              <a:buChar char="•"/>
            </a:pPr>
            <a:r>
              <a:rPr lang="en-US" dirty="0"/>
              <a:t>"Magic" happens here</a:t>
            </a:r>
          </a:p>
          <a:p>
            <a:pPr marL="171450" indent="-171450">
              <a:buFont typeface="Arial" panose="020B0604020202020204" pitchFamily="34" charset="0"/>
              <a:buChar char="•"/>
            </a:pPr>
            <a:r>
              <a:rPr lang="en-US" dirty="0"/>
              <a:t>Attention mechanisms</a:t>
            </a:r>
          </a:p>
          <a:p>
            <a:pPr marL="171450" indent="-171450">
              <a:buFont typeface="Arial" panose="020B0604020202020204" pitchFamily="34" charset="0"/>
              <a:buChar char="•"/>
            </a:pPr>
            <a:r>
              <a:rPr lang="en-US" dirty="0"/>
              <a:t>Every token attends to every other token</a:t>
            </a:r>
          </a:p>
          <a:p>
            <a:pPr marL="171450" indent="-171450">
              <a:buFont typeface="Arial" panose="020B0604020202020204" pitchFamily="34" charset="0"/>
              <a:buChar char="•"/>
            </a:pPr>
            <a:r>
              <a:rPr lang="en-US" dirty="0"/>
              <a:t>Building context/relationships/relevance</a:t>
            </a:r>
          </a:p>
          <a:p>
            <a:pPr marL="171450" indent="-171450">
              <a:buFont typeface="Arial" panose="020B0604020202020204" pitchFamily="34" charset="0"/>
              <a:buChar char="•"/>
            </a:pPr>
            <a:r>
              <a:rPr lang="en-US" dirty="0"/>
              <a:t>Multiple layers (32-96+)</a:t>
            </a:r>
          </a:p>
          <a:p>
            <a:pPr marL="171450" indent="-171450">
              <a:buFont typeface="Arial" panose="020B0604020202020204" pitchFamily="34" charset="0"/>
              <a:buChar char="•"/>
            </a:pPr>
            <a:r>
              <a:rPr lang="en-US" dirty="0"/>
              <a:t>Each layer → more sophisticated</a:t>
            </a:r>
          </a:p>
          <a:p>
            <a:endParaRPr lang="en-US" b="1" dirty="0"/>
          </a:p>
          <a:p>
            <a:r>
              <a:rPr lang="en-US" b="1" dirty="0"/>
              <a:t>Step 4 - Token Prediction</a:t>
            </a:r>
            <a:endParaRPr lang="en-US" dirty="0"/>
          </a:p>
          <a:p>
            <a:pPr marL="171450" indent="-171450">
              <a:buFont typeface="Arial" panose="020B0604020202020204" pitchFamily="34" charset="0"/>
              <a:buChar char="•"/>
            </a:pPr>
            <a:r>
              <a:rPr lang="en-US" dirty="0"/>
              <a:t>Probability distribution over vocabulary</a:t>
            </a:r>
          </a:p>
          <a:p>
            <a:pPr marL="171450" indent="-171450">
              <a:buFont typeface="Arial" panose="020B0604020202020204" pitchFamily="34" charset="0"/>
              <a:buChar char="•"/>
            </a:pPr>
            <a:r>
              <a:rPr lang="en-US" dirty="0"/>
              <a:t>"What comes next?"</a:t>
            </a:r>
          </a:p>
          <a:p>
            <a:pPr marL="171450" indent="-171450">
              <a:buFont typeface="Arial" panose="020B0604020202020204" pitchFamily="34" charset="0"/>
              <a:buChar char="•"/>
            </a:pPr>
            <a:r>
              <a:rPr lang="en-US" dirty="0"/>
              <a:t>Scores for all ~50k+ tokens</a:t>
            </a:r>
          </a:p>
          <a:p>
            <a:pPr marL="171450" indent="-171450">
              <a:buFont typeface="Arial" panose="020B0604020202020204" pitchFamily="34" charset="0"/>
              <a:buChar char="•"/>
            </a:pPr>
            <a:r>
              <a:rPr lang="en-US" dirty="0"/>
              <a:t>Very likely → nearly impossible</a:t>
            </a:r>
          </a:p>
          <a:p>
            <a:endParaRPr lang="en-US" b="1" dirty="0"/>
          </a:p>
          <a:p>
            <a:r>
              <a:rPr lang="en-US" b="1" dirty="0"/>
              <a:t>Step 5 - Token Selection</a:t>
            </a:r>
            <a:endParaRPr lang="en-US" dirty="0"/>
          </a:p>
          <a:p>
            <a:pPr marL="171450" indent="-171450">
              <a:buFont typeface="Arial" panose="020B0604020202020204" pitchFamily="34" charset="0"/>
              <a:buChar char="•"/>
            </a:pPr>
            <a:r>
              <a:rPr lang="en-US" dirty="0"/>
              <a:t>Not always highest probability</a:t>
            </a:r>
          </a:p>
          <a:p>
            <a:pPr marL="171450" indent="-171450">
              <a:buFont typeface="Arial" panose="020B0604020202020204" pitchFamily="34" charset="0"/>
              <a:buChar char="•"/>
            </a:pPr>
            <a:r>
              <a:rPr lang="en-US" dirty="0"/>
              <a:t>Sampling strategies</a:t>
            </a:r>
          </a:p>
          <a:p>
            <a:pPr marL="171450" indent="-171450">
              <a:buFont typeface="Arial" panose="020B0604020202020204" pitchFamily="34" charset="0"/>
              <a:buChar char="•"/>
            </a:pPr>
            <a:r>
              <a:rPr lang="en-US" dirty="0"/>
              <a:t>Temperature: higher=creative, lower=focused</a:t>
            </a:r>
          </a:p>
          <a:p>
            <a:pPr marL="171450" indent="-171450">
              <a:buFont typeface="Arial" panose="020B0604020202020204" pitchFamily="34" charset="0"/>
              <a:buChar char="•"/>
            </a:pPr>
            <a:r>
              <a:rPr lang="en-US" dirty="0"/>
              <a:t>Top-k, nucleus sampling</a:t>
            </a:r>
          </a:p>
          <a:p>
            <a:pPr marL="171450" indent="-171450">
              <a:buFont typeface="Arial" panose="020B0604020202020204" pitchFamily="34" charset="0"/>
              <a:buChar char="•"/>
            </a:pPr>
            <a:r>
              <a:rPr lang="en-US" dirty="0"/>
              <a:t>Balance: coherence vs creativity</a:t>
            </a:r>
          </a:p>
          <a:p>
            <a:endParaRPr lang="en-US" b="1" dirty="0"/>
          </a:p>
          <a:p>
            <a:r>
              <a:rPr lang="en-US" b="1" dirty="0"/>
              <a:t>Step 6 - Repeat &amp; Decode</a:t>
            </a:r>
            <a:endParaRPr lang="en-US" dirty="0"/>
          </a:p>
          <a:p>
            <a:pPr marL="171450" indent="-171450">
              <a:buFont typeface="Arial" panose="020B0604020202020204" pitchFamily="34" charset="0"/>
              <a:buChar char="•"/>
            </a:pPr>
            <a:r>
              <a:rPr lang="en-US" dirty="0"/>
              <a:t>KEY: One token at a time</a:t>
            </a:r>
          </a:p>
          <a:p>
            <a:pPr marL="171450" indent="-171450">
              <a:buFont typeface="Arial" panose="020B0604020202020204" pitchFamily="34" charset="0"/>
              <a:buChar char="•"/>
            </a:pPr>
            <a:r>
              <a:rPr lang="en-US" dirty="0"/>
              <a:t>Add token → re-read everything</a:t>
            </a:r>
          </a:p>
          <a:p>
            <a:pPr marL="171450" indent="-171450">
              <a:buFont typeface="Arial" panose="020B0604020202020204" pitchFamily="34" charset="0"/>
              <a:buChar char="•"/>
            </a:pPr>
            <a:r>
              <a:rPr lang="en-US" dirty="0"/>
              <a:t>Recalculate → select next</a:t>
            </a:r>
          </a:p>
          <a:p>
            <a:pPr marL="171450" indent="-171450">
              <a:buFont typeface="Arial" panose="020B0604020202020204" pitchFamily="34" charset="0"/>
              <a:buChar char="•"/>
            </a:pPr>
            <a:r>
              <a:rPr lang="en-US" dirty="0"/>
              <a:t>Continue until stop token/length limit</a:t>
            </a:r>
          </a:p>
          <a:p>
            <a:pPr marL="171450" indent="-171450">
              <a:buFont typeface="Arial" panose="020B0604020202020204" pitchFamily="34" charset="0"/>
              <a:buChar char="•"/>
            </a:pPr>
            <a:r>
              <a:rPr lang="en-US" dirty="0"/>
              <a:t>Decode numbers → text</a:t>
            </a:r>
          </a:p>
          <a:p>
            <a:pPr marL="171450" indent="-171450">
              <a:buFont typeface="Arial" panose="020B0604020202020204" pitchFamily="34" charset="0"/>
              <a:buChar char="•"/>
            </a:pPr>
            <a:r>
              <a:rPr lang="en-US" dirty="0"/>
              <a:t>Why responses appear word-by-word</a:t>
            </a:r>
          </a:p>
        </p:txBody>
      </p:sp>
      <p:sp>
        <p:nvSpPr>
          <p:cNvPr id="4" name="Slide Number Placeholder 3">
            <a:extLst>
              <a:ext uri="{FF2B5EF4-FFF2-40B4-BE49-F238E27FC236}">
                <a16:creationId xmlns:a16="http://schemas.microsoft.com/office/drawing/2014/main" id="{41BF4D88-15EC-4224-0C60-78C1B39004B5}"/>
              </a:ext>
            </a:extLst>
          </p:cNvPr>
          <p:cNvSpPr>
            <a:spLocks noGrp="1"/>
          </p:cNvSpPr>
          <p:nvPr>
            <p:ph type="sldNum" sz="quarter" idx="5"/>
          </p:nvPr>
        </p:nvSpPr>
        <p:spPr/>
        <p:txBody>
          <a:bodyPr/>
          <a:lstStyle/>
          <a:p>
            <a:fld id="{20532378-A7CF-475A-BE97-0A1E8561A6EA}" type="slidenum">
              <a:rPr lang="en-US" smtClean="0"/>
              <a:t>16</a:t>
            </a:fld>
            <a:endParaRPr lang="en-US"/>
          </a:p>
        </p:txBody>
      </p:sp>
    </p:spTree>
    <p:extLst>
      <p:ext uri="{BB962C8B-B14F-4D97-AF65-F5344CB8AC3E}">
        <p14:creationId xmlns:p14="http://schemas.microsoft.com/office/powerpoint/2010/main" val="3085026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is a Stuart-Approved Slide.</a:t>
            </a:r>
          </a:p>
          <a:p>
            <a:endParaRPr lang="en-US" b="0" dirty="0"/>
          </a:p>
          <a:p>
            <a:r>
              <a:rPr lang="en-US" b="1" dirty="0"/>
              <a:t>Acceptable Use Policy</a:t>
            </a:r>
          </a:p>
          <a:p>
            <a:pPr marL="171450" indent="-171450">
              <a:buFont typeface="Arial" panose="020B0604020202020204" pitchFamily="34" charset="0"/>
              <a:buChar char="•"/>
            </a:pPr>
            <a:r>
              <a:rPr lang="en-US" dirty="0"/>
              <a:t>Start with policy - not optional</a:t>
            </a:r>
          </a:p>
          <a:p>
            <a:pPr marL="171450" indent="-171450">
              <a:buFont typeface="Arial" panose="020B0604020202020204" pitchFamily="34" charset="0"/>
              <a:buChar char="•"/>
            </a:pPr>
            <a:r>
              <a:rPr lang="en-US" dirty="0"/>
              <a:t>Section 3.7.4 - AI requires approval</a:t>
            </a:r>
          </a:p>
          <a:p>
            <a:pPr marL="171450" indent="-171450">
              <a:buFont typeface="Arial" panose="020B0604020202020204" pitchFamily="34" charset="0"/>
              <a:buChar char="•"/>
            </a:pPr>
            <a:r>
              <a:rPr lang="en-US" dirty="0"/>
              <a:t>Data becomes AI training material</a:t>
            </a:r>
          </a:p>
          <a:p>
            <a:pPr marL="171450" indent="-171450">
              <a:buFont typeface="Arial" panose="020B0604020202020204" pitchFamily="34" charset="0"/>
              <a:buChar char="•"/>
            </a:pPr>
            <a:r>
              <a:rPr lang="en-US" dirty="0"/>
              <a:t>No control after submission</a:t>
            </a:r>
          </a:p>
          <a:p>
            <a:pPr marL="171450" indent="-171450">
              <a:buFont typeface="Arial" panose="020B0604020202020204" pitchFamily="34" charset="0"/>
              <a:buChar char="•"/>
            </a:pPr>
            <a:r>
              <a:rPr lang="en-US" dirty="0"/>
              <a:t>Legal risks - NDAs, regulations, IP</a:t>
            </a:r>
          </a:p>
          <a:p>
            <a:pPr marL="171450" indent="-171450">
              <a:buFont typeface="Arial" panose="020B0604020202020204" pitchFamily="34" charset="0"/>
              <a:buChar char="•"/>
            </a:pPr>
            <a:r>
              <a:rPr lang="en-US" dirty="0"/>
              <a:t>Competitive intel protection</a:t>
            </a:r>
          </a:p>
          <a:p>
            <a:pPr marL="171450" indent="-171450">
              <a:buFont typeface="Arial" panose="020B0604020202020204" pitchFamily="34" charset="0"/>
              <a:buChar char="•"/>
            </a:pPr>
            <a:r>
              <a:rPr lang="en-US" dirty="0"/>
              <a:t>Real examples: contracts, code, meetings, customer data</a:t>
            </a:r>
          </a:p>
          <a:p>
            <a:pPr marL="171450" indent="-171450">
              <a:buFont typeface="Arial" panose="020B0604020202020204" pitchFamily="34" charset="0"/>
              <a:buChar char="•"/>
            </a:pPr>
            <a:r>
              <a:rPr lang="en-US" dirty="0"/>
              <a:t>Personal account = still violation</a:t>
            </a:r>
          </a:p>
          <a:p>
            <a:pPr marL="171450" indent="-171450">
              <a:buFont typeface="Arial" panose="020B0604020202020204" pitchFamily="34" charset="0"/>
              <a:buChar char="•"/>
            </a:pPr>
            <a:r>
              <a:rPr lang="en-US" dirty="0"/>
              <a:t>Microsoft AI features - some approved, check with IT</a:t>
            </a:r>
          </a:p>
          <a:p>
            <a:pPr marL="171450" indent="-171450">
              <a:buFont typeface="Arial" panose="020B0604020202020204" pitchFamily="34" charset="0"/>
              <a:buChar char="•"/>
            </a:pPr>
            <a:r>
              <a:rPr lang="en-US" dirty="0"/>
              <a:t>Personal use OK but no company data</a:t>
            </a:r>
          </a:p>
          <a:p>
            <a:pPr marL="171450" indent="-171450">
              <a:buFont typeface="Arial" panose="020B0604020202020204" pitchFamily="34" charset="0"/>
              <a:buChar char="•"/>
            </a:pPr>
            <a:r>
              <a:rPr lang="en-US" dirty="0"/>
              <a:t>IT Security via Support Center for questions</a:t>
            </a:r>
          </a:p>
          <a:p>
            <a:pPr marL="171450" indent="-171450">
              <a:buFont typeface="Arial" panose="020B0604020202020204" pitchFamily="34" charset="0"/>
              <a:buChar char="•"/>
            </a:pPr>
            <a:r>
              <a:rPr lang="en-US" dirty="0"/>
              <a:t>Emphasize protection not restriction</a:t>
            </a:r>
          </a:p>
          <a:p>
            <a:pPr marL="171450" indent="-171450">
              <a:buFont typeface="Arial" panose="020B0604020202020204" pitchFamily="34" charset="0"/>
              <a:buChar char="•"/>
            </a:pPr>
            <a:r>
              <a:rPr lang="en-US" dirty="0"/>
              <a:t>Approved tools available through proper channels</a:t>
            </a:r>
          </a:p>
        </p:txBody>
      </p:sp>
      <p:sp>
        <p:nvSpPr>
          <p:cNvPr id="4" name="Slide Number Placeholder 3"/>
          <p:cNvSpPr>
            <a:spLocks noGrp="1"/>
          </p:cNvSpPr>
          <p:nvPr>
            <p:ph type="sldNum" sz="quarter" idx="5"/>
          </p:nvPr>
        </p:nvSpPr>
        <p:spPr/>
        <p:txBody>
          <a:bodyPr/>
          <a:lstStyle/>
          <a:p>
            <a:fld id="{20532378-A7CF-475A-BE97-0A1E8561A6EA}" type="slidenum">
              <a:rPr lang="en-US" smtClean="0"/>
              <a:t>18</a:t>
            </a:fld>
            <a:endParaRPr lang="en-US"/>
          </a:p>
        </p:txBody>
      </p:sp>
    </p:spTree>
    <p:extLst>
      <p:ext uri="{BB962C8B-B14F-4D97-AF65-F5344CB8AC3E}">
        <p14:creationId xmlns:p14="http://schemas.microsoft.com/office/powerpoint/2010/main" val="3364217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C5B75-969C-6426-65BF-96D9FD7121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7A66AE-3D23-E7A4-0C60-29F02484B5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1D4D0A-BA98-724F-90DE-C66ADCAE5BCC}"/>
              </a:ext>
            </a:extLst>
          </p:cNvPr>
          <p:cNvSpPr>
            <a:spLocks noGrp="1"/>
          </p:cNvSpPr>
          <p:nvPr>
            <p:ph type="dt" sz="half" idx="10"/>
          </p:nvPr>
        </p:nvSpPr>
        <p:spPr/>
        <p:txBody>
          <a:bodyPr/>
          <a:lstStyle/>
          <a:p>
            <a:fld id="{E159E392-8F9E-4B37-ACB7-CF5556865DC6}" type="datetimeFigureOut">
              <a:rPr lang="en-US" smtClean="0"/>
              <a:t>6/26/2025</a:t>
            </a:fld>
            <a:endParaRPr lang="en-US"/>
          </a:p>
        </p:txBody>
      </p:sp>
      <p:sp>
        <p:nvSpPr>
          <p:cNvPr id="5" name="Footer Placeholder 4">
            <a:extLst>
              <a:ext uri="{FF2B5EF4-FFF2-40B4-BE49-F238E27FC236}">
                <a16:creationId xmlns:a16="http://schemas.microsoft.com/office/drawing/2014/main" id="{7B8F782A-1354-39CC-22E3-BEFA6875C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C8E8E1-9039-7347-4BEA-4657AC21B29B}"/>
              </a:ext>
            </a:extLst>
          </p:cNvPr>
          <p:cNvSpPr>
            <a:spLocks noGrp="1"/>
          </p:cNvSpPr>
          <p:nvPr>
            <p:ph type="sldNum" sz="quarter" idx="12"/>
          </p:nvPr>
        </p:nvSpPr>
        <p:spPr/>
        <p:txBody>
          <a:bodyPr/>
          <a:lstStyle/>
          <a:p>
            <a:fld id="{B5B66294-3844-4161-BC8D-0F705A389710}" type="slidenum">
              <a:rPr lang="en-US" smtClean="0"/>
              <a:t>‹#›</a:t>
            </a:fld>
            <a:endParaRPr lang="en-US"/>
          </a:p>
        </p:txBody>
      </p:sp>
    </p:spTree>
    <p:extLst>
      <p:ext uri="{BB962C8B-B14F-4D97-AF65-F5344CB8AC3E}">
        <p14:creationId xmlns:p14="http://schemas.microsoft.com/office/powerpoint/2010/main" val="397849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C2FB0-3CCF-F77E-E216-3A85D59BBF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906CB3-94A2-BDBD-C5D4-4FF1AADF83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E754FA-7146-4EE0-88EB-AC49FF7420B0}"/>
              </a:ext>
            </a:extLst>
          </p:cNvPr>
          <p:cNvSpPr>
            <a:spLocks noGrp="1"/>
          </p:cNvSpPr>
          <p:nvPr>
            <p:ph type="dt" sz="half" idx="10"/>
          </p:nvPr>
        </p:nvSpPr>
        <p:spPr/>
        <p:txBody>
          <a:bodyPr/>
          <a:lstStyle/>
          <a:p>
            <a:fld id="{E159E392-8F9E-4B37-ACB7-CF5556865DC6}" type="datetimeFigureOut">
              <a:rPr lang="en-US" smtClean="0"/>
              <a:t>6/26/2025</a:t>
            </a:fld>
            <a:endParaRPr lang="en-US"/>
          </a:p>
        </p:txBody>
      </p:sp>
      <p:sp>
        <p:nvSpPr>
          <p:cNvPr id="5" name="Footer Placeholder 4">
            <a:extLst>
              <a:ext uri="{FF2B5EF4-FFF2-40B4-BE49-F238E27FC236}">
                <a16:creationId xmlns:a16="http://schemas.microsoft.com/office/drawing/2014/main" id="{111B9650-1CC0-CA1F-AFE6-22EEFC6183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57DCF-0643-A9EB-C162-0E6389FF79F6}"/>
              </a:ext>
            </a:extLst>
          </p:cNvPr>
          <p:cNvSpPr>
            <a:spLocks noGrp="1"/>
          </p:cNvSpPr>
          <p:nvPr>
            <p:ph type="sldNum" sz="quarter" idx="12"/>
          </p:nvPr>
        </p:nvSpPr>
        <p:spPr/>
        <p:txBody>
          <a:bodyPr/>
          <a:lstStyle/>
          <a:p>
            <a:fld id="{B5B66294-3844-4161-BC8D-0F705A389710}" type="slidenum">
              <a:rPr lang="en-US" smtClean="0"/>
              <a:t>‹#›</a:t>
            </a:fld>
            <a:endParaRPr lang="en-US"/>
          </a:p>
        </p:txBody>
      </p:sp>
    </p:spTree>
    <p:extLst>
      <p:ext uri="{BB962C8B-B14F-4D97-AF65-F5344CB8AC3E}">
        <p14:creationId xmlns:p14="http://schemas.microsoft.com/office/powerpoint/2010/main" val="2433672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B276B2-30F3-A668-3C9C-1AC8B07F7D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E948ED-7D18-B139-3342-8C1CB21D1E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F7A310-82F9-CCA2-EDA7-181A1565770E}"/>
              </a:ext>
            </a:extLst>
          </p:cNvPr>
          <p:cNvSpPr>
            <a:spLocks noGrp="1"/>
          </p:cNvSpPr>
          <p:nvPr>
            <p:ph type="dt" sz="half" idx="10"/>
          </p:nvPr>
        </p:nvSpPr>
        <p:spPr/>
        <p:txBody>
          <a:bodyPr/>
          <a:lstStyle/>
          <a:p>
            <a:fld id="{E159E392-8F9E-4B37-ACB7-CF5556865DC6}" type="datetimeFigureOut">
              <a:rPr lang="en-US" smtClean="0"/>
              <a:t>6/26/2025</a:t>
            </a:fld>
            <a:endParaRPr lang="en-US"/>
          </a:p>
        </p:txBody>
      </p:sp>
      <p:sp>
        <p:nvSpPr>
          <p:cNvPr id="5" name="Footer Placeholder 4">
            <a:extLst>
              <a:ext uri="{FF2B5EF4-FFF2-40B4-BE49-F238E27FC236}">
                <a16:creationId xmlns:a16="http://schemas.microsoft.com/office/drawing/2014/main" id="{94348078-3913-819E-D758-ABA99EF75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C18CD-81EB-0EAB-8E73-A5F0BF3F7D55}"/>
              </a:ext>
            </a:extLst>
          </p:cNvPr>
          <p:cNvSpPr>
            <a:spLocks noGrp="1"/>
          </p:cNvSpPr>
          <p:nvPr>
            <p:ph type="sldNum" sz="quarter" idx="12"/>
          </p:nvPr>
        </p:nvSpPr>
        <p:spPr/>
        <p:txBody>
          <a:bodyPr/>
          <a:lstStyle/>
          <a:p>
            <a:fld id="{B5B66294-3844-4161-BC8D-0F705A389710}" type="slidenum">
              <a:rPr lang="en-US" smtClean="0"/>
              <a:t>‹#›</a:t>
            </a:fld>
            <a:endParaRPr lang="en-US"/>
          </a:p>
        </p:txBody>
      </p:sp>
    </p:spTree>
    <p:extLst>
      <p:ext uri="{BB962C8B-B14F-4D97-AF65-F5344CB8AC3E}">
        <p14:creationId xmlns:p14="http://schemas.microsoft.com/office/powerpoint/2010/main" val="3587008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875C3-21B1-022C-E143-8BCD0D797A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AA6171-636C-8DF7-E09B-7FA13E5B43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DD572C-CC0B-655A-41B4-AAB1C61AFE6D}"/>
              </a:ext>
            </a:extLst>
          </p:cNvPr>
          <p:cNvSpPr>
            <a:spLocks noGrp="1"/>
          </p:cNvSpPr>
          <p:nvPr>
            <p:ph type="dt" sz="half" idx="10"/>
          </p:nvPr>
        </p:nvSpPr>
        <p:spPr/>
        <p:txBody>
          <a:bodyPr/>
          <a:lstStyle/>
          <a:p>
            <a:fld id="{E159E392-8F9E-4B37-ACB7-CF5556865DC6}" type="datetimeFigureOut">
              <a:rPr lang="en-US" smtClean="0"/>
              <a:t>6/26/2025</a:t>
            </a:fld>
            <a:endParaRPr lang="en-US"/>
          </a:p>
        </p:txBody>
      </p:sp>
      <p:sp>
        <p:nvSpPr>
          <p:cNvPr id="5" name="Footer Placeholder 4">
            <a:extLst>
              <a:ext uri="{FF2B5EF4-FFF2-40B4-BE49-F238E27FC236}">
                <a16:creationId xmlns:a16="http://schemas.microsoft.com/office/drawing/2014/main" id="{6DE4DB8D-89CF-A950-0034-65C7E6458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3D3F7F-B714-E1F1-EB8E-93853C9E7D2E}"/>
              </a:ext>
            </a:extLst>
          </p:cNvPr>
          <p:cNvSpPr>
            <a:spLocks noGrp="1"/>
          </p:cNvSpPr>
          <p:nvPr>
            <p:ph type="sldNum" sz="quarter" idx="12"/>
          </p:nvPr>
        </p:nvSpPr>
        <p:spPr/>
        <p:txBody>
          <a:bodyPr/>
          <a:lstStyle/>
          <a:p>
            <a:fld id="{B5B66294-3844-4161-BC8D-0F705A389710}" type="slidenum">
              <a:rPr lang="en-US" smtClean="0"/>
              <a:t>‹#›</a:t>
            </a:fld>
            <a:endParaRPr lang="en-US"/>
          </a:p>
        </p:txBody>
      </p:sp>
    </p:spTree>
    <p:extLst>
      <p:ext uri="{BB962C8B-B14F-4D97-AF65-F5344CB8AC3E}">
        <p14:creationId xmlns:p14="http://schemas.microsoft.com/office/powerpoint/2010/main" val="3499133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8798A-3E2E-DD5F-CA2A-F624F846DD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BD7CC-AF51-8DB8-ABFE-7307332CA28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FD371D-7A6B-797B-CB65-93EFE04B00AE}"/>
              </a:ext>
            </a:extLst>
          </p:cNvPr>
          <p:cNvSpPr>
            <a:spLocks noGrp="1"/>
          </p:cNvSpPr>
          <p:nvPr>
            <p:ph type="dt" sz="half" idx="10"/>
          </p:nvPr>
        </p:nvSpPr>
        <p:spPr/>
        <p:txBody>
          <a:bodyPr/>
          <a:lstStyle/>
          <a:p>
            <a:fld id="{E159E392-8F9E-4B37-ACB7-CF5556865DC6}" type="datetimeFigureOut">
              <a:rPr lang="en-US" smtClean="0"/>
              <a:t>6/26/2025</a:t>
            </a:fld>
            <a:endParaRPr lang="en-US"/>
          </a:p>
        </p:txBody>
      </p:sp>
      <p:sp>
        <p:nvSpPr>
          <p:cNvPr id="5" name="Footer Placeholder 4">
            <a:extLst>
              <a:ext uri="{FF2B5EF4-FFF2-40B4-BE49-F238E27FC236}">
                <a16:creationId xmlns:a16="http://schemas.microsoft.com/office/drawing/2014/main" id="{D18C12ED-3BC0-D2E5-D6F7-5011F8134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033DA0-DB94-0D3F-0E88-8C2ACA67AE95}"/>
              </a:ext>
            </a:extLst>
          </p:cNvPr>
          <p:cNvSpPr>
            <a:spLocks noGrp="1"/>
          </p:cNvSpPr>
          <p:nvPr>
            <p:ph type="sldNum" sz="quarter" idx="12"/>
          </p:nvPr>
        </p:nvSpPr>
        <p:spPr/>
        <p:txBody>
          <a:bodyPr/>
          <a:lstStyle/>
          <a:p>
            <a:fld id="{B5B66294-3844-4161-BC8D-0F705A389710}" type="slidenum">
              <a:rPr lang="en-US" smtClean="0"/>
              <a:t>‹#›</a:t>
            </a:fld>
            <a:endParaRPr lang="en-US"/>
          </a:p>
        </p:txBody>
      </p:sp>
    </p:spTree>
    <p:extLst>
      <p:ext uri="{BB962C8B-B14F-4D97-AF65-F5344CB8AC3E}">
        <p14:creationId xmlns:p14="http://schemas.microsoft.com/office/powerpoint/2010/main" val="2738431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A16D6-64FE-FF19-053B-4E72A61BE7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15ADCA-506D-3951-40D1-C0AEF0D7D5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D7B435-AEFE-745E-5D86-9A81E4E8A0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A9DEFC-CCE8-5CE2-5700-64A76800B641}"/>
              </a:ext>
            </a:extLst>
          </p:cNvPr>
          <p:cNvSpPr>
            <a:spLocks noGrp="1"/>
          </p:cNvSpPr>
          <p:nvPr>
            <p:ph type="dt" sz="half" idx="10"/>
          </p:nvPr>
        </p:nvSpPr>
        <p:spPr/>
        <p:txBody>
          <a:bodyPr/>
          <a:lstStyle/>
          <a:p>
            <a:fld id="{E159E392-8F9E-4B37-ACB7-CF5556865DC6}" type="datetimeFigureOut">
              <a:rPr lang="en-US" smtClean="0"/>
              <a:t>6/26/2025</a:t>
            </a:fld>
            <a:endParaRPr lang="en-US"/>
          </a:p>
        </p:txBody>
      </p:sp>
      <p:sp>
        <p:nvSpPr>
          <p:cNvPr id="6" name="Footer Placeholder 5">
            <a:extLst>
              <a:ext uri="{FF2B5EF4-FFF2-40B4-BE49-F238E27FC236}">
                <a16:creationId xmlns:a16="http://schemas.microsoft.com/office/drawing/2014/main" id="{0E238CEE-3A47-5077-251C-7D9B564B0B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6D730E-F355-31F4-67DC-005EC043EBA3}"/>
              </a:ext>
            </a:extLst>
          </p:cNvPr>
          <p:cNvSpPr>
            <a:spLocks noGrp="1"/>
          </p:cNvSpPr>
          <p:nvPr>
            <p:ph type="sldNum" sz="quarter" idx="12"/>
          </p:nvPr>
        </p:nvSpPr>
        <p:spPr/>
        <p:txBody>
          <a:bodyPr/>
          <a:lstStyle/>
          <a:p>
            <a:fld id="{B5B66294-3844-4161-BC8D-0F705A389710}" type="slidenum">
              <a:rPr lang="en-US" smtClean="0"/>
              <a:t>‹#›</a:t>
            </a:fld>
            <a:endParaRPr lang="en-US"/>
          </a:p>
        </p:txBody>
      </p:sp>
    </p:spTree>
    <p:extLst>
      <p:ext uri="{BB962C8B-B14F-4D97-AF65-F5344CB8AC3E}">
        <p14:creationId xmlns:p14="http://schemas.microsoft.com/office/powerpoint/2010/main" val="1656682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42D29-88E3-6930-52F6-DE5D21E2D5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7AAF16-8278-8BB7-AEDD-5695847109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94933A-FEF8-A96E-11BC-8971E2894C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BC7B8F-D74C-EE63-7BFA-BF6AB716D1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7340C0-847F-4204-074B-0C7FCEFC25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F2795B-DB83-36F5-14F4-4890D9B1EBEE}"/>
              </a:ext>
            </a:extLst>
          </p:cNvPr>
          <p:cNvSpPr>
            <a:spLocks noGrp="1"/>
          </p:cNvSpPr>
          <p:nvPr>
            <p:ph type="dt" sz="half" idx="10"/>
          </p:nvPr>
        </p:nvSpPr>
        <p:spPr/>
        <p:txBody>
          <a:bodyPr/>
          <a:lstStyle/>
          <a:p>
            <a:fld id="{E159E392-8F9E-4B37-ACB7-CF5556865DC6}" type="datetimeFigureOut">
              <a:rPr lang="en-US" smtClean="0"/>
              <a:t>6/26/2025</a:t>
            </a:fld>
            <a:endParaRPr lang="en-US"/>
          </a:p>
        </p:txBody>
      </p:sp>
      <p:sp>
        <p:nvSpPr>
          <p:cNvPr id="8" name="Footer Placeholder 7">
            <a:extLst>
              <a:ext uri="{FF2B5EF4-FFF2-40B4-BE49-F238E27FC236}">
                <a16:creationId xmlns:a16="http://schemas.microsoft.com/office/drawing/2014/main" id="{2F15F2CE-889E-335A-4D5B-BE20DD7FB5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04ACD8-2673-DCAA-25AF-576431374282}"/>
              </a:ext>
            </a:extLst>
          </p:cNvPr>
          <p:cNvSpPr>
            <a:spLocks noGrp="1"/>
          </p:cNvSpPr>
          <p:nvPr>
            <p:ph type="sldNum" sz="quarter" idx="12"/>
          </p:nvPr>
        </p:nvSpPr>
        <p:spPr/>
        <p:txBody>
          <a:bodyPr/>
          <a:lstStyle/>
          <a:p>
            <a:fld id="{B5B66294-3844-4161-BC8D-0F705A389710}" type="slidenum">
              <a:rPr lang="en-US" smtClean="0"/>
              <a:t>‹#›</a:t>
            </a:fld>
            <a:endParaRPr lang="en-US"/>
          </a:p>
        </p:txBody>
      </p:sp>
    </p:spTree>
    <p:extLst>
      <p:ext uri="{BB962C8B-B14F-4D97-AF65-F5344CB8AC3E}">
        <p14:creationId xmlns:p14="http://schemas.microsoft.com/office/powerpoint/2010/main" val="2378958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68A5C-B26F-0082-3E91-846E4273CB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00C943-A864-F241-A78E-C3CE2C5A004E}"/>
              </a:ext>
            </a:extLst>
          </p:cNvPr>
          <p:cNvSpPr>
            <a:spLocks noGrp="1"/>
          </p:cNvSpPr>
          <p:nvPr>
            <p:ph type="dt" sz="half" idx="10"/>
          </p:nvPr>
        </p:nvSpPr>
        <p:spPr/>
        <p:txBody>
          <a:bodyPr/>
          <a:lstStyle/>
          <a:p>
            <a:fld id="{E159E392-8F9E-4B37-ACB7-CF5556865DC6}" type="datetimeFigureOut">
              <a:rPr lang="en-US" smtClean="0"/>
              <a:t>6/26/2025</a:t>
            </a:fld>
            <a:endParaRPr lang="en-US"/>
          </a:p>
        </p:txBody>
      </p:sp>
      <p:sp>
        <p:nvSpPr>
          <p:cNvPr id="4" name="Footer Placeholder 3">
            <a:extLst>
              <a:ext uri="{FF2B5EF4-FFF2-40B4-BE49-F238E27FC236}">
                <a16:creationId xmlns:a16="http://schemas.microsoft.com/office/drawing/2014/main" id="{ED4A649B-D152-A67A-CC9A-72A6A33BC6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E6FB78-00AB-3569-637B-EF82B05D2AD3}"/>
              </a:ext>
            </a:extLst>
          </p:cNvPr>
          <p:cNvSpPr>
            <a:spLocks noGrp="1"/>
          </p:cNvSpPr>
          <p:nvPr>
            <p:ph type="sldNum" sz="quarter" idx="12"/>
          </p:nvPr>
        </p:nvSpPr>
        <p:spPr/>
        <p:txBody>
          <a:bodyPr/>
          <a:lstStyle/>
          <a:p>
            <a:fld id="{B5B66294-3844-4161-BC8D-0F705A389710}" type="slidenum">
              <a:rPr lang="en-US" smtClean="0"/>
              <a:t>‹#›</a:t>
            </a:fld>
            <a:endParaRPr lang="en-US"/>
          </a:p>
        </p:txBody>
      </p:sp>
    </p:spTree>
    <p:extLst>
      <p:ext uri="{BB962C8B-B14F-4D97-AF65-F5344CB8AC3E}">
        <p14:creationId xmlns:p14="http://schemas.microsoft.com/office/powerpoint/2010/main" val="2764829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4CF737-3B4F-BDFE-4780-644EAF8DC6B1}"/>
              </a:ext>
            </a:extLst>
          </p:cNvPr>
          <p:cNvSpPr>
            <a:spLocks noGrp="1"/>
          </p:cNvSpPr>
          <p:nvPr>
            <p:ph type="dt" sz="half" idx="10"/>
          </p:nvPr>
        </p:nvSpPr>
        <p:spPr/>
        <p:txBody>
          <a:bodyPr/>
          <a:lstStyle/>
          <a:p>
            <a:fld id="{E159E392-8F9E-4B37-ACB7-CF5556865DC6}" type="datetimeFigureOut">
              <a:rPr lang="en-US" smtClean="0"/>
              <a:t>6/26/2025</a:t>
            </a:fld>
            <a:endParaRPr lang="en-US"/>
          </a:p>
        </p:txBody>
      </p:sp>
      <p:sp>
        <p:nvSpPr>
          <p:cNvPr id="3" name="Footer Placeholder 2">
            <a:extLst>
              <a:ext uri="{FF2B5EF4-FFF2-40B4-BE49-F238E27FC236}">
                <a16:creationId xmlns:a16="http://schemas.microsoft.com/office/drawing/2014/main" id="{1ACBB48F-D86C-033F-918D-82E1AF0A72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4448F9-DC73-4E97-62CB-61C5443DFECD}"/>
              </a:ext>
            </a:extLst>
          </p:cNvPr>
          <p:cNvSpPr>
            <a:spLocks noGrp="1"/>
          </p:cNvSpPr>
          <p:nvPr>
            <p:ph type="sldNum" sz="quarter" idx="12"/>
          </p:nvPr>
        </p:nvSpPr>
        <p:spPr/>
        <p:txBody>
          <a:bodyPr/>
          <a:lstStyle/>
          <a:p>
            <a:fld id="{B5B66294-3844-4161-BC8D-0F705A389710}" type="slidenum">
              <a:rPr lang="en-US" smtClean="0"/>
              <a:t>‹#›</a:t>
            </a:fld>
            <a:endParaRPr lang="en-US"/>
          </a:p>
        </p:txBody>
      </p:sp>
    </p:spTree>
    <p:extLst>
      <p:ext uri="{BB962C8B-B14F-4D97-AF65-F5344CB8AC3E}">
        <p14:creationId xmlns:p14="http://schemas.microsoft.com/office/powerpoint/2010/main" val="412626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9AFF1-D00E-BCC0-BCB1-D4DC022FDF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461D7-BCE7-AA29-260C-2086C7EF9D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A47631-3D77-2CDC-4FB1-073902E40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168C95-EB8D-6563-C4CB-537D1D85DBC5}"/>
              </a:ext>
            </a:extLst>
          </p:cNvPr>
          <p:cNvSpPr>
            <a:spLocks noGrp="1"/>
          </p:cNvSpPr>
          <p:nvPr>
            <p:ph type="dt" sz="half" idx="10"/>
          </p:nvPr>
        </p:nvSpPr>
        <p:spPr/>
        <p:txBody>
          <a:bodyPr/>
          <a:lstStyle/>
          <a:p>
            <a:fld id="{E159E392-8F9E-4B37-ACB7-CF5556865DC6}" type="datetimeFigureOut">
              <a:rPr lang="en-US" smtClean="0"/>
              <a:t>6/26/2025</a:t>
            </a:fld>
            <a:endParaRPr lang="en-US"/>
          </a:p>
        </p:txBody>
      </p:sp>
      <p:sp>
        <p:nvSpPr>
          <p:cNvPr id="6" name="Footer Placeholder 5">
            <a:extLst>
              <a:ext uri="{FF2B5EF4-FFF2-40B4-BE49-F238E27FC236}">
                <a16:creationId xmlns:a16="http://schemas.microsoft.com/office/drawing/2014/main" id="{E3A1D1C7-151E-9E6F-4C5C-6BCFE52453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717B5F-1191-BC16-0229-42AE3A329044}"/>
              </a:ext>
            </a:extLst>
          </p:cNvPr>
          <p:cNvSpPr>
            <a:spLocks noGrp="1"/>
          </p:cNvSpPr>
          <p:nvPr>
            <p:ph type="sldNum" sz="quarter" idx="12"/>
          </p:nvPr>
        </p:nvSpPr>
        <p:spPr/>
        <p:txBody>
          <a:bodyPr/>
          <a:lstStyle/>
          <a:p>
            <a:fld id="{B5B66294-3844-4161-BC8D-0F705A389710}" type="slidenum">
              <a:rPr lang="en-US" smtClean="0"/>
              <a:t>‹#›</a:t>
            </a:fld>
            <a:endParaRPr lang="en-US"/>
          </a:p>
        </p:txBody>
      </p:sp>
    </p:spTree>
    <p:extLst>
      <p:ext uri="{BB962C8B-B14F-4D97-AF65-F5344CB8AC3E}">
        <p14:creationId xmlns:p14="http://schemas.microsoft.com/office/powerpoint/2010/main" val="1638410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34090-D5D4-C6C5-2500-92584A3709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8966B7-49FF-DA51-3770-05120B77B9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744E4E-32A3-7E2E-20BA-2A70CF927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E176E-98EA-95D5-5801-04F7C0A5FD86}"/>
              </a:ext>
            </a:extLst>
          </p:cNvPr>
          <p:cNvSpPr>
            <a:spLocks noGrp="1"/>
          </p:cNvSpPr>
          <p:nvPr>
            <p:ph type="dt" sz="half" idx="10"/>
          </p:nvPr>
        </p:nvSpPr>
        <p:spPr/>
        <p:txBody>
          <a:bodyPr/>
          <a:lstStyle/>
          <a:p>
            <a:fld id="{E159E392-8F9E-4B37-ACB7-CF5556865DC6}" type="datetimeFigureOut">
              <a:rPr lang="en-US" smtClean="0"/>
              <a:t>6/26/2025</a:t>
            </a:fld>
            <a:endParaRPr lang="en-US"/>
          </a:p>
        </p:txBody>
      </p:sp>
      <p:sp>
        <p:nvSpPr>
          <p:cNvPr id="6" name="Footer Placeholder 5">
            <a:extLst>
              <a:ext uri="{FF2B5EF4-FFF2-40B4-BE49-F238E27FC236}">
                <a16:creationId xmlns:a16="http://schemas.microsoft.com/office/drawing/2014/main" id="{03396FE3-A27F-C9C4-9C66-A6DCCB8376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6BE18E-03A8-03BA-72BF-90DDDE1C4352}"/>
              </a:ext>
            </a:extLst>
          </p:cNvPr>
          <p:cNvSpPr>
            <a:spLocks noGrp="1"/>
          </p:cNvSpPr>
          <p:nvPr>
            <p:ph type="sldNum" sz="quarter" idx="12"/>
          </p:nvPr>
        </p:nvSpPr>
        <p:spPr/>
        <p:txBody>
          <a:bodyPr/>
          <a:lstStyle/>
          <a:p>
            <a:fld id="{B5B66294-3844-4161-BC8D-0F705A389710}" type="slidenum">
              <a:rPr lang="en-US" smtClean="0"/>
              <a:t>‹#›</a:t>
            </a:fld>
            <a:endParaRPr lang="en-US"/>
          </a:p>
        </p:txBody>
      </p:sp>
    </p:spTree>
    <p:extLst>
      <p:ext uri="{BB962C8B-B14F-4D97-AF65-F5344CB8AC3E}">
        <p14:creationId xmlns:p14="http://schemas.microsoft.com/office/powerpoint/2010/main" val="90879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6FF40D-79A8-49D0-178D-2DAB4AC172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155F55-482A-A2F5-1AD3-CEF348885F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E59ADF-A62E-8DCC-5106-157FB73782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159E392-8F9E-4B37-ACB7-CF5556865DC6}" type="datetimeFigureOut">
              <a:rPr lang="en-US" smtClean="0"/>
              <a:t>6/26/2025</a:t>
            </a:fld>
            <a:endParaRPr lang="en-US"/>
          </a:p>
        </p:txBody>
      </p:sp>
      <p:sp>
        <p:nvSpPr>
          <p:cNvPr id="5" name="Footer Placeholder 4">
            <a:extLst>
              <a:ext uri="{FF2B5EF4-FFF2-40B4-BE49-F238E27FC236}">
                <a16:creationId xmlns:a16="http://schemas.microsoft.com/office/drawing/2014/main" id="{721F514F-2552-3943-7B3D-251068EB31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BC46CA7-A4E6-7A4D-1C4E-3D006B2943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5B66294-3844-4161-BC8D-0F705A389710}" type="slidenum">
              <a:rPr lang="en-US" smtClean="0"/>
              <a:t>‹#›</a:t>
            </a:fld>
            <a:endParaRPr lang="en-US"/>
          </a:p>
        </p:txBody>
      </p:sp>
    </p:spTree>
    <p:extLst>
      <p:ext uri="{BB962C8B-B14F-4D97-AF65-F5344CB8AC3E}">
        <p14:creationId xmlns:p14="http://schemas.microsoft.com/office/powerpoint/2010/main" val="2058696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ABabber@eprod.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SMJose1@eprod.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mailto:ASwindle@eprod.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jlu@eprod.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10135D4-D3A1-4556-B91B-4A12069D4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desk with technical drawings, pencil and tools">
            <a:extLst>
              <a:ext uri="{FF2B5EF4-FFF2-40B4-BE49-F238E27FC236}">
                <a16:creationId xmlns:a16="http://schemas.microsoft.com/office/drawing/2014/main" id="{34259B9B-DA43-F97F-F025-673217C39AA0}"/>
              </a:ext>
            </a:extLst>
          </p:cNvPr>
          <p:cNvPicPr>
            <a:picLocks noChangeAspect="1"/>
          </p:cNvPicPr>
          <p:nvPr/>
        </p:nvPicPr>
        <p:blipFill>
          <a:blip r:embed="rId2"/>
          <a:srcRect t="7770" b="7961"/>
          <a:stretch>
            <a:fillRect/>
          </a:stretch>
        </p:blipFill>
        <p:spPr>
          <a:xfrm>
            <a:off x="20" y="-1"/>
            <a:ext cx="12191980" cy="6858001"/>
          </a:xfrm>
          <a:prstGeom prst="rect">
            <a:avLst/>
          </a:prstGeom>
        </p:spPr>
      </p:pic>
      <p:sp>
        <p:nvSpPr>
          <p:cNvPr id="15" name="Rectangle 14">
            <a:extLst>
              <a:ext uri="{FF2B5EF4-FFF2-40B4-BE49-F238E27FC236}">
                <a16:creationId xmlns:a16="http://schemas.microsoft.com/office/drawing/2014/main" id="{A9CCD9CD-49AE-3D3E-923B-81ECD3FB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2015" y="-752015"/>
            <a:ext cx="6858000" cy="8362030"/>
          </a:xfrm>
          <a:prstGeom prst="rect">
            <a:avLst/>
          </a:prstGeom>
          <a:gradFill>
            <a:gsLst>
              <a:gs pos="0">
                <a:srgbClr val="000000">
                  <a:alpha val="0"/>
                </a:srgbClr>
              </a:gs>
              <a:gs pos="55000">
                <a:srgbClr val="000000">
                  <a:alpha val="50000"/>
                </a:srgbClr>
              </a:gs>
              <a:gs pos="10000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E33C5F-A300-60DC-D4DF-35516DF90A12}"/>
              </a:ext>
            </a:extLst>
          </p:cNvPr>
          <p:cNvSpPr>
            <a:spLocks noGrp="1"/>
          </p:cNvSpPr>
          <p:nvPr>
            <p:ph type="ctrTitle"/>
          </p:nvPr>
        </p:nvSpPr>
        <p:spPr>
          <a:xfrm>
            <a:off x="626918" y="3429000"/>
            <a:ext cx="4506064" cy="1888742"/>
          </a:xfrm>
        </p:spPr>
        <p:txBody>
          <a:bodyPr>
            <a:normAutofit/>
          </a:bodyPr>
          <a:lstStyle/>
          <a:p>
            <a:pPr algn="l"/>
            <a:r>
              <a:rPr lang="en-US" sz="5100">
                <a:solidFill>
                  <a:srgbClr val="FFFFFF"/>
                </a:solidFill>
              </a:rPr>
              <a:t>Prompt Engineering 101</a:t>
            </a:r>
          </a:p>
        </p:txBody>
      </p:sp>
      <p:sp>
        <p:nvSpPr>
          <p:cNvPr id="3" name="Subtitle 2">
            <a:extLst>
              <a:ext uri="{FF2B5EF4-FFF2-40B4-BE49-F238E27FC236}">
                <a16:creationId xmlns:a16="http://schemas.microsoft.com/office/drawing/2014/main" id="{EA9C3123-BFA4-4C1A-D989-8F62BE855073}"/>
              </a:ext>
            </a:extLst>
          </p:cNvPr>
          <p:cNvSpPr>
            <a:spLocks noGrp="1"/>
          </p:cNvSpPr>
          <p:nvPr>
            <p:ph type="subTitle" idx="1"/>
          </p:nvPr>
        </p:nvSpPr>
        <p:spPr>
          <a:xfrm>
            <a:off x="626916" y="5428229"/>
            <a:ext cx="4506066" cy="899643"/>
          </a:xfrm>
        </p:spPr>
        <p:txBody>
          <a:bodyPr>
            <a:normAutofit/>
          </a:bodyPr>
          <a:lstStyle/>
          <a:p>
            <a:pPr algn="l"/>
            <a:r>
              <a:rPr lang="en-US">
                <a:solidFill>
                  <a:srgbClr val="FFFFFF"/>
                </a:solidFill>
              </a:rPr>
              <a:t>Going from “Um, What?” to “Wow, Perfect!”</a:t>
            </a:r>
          </a:p>
        </p:txBody>
      </p:sp>
    </p:spTree>
    <p:extLst>
      <p:ext uri="{BB962C8B-B14F-4D97-AF65-F5344CB8AC3E}">
        <p14:creationId xmlns:p14="http://schemas.microsoft.com/office/powerpoint/2010/main" val="232575797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71A8AA1-F3FF-744A-42B1-2BF640BFFA8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2005590-11FD-16FE-3AEC-A1FEC4E62E12}"/>
              </a:ext>
            </a:extLst>
          </p:cNvPr>
          <p:cNvSpPr>
            <a:spLocks noGrp="1"/>
          </p:cNvSpPr>
          <p:nvPr>
            <p:ph type="title"/>
          </p:nvPr>
        </p:nvSpPr>
        <p:spPr/>
        <p:txBody>
          <a:bodyPr/>
          <a:lstStyle/>
          <a:p>
            <a:r>
              <a:rPr lang="en-US" dirty="0"/>
              <a:t>Your Co-Presenter</a:t>
            </a:r>
          </a:p>
        </p:txBody>
      </p:sp>
      <p:sp>
        <p:nvSpPr>
          <p:cNvPr id="6" name="Content Placeholder 5">
            <a:extLst>
              <a:ext uri="{FF2B5EF4-FFF2-40B4-BE49-F238E27FC236}">
                <a16:creationId xmlns:a16="http://schemas.microsoft.com/office/drawing/2014/main" id="{8B61D9A5-FAD9-D51B-22D5-CA28365EC0FE}"/>
              </a:ext>
            </a:extLst>
          </p:cNvPr>
          <p:cNvSpPr>
            <a:spLocks noGrp="1"/>
          </p:cNvSpPr>
          <p:nvPr>
            <p:ph idx="1"/>
          </p:nvPr>
        </p:nvSpPr>
        <p:spPr/>
        <p:txBody>
          <a:bodyPr/>
          <a:lstStyle/>
          <a:p>
            <a:pPr marL="0" indent="0">
              <a:buNone/>
            </a:pPr>
            <a:r>
              <a:rPr lang="en-US" b="1" dirty="0"/>
              <a:t>Name</a:t>
            </a:r>
            <a:r>
              <a:rPr lang="en-US" dirty="0"/>
              <a:t>: Aaron Babber</a:t>
            </a:r>
          </a:p>
          <a:p>
            <a:pPr marL="0" indent="0">
              <a:buNone/>
            </a:pPr>
            <a:r>
              <a:rPr lang="en-US" b="1" dirty="0"/>
              <a:t>Title</a:t>
            </a:r>
            <a:r>
              <a:rPr lang="en-US" dirty="0"/>
              <a:t>: Senior Data Engineer</a:t>
            </a:r>
          </a:p>
          <a:p>
            <a:pPr marL="0" indent="0">
              <a:buNone/>
            </a:pPr>
            <a:r>
              <a:rPr lang="en-US" b="1" dirty="0"/>
              <a:t>Email</a:t>
            </a:r>
            <a:r>
              <a:rPr lang="en-US" dirty="0"/>
              <a:t>: </a:t>
            </a:r>
            <a:r>
              <a:rPr lang="en-US" dirty="0">
                <a:hlinkClick r:id="rId2"/>
              </a:rPr>
              <a:t>ABabber@eprod.com</a:t>
            </a:r>
            <a:endParaRPr lang="en-US" dirty="0"/>
          </a:p>
          <a:p>
            <a:pPr marL="0" indent="0">
              <a:buNone/>
            </a:pPr>
            <a:r>
              <a:rPr lang="en-US" b="1" dirty="0"/>
              <a:t>Working Group</a:t>
            </a:r>
            <a:r>
              <a:rPr lang="en-US" dirty="0"/>
              <a:t>: Big Data Services</a:t>
            </a:r>
            <a:endParaRPr lang="en-US" b="1" dirty="0"/>
          </a:p>
        </p:txBody>
      </p:sp>
    </p:spTree>
    <p:extLst>
      <p:ext uri="{BB962C8B-B14F-4D97-AF65-F5344CB8AC3E}">
        <p14:creationId xmlns:p14="http://schemas.microsoft.com/office/powerpoint/2010/main" val="3007684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0755820-80D6-DC4A-4E6B-67921CD75B7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9ECB15D-CDF6-F363-4C7D-C195AA64A9ED}"/>
              </a:ext>
            </a:extLst>
          </p:cNvPr>
          <p:cNvSpPr>
            <a:spLocks noGrp="1"/>
          </p:cNvSpPr>
          <p:nvPr>
            <p:ph type="title"/>
          </p:nvPr>
        </p:nvSpPr>
        <p:spPr/>
        <p:txBody>
          <a:bodyPr/>
          <a:lstStyle/>
          <a:p>
            <a:r>
              <a:rPr lang="en-US" dirty="0"/>
              <a:t>Your Co-Presenter</a:t>
            </a:r>
          </a:p>
        </p:txBody>
      </p:sp>
      <p:sp>
        <p:nvSpPr>
          <p:cNvPr id="6" name="Content Placeholder 5">
            <a:extLst>
              <a:ext uri="{FF2B5EF4-FFF2-40B4-BE49-F238E27FC236}">
                <a16:creationId xmlns:a16="http://schemas.microsoft.com/office/drawing/2014/main" id="{C0EAAEC0-6523-E93C-280F-CED97B75825D}"/>
              </a:ext>
            </a:extLst>
          </p:cNvPr>
          <p:cNvSpPr>
            <a:spLocks noGrp="1"/>
          </p:cNvSpPr>
          <p:nvPr>
            <p:ph idx="1"/>
          </p:nvPr>
        </p:nvSpPr>
        <p:spPr/>
        <p:txBody>
          <a:bodyPr/>
          <a:lstStyle/>
          <a:p>
            <a:pPr marL="0" indent="0">
              <a:buNone/>
            </a:pPr>
            <a:r>
              <a:rPr lang="en-US" b="1" dirty="0"/>
              <a:t>Name</a:t>
            </a:r>
            <a:r>
              <a:rPr lang="en-US" dirty="0"/>
              <a:t>: Sachin Mathew Jose</a:t>
            </a:r>
          </a:p>
          <a:p>
            <a:pPr marL="0" indent="0">
              <a:buNone/>
            </a:pPr>
            <a:r>
              <a:rPr lang="en-US" b="1" dirty="0"/>
              <a:t>Title</a:t>
            </a:r>
            <a:r>
              <a:rPr lang="en-US" dirty="0"/>
              <a:t>: Lead Data Scientist</a:t>
            </a:r>
          </a:p>
          <a:p>
            <a:pPr marL="0" indent="0">
              <a:buNone/>
            </a:pPr>
            <a:r>
              <a:rPr lang="en-US" b="1" dirty="0"/>
              <a:t>Email</a:t>
            </a:r>
            <a:r>
              <a:rPr lang="en-US" dirty="0"/>
              <a:t>: </a:t>
            </a:r>
            <a:r>
              <a:rPr lang="en-US" dirty="0">
                <a:hlinkClick r:id="rId2"/>
              </a:rPr>
              <a:t>SMJose1@eprod.com</a:t>
            </a:r>
            <a:endParaRPr lang="en-US" dirty="0"/>
          </a:p>
          <a:p>
            <a:pPr marL="0" indent="0">
              <a:buNone/>
            </a:pPr>
            <a:r>
              <a:rPr lang="en-US" b="1" dirty="0"/>
              <a:t>Working Group</a:t>
            </a:r>
            <a:r>
              <a:rPr lang="en-US" dirty="0"/>
              <a:t>: Big Data Services</a:t>
            </a:r>
            <a:endParaRPr lang="en-US" b="1" dirty="0"/>
          </a:p>
        </p:txBody>
      </p:sp>
    </p:spTree>
    <p:extLst>
      <p:ext uri="{BB962C8B-B14F-4D97-AF65-F5344CB8AC3E}">
        <p14:creationId xmlns:p14="http://schemas.microsoft.com/office/powerpoint/2010/main" val="257983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4C9978-117C-4DDE-A80F-16FC879BC62A}"/>
              </a:ext>
            </a:extLst>
          </p:cNvPr>
          <p:cNvSpPr>
            <a:spLocks noGrp="1"/>
          </p:cNvSpPr>
          <p:nvPr>
            <p:ph type="title"/>
          </p:nvPr>
        </p:nvSpPr>
        <p:spPr>
          <a:xfrm>
            <a:off x="65690" y="60252"/>
            <a:ext cx="10515600" cy="1132011"/>
          </a:xfrm>
        </p:spPr>
        <p:txBody>
          <a:bodyPr>
            <a:normAutofit/>
          </a:bodyPr>
          <a:lstStyle/>
          <a:p>
            <a:r>
              <a:rPr lang="en-US" dirty="0"/>
              <a:t>AI is a Science</a:t>
            </a:r>
            <a:br>
              <a:rPr lang="en-US" dirty="0"/>
            </a:br>
            <a:r>
              <a:rPr lang="en-US" sz="2800" dirty="0">
                <a:solidFill>
                  <a:schemeClr val="accent1"/>
                </a:solidFill>
              </a:rPr>
              <a:t>Scientific Method</a:t>
            </a:r>
            <a:endParaRPr lang="en-US" dirty="0">
              <a:solidFill>
                <a:schemeClr val="accent1"/>
              </a:solidFill>
            </a:endParaRPr>
          </a:p>
        </p:txBody>
      </p:sp>
      <p:sp>
        <p:nvSpPr>
          <p:cNvPr id="5" name="Content Placeholder 2">
            <a:extLst>
              <a:ext uri="{FF2B5EF4-FFF2-40B4-BE49-F238E27FC236}">
                <a16:creationId xmlns:a16="http://schemas.microsoft.com/office/drawing/2014/main" id="{CAE5CE2D-5B00-7A3F-B347-FD21C2714B44}"/>
              </a:ext>
            </a:extLst>
          </p:cNvPr>
          <p:cNvSpPr txBox="1">
            <a:spLocks/>
          </p:cNvSpPr>
          <p:nvPr/>
        </p:nvSpPr>
        <p:spPr>
          <a:xfrm>
            <a:off x="1994785" y="5823529"/>
            <a:ext cx="8554230" cy="10013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solidFill>
                  <a:srgbClr val="5A5A5A"/>
                </a:solidFill>
              </a:rPr>
              <a:t>The scientific method is a process for experimentation that is used to explore observations and answer questions.</a:t>
            </a:r>
          </a:p>
          <a:p>
            <a:r>
              <a:rPr lang="en-US" sz="1800">
                <a:solidFill>
                  <a:srgbClr val="5A5A5A"/>
                </a:solidFill>
              </a:rPr>
              <a:t>Again, data is the foundation</a:t>
            </a:r>
            <a:endParaRPr lang="en-US" sz="1800" dirty="0"/>
          </a:p>
        </p:txBody>
      </p:sp>
      <p:pic>
        <p:nvPicPr>
          <p:cNvPr id="6" name="Picture 5" descr="A diagram of a scientific experiment&#10;&#10;AI-generated content may be incorrect.">
            <a:extLst>
              <a:ext uri="{FF2B5EF4-FFF2-40B4-BE49-F238E27FC236}">
                <a16:creationId xmlns:a16="http://schemas.microsoft.com/office/drawing/2014/main" id="{A613839E-BDFB-3506-D20E-5E762D395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793" y="1366562"/>
            <a:ext cx="3952742" cy="4443098"/>
          </a:xfrm>
          <a:prstGeom prst="rect">
            <a:avLst/>
          </a:prstGeom>
        </p:spPr>
      </p:pic>
      <p:pic>
        <p:nvPicPr>
          <p:cNvPr id="7" name="Picture 6" descr="A diagram of scientific method&#10;&#10;AI-generated content may be incorrect.">
            <a:extLst>
              <a:ext uri="{FF2B5EF4-FFF2-40B4-BE49-F238E27FC236}">
                <a16:creationId xmlns:a16="http://schemas.microsoft.com/office/drawing/2014/main" id="{EA1B1234-39DB-B8A3-F2DD-719643DA3C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8449" y="1455154"/>
            <a:ext cx="4556292" cy="4265914"/>
          </a:xfrm>
          <a:prstGeom prst="rect">
            <a:avLst/>
          </a:prstGeom>
        </p:spPr>
      </p:pic>
      <p:sp>
        <p:nvSpPr>
          <p:cNvPr id="8" name="Rectangle 7">
            <a:extLst>
              <a:ext uri="{FF2B5EF4-FFF2-40B4-BE49-F238E27FC236}">
                <a16:creationId xmlns:a16="http://schemas.microsoft.com/office/drawing/2014/main" id="{8DA7A61C-25D2-B208-B9C7-8B5E9935AEB2}"/>
              </a:ext>
            </a:extLst>
          </p:cNvPr>
          <p:cNvSpPr/>
          <p:nvPr/>
        </p:nvSpPr>
        <p:spPr>
          <a:xfrm>
            <a:off x="7738300" y="3271828"/>
            <a:ext cx="1658622" cy="7539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0785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BE138-B92C-62C0-E1F0-0F234E66ABA1}"/>
              </a:ext>
            </a:extLst>
          </p:cNvPr>
          <p:cNvSpPr>
            <a:spLocks noGrp="1"/>
          </p:cNvSpPr>
          <p:nvPr>
            <p:ph type="title"/>
          </p:nvPr>
        </p:nvSpPr>
        <p:spPr/>
        <p:txBody>
          <a:bodyPr/>
          <a:lstStyle/>
          <a:p>
            <a:r>
              <a:rPr lang="en-US" dirty="0"/>
              <a:t>Understanding LLMs – Some Context</a:t>
            </a:r>
          </a:p>
        </p:txBody>
      </p:sp>
      <p:sp>
        <p:nvSpPr>
          <p:cNvPr id="3" name="Content Placeholder 2">
            <a:extLst>
              <a:ext uri="{FF2B5EF4-FFF2-40B4-BE49-F238E27FC236}">
                <a16:creationId xmlns:a16="http://schemas.microsoft.com/office/drawing/2014/main" id="{720F87EF-D8FB-2627-FEBD-97356CFE6B87}"/>
              </a:ext>
            </a:extLst>
          </p:cNvPr>
          <p:cNvSpPr>
            <a:spLocks noGrp="1"/>
          </p:cNvSpPr>
          <p:nvPr>
            <p:ph idx="1"/>
          </p:nvPr>
        </p:nvSpPr>
        <p:spPr/>
        <p:txBody>
          <a:bodyPr>
            <a:normAutofit fontScale="92500" lnSpcReduction="10000"/>
          </a:bodyPr>
          <a:lstStyle/>
          <a:p>
            <a:r>
              <a:rPr lang="en-US" b="1" dirty="0"/>
              <a:t>Pattern Recognition Engines</a:t>
            </a:r>
            <a:r>
              <a:rPr lang="en-US" dirty="0"/>
              <a:t>: LLMs are AI systems trained on vast text data to predict the most likely next word in a sequence</a:t>
            </a:r>
          </a:p>
          <a:p>
            <a:r>
              <a:rPr lang="en-US" b="1" dirty="0"/>
              <a:t>Statistical Associations, Not Understanding</a:t>
            </a:r>
            <a:r>
              <a:rPr lang="en-US" dirty="0"/>
              <a:t>: They excel at identifying patterns and relationships between words without truly comprehending meaning</a:t>
            </a:r>
          </a:p>
          <a:p>
            <a:r>
              <a:rPr lang="en-US" b="1" dirty="0"/>
              <a:t>Convincing Mimicry</a:t>
            </a:r>
            <a:r>
              <a:rPr lang="en-US" dirty="0"/>
              <a:t>: LLMs produce fluent, contextually appropriate responses that can appear thoughtful and reasoned</a:t>
            </a:r>
          </a:p>
          <a:p>
            <a:r>
              <a:rPr lang="en-US" b="1" dirty="0"/>
              <a:t>No Real Reasoning</a:t>
            </a:r>
            <a:r>
              <a:rPr lang="en-US" dirty="0"/>
              <a:t>: Despite appearances, LLMs don't think, plan, or understand—they generate statistically probable text</a:t>
            </a:r>
          </a:p>
          <a:p>
            <a:r>
              <a:rPr lang="en-US" b="1" dirty="0"/>
              <a:t>Powerful but Limited</a:t>
            </a:r>
            <a:r>
              <a:rPr lang="en-US" dirty="0"/>
              <a:t>: Extremely useful for many tasks while requiring careful human oversight and verification</a:t>
            </a:r>
          </a:p>
        </p:txBody>
      </p:sp>
    </p:spTree>
    <p:extLst>
      <p:ext uri="{BB962C8B-B14F-4D97-AF65-F5344CB8AC3E}">
        <p14:creationId xmlns:p14="http://schemas.microsoft.com/office/powerpoint/2010/main" val="254078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BE138-B92C-62C0-E1F0-0F234E66ABA1}"/>
              </a:ext>
            </a:extLst>
          </p:cNvPr>
          <p:cNvSpPr>
            <a:spLocks noGrp="1"/>
          </p:cNvSpPr>
          <p:nvPr>
            <p:ph type="title"/>
          </p:nvPr>
        </p:nvSpPr>
        <p:spPr/>
        <p:txBody>
          <a:bodyPr/>
          <a:lstStyle/>
          <a:p>
            <a:r>
              <a:rPr lang="en-US"/>
              <a:t>Unpacking the Magic, Step-by-Step</a:t>
            </a:r>
            <a:endParaRPr lang="en-US" dirty="0"/>
          </a:p>
        </p:txBody>
      </p:sp>
      <p:pic>
        <p:nvPicPr>
          <p:cNvPr id="13" name="Content Placeholder 12">
            <a:extLst>
              <a:ext uri="{FF2B5EF4-FFF2-40B4-BE49-F238E27FC236}">
                <a16:creationId xmlns:a16="http://schemas.microsoft.com/office/drawing/2014/main" id="{32232781-BB53-A590-89A9-D9F717DFC6CC}"/>
              </a:ext>
            </a:extLst>
          </p:cNvPr>
          <p:cNvPicPr>
            <a:picLocks noGrp="1" noChangeAspect="1"/>
          </p:cNvPicPr>
          <p:nvPr>
            <p:ph idx="1"/>
          </p:nvPr>
        </p:nvPicPr>
        <p:blipFill>
          <a:blip r:embed="rId3"/>
          <a:stretch>
            <a:fillRect/>
          </a:stretch>
        </p:blipFill>
        <p:spPr>
          <a:xfrm>
            <a:off x="2491308" y="1845808"/>
            <a:ext cx="7209384" cy="4154942"/>
          </a:xfrm>
        </p:spPr>
      </p:pic>
    </p:spTree>
    <p:extLst>
      <p:ext uri="{BB962C8B-B14F-4D97-AF65-F5344CB8AC3E}">
        <p14:creationId xmlns:p14="http://schemas.microsoft.com/office/powerpoint/2010/main" val="151185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CC71CD3-830E-58CE-E9CE-6FD0DF3909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CCEAEA-69AF-172B-1A09-2EAE7EA2C82B}"/>
              </a:ext>
            </a:extLst>
          </p:cNvPr>
          <p:cNvSpPr>
            <a:spLocks noGrp="1"/>
          </p:cNvSpPr>
          <p:nvPr>
            <p:ph type="title"/>
          </p:nvPr>
        </p:nvSpPr>
        <p:spPr/>
        <p:txBody>
          <a:bodyPr/>
          <a:lstStyle/>
          <a:p>
            <a:r>
              <a:rPr lang="en-US" dirty="0"/>
              <a:t>Understanding LLMs – Some Context</a:t>
            </a:r>
          </a:p>
        </p:txBody>
      </p:sp>
      <p:sp>
        <p:nvSpPr>
          <p:cNvPr id="3" name="Content Placeholder 2">
            <a:extLst>
              <a:ext uri="{FF2B5EF4-FFF2-40B4-BE49-F238E27FC236}">
                <a16:creationId xmlns:a16="http://schemas.microsoft.com/office/drawing/2014/main" id="{BC687345-B49A-5548-EB1C-77595D811A09}"/>
              </a:ext>
            </a:extLst>
          </p:cNvPr>
          <p:cNvSpPr>
            <a:spLocks noGrp="1"/>
          </p:cNvSpPr>
          <p:nvPr>
            <p:ph idx="1"/>
          </p:nvPr>
        </p:nvSpPr>
        <p:spPr/>
        <p:txBody>
          <a:bodyPr>
            <a:normAutofit fontScale="92500" lnSpcReduction="10000"/>
          </a:bodyPr>
          <a:lstStyle/>
          <a:p>
            <a:r>
              <a:rPr lang="en-US" b="1" dirty="0"/>
              <a:t>Pattern Recognition Engines</a:t>
            </a:r>
            <a:r>
              <a:rPr lang="en-US" dirty="0"/>
              <a:t>: LLMs are AI systems trained on vast text data to predict the most likely next word in a sequence</a:t>
            </a:r>
          </a:p>
          <a:p>
            <a:r>
              <a:rPr lang="en-US" b="1" dirty="0"/>
              <a:t>Statistical Associations, Not Understanding</a:t>
            </a:r>
            <a:r>
              <a:rPr lang="en-US" dirty="0"/>
              <a:t>: They excel at identifying patterns and relationships between words without truly comprehending meaning</a:t>
            </a:r>
          </a:p>
          <a:p>
            <a:r>
              <a:rPr lang="en-US" b="1" dirty="0"/>
              <a:t>Convincing Mimicry</a:t>
            </a:r>
            <a:r>
              <a:rPr lang="en-US" dirty="0"/>
              <a:t>: LLMs produce fluent, contextually appropriate responses that can appear thoughtful and reasoned</a:t>
            </a:r>
          </a:p>
          <a:p>
            <a:r>
              <a:rPr lang="en-US" b="1" dirty="0"/>
              <a:t>No Real Reasoning</a:t>
            </a:r>
            <a:r>
              <a:rPr lang="en-US" dirty="0"/>
              <a:t>: Despite appearances, LLMs don't think, plan, or understand—they generate statistically probable text</a:t>
            </a:r>
          </a:p>
          <a:p>
            <a:r>
              <a:rPr lang="en-US" b="1" dirty="0"/>
              <a:t>Powerful but Limited</a:t>
            </a:r>
            <a:r>
              <a:rPr lang="en-US" dirty="0"/>
              <a:t>: Extremely useful for many tasks while requiring careful human oversight and verification</a:t>
            </a:r>
          </a:p>
        </p:txBody>
      </p:sp>
    </p:spTree>
    <p:extLst>
      <p:ext uri="{BB962C8B-B14F-4D97-AF65-F5344CB8AC3E}">
        <p14:creationId xmlns:p14="http://schemas.microsoft.com/office/powerpoint/2010/main" val="303824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6E687BB-7E4D-BC4B-61B0-4867AAF93E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486278-035E-9507-C7F0-C17925E04250}"/>
              </a:ext>
            </a:extLst>
          </p:cNvPr>
          <p:cNvSpPr>
            <a:spLocks noGrp="1"/>
          </p:cNvSpPr>
          <p:nvPr>
            <p:ph type="title"/>
          </p:nvPr>
        </p:nvSpPr>
        <p:spPr/>
        <p:txBody>
          <a:bodyPr/>
          <a:lstStyle/>
          <a:p>
            <a:r>
              <a:rPr lang="en-US" dirty="0"/>
              <a:t>Unpacking the Magic, Step-by-Step</a:t>
            </a:r>
          </a:p>
        </p:txBody>
      </p:sp>
      <p:pic>
        <p:nvPicPr>
          <p:cNvPr id="13" name="Content Placeholder 12">
            <a:extLst>
              <a:ext uri="{FF2B5EF4-FFF2-40B4-BE49-F238E27FC236}">
                <a16:creationId xmlns:a16="http://schemas.microsoft.com/office/drawing/2014/main" id="{71C19345-6671-4C5E-2991-B0F1E2BEEEAE}"/>
              </a:ext>
            </a:extLst>
          </p:cNvPr>
          <p:cNvPicPr>
            <a:picLocks noGrp="1" noChangeAspect="1"/>
          </p:cNvPicPr>
          <p:nvPr>
            <p:ph idx="1"/>
          </p:nvPr>
        </p:nvPicPr>
        <p:blipFill>
          <a:blip r:embed="rId3"/>
          <a:stretch>
            <a:fillRect/>
          </a:stretch>
        </p:blipFill>
        <p:spPr>
          <a:xfrm>
            <a:off x="2491308" y="1845808"/>
            <a:ext cx="7209384" cy="4154942"/>
          </a:xfrm>
        </p:spPr>
      </p:pic>
    </p:spTree>
    <p:extLst>
      <p:ext uri="{BB962C8B-B14F-4D97-AF65-F5344CB8AC3E}">
        <p14:creationId xmlns:p14="http://schemas.microsoft.com/office/powerpoint/2010/main" val="3894006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38B57C-EBED-F700-E69B-0607077FDF6A}"/>
              </a:ext>
            </a:extLst>
          </p:cNvPr>
          <p:cNvSpPr>
            <a:spLocks noGrp="1"/>
          </p:cNvSpPr>
          <p:nvPr>
            <p:ph type="title"/>
          </p:nvPr>
        </p:nvSpPr>
        <p:spPr/>
        <p:txBody>
          <a:bodyPr/>
          <a:lstStyle/>
          <a:p>
            <a:r>
              <a:rPr lang="en-US" dirty="0"/>
              <a:t>AI Teams</a:t>
            </a:r>
          </a:p>
        </p:txBody>
      </p:sp>
      <p:sp>
        <p:nvSpPr>
          <p:cNvPr id="4" name="Content Placeholder 3">
            <a:extLst>
              <a:ext uri="{FF2B5EF4-FFF2-40B4-BE49-F238E27FC236}">
                <a16:creationId xmlns:a16="http://schemas.microsoft.com/office/drawing/2014/main" id="{CB914429-F205-6771-4390-C9E0A58C87D8}"/>
              </a:ext>
            </a:extLst>
          </p:cNvPr>
          <p:cNvSpPr>
            <a:spLocks noGrp="1"/>
          </p:cNvSpPr>
          <p:nvPr>
            <p:ph idx="1"/>
          </p:nvPr>
        </p:nvSpPr>
        <p:spPr>
          <a:xfrm>
            <a:off x="838200" y="1690688"/>
            <a:ext cx="10515600" cy="4802187"/>
          </a:xfrm>
        </p:spPr>
        <p:txBody>
          <a:bodyPr>
            <a:normAutofit/>
          </a:bodyPr>
          <a:lstStyle/>
          <a:p>
            <a:pPr marL="0" indent="0">
              <a:buNone/>
            </a:pPr>
            <a:r>
              <a:rPr lang="en-US" b="1" dirty="0"/>
              <a:t>Departments</a:t>
            </a:r>
          </a:p>
          <a:p>
            <a:r>
              <a:rPr lang="en-US" dirty="0"/>
              <a:t>Commercial Data Science (Corey Johnson)</a:t>
            </a:r>
          </a:p>
          <a:p>
            <a:r>
              <a:rPr lang="en-US" dirty="0"/>
              <a:t>Big Data Services (Travis </a:t>
            </a:r>
            <a:r>
              <a:rPr lang="en-US" dirty="0" err="1"/>
              <a:t>Lomness</a:t>
            </a:r>
            <a:r>
              <a:rPr lang="en-US" dirty="0"/>
              <a:t>)</a:t>
            </a:r>
          </a:p>
          <a:p>
            <a:pPr marL="0" indent="0">
              <a:buNone/>
            </a:pPr>
            <a:r>
              <a:rPr lang="en-US" b="1" dirty="0"/>
              <a:t>Some Exciting Things Going On</a:t>
            </a:r>
          </a:p>
          <a:p>
            <a:r>
              <a:rPr lang="en-US" dirty="0"/>
              <a:t>Mission: Reliable</a:t>
            </a:r>
          </a:p>
          <a:p>
            <a:r>
              <a:rPr lang="en-US" dirty="0"/>
              <a:t>Commercial and IT Data Science Working Together</a:t>
            </a:r>
          </a:p>
          <a:p>
            <a:pPr marL="0" indent="0">
              <a:buNone/>
            </a:pPr>
            <a:r>
              <a:rPr lang="en-US" b="1" dirty="0"/>
              <a:t>Getting in Touch</a:t>
            </a:r>
          </a:p>
          <a:p>
            <a:r>
              <a:rPr lang="en-US" dirty="0"/>
              <a:t>Jun Lu – reach out for…</a:t>
            </a:r>
          </a:p>
          <a:p>
            <a:r>
              <a:rPr lang="en-US" dirty="0"/>
              <a:t>Travis </a:t>
            </a:r>
            <a:r>
              <a:rPr lang="en-US" dirty="0" err="1"/>
              <a:t>Lomness</a:t>
            </a:r>
            <a:r>
              <a:rPr lang="en-US" dirty="0"/>
              <a:t> – reach out for…</a:t>
            </a:r>
          </a:p>
        </p:txBody>
      </p:sp>
    </p:spTree>
    <p:extLst>
      <p:ext uri="{BB962C8B-B14F-4D97-AF65-F5344CB8AC3E}">
        <p14:creationId xmlns:p14="http://schemas.microsoft.com/office/powerpoint/2010/main" val="969540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E0639D2-040D-861C-3E23-3B3460DD38DF}"/>
              </a:ext>
            </a:extLst>
          </p:cNvPr>
          <p:cNvSpPr>
            <a:spLocks noGrp="1"/>
          </p:cNvSpPr>
          <p:nvPr>
            <p:ph type="title"/>
          </p:nvPr>
        </p:nvSpPr>
        <p:spPr>
          <a:xfrm>
            <a:off x="838200" y="668377"/>
            <a:ext cx="10515600" cy="1325563"/>
          </a:xfrm>
        </p:spPr>
        <p:txBody>
          <a:bodyPr>
            <a:normAutofit/>
          </a:bodyPr>
          <a:lstStyle/>
          <a:p>
            <a:r>
              <a:rPr lang="en-US"/>
              <a:t>Acceptable Use Policy</a:t>
            </a:r>
            <a:endParaRPr lang="en-US" dirty="0"/>
          </a:p>
        </p:txBody>
      </p:sp>
      <p:sp>
        <p:nvSpPr>
          <p:cNvPr id="6" name="Content Placeholder 5">
            <a:extLst>
              <a:ext uri="{FF2B5EF4-FFF2-40B4-BE49-F238E27FC236}">
                <a16:creationId xmlns:a16="http://schemas.microsoft.com/office/drawing/2014/main" id="{6B0AA201-010D-387C-9DA0-21C3B2AEA770}"/>
              </a:ext>
            </a:extLst>
          </p:cNvPr>
          <p:cNvSpPr>
            <a:spLocks noGrp="1"/>
          </p:cNvSpPr>
          <p:nvPr>
            <p:ph sz="half" idx="1"/>
          </p:nvPr>
        </p:nvSpPr>
        <p:spPr>
          <a:xfrm>
            <a:off x="838200" y="2177456"/>
            <a:ext cx="5097780" cy="3795748"/>
          </a:xfrm>
        </p:spPr>
        <p:txBody>
          <a:bodyPr>
            <a:normAutofit/>
          </a:bodyPr>
          <a:lstStyle/>
          <a:p>
            <a:r>
              <a:rPr lang="en-US" sz="2400"/>
              <a:t>Get IT approval before using any AI/LLM service</a:t>
            </a:r>
          </a:p>
          <a:p>
            <a:r>
              <a:rPr lang="en-US" sz="2400"/>
              <a:t>Use only Enterprise-approved AI tools</a:t>
            </a:r>
          </a:p>
          <a:p>
            <a:r>
              <a:rPr lang="en-US" sz="2400"/>
              <a:t>Protect company information</a:t>
            </a:r>
          </a:p>
          <a:p>
            <a:r>
              <a:rPr lang="en-US" sz="2400"/>
              <a:t>Follow security best practices</a:t>
            </a:r>
          </a:p>
        </p:txBody>
      </p:sp>
      <p:sp>
        <p:nvSpPr>
          <p:cNvPr id="8" name="Content Placeholder 7">
            <a:extLst>
              <a:ext uri="{FF2B5EF4-FFF2-40B4-BE49-F238E27FC236}">
                <a16:creationId xmlns:a16="http://schemas.microsoft.com/office/drawing/2014/main" id="{58283C61-92BC-82E2-24CC-23478D68DE08}"/>
              </a:ext>
            </a:extLst>
          </p:cNvPr>
          <p:cNvSpPr>
            <a:spLocks noGrp="1"/>
          </p:cNvSpPr>
          <p:nvPr>
            <p:ph sz="half" idx="2"/>
          </p:nvPr>
        </p:nvSpPr>
        <p:spPr>
          <a:xfrm>
            <a:off x="6256020" y="2177456"/>
            <a:ext cx="5097780" cy="3795748"/>
          </a:xfrm>
        </p:spPr>
        <p:txBody>
          <a:bodyPr>
            <a:normAutofit/>
          </a:bodyPr>
          <a:lstStyle/>
          <a:p>
            <a:r>
              <a:rPr lang="en-US" sz="2400"/>
              <a:t>Don’t use unapproved AI services (ChatGPT, Claude, Gemini, etc.)</a:t>
            </a:r>
          </a:p>
          <a:p>
            <a:r>
              <a:rPr lang="en-US" sz="2400"/>
              <a:t>Don’t share sensitive information</a:t>
            </a:r>
          </a:p>
          <a:p>
            <a:r>
              <a:rPr lang="en-US" sz="2400"/>
              <a:t>Don’t bypass security controls</a:t>
            </a:r>
          </a:p>
          <a:p>
            <a:r>
              <a:rPr lang="en-US" sz="2400"/>
              <a:t>Don’t create unauthorized content</a:t>
            </a:r>
          </a:p>
        </p:txBody>
      </p:sp>
    </p:spTree>
    <p:extLst>
      <p:ext uri="{BB962C8B-B14F-4D97-AF65-F5344CB8AC3E}">
        <p14:creationId xmlns:p14="http://schemas.microsoft.com/office/powerpoint/2010/main" val="1722069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1" end="1"/>
                                            </p:txEl>
                                          </p:spTgt>
                                        </p:tgtEl>
                                        <p:attrNameLst>
                                          <p:attrName>style.visibility</p:attrName>
                                        </p:attrNameLst>
                                      </p:cBhvr>
                                      <p:to>
                                        <p:strVal val="visible"/>
                                      </p:to>
                                    </p:set>
                                    <p:animEffect transition="in" filter="fade">
                                      <p:cBhvr>
                                        <p:cTn id="32" dur="500"/>
                                        <p:tgtEl>
                                          <p:spTgt spid="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fade">
                                      <p:cBhvr>
                                        <p:cTn id="37" dur="500"/>
                                        <p:tgtEl>
                                          <p:spTgt spid="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xEl>
                                              <p:pRg st="3" end="3"/>
                                            </p:txEl>
                                          </p:spTgt>
                                        </p:tgtEl>
                                        <p:attrNameLst>
                                          <p:attrName>style.visibility</p:attrName>
                                        </p:attrNameLst>
                                      </p:cBhvr>
                                      <p:to>
                                        <p:strVal val="visible"/>
                                      </p:to>
                                    </p:set>
                                    <p:animEffect transition="in" filter="fade">
                                      <p:cBhvr>
                                        <p:cTn id="4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5" name="Title 4">
            <a:extLst>
              <a:ext uri="{FF2B5EF4-FFF2-40B4-BE49-F238E27FC236}">
                <a16:creationId xmlns:a16="http://schemas.microsoft.com/office/drawing/2014/main" id="{AB07B68B-1B21-9FE4-CE74-5E854F377163}"/>
              </a:ext>
            </a:extLst>
          </p:cNvPr>
          <p:cNvSpPr>
            <a:spLocks noGrp="1"/>
          </p:cNvSpPr>
          <p:nvPr>
            <p:ph type="title"/>
          </p:nvPr>
        </p:nvSpPr>
        <p:spPr>
          <a:xfrm>
            <a:off x="614679" y="548639"/>
            <a:ext cx="3977640" cy="5719640"/>
          </a:xfrm>
        </p:spPr>
        <p:txBody>
          <a:bodyPr anchor="t">
            <a:normAutofit/>
          </a:bodyPr>
          <a:lstStyle/>
          <a:p>
            <a:r>
              <a:rPr lang="en-US" dirty="0"/>
              <a:t>Copilot Privacy and Terms of Use</a:t>
            </a:r>
          </a:p>
        </p:txBody>
      </p:sp>
      <p:sp>
        <p:nvSpPr>
          <p:cNvPr id="8" name="Content Placeholder 7">
            <a:extLst>
              <a:ext uri="{FF2B5EF4-FFF2-40B4-BE49-F238E27FC236}">
                <a16:creationId xmlns:a16="http://schemas.microsoft.com/office/drawing/2014/main" id="{E1CDD983-48D5-5569-0EC9-162E4E7C324B}"/>
              </a:ext>
            </a:extLst>
          </p:cNvPr>
          <p:cNvSpPr>
            <a:spLocks noGrp="1"/>
          </p:cNvSpPr>
          <p:nvPr>
            <p:ph idx="1"/>
          </p:nvPr>
        </p:nvSpPr>
        <p:spPr>
          <a:xfrm>
            <a:off x="5387542" y="548639"/>
            <a:ext cx="6189780" cy="5861304"/>
          </a:xfrm>
        </p:spPr>
        <p:txBody>
          <a:bodyPr anchor="t">
            <a:normAutofit/>
          </a:bodyPr>
          <a:lstStyle/>
          <a:p>
            <a:pPr marL="0" indent="0">
              <a:buNone/>
            </a:pPr>
            <a:r>
              <a:rPr lang="en-US" sz="1500" b="1">
                <a:latin typeface="Fira Code" panose="020B0809050000020004" pitchFamily="49" charset="0"/>
                <a:ea typeface="Fira Code" panose="020B0809050000020004" pitchFamily="49" charset="0"/>
                <a:cs typeface="Fira Code" panose="020B0809050000020004" pitchFamily="49" charset="0"/>
              </a:rPr>
              <a:t>Persona</a:t>
            </a:r>
          </a:p>
          <a:p>
            <a:pPr marL="0" indent="0">
              <a:buNone/>
            </a:pPr>
            <a:r>
              <a:rPr lang="en-US" sz="1500">
                <a:latin typeface="Fira Code" panose="020B0809050000020004" pitchFamily="49" charset="0"/>
                <a:ea typeface="Fira Code" panose="020B0809050000020004" pitchFamily="49" charset="0"/>
                <a:cs typeface="Fira Code" panose="020B0809050000020004" pitchFamily="49" charset="0"/>
              </a:rPr>
              <a:t>You are a legal expert about the perils of uploading regulated information, trade secrets, and other types of inappropriate content to Microsoft Copilot.</a:t>
            </a:r>
          </a:p>
          <a:p>
            <a:endParaRPr lang="en-US" sz="1500">
              <a:latin typeface="Fira Code" panose="020B0809050000020004" pitchFamily="49" charset="0"/>
              <a:ea typeface="Fira Code" panose="020B0809050000020004" pitchFamily="49" charset="0"/>
              <a:cs typeface="Fira Code" panose="020B0809050000020004" pitchFamily="49" charset="0"/>
            </a:endParaRPr>
          </a:p>
          <a:p>
            <a:pPr marL="0" indent="0">
              <a:buNone/>
            </a:pPr>
            <a:r>
              <a:rPr lang="en-US" sz="1500" b="1">
                <a:latin typeface="Fira Code" panose="020B0809050000020004" pitchFamily="49" charset="0"/>
                <a:ea typeface="Fira Code" panose="020B0809050000020004" pitchFamily="49" charset="0"/>
                <a:cs typeface="Fira Code" panose="020B0809050000020004" pitchFamily="49" charset="0"/>
              </a:rPr>
              <a:t>Context</a:t>
            </a:r>
          </a:p>
          <a:p>
            <a:pPr marL="0" indent="0">
              <a:buNone/>
            </a:pPr>
            <a:r>
              <a:rPr lang="en-US" sz="1500">
                <a:latin typeface="Fira Code" panose="020B0809050000020004" pitchFamily="49" charset="0"/>
                <a:ea typeface="Fira Code" panose="020B0809050000020004" pitchFamily="49" charset="0"/>
                <a:cs typeface="Fira Code" panose="020B0809050000020004" pitchFamily="49" charset="0"/>
              </a:rPr>
              <a:t>We are working through our prompt engineering class and the content it needs to contain.  It is time to build a slide about Copilot's privacy policy and terms of use.</a:t>
            </a:r>
          </a:p>
          <a:p>
            <a:endParaRPr lang="en-US" sz="1500">
              <a:latin typeface="Fira Code" panose="020B0809050000020004" pitchFamily="49" charset="0"/>
              <a:ea typeface="Fira Code" panose="020B0809050000020004" pitchFamily="49" charset="0"/>
              <a:cs typeface="Fira Code" panose="020B0809050000020004" pitchFamily="49" charset="0"/>
            </a:endParaRPr>
          </a:p>
          <a:p>
            <a:pPr marL="0" indent="0">
              <a:buNone/>
            </a:pPr>
            <a:r>
              <a:rPr lang="en-US" sz="1500" b="1">
                <a:latin typeface="Fira Code" panose="020B0809050000020004" pitchFamily="49" charset="0"/>
                <a:ea typeface="Fira Code" panose="020B0809050000020004" pitchFamily="49" charset="0"/>
                <a:cs typeface="Fira Code" panose="020B0809050000020004" pitchFamily="49" charset="0"/>
              </a:rPr>
              <a:t>Task</a:t>
            </a:r>
          </a:p>
          <a:p>
            <a:pPr marL="0" indent="0">
              <a:buNone/>
            </a:pPr>
            <a:r>
              <a:rPr lang="en-US" sz="1500">
                <a:latin typeface="Fira Code" panose="020B0809050000020004" pitchFamily="49" charset="0"/>
                <a:ea typeface="Fira Code" panose="020B0809050000020004" pitchFamily="49" charset="0"/>
                <a:cs typeface="Fira Code" panose="020B0809050000020004" pitchFamily="49" charset="0"/>
              </a:rPr>
              <a:t>Provide me with 5-10 bullet points for a slide titled "Copilot Privacy and Terms of Use."  Include associated presenter notes.  Keep the bullet points lean on detail.  Make the presenter notes short and to the point.  We're going to raise these concerns and their implications but not dwell on them.</a:t>
            </a:r>
          </a:p>
          <a:p>
            <a:endParaRPr lang="en-US" sz="1500">
              <a:latin typeface="Fira Code" panose="020B0809050000020004" pitchFamily="49" charset="0"/>
              <a:ea typeface="Fira Code" panose="020B0809050000020004" pitchFamily="49" charset="0"/>
              <a:cs typeface="Fira Code" panose="020B0809050000020004" pitchFamily="49" charset="0"/>
            </a:endParaRPr>
          </a:p>
          <a:p>
            <a:pPr marL="0" indent="0">
              <a:buNone/>
            </a:pPr>
            <a:r>
              <a:rPr lang="en-US" sz="1500" b="1">
                <a:latin typeface="Fira Code" panose="020B0809050000020004" pitchFamily="49" charset="0"/>
                <a:ea typeface="Fira Code" panose="020B0809050000020004" pitchFamily="49" charset="0"/>
                <a:cs typeface="Fira Code" panose="020B0809050000020004" pitchFamily="49" charset="0"/>
              </a:rPr>
              <a:t>References</a:t>
            </a:r>
          </a:p>
          <a:p>
            <a:pPr marL="0" indent="0">
              <a:buNone/>
            </a:pPr>
            <a:r>
              <a:rPr lang="en-US" sz="1500">
                <a:latin typeface="Fira Code" panose="020B0809050000020004" pitchFamily="49" charset="0"/>
                <a:ea typeface="Fira Code" panose="020B0809050000020004" pitchFamily="49" charset="0"/>
                <a:cs typeface="Fira Code" panose="020B0809050000020004" pitchFamily="49" charset="0"/>
              </a:rPr>
              <a:t>URLs and descriptions truncated for space</a:t>
            </a:r>
          </a:p>
          <a:p>
            <a:pPr marL="0" indent="0">
              <a:buNone/>
            </a:pPr>
            <a:endParaRPr lang="en-US" sz="150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39699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500"/>
                                        <p:tgtEl>
                                          <p:spTgt spid="8">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fade">
                                      <p:cBhvr>
                                        <p:cTn id="32" dur="500"/>
                                        <p:tgtEl>
                                          <p:spTgt spid="8">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animEffect transition="in" filter="fade">
                                      <p:cBhvr>
                                        <p:cTn id="37" dur="500"/>
                                        <p:tgtEl>
                                          <p:spTgt spid="8">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xEl>
                                              <p:pRg st="10" end="10"/>
                                            </p:txEl>
                                          </p:spTgt>
                                        </p:tgtEl>
                                        <p:attrNameLst>
                                          <p:attrName>style.visibility</p:attrName>
                                        </p:attrNameLst>
                                      </p:cBhvr>
                                      <p:to>
                                        <p:strVal val="visible"/>
                                      </p:to>
                                    </p:set>
                                    <p:animEffect transition="in" filter="fade">
                                      <p:cBhvr>
                                        <p:cTn id="42"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456DBD1-1048-5A22-C973-3E5FA83F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B32E14-3212-6A5E-FE80-9588665CD458}"/>
              </a:ext>
            </a:extLst>
          </p:cNvPr>
          <p:cNvSpPr>
            <a:spLocks noGrp="1"/>
          </p:cNvSpPr>
          <p:nvPr>
            <p:ph type="title"/>
          </p:nvPr>
        </p:nvSpPr>
        <p:spPr>
          <a:xfrm>
            <a:off x="1170165" y="1088571"/>
            <a:ext cx="7538405" cy="2774393"/>
          </a:xfrm>
        </p:spPr>
        <p:txBody>
          <a:bodyPr vert="horz" lIns="91440" tIns="45720" rIns="91440" bIns="45720" rtlCol="0" anchor="b">
            <a:normAutofit/>
          </a:bodyPr>
          <a:lstStyle/>
          <a:p>
            <a:r>
              <a:rPr lang="en-US" sz="5400" b="1"/>
              <a:t>Introduction</a:t>
            </a:r>
          </a:p>
        </p:txBody>
      </p:sp>
      <p:sp>
        <p:nvSpPr>
          <p:cNvPr id="3" name="Text Placeholder 2">
            <a:extLst>
              <a:ext uri="{FF2B5EF4-FFF2-40B4-BE49-F238E27FC236}">
                <a16:creationId xmlns:a16="http://schemas.microsoft.com/office/drawing/2014/main" id="{D55CA1D2-6D38-042D-5526-C49F2BF91596}"/>
              </a:ext>
            </a:extLst>
          </p:cNvPr>
          <p:cNvSpPr>
            <a:spLocks noGrp="1"/>
          </p:cNvSpPr>
          <p:nvPr>
            <p:ph type="body" idx="1"/>
          </p:nvPr>
        </p:nvSpPr>
        <p:spPr>
          <a:xfrm>
            <a:off x="1197060" y="4027211"/>
            <a:ext cx="7538405" cy="1014107"/>
          </a:xfrm>
        </p:spPr>
        <p:txBody>
          <a:bodyPr vert="horz" lIns="91440" tIns="45720" rIns="91440" bIns="45720" rtlCol="0">
            <a:normAutofit/>
          </a:bodyPr>
          <a:lstStyle/>
          <a:p>
            <a:pPr>
              <a:lnSpc>
                <a:spcPct val="120000"/>
              </a:lnSpc>
            </a:pPr>
            <a:r>
              <a:rPr lang="en-US" sz="2200">
                <a:solidFill>
                  <a:schemeClr val="tx1"/>
                </a:solidFill>
              </a:rPr>
              <a:t>Wherein I tell you what I’m going to tell you…</a:t>
            </a:r>
          </a:p>
        </p:txBody>
      </p:sp>
    </p:spTree>
    <p:extLst>
      <p:ext uri="{BB962C8B-B14F-4D97-AF65-F5344CB8AC3E}">
        <p14:creationId xmlns:p14="http://schemas.microsoft.com/office/powerpoint/2010/main" val="2255885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462D0554-BC01-6840-6795-9CE23069A3C0}"/>
              </a:ext>
            </a:extLst>
          </p:cNvPr>
          <p:cNvSpPr>
            <a:spLocks noGrp="1"/>
          </p:cNvSpPr>
          <p:nvPr>
            <p:ph type="title"/>
          </p:nvPr>
        </p:nvSpPr>
        <p:spPr>
          <a:xfrm>
            <a:off x="838200" y="668377"/>
            <a:ext cx="10515600" cy="1325563"/>
          </a:xfrm>
        </p:spPr>
        <p:txBody>
          <a:bodyPr>
            <a:normAutofit/>
          </a:bodyPr>
          <a:lstStyle/>
          <a:p>
            <a:r>
              <a:rPr lang="en-US" dirty="0"/>
              <a:t>Copilot Privacy and Terms of Use</a:t>
            </a:r>
          </a:p>
        </p:txBody>
      </p:sp>
      <p:sp>
        <p:nvSpPr>
          <p:cNvPr id="8" name="Content Placeholder 7">
            <a:extLst>
              <a:ext uri="{FF2B5EF4-FFF2-40B4-BE49-F238E27FC236}">
                <a16:creationId xmlns:a16="http://schemas.microsoft.com/office/drawing/2014/main" id="{11D27E34-B87C-BE68-3376-AF8723FD8DAD}"/>
              </a:ext>
            </a:extLst>
          </p:cNvPr>
          <p:cNvSpPr>
            <a:spLocks noGrp="1"/>
          </p:cNvSpPr>
          <p:nvPr>
            <p:ph sz="half" idx="1"/>
          </p:nvPr>
        </p:nvSpPr>
        <p:spPr>
          <a:xfrm>
            <a:off x="838200" y="2177456"/>
            <a:ext cx="5097780" cy="3795748"/>
          </a:xfrm>
        </p:spPr>
        <p:txBody>
          <a:bodyPr>
            <a:normAutofit/>
          </a:bodyPr>
          <a:lstStyle/>
          <a:p>
            <a:r>
              <a:rPr lang="en-US" sz="1700" b="1"/>
              <a:t>Data Protection Addendum (DPA) Coverage</a:t>
            </a:r>
            <a:r>
              <a:rPr lang="en-US" sz="1700"/>
              <a:t> - Copilot falls under Microsoft's DPA for enterprise accounts, but web searches do not</a:t>
            </a:r>
          </a:p>
          <a:p>
            <a:r>
              <a:rPr lang="en-US" sz="1700" b="1"/>
              <a:t>Prompt &amp; Response Retention</a:t>
            </a:r>
            <a:r>
              <a:rPr lang="en-US" sz="1700"/>
              <a:t> - All interactions are logged, retained, and subject to audit requirements</a:t>
            </a:r>
          </a:p>
          <a:p>
            <a:r>
              <a:rPr lang="en-US" sz="1700" b="1"/>
              <a:t>No Model Training on Your Data</a:t>
            </a:r>
            <a:r>
              <a:rPr lang="en-US" sz="1700"/>
              <a:t> - Microsoft commits not to use customer prompts/responses for AI training</a:t>
            </a:r>
          </a:p>
          <a:p>
            <a:r>
              <a:rPr lang="en-US" sz="1700" b="1"/>
              <a:t>FERC CEII &amp; Market Data Risks</a:t>
            </a:r>
            <a:r>
              <a:rPr lang="en-US" sz="1700"/>
              <a:t> - No specific protections for Critical Energy Infrastructure Information or non-public market data in web searches</a:t>
            </a:r>
          </a:p>
        </p:txBody>
      </p:sp>
      <p:sp>
        <p:nvSpPr>
          <p:cNvPr id="9" name="Content Placeholder 8">
            <a:extLst>
              <a:ext uri="{FF2B5EF4-FFF2-40B4-BE49-F238E27FC236}">
                <a16:creationId xmlns:a16="http://schemas.microsoft.com/office/drawing/2014/main" id="{BBA61DB2-3BC2-69FA-0311-D11238903920}"/>
              </a:ext>
            </a:extLst>
          </p:cNvPr>
          <p:cNvSpPr>
            <a:spLocks noGrp="1"/>
          </p:cNvSpPr>
          <p:nvPr>
            <p:ph sz="half" idx="2"/>
          </p:nvPr>
        </p:nvSpPr>
        <p:spPr>
          <a:xfrm>
            <a:off x="6256020" y="2177456"/>
            <a:ext cx="5097780" cy="3795748"/>
          </a:xfrm>
        </p:spPr>
        <p:txBody>
          <a:bodyPr>
            <a:normAutofit/>
          </a:bodyPr>
          <a:lstStyle/>
          <a:p>
            <a:r>
              <a:rPr lang="en-US" sz="2200" b="1"/>
              <a:t>File Upload Storage</a:t>
            </a:r>
            <a:r>
              <a:rPr lang="en-US" sz="2200"/>
              <a:t> - Uploaded documents automatically stored in user's OneDrive for Business</a:t>
            </a:r>
          </a:p>
          <a:p>
            <a:r>
              <a:rPr lang="en-US" sz="2200" b="1"/>
              <a:t>Sensitive Data Exposure Risk</a:t>
            </a:r>
            <a:r>
              <a:rPr lang="en-US" sz="2200"/>
              <a:t> - Users may inadvertently share confidential information through prompts</a:t>
            </a:r>
          </a:p>
          <a:p>
            <a:r>
              <a:rPr lang="en-US" sz="2200" b="1"/>
              <a:t>Copyright Indemnification</a:t>
            </a:r>
            <a:r>
              <a:rPr lang="en-US" sz="2200"/>
              <a:t> - Microsoft's Copyright Commitment covers customer use of generated content</a:t>
            </a:r>
          </a:p>
        </p:txBody>
      </p:sp>
    </p:spTree>
    <p:extLst>
      <p:ext uri="{BB962C8B-B14F-4D97-AF65-F5344CB8AC3E}">
        <p14:creationId xmlns:p14="http://schemas.microsoft.com/office/powerpoint/2010/main" val="239846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fade">
                                      <p:cBhvr>
                                        <p:cTn id="32" dur="500"/>
                                        <p:tgtEl>
                                          <p:spTgt spid="9">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Effect transition="in" filter="fade">
                                      <p:cBhvr>
                                        <p:cTn id="3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6F74C59-445A-9824-B537-A392A6ECE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8A2F1B-6A1F-94E8-072C-C7CC59DFEFBA}"/>
              </a:ext>
            </a:extLst>
          </p:cNvPr>
          <p:cNvSpPr>
            <a:spLocks noGrp="1"/>
          </p:cNvSpPr>
          <p:nvPr>
            <p:ph type="title"/>
          </p:nvPr>
        </p:nvSpPr>
        <p:spPr>
          <a:xfrm>
            <a:off x="609601" y="1043569"/>
            <a:ext cx="4243753" cy="2371241"/>
          </a:xfrm>
        </p:spPr>
        <p:txBody>
          <a:bodyPr anchor="t">
            <a:normAutofit/>
          </a:bodyPr>
          <a:lstStyle/>
          <a:p>
            <a:r>
              <a:rPr lang="en-US" dirty="0"/>
              <a:t>Copilot Privacy and Terms of Use</a:t>
            </a:r>
          </a:p>
        </p:txBody>
      </p:sp>
      <p:sp>
        <p:nvSpPr>
          <p:cNvPr id="3" name="Content Placeholder 2">
            <a:extLst>
              <a:ext uri="{FF2B5EF4-FFF2-40B4-BE49-F238E27FC236}">
                <a16:creationId xmlns:a16="http://schemas.microsoft.com/office/drawing/2014/main" id="{B6BD4E94-51A6-7C8A-D8B0-A4159C219132}"/>
              </a:ext>
            </a:extLst>
          </p:cNvPr>
          <p:cNvSpPr>
            <a:spLocks noGrp="1"/>
          </p:cNvSpPr>
          <p:nvPr>
            <p:ph idx="1"/>
          </p:nvPr>
        </p:nvSpPr>
        <p:spPr>
          <a:xfrm>
            <a:off x="5996479" y="1068450"/>
            <a:ext cx="5106950" cy="4988105"/>
          </a:xfrm>
        </p:spPr>
        <p:txBody>
          <a:bodyPr>
            <a:normAutofit/>
          </a:bodyPr>
          <a:lstStyle/>
          <a:p>
            <a:pPr marL="0" indent="0">
              <a:buNone/>
            </a:pPr>
            <a:r>
              <a:rPr lang="en-US" sz="1500" b="1">
                <a:latin typeface="Fira Code" panose="020B0809050000020004" pitchFamily="49" charset="0"/>
                <a:ea typeface="Fira Code" panose="020B0809050000020004" pitchFamily="49" charset="0"/>
                <a:cs typeface="Fira Code" panose="020B0809050000020004" pitchFamily="49" charset="0"/>
              </a:rPr>
              <a:t>Evaluate</a:t>
            </a:r>
          </a:p>
          <a:p>
            <a:pPr marL="0" indent="0">
              <a:buNone/>
            </a:pPr>
            <a:r>
              <a:rPr lang="en-US" sz="1500">
                <a:latin typeface="Fira Code" panose="020B0809050000020004" pitchFamily="49" charset="0"/>
                <a:ea typeface="Fira Code" panose="020B0809050000020004" pitchFamily="49" charset="0"/>
                <a:cs typeface="Fira Code" panose="020B0809050000020004" pitchFamily="49" charset="0"/>
              </a:rPr>
              <a:t>I feel comfortable discussing these items with two exceptions:</a:t>
            </a:r>
          </a:p>
          <a:p>
            <a:pPr marL="514350" indent="-514350">
              <a:buFont typeface="+mj-lt"/>
              <a:buAutoNum type="arabicPeriod"/>
            </a:pPr>
            <a:r>
              <a:rPr lang="en-US" sz="1500">
                <a:latin typeface="Fira Code" panose="020B0809050000020004" pitchFamily="49" charset="0"/>
                <a:ea typeface="Fira Code" panose="020B0809050000020004" pitchFamily="49" charset="0"/>
                <a:cs typeface="Fira Code" panose="020B0809050000020004" pitchFamily="49" charset="0"/>
              </a:rPr>
              <a:t>I didn’t know what DPA means or implies.</a:t>
            </a:r>
          </a:p>
          <a:p>
            <a:pPr marL="514350" indent="-514350">
              <a:buFont typeface="+mj-lt"/>
              <a:buAutoNum type="arabicPeriod"/>
            </a:pPr>
            <a:r>
              <a:rPr lang="en-US" sz="1500">
                <a:latin typeface="Fira Code" panose="020B0809050000020004" pitchFamily="49" charset="0"/>
                <a:ea typeface="Fira Code" panose="020B0809050000020004" pitchFamily="49" charset="0"/>
                <a:cs typeface="Fira Code" panose="020B0809050000020004" pitchFamily="49" charset="0"/>
              </a:rPr>
              <a:t>I don’t know why Copilot search might leak sensitive data or how to control it.</a:t>
            </a:r>
          </a:p>
          <a:p>
            <a:endParaRPr lang="en-US" sz="1500">
              <a:latin typeface="Fira Code" panose="020B0809050000020004" pitchFamily="49" charset="0"/>
              <a:ea typeface="Fira Code" panose="020B0809050000020004" pitchFamily="49" charset="0"/>
              <a:cs typeface="Fira Code" panose="020B0809050000020004" pitchFamily="49" charset="0"/>
            </a:endParaRPr>
          </a:p>
          <a:p>
            <a:pPr marL="0" indent="0">
              <a:buNone/>
            </a:pPr>
            <a:r>
              <a:rPr lang="en-US" sz="1500" b="1">
                <a:latin typeface="Fira Code" panose="020B0809050000020004" pitchFamily="49" charset="0"/>
                <a:ea typeface="Fira Code" panose="020B0809050000020004" pitchFamily="49" charset="0"/>
                <a:cs typeface="Fira Code" panose="020B0809050000020004" pitchFamily="49" charset="0"/>
              </a:rPr>
              <a:t>Iterate</a:t>
            </a:r>
          </a:p>
          <a:p>
            <a:r>
              <a:rPr lang="en-US" sz="1500">
                <a:latin typeface="Fira Code" panose="020B0809050000020004" pitchFamily="49" charset="0"/>
                <a:ea typeface="Fira Code" panose="020B0809050000020004" pitchFamily="49" charset="0"/>
                <a:cs typeface="Fira Code" panose="020B0809050000020004" pitchFamily="49" charset="0"/>
              </a:rPr>
              <a:t>I asked for, got, read, and included details about the </a:t>
            </a:r>
            <a:r>
              <a:rPr lang="en-US" sz="1500" i="1">
                <a:latin typeface="Fira Code" panose="020B0809050000020004" pitchFamily="49" charset="0"/>
                <a:ea typeface="Fira Code" panose="020B0809050000020004" pitchFamily="49" charset="0"/>
                <a:cs typeface="Fira Code" panose="020B0809050000020004" pitchFamily="49" charset="0"/>
              </a:rPr>
              <a:t>Data Protection Addendum</a:t>
            </a:r>
            <a:endParaRPr lang="en-US" sz="1500">
              <a:latin typeface="Fira Code" panose="020B0809050000020004" pitchFamily="49" charset="0"/>
              <a:ea typeface="Fira Code" panose="020B0809050000020004" pitchFamily="49" charset="0"/>
              <a:cs typeface="Fira Code" panose="020B0809050000020004" pitchFamily="49" charset="0"/>
            </a:endParaRPr>
          </a:p>
          <a:p>
            <a:r>
              <a:rPr lang="en-US" sz="1500">
                <a:latin typeface="Fira Code" panose="020B0809050000020004" pitchFamily="49" charset="0"/>
                <a:ea typeface="Fira Code" panose="020B0809050000020004" pitchFamily="49" charset="0"/>
                <a:cs typeface="Fira Code" panose="020B0809050000020004" pitchFamily="49" charset="0"/>
              </a:rPr>
              <a:t>I asked for clarification about how chat and search behave differently with regards to privacy</a:t>
            </a:r>
          </a:p>
          <a:p>
            <a:r>
              <a:rPr lang="en-US" sz="1500">
                <a:latin typeface="Fira Code" panose="020B0809050000020004" pitchFamily="49" charset="0"/>
                <a:ea typeface="Fira Code" panose="020B0809050000020004" pitchFamily="49" charset="0"/>
                <a:cs typeface="Fira Code" panose="020B0809050000020004" pitchFamily="49" charset="0"/>
              </a:rPr>
              <a:t>I asked for and included example prompts</a:t>
            </a:r>
          </a:p>
        </p:txBody>
      </p:sp>
    </p:spTree>
    <p:extLst>
      <p:ext uri="{BB962C8B-B14F-4D97-AF65-F5344CB8AC3E}">
        <p14:creationId xmlns:p14="http://schemas.microsoft.com/office/powerpoint/2010/main" val="249519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50D604D-DF63-1B7C-4019-8ECBF1B2B586}"/>
              </a:ext>
            </a:extLst>
          </p:cNvPr>
          <p:cNvSpPr>
            <a:spLocks noGrp="1"/>
          </p:cNvSpPr>
          <p:nvPr>
            <p:ph type="title"/>
          </p:nvPr>
        </p:nvSpPr>
        <p:spPr>
          <a:xfrm>
            <a:off x="838200" y="365125"/>
            <a:ext cx="10515600" cy="1325563"/>
          </a:xfrm>
        </p:spPr>
        <p:txBody>
          <a:bodyPr>
            <a:normAutofit/>
          </a:bodyPr>
          <a:lstStyle/>
          <a:p>
            <a:r>
              <a:rPr lang="en-US" dirty="0"/>
              <a:t>DPA – Copilot Chat vs. Copilot Web Search</a:t>
            </a:r>
          </a:p>
        </p:txBody>
      </p:sp>
      <p:sp>
        <p:nvSpPr>
          <p:cNvPr id="6" name="Content Placeholder 5">
            <a:extLst>
              <a:ext uri="{FF2B5EF4-FFF2-40B4-BE49-F238E27FC236}">
                <a16:creationId xmlns:a16="http://schemas.microsoft.com/office/drawing/2014/main" id="{C8BE8E10-CB87-D2CB-50A1-B8C620F21C3D}"/>
              </a:ext>
            </a:extLst>
          </p:cNvPr>
          <p:cNvSpPr>
            <a:spLocks noGrp="1"/>
          </p:cNvSpPr>
          <p:nvPr>
            <p:ph sz="half" idx="1"/>
          </p:nvPr>
        </p:nvSpPr>
        <p:spPr>
          <a:xfrm>
            <a:off x="838200" y="2010833"/>
            <a:ext cx="5096934" cy="4166130"/>
          </a:xfrm>
        </p:spPr>
        <p:txBody>
          <a:bodyPr>
            <a:normAutofit/>
          </a:bodyPr>
          <a:lstStyle/>
          <a:p>
            <a:pPr marL="0" indent="0">
              <a:buNone/>
            </a:pPr>
            <a:r>
              <a:rPr lang="en-US" sz="2000" b="1"/>
              <a:t>Copilot Chat (DPA Protected)</a:t>
            </a:r>
          </a:p>
          <a:p>
            <a:r>
              <a:rPr lang="en-US" sz="2000"/>
              <a:t>Your Microsoft 365 data (emails, documents, Teams chats)</a:t>
            </a:r>
          </a:p>
          <a:p>
            <a:r>
              <a:rPr lang="en-US" sz="2000"/>
              <a:t>Files you upload directly to the chat (stored in OneDrive)</a:t>
            </a:r>
          </a:p>
          <a:p>
            <a:r>
              <a:rPr lang="en-US" sz="2000"/>
              <a:t>Its built-in knowledge (pre-trained data)</a:t>
            </a:r>
          </a:p>
        </p:txBody>
      </p:sp>
      <p:sp>
        <p:nvSpPr>
          <p:cNvPr id="8" name="Content Placeholder 7">
            <a:extLst>
              <a:ext uri="{FF2B5EF4-FFF2-40B4-BE49-F238E27FC236}">
                <a16:creationId xmlns:a16="http://schemas.microsoft.com/office/drawing/2014/main" id="{C6F41EA7-F694-F3BD-ABB8-6BA3807552D4}"/>
              </a:ext>
            </a:extLst>
          </p:cNvPr>
          <p:cNvSpPr>
            <a:spLocks noGrp="1"/>
          </p:cNvSpPr>
          <p:nvPr>
            <p:ph sz="half" idx="2"/>
          </p:nvPr>
        </p:nvSpPr>
        <p:spPr>
          <a:xfrm>
            <a:off x="6256866" y="2010833"/>
            <a:ext cx="5096933" cy="4166130"/>
          </a:xfrm>
        </p:spPr>
        <p:txBody>
          <a:bodyPr>
            <a:normAutofit/>
          </a:bodyPr>
          <a:lstStyle/>
          <a:p>
            <a:pPr marL="0" indent="0">
              <a:buNone/>
            </a:pPr>
            <a:r>
              <a:rPr lang="en-US" sz="2000" b="1"/>
              <a:t>Copilot Search (NOT Protected)</a:t>
            </a:r>
          </a:p>
          <a:p>
            <a:r>
              <a:rPr lang="en-US" sz="2000"/>
              <a:t>Goes to Bing/internet to find current information</a:t>
            </a:r>
          </a:p>
          <a:p>
            <a:r>
              <a:rPr lang="en-US" sz="2000"/>
              <a:t>Searches for external websites, news or public data</a:t>
            </a:r>
          </a:p>
          <a:p>
            <a:r>
              <a:rPr lang="en-US" sz="2000"/>
              <a:t>Accesses any information outside your Microsoft 365 environment</a:t>
            </a:r>
          </a:p>
        </p:txBody>
      </p:sp>
    </p:spTree>
    <p:extLst>
      <p:ext uri="{BB962C8B-B14F-4D97-AF65-F5344CB8AC3E}">
        <p14:creationId xmlns:p14="http://schemas.microsoft.com/office/powerpoint/2010/main" val="3710350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fade">
                                      <p:cBhvr>
                                        <p:cTn id="25" dur="500"/>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Effect transition="in" filter="fade">
                                      <p:cBhvr>
                                        <p:cTn id="30" dur="500"/>
                                        <p:tgtEl>
                                          <p:spTgt spid="8">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animEffect transition="in" filter="fade">
                                      <p:cBhvr>
                                        <p:cTn id="35" dur="500"/>
                                        <p:tgtEl>
                                          <p:spTgt spid="8">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txEl>
                                              <p:pRg st="3" end="3"/>
                                            </p:txEl>
                                          </p:spTgt>
                                        </p:tgtEl>
                                        <p:attrNameLst>
                                          <p:attrName>style.visibility</p:attrName>
                                        </p:attrNameLst>
                                      </p:cBhvr>
                                      <p:to>
                                        <p:strVal val="visible"/>
                                      </p:to>
                                    </p:set>
                                    <p:animEffect transition="in" filter="fade">
                                      <p:cBhvr>
                                        <p:cTn id="40"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CF9AF28-A56A-FADD-92C5-EAF90529A55A}"/>
              </a:ext>
            </a:extLst>
          </p:cNvPr>
          <p:cNvSpPr>
            <a:spLocks noGrp="1"/>
          </p:cNvSpPr>
          <p:nvPr>
            <p:ph type="title"/>
          </p:nvPr>
        </p:nvSpPr>
        <p:spPr>
          <a:xfrm>
            <a:off x="838200" y="365125"/>
            <a:ext cx="10515600" cy="1325563"/>
          </a:xfrm>
        </p:spPr>
        <p:txBody>
          <a:bodyPr>
            <a:normAutofit/>
          </a:bodyPr>
          <a:lstStyle/>
          <a:p>
            <a:r>
              <a:rPr lang="en-US" dirty="0"/>
              <a:t>DPA – Example Prompts</a:t>
            </a:r>
            <a:br>
              <a:rPr lang="en-US" dirty="0"/>
            </a:br>
            <a:r>
              <a:rPr lang="en-US" dirty="0"/>
              <a:t>(</a:t>
            </a:r>
            <a:r>
              <a:rPr lang="en-US" b="1" i="1"/>
              <a:t>When in doubt, DON’T)</a:t>
            </a:r>
          </a:p>
        </p:txBody>
      </p:sp>
      <p:sp>
        <p:nvSpPr>
          <p:cNvPr id="4" name="Content Placeholder 3">
            <a:extLst>
              <a:ext uri="{FF2B5EF4-FFF2-40B4-BE49-F238E27FC236}">
                <a16:creationId xmlns:a16="http://schemas.microsoft.com/office/drawing/2014/main" id="{9500CD04-6074-8DE4-A9A8-F8130BC2D90D}"/>
              </a:ext>
            </a:extLst>
          </p:cNvPr>
          <p:cNvSpPr>
            <a:spLocks noGrp="1"/>
          </p:cNvSpPr>
          <p:nvPr>
            <p:ph sz="half" idx="1"/>
          </p:nvPr>
        </p:nvSpPr>
        <p:spPr>
          <a:xfrm>
            <a:off x="838200" y="2010833"/>
            <a:ext cx="5096934" cy="4166130"/>
          </a:xfrm>
        </p:spPr>
        <p:txBody>
          <a:bodyPr>
            <a:normAutofit/>
          </a:bodyPr>
          <a:lstStyle/>
          <a:p>
            <a:pPr marL="0" indent="0">
              <a:buNone/>
            </a:pPr>
            <a:r>
              <a:rPr lang="en-US" sz="2000" b="1"/>
              <a:t>Copilot Chat (Protected)</a:t>
            </a:r>
          </a:p>
          <a:p>
            <a:pPr marL="0" indent="0">
              <a:buNone/>
            </a:pPr>
            <a:br>
              <a:rPr lang="en-US" sz="2000" i="1"/>
            </a:br>
            <a:r>
              <a:rPr lang="en-US" sz="2000" i="1"/>
              <a:t>Summarize the presentation about how </a:t>
            </a:r>
            <a:r>
              <a:rPr lang="en-US" sz="2000" b="1" i="1"/>
              <a:t>our new Houston to Redmond pipeline has a bajillion barrel per day capacity</a:t>
            </a:r>
            <a:r>
              <a:rPr lang="en-US" sz="2000" i="1"/>
              <a:t>.</a:t>
            </a:r>
            <a:endParaRPr lang="en-US" sz="2000" b="1" i="1"/>
          </a:p>
          <a:p>
            <a:pPr marL="0" indent="0">
              <a:buNone/>
            </a:pPr>
            <a:endParaRPr lang="en-US" sz="2000"/>
          </a:p>
          <a:p>
            <a:pPr marL="0" indent="0">
              <a:buNone/>
            </a:pPr>
            <a:r>
              <a:rPr lang="en-US" sz="2000"/>
              <a:t>This is protected because Copilot is only accessing your internal SharePoint/OneDrive files</a:t>
            </a:r>
          </a:p>
        </p:txBody>
      </p:sp>
      <p:sp>
        <p:nvSpPr>
          <p:cNvPr id="6" name="Content Placeholder 5">
            <a:extLst>
              <a:ext uri="{FF2B5EF4-FFF2-40B4-BE49-F238E27FC236}">
                <a16:creationId xmlns:a16="http://schemas.microsoft.com/office/drawing/2014/main" id="{773A6659-4617-2805-FCCC-6AAA88D5A2C8}"/>
              </a:ext>
            </a:extLst>
          </p:cNvPr>
          <p:cNvSpPr>
            <a:spLocks noGrp="1"/>
          </p:cNvSpPr>
          <p:nvPr>
            <p:ph sz="half" idx="2"/>
          </p:nvPr>
        </p:nvSpPr>
        <p:spPr>
          <a:xfrm>
            <a:off x="6256866" y="2010833"/>
            <a:ext cx="5096933" cy="4166130"/>
          </a:xfrm>
        </p:spPr>
        <p:txBody>
          <a:bodyPr>
            <a:normAutofit/>
          </a:bodyPr>
          <a:lstStyle/>
          <a:p>
            <a:pPr marL="0" indent="0">
              <a:buNone/>
            </a:pPr>
            <a:r>
              <a:rPr lang="en-US" sz="2000" b="1"/>
              <a:t>Copilot Search (NOT Protected)</a:t>
            </a:r>
          </a:p>
          <a:p>
            <a:pPr marL="0" indent="0">
              <a:buNone/>
            </a:pPr>
            <a:endParaRPr lang="en-US" sz="2000" i="1"/>
          </a:p>
          <a:p>
            <a:pPr marL="0" indent="0">
              <a:buNone/>
            </a:pPr>
            <a:r>
              <a:rPr lang="en-US" sz="2000" i="1"/>
              <a:t>Search online regulatory requirements for pipelines with capacities like </a:t>
            </a:r>
            <a:r>
              <a:rPr lang="en-US" sz="2000" b="1" i="1"/>
              <a:t>our new Houston to Redmond line, which will handle a bajillion barrels per day.</a:t>
            </a:r>
          </a:p>
          <a:p>
            <a:pPr marL="0" indent="0">
              <a:buNone/>
            </a:pPr>
            <a:endParaRPr lang="en-US" sz="2000"/>
          </a:p>
          <a:p>
            <a:pPr marL="0" indent="0">
              <a:buNone/>
            </a:pPr>
            <a:r>
              <a:rPr lang="en-US" sz="2000"/>
              <a:t>This is NOT protected because your sensitive capacity data is sent to Bing as part of the search query</a:t>
            </a:r>
          </a:p>
        </p:txBody>
      </p:sp>
    </p:spTree>
    <p:extLst>
      <p:ext uri="{BB962C8B-B14F-4D97-AF65-F5344CB8AC3E}">
        <p14:creationId xmlns:p14="http://schemas.microsoft.com/office/powerpoint/2010/main" val="41909215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A80A50A-A0DC-96C6-664D-C34EDBFE8674}"/>
              </a:ext>
            </a:extLst>
          </p:cNvPr>
          <p:cNvSpPr>
            <a:spLocks noGrp="1"/>
          </p:cNvSpPr>
          <p:nvPr>
            <p:ph type="title"/>
          </p:nvPr>
        </p:nvSpPr>
        <p:spPr/>
        <p:txBody>
          <a:bodyPr/>
          <a:lstStyle/>
          <a:p>
            <a:r>
              <a:rPr lang="en-US" dirty="0"/>
              <a:t>AI Essentials</a:t>
            </a:r>
          </a:p>
        </p:txBody>
      </p:sp>
      <p:sp>
        <p:nvSpPr>
          <p:cNvPr id="8" name="Text Placeholder 7">
            <a:extLst>
              <a:ext uri="{FF2B5EF4-FFF2-40B4-BE49-F238E27FC236}">
                <a16:creationId xmlns:a16="http://schemas.microsoft.com/office/drawing/2014/main" id="{601D1729-4180-971A-099B-458A903831EC}"/>
              </a:ext>
            </a:extLst>
          </p:cNvPr>
          <p:cNvSpPr>
            <a:spLocks noGrp="1"/>
          </p:cNvSpPr>
          <p:nvPr>
            <p:ph type="body" idx="1"/>
          </p:nvPr>
        </p:nvSpPr>
        <p:spPr/>
        <p:txBody>
          <a:bodyPr/>
          <a:lstStyle/>
          <a:p>
            <a:r>
              <a:rPr lang="en-US" dirty="0"/>
              <a:t>Wherein we breeze through the least you need to know…</a:t>
            </a:r>
          </a:p>
        </p:txBody>
      </p:sp>
    </p:spTree>
    <p:extLst>
      <p:ext uri="{BB962C8B-B14F-4D97-AF65-F5344CB8AC3E}">
        <p14:creationId xmlns:p14="http://schemas.microsoft.com/office/powerpoint/2010/main" val="1694493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F61DFC-1350-2E28-EA25-82521585E718}"/>
              </a:ext>
            </a:extLst>
          </p:cNvPr>
          <p:cNvSpPr>
            <a:spLocks noGrp="1"/>
          </p:cNvSpPr>
          <p:nvPr>
            <p:ph type="title"/>
          </p:nvPr>
        </p:nvSpPr>
        <p:spPr>
          <a:xfrm>
            <a:off x="5568534" y="603504"/>
            <a:ext cx="5916169" cy="1527048"/>
          </a:xfrm>
        </p:spPr>
        <p:txBody>
          <a:bodyPr vert="horz" lIns="91440" tIns="45720" rIns="91440" bIns="45720" rtlCol="0" anchor="b">
            <a:normAutofit/>
          </a:bodyPr>
          <a:lstStyle/>
          <a:p>
            <a:r>
              <a:rPr lang="en-US" sz="3600" b="1" kern="1200" dirty="0">
                <a:solidFill>
                  <a:schemeClr val="tx1"/>
                </a:solidFill>
                <a:latin typeface="+mj-lt"/>
                <a:ea typeface="+mj-ea"/>
                <a:cs typeface="+mj-cs"/>
              </a:rPr>
              <a:t>Introduction to AI</a:t>
            </a:r>
          </a:p>
        </p:txBody>
      </p:sp>
      <p:pic>
        <p:nvPicPr>
          <p:cNvPr id="5" name="Content Placeholder 4" descr="AI Artificial intelligence innovation internet computer technology">
            <a:extLst>
              <a:ext uri="{FF2B5EF4-FFF2-40B4-BE49-F238E27FC236}">
                <a16:creationId xmlns:a16="http://schemas.microsoft.com/office/drawing/2014/main" id="{E480ADAD-0BCF-4166-B1AD-FAEE87421493}"/>
              </a:ext>
            </a:extLst>
          </p:cNvPr>
          <p:cNvPicPr>
            <a:picLocks noGrp="1" noChangeAspect="1"/>
          </p:cNvPicPr>
          <p:nvPr>
            <p:ph sz="half" idx="1"/>
          </p:nvPr>
        </p:nvPicPr>
        <p:blipFill>
          <a:blip r:embed="rId3"/>
          <a:srcRect l="26604" r="25603" b="-1"/>
          <a:stretch>
            <a:fillRect/>
          </a:stretch>
        </p:blipFill>
        <p:spPr>
          <a:xfrm>
            <a:off x="20" y="10"/>
            <a:ext cx="4910308" cy="6857990"/>
          </a:xfrm>
          <a:prstGeom prst="rect">
            <a:avLst/>
          </a:prstGeom>
        </p:spPr>
      </p:pic>
      <p:sp>
        <p:nvSpPr>
          <p:cNvPr id="4" name="Content Placeholder 3">
            <a:extLst>
              <a:ext uri="{FF2B5EF4-FFF2-40B4-BE49-F238E27FC236}">
                <a16:creationId xmlns:a16="http://schemas.microsoft.com/office/drawing/2014/main" id="{CE134A9F-AD64-5E39-8AFC-C120D134B31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3" y="2214282"/>
            <a:ext cx="5916169" cy="4095078"/>
          </a:xfrm>
        </p:spPr>
        <p:txBody>
          <a:bodyPr>
            <a:normAutofit/>
          </a:bodyPr>
          <a:lstStyle/>
          <a:p>
            <a:pPr marL="0" indent="0">
              <a:spcBef>
                <a:spcPts val="2500"/>
              </a:spcBef>
              <a:buNone/>
            </a:pPr>
            <a:r>
              <a:rPr lang="en-US" sz="1400" b="1" dirty="0"/>
              <a:t>Artificial Intelligence (AI)</a:t>
            </a:r>
          </a:p>
          <a:p>
            <a:pPr marL="0" lvl="1" indent="0">
              <a:buNone/>
            </a:pPr>
            <a:r>
              <a:rPr lang="en-US" sz="1400" dirty="0"/>
              <a:t>Computer systems able to perform tasks that normally required human intelligence.</a:t>
            </a:r>
          </a:p>
          <a:p>
            <a:pPr marL="0" indent="0">
              <a:spcBef>
                <a:spcPts val="2500"/>
              </a:spcBef>
              <a:buNone/>
            </a:pPr>
            <a:r>
              <a:rPr lang="en-US" sz="1400" b="1" dirty="0"/>
              <a:t>Machine Learning (ML)</a:t>
            </a:r>
          </a:p>
          <a:p>
            <a:pPr marL="0" lvl="1" indent="0">
              <a:buNone/>
            </a:pPr>
            <a:r>
              <a:rPr lang="en-US" sz="1400" dirty="0"/>
              <a:t>A subset of AI where systems learn from data to improve their performance over time, enhancing decision-making and predictions.</a:t>
            </a:r>
          </a:p>
          <a:p>
            <a:pPr marL="0" indent="0">
              <a:spcBef>
                <a:spcPts val="2500"/>
              </a:spcBef>
              <a:buNone/>
            </a:pPr>
            <a:r>
              <a:rPr lang="en-US" sz="1400" b="1" dirty="0"/>
              <a:t>Generative AI</a:t>
            </a:r>
          </a:p>
          <a:p>
            <a:pPr marL="0" lvl="1" indent="0">
              <a:buNone/>
            </a:pPr>
            <a:r>
              <a:rPr lang="en-US" sz="1400" dirty="0"/>
              <a:t>A type of AI that can create new, original content like text, images, music, and code, based on the patterns it learns from existing data.</a:t>
            </a:r>
          </a:p>
          <a:p>
            <a:pPr marL="0" indent="0">
              <a:spcBef>
                <a:spcPts val="2500"/>
              </a:spcBef>
              <a:buNone/>
            </a:pPr>
            <a:r>
              <a:rPr lang="en-US" sz="1400" b="1" dirty="0"/>
              <a:t>Why do You Care?</a:t>
            </a:r>
          </a:p>
          <a:p>
            <a:pPr marL="0" lvl="1" indent="0">
              <a:buNone/>
            </a:pPr>
            <a:r>
              <a:rPr lang="en-US" sz="1400" dirty="0"/>
              <a:t>Generative AI can and will be trained using company data.  Start thinking about it now.</a:t>
            </a:r>
          </a:p>
        </p:txBody>
      </p:sp>
    </p:spTree>
    <p:extLst>
      <p:ext uri="{BB962C8B-B14F-4D97-AF65-F5344CB8AC3E}">
        <p14:creationId xmlns:p14="http://schemas.microsoft.com/office/powerpoint/2010/main" val="15157556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CB1D0A-D735-580D-3BC0-94BBE6EF7767}"/>
              </a:ext>
            </a:extLst>
          </p:cNvPr>
          <p:cNvSpPr>
            <a:spLocks noGrp="1"/>
          </p:cNvSpPr>
          <p:nvPr>
            <p:ph type="title"/>
          </p:nvPr>
        </p:nvSpPr>
        <p:spPr>
          <a:xfrm>
            <a:off x="171450" y="205739"/>
            <a:ext cx="6972300" cy="685801"/>
          </a:xfrm>
        </p:spPr>
        <p:txBody>
          <a:bodyPr vert="horz" lIns="91440" tIns="45720" rIns="91440" bIns="45720" rtlCol="0" anchor="b">
            <a:normAutofit fontScale="90000"/>
          </a:bodyPr>
          <a:lstStyle/>
          <a:p>
            <a:r>
              <a:rPr lang="en-US" sz="3600" b="1" kern="1200" dirty="0">
                <a:solidFill>
                  <a:schemeClr val="tx1"/>
                </a:solidFill>
                <a:latin typeface="+mj-lt"/>
                <a:ea typeface="+mj-ea"/>
                <a:cs typeface="+mj-cs"/>
              </a:rPr>
              <a:t>Maximizing Productivity With AI Tools</a:t>
            </a:r>
          </a:p>
        </p:txBody>
      </p:sp>
      <p:sp>
        <p:nvSpPr>
          <p:cNvPr id="4" name="Content Placeholder 3">
            <a:extLst>
              <a:ext uri="{FF2B5EF4-FFF2-40B4-BE49-F238E27FC236}">
                <a16:creationId xmlns:a16="http://schemas.microsoft.com/office/drawing/2014/main" id="{05F7417A-146A-3F08-D6F7-2C9BDFD0508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71450" y="1097279"/>
            <a:ext cx="6972299" cy="5554982"/>
          </a:xfrm>
        </p:spPr>
        <p:txBody>
          <a:bodyPr>
            <a:normAutofit/>
          </a:bodyPr>
          <a:lstStyle/>
          <a:p>
            <a:pPr marL="0" indent="0">
              <a:spcBef>
                <a:spcPts val="2500"/>
              </a:spcBef>
              <a:buNone/>
            </a:pPr>
            <a:r>
              <a:rPr lang="en-US" sz="2000" b="1" dirty="0"/>
              <a:t>Interactivity Modes</a:t>
            </a:r>
          </a:p>
          <a:p>
            <a:pPr marL="0" lvl="1" indent="0">
              <a:buNone/>
            </a:pPr>
            <a:r>
              <a:rPr lang="en-US" sz="2000" dirty="0"/>
              <a:t>The way we interact with most generative AI tools is through prompting, but there are other ways.</a:t>
            </a:r>
          </a:p>
          <a:p>
            <a:pPr marL="0" indent="0">
              <a:spcBef>
                <a:spcPts val="2500"/>
              </a:spcBef>
              <a:buNone/>
            </a:pPr>
            <a:r>
              <a:rPr lang="en-US" sz="2000" b="1" dirty="0"/>
              <a:t>Human in the Loop</a:t>
            </a:r>
          </a:p>
          <a:p>
            <a:pPr marL="0" lvl="1" indent="0">
              <a:buNone/>
            </a:pPr>
            <a:r>
              <a:rPr lang="en-US" sz="2000" dirty="0"/>
              <a:t>The user should deliberately be part of the process of getting the output they need from the AI.</a:t>
            </a:r>
          </a:p>
          <a:p>
            <a:pPr marL="0" indent="0">
              <a:spcBef>
                <a:spcPts val="2500"/>
              </a:spcBef>
              <a:buNone/>
            </a:pPr>
            <a:r>
              <a:rPr lang="en-US" sz="2000" b="1" dirty="0"/>
              <a:t>Knowledge Cutoff</a:t>
            </a:r>
          </a:p>
          <a:p>
            <a:pPr marL="0" lvl="1" indent="0">
              <a:buNone/>
            </a:pPr>
            <a:r>
              <a:rPr lang="en-US" sz="2000" dirty="0"/>
              <a:t>The model has now knowledge about events or new information beyond a certain date.</a:t>
            </a:r>
          </a:p>
          <a:p>
            <a:pPr marL="0" indent="0">
              <a:spcBef>
                <a:spcPts val="2500"/>
              </a:spcBef>
              <a:buNone/>
            </a:pPr>
            <a:r>
              <a:rPr lang="en-US" sz="2000" b="1" dirty="0"/>
              <a:t>Hallucinations</a:t>
            </a:r>
          </a:p>
          <a:p>
            <a:pPr marL="0" lvl="1" indent="0">
              <a:buNone/>
            </a:pPr>
            <a:r>
              <a:rPr lang="en-US" sz="2000" dirty="0"/>
              <a:t>When an AI outputs something that is inconsistent, incorrect, or nonsensical.</a:t>
            </a:r>
          </a:p>
        </p:txBody>
      </p:sp>
      <p:pic>
        <p:nvPicPr>
          <p:cNvPr id="5" name="Content Placeholder 4" descr="Woman showing Earth and network hologram by using the user interface technology.">
            <a:extLst>
              <a:ext uri="{FF2B5EF4-FFF2-40B4-BE49-F238E27FC236}">
                <a16:creationId xmlns:a16="http://schemas.microsoft.com/office/drawing/2014/main" id="{C10A8441-507E-4879-B1C7-3D7BD7468778}"/>
              </a:ext>
            </a:extLst>
          </p:cNvPr>
          <p:cNvPicPr>
            <a:picLocks noGrp="1" noChangeAspect="1"/>
          </p:cNvPicPr>
          <p:nvPr>
            <p:ph sz="half" idx="1"/>
          </p:nvPr>
        </p:nvPicPr>
        <p:blipFill>
          <a:blip r:embed="rId3"/>
          <a:srcRect l="39864" r="20386"/>
          <a:stretch>
            <a:fillRect/>
          </a:stretch>
        </p:blipFill>
        <p:spPr>
          <a:xfrm>
            <a:off x="7345680" y="10"/>
            <a:ext cx="4846320" cy="6857990"/>
          </a:xfrm>
          <a:prstGeom prst="rect">
            <a:avLst/>
          </a:prstGeom>
        </p:spPr>
      </p:pic>
    </p:spTree>
    <p:extLst>
      <p:ext uri="{BB962C8B-B14F-4D97-AF65-F5344CB8AC3E}">
        <p14:creationId xmlns:p14="http://schemas.microsoft.com/office/powerpoint/2010/main" val="8780001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39EF22-E552-75D1-2A52-CCCC182EBB33}"/>
              </a:ext>
            </a:extLst>
          </p:cNvPr>
          <p:cNvSpPr>
            <a:spLocks noGrp="1"/>
          </p:cNvSpPr>
          <p:nvPr>
            <p:ph type="title"/>
          </p:nvPr>
        </p:nvSpPr>
        <p:spPr>
          <a:xfrm>
            <a:off x="5568534" y="603504"/>
            <a:ext cx="5916169" cy="1527048"/>
          </a:xfrm>
        </p:spPr>
        <p:txBody>
          <a:bodyPr vert="horz" lIns="91440" tIns="45720" rIns="91440" bIns="45720" rtlCol="0" anchor="b">
            <a:normAutofit/>
          </a:bodyPr>
          <a:lstStyle/>
          <a:p>
            <a:r>
              <a:rPr lang="en-US" sz="3600" b="1" kern="1200" dirty="0">
                <a:solidFill>
                  <a:schemeClr val="tx1"/>
                </a:solidFill>
                <a:latin typeface="+mj-lt"/>
                <a:ea typeface="+mj-ea"/>
                <a:cs typeface="+mj-cs"/>
              </a:rPr>
              <a:t>Using AI Responsibly</a:t>
            </a:r>
          </a:p>
        </p:txBody>
      </p:sp>
      <p:pic>
        <p:nvPicPr>
          <p:cNvPr id="5" name="Content Placeholder 4" descr="Man wearing a VR goggles viewing the night cityscape of Tokyo with long exposure.">
            <a:extLst>
              <a:ext uri="{FF2B5EF4-FFF2-40B4-BE49-F238E27FC236}">
                <a16:creationId xmlns:a16="http://schemas.microsoft.com/office/drawing/2014/main" id="{84EA708F-5C7A-4249-A9D7-CB2E0421321C}"/>
              </a:ext>
            </a:extLst>
          </p:cNvPr>
          <p:cNvPicPr>
            <a:picLocks noGrp="1" noChangeAspect="1"/>
          </p:cNvPicPr>
          <p:nvPr>
            <p:ph sz="half" idx="1"/>
          </p:nvPr>
        </p:nvPicPr>
        <p:blipFill>
          <a:blip r:embed="rId3"/>
          <a:srcRect l="30316" r="21890" b="-1"/>
          <a:stretch>
            <a:fillRect/>
          </a:stretch>
        </p:blipFill>
        <p:spPr>
          <a:xfrm>
            <a:off x="20" y="10"/>
            <a:ext cx="4910308" cy="6857990"/>
          </a:xfrm>
          <a:prstGeom prst="rect">
            <a:avLst/>
          </a:prstGeom>
        </p:spPr>
      </p:pic>
      <p:sp>
        <p:nvSpPr>
          <p:cNvPr id="4" name="Content Placeholder 3">
            <a:extLst>
              <a:ext uri="{FF2B5EF4-FFF2-40B4-BE49-F238E27FC236}">
                <a16:creationId xmlns:a16="http://schemas.microsoft.com/office/drawing/2014/main" id="{56933CBB-4C90-55FE-9B75-3018288FC48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3" y="2214282"/>
            <a:ext cx="5916169" cy="4095078"/>
          </a:xfrm>
        </p:spPr>
        <p:txBody>
          <a:bodyPr>
            <a:normAutofit/>
          </a:bodyPr>
          <a:lstStyle/>
          <a:p>
            <a:pPr marL="0" indent="0">
              <a:spcBef>
                <a:spcPts val="2500"/>
              </a:spcBef>
              <a:buNone/>
            </a:pPr>
            <a:r>
              <a:rPr lang="en-US" sz="2000" b="1" dirty="0"/>
              <a:t>Regulatory Issues and Trade Secrets</a:t>
            </a:r>
          </a:p>
          <a:p>
            <a:pPr marL="0" lvl="1" indent="0">
              <a:buNone/>
            </a:pPr>
            <a:r>
              <a:rPr lang="en-US" sz="2000" dirty="0"/>
              <a:t>We’ve covered this in detail but keep it in mind.</a:t>
            </a:r>
          </a:p>
          <a:p>
            <a:pPr marL="0" indent="0">
              <a:spcBef>
                <a:spcPts val="2500"/>
              </a:spcBef>
              <a:buNone/>
            </a:pPr>
            <a:r>
              <a:rPr lang="en-US" sz="2000" b="1" dirty="0"/>
              <a:t>Validating Outputs</a:t>
            </a:r>
          </a:p>
          <a:p>
            <a:pPr marL="0" lvl="1" indent="0">
              <a:buNone/>
            </a:pPr>
            <a:r>
              <a:rPr lang="en-US" sz="2000" dirty="0"/>
              <a:t>Reviewing Copilot output before sharing is very important.</a:t>
            </a:r>
          </a:p>
          <a:p>
            <a:pPr marL="0" indent="0">
              <a:spcBef>
                <a:spcPts val="2500"/>
              </a:spcBef>
              <a:buNone/>
            </a:pPr>
            <a:r>
              <a:rPr lang="en-US" sz="2000" b="1" dirty="0"/>
              <a:t>Being Transparency</a:t>
            </a:r>
          </a:p>
          <a:p>
            <a:pPr marL="0" lvl="1" indent="0">
              <a:buNone/>
            </a:pPr>
            <a:r>
              <a:rPr lang="en-US" sz="2000" dirty="0"/>
              <a:t>Disclose AI use to teams and clients when affected.</a:t>
            </a:r>
          </a:p>
          <a:p>
            <a:pPr marL="0" indent="0">
              <a:spcBef>
                <a:spcPts val="2500"/>
              </a:spcBef>
              <a:buNone/>
            </a:pPr>
            <a:r>
              <a:rPr lang="en-US" sz="2000" b="1" dirty="0"/>
              <a:t>Configuring AI Agents</a:t>
            </a:r>
          </a:p>
          <a:p>
            <a:pPr marL="0" lvl="1" indent="0">
              <a:buNone/>
            </a:pPr>
            <a:r>
              <a:rPr lang="en-US" sz="2000" dirty="0"/>
              <a:t>Bake some common verbiage into your prompts!</a:t>
            </a:r>
          </a:p>
        </p:txBody>
      </p:sp>
    </p:spTree>
    <p:extLst>
      <p:ext uri="{BB962C8B-B14F-4D97-AF65-F5344CB8AC3E}">
        <p14:creationId xmlns:p14="http://schemas.microsoft.com/office/powerpoint/2010/main" val="28433100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E0E215-B433-8FCD-37CA-E31B67C09B0E}"/>
              </a:ext>
            </a:extLst>
          </p:cNvPr>
          <p:cNvSpPr>
            <a:spLocks noGrp="1"/>
          </p:cNvSpPr>
          <p:nvPr>
            <p:ph type="title"/>
          </p:nvPr>
        </p:nvSpPr>
        <p:spPr/>
        <p:txBody>
          <a:bodyPr/>
          <a:lstStyle/>
          <a:p>
            <a:r>
              <a:rPr lang="en-US" dirty="0"/>
              <a:t>Prompt Engineering</a:t>
            </a:r>
          </a:p>
        </p:txBody>
      </p:sp>
      <p:sp>
        <p:nvSpPr>
          <p:cNvPr id="6" name="Text Placeholder 5">
            <a:extLst>
              <a:ext uri="{FF2B5EF4-FFF2-40B4-BE49-F238E27FC236}">
                <a16:creationId xmlns:a16="http://schemas.microsoft.com/office/drawing/2014/main" id="{477B167A-8EFB-CDA5-90F5-12B4B2B533B7}"/>
              </a:ext>
            </a:extLst>
          </p:cNvPr>
          <p:cNvSpPr>
            <a:spLocks noGrp="1"/>
          </p:cNvSpPr>
          <p:nvPr>
            <p:ph type="body" idx="1"/>
          </p:nvPr>
        </p:nvSpPr>
        <p:spPr/>
        <p:txBody>
          <a:bodyPr/>
          <a:lstStyle/>
          <a:p>
            <a:r>
              <a:rPr lang="en-US" dirty="0"/>
              <a:t>Wherein I get to the point…</a:t>
            </a:r>
          </a:p>
        </p:txBody>
      </p:sp>
    </p:spTree>
    <p:extLst>
      <p:ext uri="{BB962C8B-B14F-4D97-AF65-F5344CB8AC3E}">
        <p14:creationId xmlns:p14="http://schemas.microsoft.com/office/powerpoint/2010/main" val="1381277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E448DB1-4196-18A6-15DA-C72635C1B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16" name="Picture 15" descr="Pipes over the sea">
            <a:extLst>
              <a:ext uri="{FF2B5EF4-FFF2-40B4-BE49-F238E27FC236}">
                <a16:creationId xmlns:a16="http://schemas.microsoft.com/office/drawing/2014/main" id="{D0109197-A1FF-E4A2-1B42-3EB838B4CD63}"/>
              </a:ext>
            </a:extLst>
          </p:cNvPr>
          <p:cNvPicPr>
            <a:picLocks noChangeAspect="1"/>
          </p:cNvPicPr>
          <p:nvPr/>
        </p:nvPicPr>
        <p:blipFill>
          <a:blip r:embed="rId2"/>
          <a:srcRect t="20192" b="4808"/>
          <a:stretch>
            <a:fillRect/>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76A10D8F-D463-70E5-239B-17AD65E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3183" y="173181"/>
            <a:ext cx="6858002" cy="6511640"/>
          </a:xfrm>
          <a:prstGeom prst="rect">
            <a:avLst/>
          </a:prstGeom>
          <a:gradFill>
            <a:gsLst>
              <a:gs pos="0">
                <a:schemeClr val="bg1">
                  <a:alpha val="0"/>
                </a:schemeClr>
              </a:gs>
              <a:gs pos="46000">
                <a:schemeClr val="bg1">
                  <a:alpha val="30000"/>
                </a:schemeClr>
              </a:gs>
              <a:gs pos="26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4" name="Title 3">
            <a:extLst>
              <a:ext uri="{FF2B5EF4-FFF2-40B4-BE49-F238E27FC236}">
                <a16:creationId xmlns:a16="http://schemas.microsoft.com/office/drawing/2014/main" id="{2F38BBA3-5239-73BB-8103-8D2D5E362D84}"/>
              </a:ext>
            </a:extLst>
          </p:cNvPr>
          <p:cNvSpPr>
            <a:spLocks noGrp="1"/>
          </p:cNvSpPr>
          <p:nvPr>
            <p:ph type="title"/>
          </p:nvPr>
        </p:nvSpPr>
        <p:spPr>
          <a:xfrm>
            <a:off x="286506" y="603315"/>
            <a:ext cx="5649211" cy="3685731"/>
          </a:xfrm>
        </p:spPr>
        <p:txBody>
          <a:bodyPr vert="horz" lIns="91440" tIns="45720" rIns="91440" bIns="45720" rtlCol="0" anchor="t">
            <a:normAutofit/>
          </a:bodyPr>
          <a:lstStyle/>
          <a:p>
            <a:r>
              <a:rPr lang="en-US" sz="6600" b="1"/>
              <a:t>A Prompt to Work With</a:t>
            </a:r>
          </a:p>
        </p:txBody>
      </p:sp>
      <p:sp>
        <p:nvSpPr>
          <p:cNvPr id="5" name="Content Placeholder 4">
            <a:extLst>
              <a:ext uri="{FF2B5EF4-FFF2-40B4-BE49-F238E27FC236}">
                <a16:creationId xmlns:a16="http://schemas.microsoft.com/office/drawing/2014/main" id="{B8C4B523-8C22-7860-6CBE-34D2433C5686}"/>
              </a:ext>
            </a:extLst>
          </p:cNvPr>
          <p:cNvSpPr>
            <a:spLocks noGrp="1"/>
          </p:cNvSpPr>
          <p:nvPr>
            <p:ph idx="1"/>
          </p:nvPr>
        </p:nvSpPr>
        <p:spPr>
          <a:xfrm>
            <a:off x="286507" y="4437176"/>
            <a:ext cx="4007587" cy="1290807"/>
          </a:xfrm>
        </p:spPr>
        <p:txBody>
          <a:bodyPr vert="horz" lIns="91440" tIns="45720" rIns="91440" bIns="45720" rtlCol="0" anchor="ctr">
            <a:normAutofit/>
          </a:bodyPr>
          <a:lstStyle/>
          <a:p>
            <a:pPr marL="0" indent="0">
              <a:lnSpc>
                <a:spcPct val="120000"/>
              </a:lnSpc>
              <a:buNone/>
            </a:pPr>
            <a:r>
              <a:rPr lang="en-US" sz="2200"/>
              <a:t>Teach me about the oil and gas business.</a:t>
            </a:r>
          </a:p>
        </p:txBody>
      </p:sp>
    </p:spTree>
    <p:extLst>
      <p:ext uri="{BB962C8B-B14F-4D97-AF65-F5344CB8AC3E}">
        <p14:creationId xmlns:p14="http://schemas.microsoft.com/office/powerpoint/2010/main" val="10688176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DE6C553-8F7C-DB06-3E34-BB7B5C25BDD0}"/>
              </a:ext>
            </a:extLst>
          </p:cNvPr>
          <p:cNvPicPr>
            <a:picLocks noChangeAspect="1"/>
          </p:cNvPicPr>
          <p:nvPr/>
        </p:nvPicPr>
        <p:blipFill>
          <a:blip r:embed="rId3">
            <a:extLst>
              <a:ext uri="{28A0092B-C50C-407E-A947-70E740481C1C}">
                <a14:useLocalDpi xmlns:a14="http://schemas.microsoft.com/office/drawing/2010/main" val="0"/>
              </a:ext>
            </a:extLst>
          </a:blip>
          <a:srcRect t="2588" b="19483"/>
          <a:stretch>
            <a:fillRect/>
          </a:stretch>
        </p:blipFill>
        <p:spPr>
          <a:xfrm>
            <a:off x="20" y="10"/>
            <a:ext cx="12191979" cy="5486390"/>
          </a:xfrm>
          <a:prstGeom prst="rect">
            <a:avLst/>
          </a:prstGeom>
          <a:effectLst>
            <a:outerShdw blurRad="596900" dist="330200" dir="8820000" sx="87000" sy="87000" algn="ctr" rotWithShape="0">
              <a:srgbClr val="000000">
                <a:alpha val="29000"/>
              </a:srgbClr>
            </a:outerShdw>
          </a:effectLst>
        </p:spPr>
      </p:pic>
      <p:sp useBgFill="1">
        <p:nvSpPr>
          <p:cNvPr id="12" name="Rectangle 11">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2"/>
            <a:ext cx="12192000" cy="1371598"/>
          </a:xfrm>
          <a:prstGeom prst="rect">
            <a:avLst/>
          </a:prstGeom>
          <a:ln>
            <a:noFill/>
          </a:ln>
          <a:effectLst>
            <a:outerShdw blurRad="254000" dist="114300" dir="20340000" sx="89000" sy="89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A6268F4-3CB6-2C9D-30DA-4448B4A711FF}"/>
              </a:ext>
            </a:extLst>
          </p:cNvPr>
          <p:cNvSpPr>
            <a:spLocks noGrp="1"/>
          </p:cNvSpPr>
          <p:nvPr>
            <p:ph type="title"/>
          </p:nvPr>
        </p:nvSpPr>
        <p:spPr>
          <a:xfrm>
            <a:off x="589556" y="5746071"/>
            <a:ext cx="7015499" cy="852260"/>
          </a:xfrm>
        </p:spPr>
        <p:txBody>
          <a:bodyPr vert="horz" lIns="91440" tIns="45720" rIns="91440" bIns="45720" rtlCol="0" anchor="ctr">
            <a:normAutofit/>
          </a:bodyPr>
          <a:lstStyle/>
          <a:p>
            <a:r>
              <a:rPr lang="en-US" sz="3600"/>
              <a:t>Copilot is </a:t>
            </a:r>
            <a:r>
              <a:rPr lang="en-US" sz="3600" b="1" i="1"/>
              <a:t>NOT</a:t>
            </a:r>
            <a:r>
              <a:rPr lang="en-US" sz="3600"/>
              <a:t> Optimistic</a:t>
            </a:r>
            <a:endParaRPr lang="en-US" sz="3600" dirty="0"/>
          </a:p>
        </p:txBody>
      </p:sp>
    </p:spTree>
    <p:extLst>
      <p:ext uri="{BB962C8B-B14F-4D97-AF65-F5344CB8AC3E}">
        <p14:creationId xmlns:p14="http://schemas.microsoft.com/office/powerpoint/2010/main" val="375083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150F7E-3BDD-7143-7293-EB4D1F37D68B}"/>
              </a:ext>
            </a:extLst>
          </p:cNvPr>
          <p:cNvSpPr>
            <a:spLocks noGrp="1"/>
          </p:cNvSpPr>
          <p:nvPr>
            <p:ph type="title"/>
          </p:nvPr>
        </p:nvSpPr>
        <p:spPr>
          <a:xfrm>
            <a:off x="5568532" y="270290"/>
            <a:ext cx="5916169" cy="729351"/>
          </a:xfrm>
        </p:spPr>
        <p:txBody>
          <a:bodyPr vert="horz" lIns="91440" tIns="45720" rIns="91440" bIns="45720" rtlCol="0" anchor="b">
            <a:normAutofit/>
          </a:bodyPr>
          <a:lstStyle/>
          <a:p>
            <a:r>
              <a:rPr lang="en-US" sz="3600" b="1" kern="1200" dirty="0">
                <a:solidFill>
                  <a:schemeClr val="tx1"/>
                </a:solidFill>
                <a:latin typeface="+mj-lt"/>
                <a:ea typeface="+mj-ea"/>
                <a:cs typeface="+mj-cs"/>
              </a:rPr>
              <a:t>Prompt Engineering Basics</a:t>
            </a:r>
          </a:p>
        </p:txBody>
      </p:sp>
      <p:pic>
        <p:nvPicPr>
          <p:cNvPr id="5" name="Content Placeholder 4" descr="Gear concept">
            <a:extLst>
              <a:ext uri="{FF2B5EF4-FFF2-40B4-BE49-F238E27FC236}">
                <a16:creationId xmlns:a16="http://schemas.microsoft.com/office/drawing/2014/main" id="{A83CBC7A-C96B-4D1C-9848-369BFB5D098A}"/>
              </a:ext>
            </a:extLst>
          </p:cNvPr>
          <p:cNvPicPr>
            <a:picLocks noGrp="1" noChangeAspect="1"/>
          </p:cNvPicPr>
          <p:nvPr>
            <p:ph sz="half" idx="1"/>
          </p:nvPr>
        </p:nvPicPr>
        <p:blipFill>
          <a:blip r:embed="rId3"/>
          <a:srcRect l="13045" r="15355"/>
          <a:stretch>
            <a:fillRect/>
          </a:stretch>
        </p:blipFill>
        <p:spPr>
          <a:xfrm>
            <a:off x="20" y="10"/>
            <a:ext cx="4910308" cy="6857990"/>
          </a:xfrm>
          <a:prstGeom prst="rect">
            <a:avLst/>
          </a:prstGeom>
        </p:spPr>
      </p:pic>
      <p:sp>
        <p:nvSpPr>
          <p:cNvPr id="4" name="Content Placeholder 3">
            <a:extLst>
              <a:ext uri="{FF2B5EF4-FFF2-40B4-BE49-F238E27FC236}">
                <a16:creationId xmlns:a16="http://schemas.microsoft.com/office/drawing/2014/main" id="{BBD79E02-8FFE-06FB-A4F6-67BCF5D6784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3" y="1269931"/>
            <a:ext cx="5916169" cy="5039429"/>
          </a:xfrm>
        </p:spPr>
        <p:txBody>
          <a:bodyPr>
            <a:normAutofit/>
          </a:bodyPr>
          <a:lstStyle/>
          <a:p>
            <a:pPr marL="0" indent="0">
              <a:spcBef>
                <a:spcPts val="2500"/>
              </a:spcBef>
              <a:buNone/>
            </a:pPr>
            <a:r>
              <a:rPr lang="en-US" sz="1600" b="1" dirty="0"/>
              <a:t>Task</a:t>
            </a:r>
          </a:p>
          <a:p>
            <a:pPr marL="0" lvl="1" indent="0">
              <a:buNone/>
            </a:pPr>
            <a:r>
              <a:rPr lang="en-US" sz="1600" dirty="0"/>
              <a:t>What you want the AI to do.</a:t>
            </a:r>
          </a:p>
          <a:p>
            <a:pPr marL="0" indent="0">
              <a:spcBef>
                <a:spcPts val="2500"/>
              </a:spcBef>
              <a:buNone/>
            </a:pPr>
            <a:r>
              <a:rPr lang="en-US" sz="1600" b="1" dirty="0"/>
              <a:t>Context</a:t>
            </a:r>
          </a:p>
          <a:p>
            <a:pPr marL="0" lvl="1" indent="0">
              <a:buNone/>
            </a:pPr>
            <a:r>
              <a:rPr lang="en-US" sz="1600" dirty="0"/>
              <a:t>The more context you can provide, the better your output will be.</a:t>
            </a:r>
          </a:p>
          <a:p>
            <a:pPr marL="0" indent="0">
              <a:spcBef>
                <a:spcPts val="2500"/>
              </a:spcBef>
              <a:buNone/>
            </a:pPr>
            <a:r>
              <a:rPr lang="en-US" sz="1600" b="1" dirty="0"/>
              <a:t>References</a:t>
            </a:r>
          </a:p>
          <a:p>
            <a:pPr marL="0" lvl="1" indent="0">
              <a:buNone/>
            </a:pPr>
            <a:r>
              <a:rPr lang="en-US" sz="1600" dirty="0"/>
              <a:t>Provide examples or additional input to the AI.</a:t>
            </a:r>
          </a:p>
          <a:p>
            <a:pPr marL="0" indent="0">
              <a:spcBef>
                <a:spcPts val="2500"/>
              </a:spcBef>
              <a:buNone/>
            </a:pPr>
            <a:r>
              <a:rPr lang="en-US" sz="1600" b="1" dirty="0"/>
              <a:t>Evaluate</a:t>
            </a:r>
          </a:p>
          <a:p>
            <a:pPr marL="0" lvl="1" indent="0">
              <a:buNone/>
            </a:pPr>
            <a:r>
              <a:rPr lang="en-US" sz="1600" dirty="0"/>
              <a:t>Ask yourself if the output is what you need it to be.</a:t>
            </a:r>
          </a:p>
          <a:p>
            <a:pPr marL="0" indent="0">
              <a:spcBef>
                <a:spcPts val="2500"/>
              </a:spcBef>
              <a:buNone/>
            </a:pPr>
            <a:r>
              <a:rPr lang="en-US" sz="1600" b="1" dirty="0"/>
              <a:t>Iterate</a:t>
            </a:r>
          </a:p>
          <a:p>
            <a:pPr marL="0" lvl="1" indent="0">
              <a:buNone/>
            </a:pPr>
            <a:r>
              <a:rPr lang="en-US" sz="1600" dirty="0"/>
              <a:t>The circular process of refining the prompt to get the results you really want.</a:t>
            </a:r>
          </a:p>
          <a:p>
            <a:pPr marL="0" indent="0">
              <a:spcBef>
                <a:spcPts val="2500"/>
              </a:spcBef>
              <a:buNone/>
            </a:pPr>
            <a:r>
              <a:rPr lang="en-US" sz="1600" b="1" dirty="0"/>
              <a:t>Mnemonic</a:t>
            </a:r>
          </a:p>
          <a:p>
            <a:pPr marL="0" lvl="1" indent="0">
              <a:buNone/>
            </a:pPr>
            <a:r>
              <a:rPr lang="en-US" sz="1600" b="1" i="1" dirty="0">
                <a:solidFill>
                  <a:srgbClr val="FF0000"/>
                </a:solidFill>
              </a:rPr>
              <a:t>T</a:t>
            </a:r>
            <a:r>
              <a:rPr lang="en-US" sz="1600" dirty="0"/>
              <a:t>hinking </a:t>
            </a:r>
            <a:r>
              <a:rPr lang="en-US" sz="1600" b="1" i="1" dirty="0">
                <a:solidFill>
                  <a:srgbClr val="FF0000"/>
                </a:solidFill>
              </a:rPr>
              <a:t>C</a:t>
            </a:r>
            <a:r>
              <a:rPr lang="en-US" sz="1600" dirty="0"/>
              <a:t>learly </a:t>
            </a:r>
            <a:r>
              <a:rPr lang="en-US" sz="1600" b="1" i="1" dirty="0">
                <a:solidFill>
                  <a:srgbClr val="FF0000"/>
                </a:solidFill>
              </a:rPr>
              <a:t>R</a:t>
            </a:r>
            <a:r>
              <a:rPr lang="en-US" sz="1600" dirty="0"/>
              <a:t>educes </a:t>
            </a:r>
            <a:r>
              <a:rPr lang="en-US" sz="1600" b="1" i="1" dirty="0">
                <a:solidFill>
                  <a:srgbClr val="FF0000"/>
                </a:solidFill>
              </a:rPr>
              <a:t>E</a:t>
            </a:r>
            <a:r>
              <a:rPr lang="en-US" sz="1600" dirty="0"/>
              <a:t>rrors </a:t>
            </a:r>
            <a:r>
              <a:rPr lang="en-US" sz="1600" b="1" i="1" dirty="0">
                <a:solidFill>
                  <a:srgbClr val="FF0000"/>
                </a:solidFill>
              </a:rPr>
              <a:t>I</a:t>
            </a:r>
            <a:r>
              <a:rPr lang="en-US" sz="1600" dirty="0"/>
              <a:t>mmediately</a:t>
            </a:r>
          </a:p>
        </p:txBody>
      </p:sp>
    </p:spTree>
    <p:extLst>
      <p:ext uri="{BB962C8B-B14F-4D97-AF65-F5344CB8AC3E}">
        <p14:creationId xmlns:p14="http://schemas.microsoft.com/office/powerpoint/2010/main" val="42332725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500"/>
                                        <p:tgtEl>
                                          <p:spTgt spid="4">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xEl>
                                              <p:pRg st="11" end="11"/>
                                            </p:txEl>
                                          </p:spTgt>
                                        </p:tgtEl>
                                        <p:attrNameLst>
                                          <p:attrName>style.visibility</p:attrName>
                                        </p:attrNameLst>
                                      </p:cBhvr>
                                      <p:to>
                                        <p:strVal val="visible"/>
                                      </p:to>
                                    </p:set>
                                    <p:animEffect transition="in" filter="fade">
                                      <p:cBhvr>
                                        <p:cTn id="50"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D1FABB8-848D-8F0F-2235-D61CDC56606A}"/>
              </a:ext>
            </a:extLst>
          </p:cNvPr>
          <p:cNvSpPr>
            <a:spLocks noGrp="1"/>
          </p:cNvSpPr>
          <p:nvPr>
            <p:ph type="title"/>
          </p:nvPr>
        </p:nvSpPr>
        <p:spPr>
          <a:xfrm>
            <a:off x="5568534" y="603504"/>
            <a:ext cx="5916169" cy="1527048"/>
          </a:xfrm>
        </p:spPr>
        <p:txBody>
          <a:bodyPr anchor="b">
            <a:normAutofit/>
          </a:bodyPr>
          <a:lstStyle/>
          <a:p>
            <a:r>
              <a:rPr lang="en-US" dirty="0"/>
              <a:t>Multi-Model Prompting</a:t>
            </a:r>
          </a:p>
        </p:txBody>
      </p:sp>
      <p:pic>
        <p:nvPicPr>
          <p:cNvPr id="8" name="Picture 7" descr="Computer script on a screen">
            <a:extLst>
              <a:ext uri="{FF2B5EF4-FFF2-40B4-BE49-F238E27FC236}">
                <a16:creationId xmlns:a16="http://schemas.microsoft.com/office/drawing/2014/main" id="{28979247-A3E7-368E-EF65-582657AD09AE}"/>
              </a:ext>
            </a:extLst>
          </p:cNvPr>
          <p:cNvPicPr>
            <a:picLocks noChangeAspect="1"/>
          </p:cNvPicPr>
          <p:nvPr/>
        </p:nvPicPr>
        <p:blipFill>
          <a:blip r:embed="rId2"/>
          <a:srcRect l="6217" r="45989" b="-1"/>
          <a:stretch>
            <a:fillRect/>
          </a:stretch>
        </p:blipFill>
        <p:spPr>
          <a:xfrm>
            <a:off x="20" y="10"/>
            <a:ext cx="4910308" cy="6857990"/>
          </a:xfrm>
          <a:prstGeom prst="rect">
            <a:avLst/>
          </a:prstGeom>
        </p:spPr>
      </p:pic>
      <p:sp>
        <p:nvSpPr>
          <p:cNvPr id="6" name="Content Placeholder 5">
            <a:extLst>
              <a:ext uri="{FF2B5EF4-FFF2-40B4-BE49-F238E27FC236}">
                <a16:creationId xmlns:a16="http://schemas.microsoft.com/office/drawing/2014/main" id="{E0E6841B-CE58-042E-D6CF-61AEA973BD04}"/>
              </a:ext>
            </a:extLst>
          </p:cNvPr>
          <p:cNvSpPr>
            <a:spLocks noGrp="1"/>
          </p:cNvSpPr>
          <p:nvPr>
            <p:ph idx="1"/>
          </p:nvPr>
        </p:nvSpPr>
        <p:spPr>
          <a:xfrm>
            <a:off x="5568533" y="2214282"/>
            <a:ext cx="5916169" cy="4095078"/>
          </a:xfrm>
        </p:spPr>
        <p:txBody>
          <a:bodyPr>
            <a:normAutofit/>
          </a:bodyPr>
          <a:lstStyle/>
          <a:p>
            <a:r>
              <a:rPr lang="en-US" sz="1800" dirty="0"/>
              <a:t>Combines text with one or more other formats</a:t>
            </a:r>
          </a:p>
          <a:p>
            <a:r>
              <a:rPr lang="en-US" sz="1800" dirty="0"/>
              <a:t>Documents</a:t>
            </a:r>
          </a:p>
          <a:p>
            <a:r>
              <a:rPr lang="en-US" sz="1800" dirty="0"/>
              <a:t>Spreadsheets</a:t>
            </a:r>
          </a:p>
          <a:p>
            <a:r>
              <a:rPr lang="en-US" sz="1800" dirty="0"/>
              <a:t>Semi-structured data</a:t>
            </a:r>
          </a:p>
          <a:p>
            <a:r>
              <a:rPr lang="en-US" sz="1800" dirty="0"/>
              <a:t>Images</a:t>
            </a:r>
          </a:p>
          <a:p>
            <a:r>
              <a:rPr lang="en-US" sz="1800" dirty="0"/>
              <a:t>Audio</a:t>
            </a:r>
          </a:p>
        </p:txBody>
      </p:sp>
    </p:spTree>
    <p:extLst>
      <p:ext uri="{BB962C8B-B14F-4D97-AF65-F5344CB8AC3E}">
        <p14:creationId xmlns:p14="http://schemas.microsoft.com/office/powerpoint/2010/main" val="3976154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43BE11F-CEAD-C2EF-3E60-4A47E5C5D941}"/>
              </a:ext>
            </a:extLst>
          </p:cNvPr>
          <p:cNvSpPr>
            <a:spLocks noGrp="1"/>
          </p:cNvSpPr>
          <p:nvPr>
            <p:ph type="title"/>
          </p:nvPr>
        </p:nvSpPr>
        <p:spPr>
          <a:xfrm>
            <a:off x="612649" y="548638"/>
            <a:ext cx="3493008" cy="5788152"/>
          </a:xfrm>
        </p:spPr>
        <p:txBody>
          <a:bodyPr anchor="ctr">
            <a:normAutofit/>
          </a:bodyPr>
          <a:lstStyle/>
          <a:p>
            <a:r>
              <a:rPr lang="en-US" sz="4000" dirty="0"/>
              <a:t>Back to Our Example Prompt</a:t>
            </a:r>
          </a:p>
        </p:txBody>
      </p:sp>
      <p:graphicFrame>
        <p:nvGraphicFramePr>
          <p:cNvPr id="8" name="Content Placeholder 5">
            <a:extLst>
              <a:ext uri="{FF2B5EF4-FFF2-40B4-BE49-F238E27FC236}">
                <a16:creationId xmlns:a16="http://schemas.microsoft.com/office/drawing/2014/main" id="{E8A7D311-4A32-C43C-29B3-9DF21F9F7BDE}"/>
              </a:ext>
            </a:extLst>
          </p:cNvPr>
          <p:cNvGraphicFramePr>
            <a:graphicFrameLocks noGrp="1"/>
          </p:cNvGraphicFramePr>
          <p:nvPr>
            <p:ph idx="1"/>
            <p:extLst>
              <p:ext uri="{D42A27DB-BD31-4B8C-83A1-F6EECF244321}">
                <p14:modId xmlns:p14="http://schemas.microsoft.com/office/powerpoint/2010/main" val="899139495"/>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3540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AA759EE-2567-2932-E14B-6D8A4FDF6CC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0A7D531-59F5-A416-06AC-6DEA809E8BA6}"/>
              </a:ext>
            </a:extLst>
          </p:cNvPr>
          <p:cNvSpPr>
            <a:spLocks noGrp="1"/>
          </p:cNvSpPr>
          <p:nvPr>
            <p:ph type="title"/>
          </p:nvPr>
        </p:nvSpPr>
        <p:spPr/>
        <p:txBody>
          <a:bodyPr/>
          <a:lstStyle/>
          <a:p>
            <a:r>
              <a:rPr lang="en-US" dirty="0"/>
              <a:t>Back to Our Example Prompt</a:t>
            </a:r>
          </a:p>
        </p:txBody>
      </p:sp>
      <p:sp>
        <p:nvSpPr>
          <p:cNvPr id="5" name="Content Placeholder 4">
            <a:extLst>
              <a:ext uri="{FF2B5EF4-FFF2-40B4-BE49-F238E27FC236}">
                <a16:creationId xmlns:a16="http://schemas.microsoft.com/office/drawing/2014/main" id="{5D42B13D-99D2-E2CE-3E5E-F1EF64BE454F}"/>
              </a:ext>
            </a:extLst>
          </p:cNvPr>
          <p:cNvSpPr>
            <a:spLocks noGrp="1"/>
          </p:cNvSpPr>
          <p:nvPr>
            <p:ph idx="1"/>
          </p:nvPr>
        </p:nvSpPr>
        <p:spPr/>
        <p:txBody>
          <a:bodyPr/>
          <a:lstStyle/>
          <a:p>
            <a:pPr marL="0" indent="0">
              <a:buNone/>
            </a:pPr>
            <a:r>
              <a:rPr lang="en-US" b="1" dirty="0"/>
              <a:t>Use This Prompt: </a:t>
            </a:r>
            <a:r>
              <a:rPr lang="en-US" dirty="0"/>
              <a:t>“Teach me about the oil and gas business.”</a:t>
            </a:r>
          </a:p>
          <a:p>
            <a:pPr marL="0" indent="0">
              <a:buNone/>
            </a:pPr>
            <a:endParaRPr lang="en-US" dirty="0"/>
          </a:p>
          <a:p>
            <a:pPr marL="0" indent="0">
              <a:buNone/>
            </a:pPr>
            <a:r>
              <a:rPr lang="en-US" b="1" dirty="0"/>
              <a:t>I need some volunteers</a:t>
            </a:r>
          </a:p>
          <a:p>
            <a:r>
              <a:rPr lang="en-US" b="1" dirty="0"/>
              <a:t>Task</a:t>
            </a:r>
            <a:r>
              <a:rPr lang="en-US" dirty="0"/>
              <a:t>: Give the AI something more specific</a:t>
            </a:r>
          </a:p>
          <a:p>
            <a:r>
              <a:rPr lang="en-US" b="1" dirty="0"/>
              <a:t>Context</a:t>
            </a:r>
            <a:r>
              <a:rPr lang="en-US" dirty="0"/>
              <a:t>: Tell the AI who you are and what you’re trying to do</a:t>
            </a:r>
          </a:p>
          <a:p>
            <a:r>
              <a:rPr lang="en-US" b="1" dirty="0"/>
              <a:t>References</a:t>
            </a:r>
            <a:r>
              <a:rPr lang="en-US" dirty="0"/>
              <a:t>: Feed the AI one of our documents</a:t>
            </a:r>
          </a:p>
        </p:txBody>
      </p:sp>
    </p:spTree>
    <p:extLst>
      <p:ext uri="{BB962C8B-B14F-4D97-AF65-F5344CB8AC3E}">
        <p14:creationId xmlns:p14="http://schemas.microsoft.com/office/powerpoint/2010/main" val="424000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7329988-FFDF-454D-3162-2E365D8048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9C4A0-04F7-7502-552A-49039E89A127}"/>
              </a:ext>
            </a:extLst>
          </p:cNvPr>
          <p:cNvSpPr>
            <a:spLocks noGrp="1"/>
          </p:cNvSpPr>
          <p:nvPr>
            <p:ph type="title"/>
          </p:nvPr>
        </p:nvSpPr>
        <p:spPr>
          <a:xfrm>
            <a:off x="858853" y="548643"/>
            <a:ext cx="7437008" cy="3635797"/>
          </a:xfrm>
        </p:spPr>
        <p:txBody>
          <a:bodyPr vert="horz" lIns="91440" tIns="45720" rIns="91440" bIns="45720" rtlCol="0" anchor="t">
            <a:normAutofit/>
          </a:bodyPr>
          <a:lstStyle/>
          <a:p>
            <a:r>
              <a:rPr lang="en-US" sz="7000" b="1" dirty="0"/>
              <a:t>Evaluate</a:t>
            </a:r>
          </a:p>
        </p:txBody>
      </p:sp>
      <p:sp>
        <p:nvSpPr>
          <p:cNvPr id="3" name="Content Placeholder 2">
            <a:extLst>
              <a:ext uri="{FF2B5EF4-FFF2-40B4-BE49-F238E27FC236}">
                <a16:creationId xmlns:a16="http://schemas.microsoft.com/office/drawing/2014/main" id="{6C6847D3-6B81-73B2-854A-F5C3DA592DFF}"/>
              </a:ext>
            </a:extLst>
          </p:cNvPr>
          <p:cNvSpPr>
            <a:spLocks noGrp="1"/>
          </p:cNvSpPr>
          <p:nvPr>
            <p:ph idx="1"/>
          </p:nvPr>
        </p:nvSpPr>
        <p:spPr>
          <a:xfrm>
            <a:off x="833544" y="4453813"/>
            <a:ext cx="6655522" cy="1545336"/>
          </a:xfrm>
        </p:spPr>
        <p:txBody>
          <a:bodyPr vert="horz" lIns="91440" tIns="45720" rIns="91440" bIns="45720" rtlCol="0" anchor="b">
            <a:normAutofit/>
          </a:bodyPr>
          <a:lstStyle/>
          <a:p>
            <a:pPr marL="0" indent="0">
              <a:lnSpc>
                <a:spcPct val="120000"/>
              </a:lnSpc>
              <a:buNone/>
            </a:pPr>
            <a:r>
              <a:rPr lang="en-US" sz="2200"/>
              <a:t>Volunteers assess their results for the group</a:t>
            </a:r>
          </a:p>
        </p:txBody>
      </p:sp>
    </p:spTree>
    <p:extLst>
      <p:ext uri="{BB962C8B-B14F-4D97-AF65-F5344CB8AC3E}">
        <p14:creationId xmlns:p14="http://schemas.microsoft.com/office/powerpoint/2010/main" val="3156973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3CF00F-82D0-0DBA-75D5-1D01B4526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56A25-4BB0-9ADA-25DF-06C9822E8A0A}"/>
              </a:ext>
            </a:extLst>
          </p:cNvPr>
          <p:cNvSpPr>
            <a:spLocks noGrp="1"/>
          </p:cNvSpPr>
          <p:nvPr>
            <p:ph type="title"/>
          </p:nvPr>
        </p:nvSpPr>
        <p:spPr>
          <a:xfrm>
            <a:off x="612648" y="548640"/>
            <a:ext cx="10945037" cy="1133856"/>
          </a:xfrm>
        </p:spPr>
        <p:txBody>
          <a:bodyPr anchor="t">
            <a:normAutofit/>
          </a:bodyPr>
          <a:lstStyle/>
          <a:p>
            <a:r>
              <a:rPr lang="en-US"/>
              <a:t>Iterate</a:t>
            </a:r>
            <a:endParaRPr lang="en-US" dirty="0"/>
          </a:p>
        </p:txBody>
      </p:sp>
      <p:graphicFrame>
        <p:nvGraphicFramePr>
          <p:cNvPr id="12" name="Content Placeholder 2">
            <a:extLst>
              <a:ext uri="{FF2B5EF4-FFF2-40B4-BE49-F238E27FC236}">
                <a16:creationId xmlns:a16="http://schemas.microsoft.com/office/drawing/2014/main" id="{2739F363-6A4D-3425-9D55-7E4881C92860}"/>
              </a:ext>
            </a:extLst>
          </p:cNvPr>
          <p:cNvGraphicFramePr>
            <a:graphicFrameLocks noGrp="1"/>
          </p:cNvGraphicFramePr>
          <p:nvPr>
            <p:ph idx="1"/>
            <p:extLst>
              <p:ext uri="{D42A27DB-BD31-4B8C-83A1-F6EECF244321}">
                <p14:modId xmlns:p14="http://schemas.microsoft.com/office/powerpoint/2010/main" val="1101073063"/>
              </p:ext>
            </p:extLst>
          </p:nvPr>
        </p:nvGraphicFramePr>
        <p:xfrm>
          <a:off x="612648" y="1881051"/>
          <a:ext cx="10945037" cy="4414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6083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F6EE-D5C6-0C1A-B14E-4B9B4ED95074}"/>
              </a:ext>
            </a:extLst>
          </p:cNvPr>
          <p:cNvSpPr>
            <a:spLocks noGrp="1"/>
          </p:cNvSpPr>
          <p:nvPr>
            <p:ph type="title"/>
          </p:nvPr>
        </p:nvSpPr>
        <p:spPr/>
        <p:txBody>
          <a:bodyPr/>
          <a:lstStyle/>
          <a:p>
            <a:r>
              <a:rPr lang="en-US" dirty="0"/>
              <a:t>Introducing Enterprise Products Partners!</a:t>
            </a:r>
          </a:p>
        </p:txBody>
      </p:sp>
      <p:sp>
        <p:nvSpPr>
          <p:cNvPr id="3" name="Content Placeholder 2">
            <a:extLst>
              <a:ext uri="{FF2B5EF4-FFF2-40B4-BE49-F238E27FC236}">
                <a16:creationId xmlns:a16="http://schemas.microsoft.com/office/drawing/2014/main" id="{4793145B-80B8-E6AA-C0F9-14F164502CB1}"/>
              </a:ext>
            </a:extLst>
          </p:cNvPr>
          <p:cNvSpPr>
            <a:spLocks noGrp="1"/>
          </p:cNvSpPr>
          <p:nvPr>
            <p:ph idx="1"/>
          </p:nvPr>
        </p:nvSpPr>
        <p:spPr/>
        <p:txBody>
          <a:bodyPr/>
          <a:lstStyle/>
          <a:p>
            <a:r>
              <a:rPr lang="en-US" b="1" dirty="0"/>
              <a:t>Task</a:t>
            </a:r>
            <a:r>
              <a:rPr lang="en-US" dirty="0"/>
              <a:t>: Summarize information about Enterprise Products</a:t>
            </a:r>
            <a:endParaRPr lang="en-US" b="1" dirty="0"/>
          </a:p>
          <a:p>
            <a:r>
              <a:rPr lang="en-US" b="1" dirty="0"/>
              <a:t>Context</a:t>
            </a:r>
            <a:r>
              <a:rPr lang="en-US" dirty="0"/>
              <a:t>: New job in liquids risk – your first out of college</a:t>
            </a:r>
            <a:endParaRPr lang="en-US" b="1" dirty="0"/>
          </a:p>
          <a:p>
            <a:r>
              <a:rPr lang="en-US" b="1" dirty="0"/>
              <a:t>References</a:t>
            </a:r>
            <a:r>
              <a:rPr lang="en-US" dirty="0"/>
              <a:t>: The 10-K, all press releases you have, and the internet</a:t>
            </a:r>
          </a:p>
          <a:p>
            <a:r>
              <a:rPr lang="en-US" b="1" dirty="0"/>
              <a:t>Expectations</a:t>
            </a:r>
            <a:r>
              <a:rPr lang="en-US" dirty="0"/>
              <a:t>: Summaries, tables, analysis, and recent news</a:t>
            </a:r>
            <a:endParaRPr lang="en-US" b="1" dirty="0"/>
          </a:p>
        </p:txBody>
      </p:sp>
    </p:spTree>
    <p:extLst>
      <p:ext uri="{BB962C8B-B14F-4D97-AF65-F5344CB8AC3E}">
        <p14:creationId xmlns:p14="http://schemas.microsoft.com/office/powerpoint/2010/main" val="40831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ADEC-7151-3366-4B75-D2ED505FCF17}"/>
              </a:ext>
            </a:extLst>
          </p:cNvPr>
          <p:cNvSpPr>
            <a:spLocks noGrp="1"/>
          </p:cNvSpPr>
          <p:nvPr>
            <p:ph type="title"/>
          </p:nvPr>
        </p:nvSpPr>
        <p:spPr/>
        <p:txBody>
          <a:bodyPr/>
          <a:lstStyle/>
          <a:p>
            <a:r>
              <a:rPr lang="en-US" dirty="0"/>
              <a:t>Prompts for Common Work Tasks</a:t>
            </a:r>
          </a:p>
        </p:txBody>
      </p:sp>
      <p:sp>
        <p:nvSpPr>
          <p:cNvPr id="3" name="Content Placeholder 2">
            <a:extLst>
              <a:ext uri="{FF2B5EF4-FFF2-40B4-BE49-F238E27FC236}">
                <a16:creationId xmlns:a16="http://schemas.microsoft.com/office/drawing/2014/main" id="{30269B08-8535-78A7-9EE6-24A5769880F1}"/>
              </a:ext>
            </a:extLst>
          </p:cNvPr>
          <p:cNvSpPr>
            <a:spLocks noGrp="1"/>
          </p:cNvSpPr>
          <p:nvPr>
            <p:ph idx="1"/>
          </p:nvPr>
        </p:nvSpPr>
        <p:spPr/>
        <p:txBody>
          <a:bodyPr/>
          <a:lstStyle/>
          <a:p>
            <a:r>
              <a:rPr lang="en-US" dirty="0"/>
              <a:t>Doing research</a:t>
            </a:r>
          </a:p>
          <a:p>
            <a:r>
              <a:rPr lang="en-US" dirty="0"/>
              <a:t>Drafting emails</a:t>
            </a:r>
          </a:p>
          <a:p>
            <a:r>
              <a:rPr lang="en-US" dirty="0"/>
              <a:t>Outlining proposals</a:t>
            </a:r>
          </a:p>
          <a:p>
            <a:r>
              <a:rPr lang="en-US" dirty="0"/>
              <a:t>Checking your thinking</a:t>
            </a:r>
          </a:p>
          <a:p>
            <a:r>
              <a:rPr lang="en-US" dirty="0"/>
              <a:t>Data analysis</a:t>
            </a:r>
          </a:p>
          <a:p>
            <a:r>
              <a:rPr lang="en-US" dirty="0"/>
              <a:t>Building presentations</a:t>
            </a:r>
          </a:p>
          <a:p>
            <a:endParaRPr lang="en-US" dirty="0"/>
          </a:p>
          <a:p>
            <a:endParaRPr lang="en-US" dirty="0"/>
          </a:p>
        </p:txBody>
      </p:sp>
    </p:spTree>
    <p:extLst>
      <p:ext uri="{BB962C8B-B14F-4D97-AF65-F5344CB8AC3E}">
        <p14:creationId xmlns:p14="http://schemas.microsoft.com/office/powerpoint/2010/main" val="871961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2C1BD-40A2-6835-9984-6B7AECA40A3B}"/>
              </a:ext>
            </a:extLst>
          </p:cNvPr>
          <p:cNvSpPr>
            <a:spLocks noGrp="1"/>
          </p:cNvSpPr>
          <p:nvPr>
            <p:ph type="title"/>
          </p:nvPr>
        </p:nvSpPr>
        <p:spPr/>
        <p:txBody>
          <a:bodyPr/>
          <a:lstStyle/>
          <a:p>
            <a:r>
              <a:rPr lang="en-US" dirty="0"/>
              <a:t>Advanced Gen AI Prompting Techniques</a:t>
            </a:r>
          </a:p>
        </p:txBody>
      </p:sp>
      <p:sp>
        <p:nvSpPr>
          <p:cNvPr id="3" name="Content Placeholder 2">
            <a:extLst>
              <a:ext uri="{FF2B5EF4-FFF2-40B4-BE49-F238E27FC236}">
                <a16:creationId xmlns:a16="http://schemas.microsoft.com/office/drawing/2014/main" id="{A978E300-B0C7-C22E-164D-80D4FA52A3FF}"/>
              </a:ext>
            </a:extLst>
          </p:cNvPr>
          <p:cNvSpPr>
            <a:spLocks noGrp="1"/>
          </p:cNvSpPr>
          <p:nvPr>
            <p:ph idx="1"/>
          </p:nvPr>
        </p:nvSpPr>
        <p:spPr/>
        <p:txBody>
          <a:bodyPr/>
          <a:lstStyle/>
          <a:p>
            <a:r>
              <a:rPr lang="en-US" dirty="0"/>
              <a:t>Prompt Chaining</a:t>
            </a:r>
          </a:p>
          <a:p>
            <a:r>
              <a:rPr lang="en-US" dirty="0"/>
              <a:t>Chain of Thought Prompting</a:t>
            </a:r>
          </a:p>
          <a:p>
            <a:r>
              <a:rPr lang="en-US" dirty="0"/>
              <a:t>Tree of Thought Prompting</a:t>
            </a:r>
          </a:p>
          <a:p>
            <a:r>
              <a:rPr lang="en-US" dirty="0"/>
              <a:t>Combined Chain of Thought and Tree of Thought Prompting</a:t>
            </a:r>
          </a:p>
          <a:p>
            <a:r>
              <a:rPr lang="en-US" dirty="0"/>
              <a:t>One-Shot Prompting</a:t>
            </a:r>
          </a:p>
          <a:p>
            <a:r>
              <a:rPr lang="en-US" dirty="0"/>
              <a:t>Multi-Shot Prompting</a:t>
            </a:r>
          </a:p>
          <a:p>
            <a:r>
              <a:rPr lang="en-US" dirty="0"/>
              <a:t>Meta-Prompting</a:t>
            </a:r>
          </a:p>
        </p:txBody>
      </p:sp>
    </p:spTree>
    <p:extLst>
      <p:ext uri="{BB962C8B-B14F-4D97-AF65-F5344CB8AC3E}">
        <p14:creationId xmlns:p14="http://schemas.microsoft.com/office/powerpoint/2010/main" val="3201887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BACEDE-4AD9-EB57-0D4D-2759DCF4F0D4}"/>
              </a:ext>
            </a:extLst>
          </p:cNvPr>
          <p:cNvSpPr>
            <a:spLocks noGrp="1"/>
          </p:cNvSpPr>
          <p:nvPr>
            <p:ph type="title"/>
          </p:nvPr>
        </p:nvSpPr>
        <p:spPr>
          <a:xfrm>
            <a:off x="612648" y="1114923"/>
            <a:ext cx="4621553" cy="1360728"/>
          </a:xfrm>
        </p:spPr>
        <p:txBody>
          <a:bodyPr anchor="b">
            <a:normAutofit/>
          </a:bodyPr>
          <a:lstStyle/>
          <a:p>
            <a:r>
              <a:rPr lang="en-US" dirty="0"/>
              <a:t>Creating Copilot Agents</a:t>
            </a:r>
          </a:p>
        </p:txBody>
      </p:sp>
      <p:sp>
        <p:nvSpPr>
          <p:cNvPr id="3" name="Content Placeholder 2">
            <a:extLst>
              <a:ext uri="{FF2B5EF4-FFF2-40B4-BE49-F238E27FC236}">
                <a16:creationId xmlns:a16="http://schemas.microsoft.com/office/drawing/2014/main" id="{BF482F2F-329B-1872-3857-FD0A847F5590}"/>
              </a:ext>
            </a:extLst>
          </p:cNvPr>
          <p:cNvSpPr>
            <a:spLocks noGrp="1"/>
          </p:cNvSpPr>
          <p:nvPr>
            <p:ph idx="1"/>
          </p:nvPr>
        </p:nvSpPr>
        <p:spPr>
          <a:xfrm>
            <a:off x="612648" y="2584058"/>
            <a:ext cx="4621553" cy="3950092"/>
          </a:xfrm>
        </p:spPr>
        <p:txBody>
          <a:bodyPr>
            <a:normAutofit/>
          </a:bodyPr>
          <a:lstStyle/>
          <a:p>
            <a:pPr marL="0" indent="0">
              <a:buNone/>
            </a:pPr>
            <a:r>
              <a:rPr lang="en-US" sz="2400" b="1" dirty="0"/>
              <a:t>An expert designed to help with tasks and answer questions</a:t>
            </a:r>
          </a:p>
          <a:p>
            <a:r>
              <a:rPr lang="en-US" sz="2400" dirty="0"/>
              <a:t>Simulation</a:t>
            </a:r>
          </a:p>
          <a:p>
            <a:r>
              <a:rPr lang="en-US" sz="2400" dirty="0"/>
              <a:t>Coding</a:t>
            </a:r>
          </a:p>
          <a:p>
            <a:r>
              <a:rPr lang="en-US" sz="2400" dirty="0"/>
              <a:t>Marketing</a:t>
            </a:r>
          </a:p>
          <a:p>
            <a:r>
              <a:rPr lang="en-US" sz="2400" dirty="0"/>
              <a:t>Legal</a:t>
            </a:r>
          </a:p>
          <a:p>
            <a:r>
              <a:rPr lang="en-US" sz="2400" dirty="0"/>
              <a:t>Learning</a:t>
            </a:r>
          </a:p>
          <a:p>
            <a:r>
              <a:rPr lang="en-US" sz="2400" dirty="0"/>
              <a:t>Or just a friend, but don’t get attached</a:t>
            </a:r>
          </a:p>
        </p:txBody>
      </p:sp>
      <p:pic>
        <p:nvPicPr>
          <p:cNvPr id="13" name="Graphic 12" descr="Head with Gears">
            <a:extLst>
              <a:ext uri="{FF2B5EF4-FFF2-40B4-BE49-F238E27FC236}">
                <a16:creationId xmlns:a16="http://schemas.microsoft.com/office/drawing/2014/main" id="{D519FE71-9531-AD56-12FE-15A13AFC23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96074" y="1114923"/>
            <a:ext cx="4628153" cy="4628153"/>
          </a:xfrm>
          <a:prstGeom prst="rect">
            <a:avLst/>
          </a:prstGeom>
        </p:spPr>
      </p:pic>
    </p:spTree>
    <p:extLst>
      <p:ext uri="{BB962C8B-B14F-4D97-AF65-F5344CB8AC3E}">
        <p14:creationId xmlns:p14="http://schemas.microsoft.com/office/powerpoint/2010/main" val="382880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1922D2-D397-9EA4-A66D-55B0884D1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AC7317-E4DC-A435-9637-2A291E10CF29}"/>
              </a:ext>
            </a:extLst>
          </p:cNvPr>
          <p:cNvSpPr>
            <a:spLocks noGrp="1"/>
          </p:cNvSpPr>
          <p:nvPr>
            <p:ph type="title"/>
          </p:nvPr>
        </p:nvSpPr>
        <p:spPr>
          <a:xfrm>
            <a:off x="612649" y="548639"/>
            <a:ext cx="3494314" cy="5786638"/>
          </a:xfrm>
        </p:spPr>
        <p:txBody>
          <a:bodyPr anchor="t">
            <a:normAutofit/>
          </a:bodyPr>
          <a:lstStyle/>
          <a:p>
            <a:r>
              <a:rPr lang="en-US" dirty="0"/>
              <a:t>Your Presenter</a:t>
            </a:r>
          </a:p>
        </p:txBody>
      </p:sp>
      <p:graphicFrame>
        <p:nvGraphicFramePr>
          <p:cNvPr id="5" name="Content Placeholder 2">
            <a:extLst>
              <a:ext uri="{FF2B5EF4-FFF2-40B4-BE49-F238E27FC236}">
                <a16:creationId xmlns:a16="http://schemas.microsoft.com/office/drawing/2014/main" id="{B622989A-D5AC-F19E-2016-7393A87696B2}"/>
              </a:ext>
            </a:extLst>
          </p:cNvPr>
          <p:cNvGraphicFramePr>
            <a:graphicFrameLocks noGrp="1"/>
          </p:cNvGraphicFramePr>
          <p:nvPr>
            <p:ph idx="1"/>
            <p:extLst>
              <p:ext uri="{D42A27DB-BD31-4B8C-83A1-F6EECF244321}">
                <p14:modId xmlns:p14="http://schemas.microsoft.com/office/powerpoint/2010/main" val="1559078066"/>
              </p:ext>
            </p:extLst>
          </p:nvPr>
        </p:nvGraphicFramePr>
        <p:xfrm>
          <a:off x="4608246" y="548640"/>
          <a:ext cx="6949440" cy="5786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278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64D2207-AA67-DAD1-D42E-7A07328CA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D8350CDE-987C-BCE8-3BFD-53689E093F40}"/>
              </a:ext>
            </a:extLst>
          </p:cNvPr>
          <p:cNvSpPr>
            <a:spLocks noGrp="1"/>
          </p:cNvSpPr>
          <p:nvPr>
            <p:ph type="title"/>
          </p:nvPr>
        </p:nvSpPr>
        <p:spPr>
          <a:xfrm>
            <a:off x="612648" y="548640"/>
            <a:ext cx="3657600" cy="1294374"/>
          </a:xfrm>
        </p:spPr>
        <p:txBody>
          <a:bodyPr vert="horz" lIns="91440" tIns="45720" rIns="91440" bIns="45720" rtlCol="0" anchor="t">
            <a:normAutofit/>
          </a:bodyPr>
          <a:lstStyle/>
          <a:p>
            <a:r>
              <a:rPr lang="en-US" sz="3600" b="1" kern="1200" dirty="0">
                <a:solidFill>
                  <a:schemeClr val="tx1"/>
                </a:solidFill>
                <a:latin typeface="+mj-lt"/>
                <a:ea typeface="+mj-ea"/>
                <a:cs typeface="+mj-cs"/>
              </a:rPr>
              <a:t>M365 Copilot Overview</a:t>
            </a:r>
          </a:p>
        </p:txBody>
      </p:sp>
      <p:pic>
        <p:nvPicPr>
          <p:cNvPr id="5" name="Content Placeholder 4" descr="Email marketing online message network security internet">
            <a:extLst>
              <a:ext uri="{FF2B5EF4-FFF2-40B4-BE49-F238E27FC236}">
                <a16:creationId xmlns:a16="http://schemas.microsoft.com/office/drawing/2014/main" id="{C5714A8F-88E6-436D-A72B-03DCBAC39238}"/>
              </a:ext>
            </a:extLst>
          </p:cNvPr>
          <p:cNvPicPr>
            <a:picLocks noGrp="1" noChangeAspect="1"/>
          </p:cNvPicPr>
          <p:nvPr>
            <p:ph sz="half" idx="1"/>
          </p:nvPr>
        </p:nvPicPr>
        <p:blipFill>
          <a:blip r:embed="rId3"/>
          <a:srcRect l="41301" r="13003" b="1"/>
          <a:stretch>
            <a:fillRect/>
          </a:stretch>
        </p:blipFill>
        <p:spPr>
          <a:xfrm>
            <a:off x="727382" y="2008094"/>
            <a:ext cx="3494314" cy="4301265"/>
          </a:xfrm>
          <a:prstGeom prst="rect">
            <a:avLst/>
          </a:prstGeom>
        </p:spPr>
      </p:pic>
      <p:sp>
        <p:nvSpPr>
          <p:cNvPr id="4" name="Content Placeholder 3">
            <a:extLst>
              <a:ext uri="{FF2B5EF4-FFF2-40B4-BE49-F238E27FC236}">
                <a16:creationId xmlns:a16="http://schemas.microsoft.com/office/drawing/2014/main" id="{E3DB6215-E260-CC3B-C55F-72110961DC4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13849" y="548637"/>
            <a:ext cx="6561437" cy="5760723"/>
          </a:xfrm>
        </p:spPr>
        <p:txBody>
          <a:bodyPr>
            <a:normAutofit/>
          </a:bodyPr>
          <a:lstStyle/>
          <a:p>
            <a:pPr marL="0" indent="0">
              <a:spcBef>
                <a:spcPts val="2500"/>
              </a:spcBef>
              <a:buNone/>
            </a:pPr>
            <a:r>
              <a:rPr lang="en-US" sz="1400" b="1"/>
              <a:t>Advanced AI System</a:t>
            </a:r>
          </a:p>
          <a:p>
            <a:pPr marL="0" lvl="1" indent="0">
              <a:buNone/>
            </a:pPr>
            <a:r>
              <a:rPr lang="en-US" sz="1400"/>
              <a:t>M365 Copilot is a sophisticated AI system that can understand and generate human language efficiently, improving productivity across various tasks.</a:t>
            </a:r>
          </a:p>
          <a:p>
            <a:pPr marL="0" indent="0">
              <a:spcBef>
                <a:spcPts val="2500"/>
              </a:spcBef>
              <a:buNone/>
            </a:pPr>
            <a:r>
              <a:rPr lang="en-US" sz="1400" b="1"/>
              <a:t>Processing Text Data</a:t>
            </a:r>
          </a:p>
          <a:p>
            <a:pPr marL="0" lvl="1" indent="0">
              <a:buNone/>
            </a:pPr>
            <a:r>
              <a:rPr lang="en-US" sz="1400"/>
              <a:t>This large language model (LLM) processes vast amounts of text data to learn and recognize patterns and context, making it highly effective in language-related tasks.</a:t>
            </a:r>
          </a:p>
          <a:p>
            <a:pPr marL="0" indent="0">
              <a:spcBef>
                <a:spcPts val="2500"/>
              </a:spcBef>
              <a:buNone/>
            </a:pPr>
            <a:r>
              <a:rPr lang="en-US" sz="1400" b="1"/>
              <a:t>Enhanced Productivity</a:t>
            </a:r>
          </a:p>
          <a:p>
            <a:pPr marL="0" lvl="1" indent="0">
              <a:buNone/>
            </a:pPr>
            <a:r>
              <a:rPr lang="en-US" sz="1400"/>
              <a:t>M365 Copilot enhances productivity by helping with tasks like drafting emails, generating reports, and building presentations, making work more efficient.</a:t>
            </a:r>
          </a:p>
          <a:p>
            <a:pPr marL="0" indent="0">
              <a:spcBef>
                <a:spcPts val="2500"/>
              </a:spcBef>
              <a:buNone/>
            </a:pPr>
            <a:r>
              <a:rPr lang="en-US" sz="1400" b="1"/>
              <a:t>Some Caveats</a:t>
            </a:r>
          </a:p>
          <a:p>
            <a:pPr marL="0" lvl="1" indent="0">
              <a:buNone/>
            </a:pPr>
            <a:r>
              <a:rPr lang="en-US" sz="1400"/>
              <a:t>Misunderstanding and lack of experience can lead to incorrect, imprecise, or nonsensical responses.  Some are hilarious.  Some are dangerous.</a:t>
            </a:r>
          </a:p>
          <a:p>
            <a:pPr marL="0" indent="0">
              <a:spcBef>
                <a:spcPts val="2500"/>
              </a:spcBef>
              <a:buNone/>
            </a:pPr>
            <a:r>
              <a:rPr lang="en-US" sz="1400" b="1"/>
              <a:t>Features are Limited</a:t>
            </a:r>
          </a:p>
          <a:p>
            <a:pPr marL="0" lvl="1" indent="0">
              <a:buNone/>
            </a:pPr>
            <a:r>
              <a:rPr lang="en-US" sz="1400"/>
              <a:t>Some available features are currently limited.  You’ll see why in a moment.  This talk is mostly about what features </a:t>
            </a:r>
            <a:r>
              <a:rPr lang="en-US" sz="1400" i="1"/>
              <a:t>are</a:t>
            </a:r>
            <a:r>
              <a:rPr lang="en-US" sz="1400"/>
              <a:t> available.</a:t>
            </a:r>
          </a:p>
        </p:txBody>
      </p:sp>
    </p:spTree>
    <p:extLst>
      <p:ext uri="{BB962C8B-B14F-4D97-AF65-F5344CB8AC3E}">
        <p14:creationId xmlns:p14="http://schemas.microsoft.com/office/powerpoint/2010/main" val="34137296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D905D5B-81A8-A5BA-F070-2788B26E0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6FAB3-B451-3089-A575-08C64A9A10B1}"/>
              </a:ext>
            </a:extLst>
          </p:cNvPr>
          <p:cNvSpPr>
            <a:spLocks noGrp="1"/>
          </p:cNvSpPr>
          <p:nvPr>
            <p:ph type="title"/>
          </p:nvPr>
        </p:nvSpPr>
        <p:spPr>
          <a:xfrm>
            <a:off x="612648" y="4012141"/>
            <a:ext cx="4781603" cy="2332799"/>
          </a:xfrm>
        </p:spPr>
        <p:txBody>
          <a:bodyPr vert="horz" lIns="91440" tIns="45720" rIns="91440" bIns="45720" rtlCol="0" anchor="t">
            <a:normAutofit/>
          </a:bodyPr>
          <a:lstStyle/>
          <a:p>
            <a:r>
              <a:rPr lang="en-US" sz="3600" b="1" kern="1200" dirty="0">
                <a:solidFill>
                  <a:schemeClr val="tx1"/>
                </a:solidFill>
                <a:latin typeface="+mj-lt"/>
                <a:ea typeface="+mj-ea"/>
                <a:cs typeface="+mj-cs"/>
              </a:rPr>
              <a:t>Confusion Around LLMs</a:t>
            </a:r>
          </a:p>
        </p:txBody>
      </p:sp>
      <p:pic>
        <p:nvPicPr>
          <p:cNvPr id="5" name="Content Placeholder 4" descr="Flag of the Federated States of Micronesia on a computer binary codes falling from the top and fading away.">
            <a:extLst>
              <a:ext uri="{FF2B5EF4-FFF2-40B4-BE49-F238E27FC236}">
                <a16:creationId xmlns:a16="http://schemas.microsoft.com/office/drawing/2014/main" id="{009AA233-E858-4F6E-9E11-B3FF88CD9BF1}"/>
              </a:ext>
            </a:extLst>
          </p:cNvPr>
          <p:cNvPicPr>
            <a:picLocks noGrp="1" noChangeAspect="1"/>
          </p:cNvPicPr>
          <p:nvPr>
            <p:ph sz="half" idx="1"/>
          </p:nvPr>
        </p:nvPicPr>
        <p:blipFill>
          <a:blip r:embed="rId3"/>
          <a:srcRect l="6354" r="13206" b="3"/>
          <a:stretch>
            <a:fillRect/>
          </a:stretch>
        </p:blipFill>
        <p:spPr>
          <a:xfrm>
            <a:off x="713615" y="681318"/>
            <a:ext cx="4680637" cy="3083858"/>
          </a:xfrm>
          <a:prstGeom prst="rect">
            <a:avLst/>
          </a:prstGeom>
        </p:spPr>
      </p:pic>
      <p:sp>
        <p:nvSpPr>
          <p:cNvPr id="4" name="Content Placeholder 3">
            <a:extLst>
              <a:ext uri="{FF2B5EF4-FFF2-40B4-BE49-F238E27FC236}">
                <a16:creationId xmlns:a16="http://schemas.microsoft.com/office/drawing/2014/main" id="{A91D1343-D8B2-2191-F747-49AAD028AE2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30550" y="548639"/>
            <a:ext cx="5548802" cy="5796301"/>
          </a:xfrm>
        </p:spPr>
        <p:txBody>
          <a:bodyPr>
            <a:normAutofit/>
          </a:bodyPr>
          <a:lstStyle/>
          <a:p>
            <a:pPr marL="0" indent="0">
              <a:spcBef>
                <a:spcPts val="2500"/>
              </a:spcBef>
              <a:buNone/>
            </a:pPr>
            <a:r>
              <a:rPr lang="en-US" sz="1300" b="1"/>
              <a:t>Illusion of Reasoning</a:t>
            </a:r>
          </a:p>
          <a:p>
            <a:pPr marL="0" lvl="1" indent="0">
              <a:buNone/>
            </a:pPr>
            <a:r>
              <a:rPr lang="en-US" sz="1300"/>
              <a:t>LLMs generate responses that seem intelligent but do not reflect true understanding.</a:t>
            </a:r>
          </a:p>
          <a:p>
            <a:pPr marL="0" indent="0">
              <a:spcBef>
                <a:spcPts val="2500"/>
              </a:spcBef>
              <a:buNone/>
            </a:pPr>
            <a:r>
              <a:rPr lang="en-US" sz="1300" b="1"/>
              <a:t>Hallucination with Authority</a:t>
            </a:r>
          </a:p>
          <a:p>
            <a:pPr marL="0" lvl="1" indent="0">
              <a:buNone/>
            </a:pPr>
            <a:r>
              <a:rPr lang="en-US" sz="1300"/>
              <a:t>LLMs can and do present invented facts, citations, and data with confidence.  They do not internally distinguish between accurate and fabricated information.</a:t>
            </a:r>
          </a:p>
          <a:p>
            <a:pPr marL="0" indent="0">
              <a:spcBef>
                <a:spcPts val="2500"/>
              </a:spcBef>
              <a:buNone/>
            </a:pPr>
            <a:r>
              <a:rPr lang="en-US" sz="1300" b="1"/>
              <a:t>Contextual Amnesia</a:t>
            </a:r>
          </a:p>
          <a:p>
            <a:pPr marL="0" lvl="1" indent="0">
              <a:buNone/>
            </a:pPr>
            <a:r>
              <a:rPr lang="en-US" sz="1300"/>
              <a:t>LLMs, with some exceptions, cannot learn from previous conversations.  Limited context windows create “forgetting” mid-conversation.</a:t>
            </a:r>
          </a:p>
          <a:p>
            <a:pPr marL="0" indent="0">
              <a:spcBef>
                <a:spcPts val="2500"/>
              </a:spcBef>
              <a:buNone/>
            </a:pPr>
            <a:r>
              <a:rPr lang="en-US" sz="1300" b="1"/>
              <a:t>Inconsistent Expertise</a:t>
            </a:r>
          </a:p>
          <a:p>
            <a:pPr marL="0" lvl="1" indent="0">
              <a:buNone/>
            </a:pPr>
            <a:r>
              <a:rPr lang="en-US" sz="1300"/>
              <a:t>LLMs sometimes excel at complex tasks while failing hilariously at simple ones.  They also provide different responses to identical questions asked differently.</a:t>
            </a:r>
          </a:p>
          <a:p>
            <a:pPr marL="0" indent="0">
              <a:spcBef>
                <a:spcPts val="2500"/>
              </a:spcBef>
              <a:buNone/>
            </a:pPr>
            <a:r>
              <a:rPr lang="en-US" sz="1300" b="1"/>
              <a:t>The Anthropomorphism Trap</a:t>
            </a:r>
          </a:p>
          <a:p>
            <a:pPr marL="0" lvl="1" indent="0">
              <a:buNone/>
            </a:pPr>
            <a:r>
              <a:rPr lang="en-US" sz="1300"/>
              <a:t>Human-like conversations can trigger emotional attribution.  Users assume intent, feelings, or preferences that don’t exist.</a:t>
            </a:r>
          </a:p>
          <a:p>
            <a:pPr marL="0" indent="0">
              <a:spcBef>
                <a:spcPts val="2500"/>
              </a:spcBef>
              <a:buNone/>
            </a:pPr>
            <a:r>
              <a:rPr lang="en-US" sz="1300" b="1"/>
              <a:t>Probabilistic vs. Deterministic Thinking</a:t>
            </a:r>
          </a:p>
          <a:p>
            <a:pPr marL="0" lvl="1" indent="0">
              <a:buNone/>
            </a:pPr>
            <a:r>
              <a:rPr lang="en-US" sz="1300"/>
              <a:t>Models generate “likely” responses, not calculated answers.  Each response is a statistical prediction, not a logical deduction.</a:t>
            </a:r>
          </a:p>
        </p:txBody>
      </p:sp>
    </p:spTree>
    <p:extLst>
      <p:ext uri="{BB962C8B-B14F-4D97-AF65-F5344CB8AC3E}">
        <p14:creationId xmlns:p14="http://schemas.microsoft.com/office/powerpoint/2010/main" val="425475658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7329988-FFDF-454D-3162-2E365D8048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5BB7277-BDD0-0E80-4571-D4B308B336DD}"/>
              </a:ext>
            </a:extLst>
          </p:cNvPr>
          <p:cNvSpPr>
            <a:spLocks noGrp="1"/>
          </p:cNvSpPr>
          <p:nvPr>
            <p:ph type="title"/>
          </p:nvPr>
        </p:nvSpPr>
        <p:spPr>
          <a:xfrm>
            <a:off x="858853" y="548643"/>
            <a:ext cx="7437008" cy="3635797"/>
          </a:xfrm>
        </p:spPr>
        <p:txBody>
          <a:bodyPr vert="horz" lIns="91440" tIns="45720" rIns="91440" bIns="45720" rtlCol="0" anchor="t">
            <a:normAutofit/>
          </a:bodyPr>
          <a:lstStyle/>
          <a:p>
            <a:r>
              <a:rPr lang="en-US" sz="7000" b="1"/>
              <a:t>A Word From the Big Data Team</a:t>
            </a:r>
          </a:p>
        </p:txBody>
      </p:sp>
      <p:sp>
        <p:nvSpPr>
          <p:cNvPr id="5" name="Text Placeholder 4">
            <a:extLst>
              <a:ext uri="{FF2B5EF4-FFF2-40B4-BE49-F238E27FC236}">
                <a16:creationId xmlns:a16="http://schemas.microsoft.com/office/drawing/2014/main" id="{00E6D87B-865F-EB97-A6CB-FDF08C26D8BA}"/>
              </a:ext>
            </a:extLst>
          </p:cNvPr>
          <p:cNvSpPr>
            <a:spLocks noGrp="1"/>
          </p:cNvSpPr>
          <p:nvPr>
            <p:ph type="body" idx="1"/>
          </p:nvPr>
        </p:nvSpPr>
        <p:spPr>
          <a:xfrm>
            <a:off x="833544" y="4453813"/>
            <a:ext cx="6655522" cy="1545336"/>
          </a:xfrm>
        </p:spPr>
        <p:txBody>
          <a:bodyPr vert="horz" lIns="91440" tIns="45720" rIns="91440" bIns="45720" rtlCol="0" anchor="b">
            <a:normAutofit/>
          </a:bodyPr>
          <a:lstStyle/>
          <a:p>
            <a:pPr>
              <a:lnSpc>
                <a:spcPct val="120000"/>
              </a:lnSpc>
            </a:pPr>
            <a:r>
              <a:rPr lang="en-US" sz="2200">
                <a:solidFill>
                  <a:schemeClr val="tx1"/>
                </a:solidFill>
              </a:rPr>
              <a:t>Wherein we discuss how to engage and what an LLM really is…</a:t>
            </a:r>
          </a:p>
        </p:txBody>
      </p:sp>
    </p:spTree>
    <p:extLst>
      <p:ext uri="{BB962C8B-B14F-4D97-AF65-F5344CB8AC3E}">
        <p14:creationId xmlns:p14="http://schemas.microsoft.com/office/powerpoint/2010/main" val="850305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14C9C1-3E22-0A0A-92E3-C7375093657F}"/>
              </a:ext>
            </a:extLst>
          </p:cNvPr>
          <p:cNvSpPr>
            <a:spLocks noGrp="1"/>
          </p:cNvSpPr>
          <p:nvPr>
            <p:ph type="title"/>
          </p:nvPr>
        </p:nvSpPr>
        <p:spPr/>
        <p:txBody>
          <a:bodyPr/>
          <a:lstStyle/>
          <a:p>
            <a:r>
              <a:rPr lang="en-US" dirty="0"/>
              <a:t>Your Co-Presenter</a:t>
            </a:r>
          </a:p>
        </p:txBody>
      </p:sp>
      <p:sp>
        <p:nvSpPr>
          <p:cNvPr id="6" name="Content Placeholder 5">
            <a:extLst>
              <a:ext uri="{FF2B5EF4-FFF2-40B4-BE49-F238E27FC236}">
                <a16:creationId xmlns:a16="http://schemas.microsoft.com/office/drawing/2014/main" id="{F134A019-E9EA-BED1-81F7-A4AAB47BF05C}"/>
              </a:ext>
            </a:extLst>
          </p:cNvPr>
          <p:cNvSpPr>
            <a:spLocks noGrp="1"/>
          </p:cNvSpPr>
          <p:nvPr>
            <p:ph idx="1"/>
          </p:nvPr>
        </p:nvSpPr>
        <p:spPr/>
        <p:txBody>
          <a:bodyPr/>
          <a:lstStyle/>
          <a:p>
            <a:pPr marL="0" indent="0">
              <a:buNone/>
            </a:pPr>
            <a:r>
              <a:rPr lang="en-US" b="1" dirty="0"/>
              <a:t>Name</a:t>
            </a:r>
            <a:r>
              <a:rPr lang="en-US" dirty="0"/>
              <a:t>: Chase Swindle</a:t>
            </a:r>
          </a:p>
          <a:p>
            <a:pPr marL="0" indent="0">
              <a:buNone/>
            </a:pPr>
            <a:r>
              <a:rPr lang="en-US" b="1" dirty="0"/>
              <a:t>Title</a:t>
            </a:r>
            <a:r>
              <a:rPr lang="en-US" dirty="0"/>
              <a:t>: Data Scientist</a:t>
            </a:r>
          </a:p>
          <a:p>
            <a:pPr marL="0" indent="0">
              <a:buNone/>
            </a:pPr>
            <a:r>
              <a:rPr lang="en-US" b="1" dirty="0"/>
              <a:t>Email</a:t>
            </a:r>
            <a:r>
              <a:rPr lang="en-US" dirty="0"/>
              <a:t>:  </a:t>
            </a:r>
            <a:r>
              <a:rPr lang="en-US" dirty="0">
                <a:hlinkClick r:id="rId2"/>
              </a:rPr>
              <a:t>ASwindle@eprod.com</a:t>
            </a:r>
            <a:endParaRPr lang="en-US" dirty="0"/>
          </a:p>
          <a:p>
            <a:pPr marL="0" indent="0">
              <a:buNone/>
            </a:pPr>
            <a:r>
              <a:rPr lang="en-US" b="1" dirty="0"/>
              <a:t>Working Group</a:t>
            </a:r>
            <a:r>
              <a:rPr lang="en-US" dirty="0"/>
              <a:t>: Big Data Services</a:t>
            </a:r>
            <a:endParaRPr lang="en-US" b="1" dirty="0"/>
          </a:p>
        </p:txBody>
      </p:sp>
    </p:spTree>
    <p:extLst>
      <p:ext uri="{BB962C8B-B14F-4D97-AF65-F5344CB8AC3E}">
        <p14:creationId xmlns:p14="http://schemas.microsoft.com/office/powerpoint/2010/main" val="1598243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4315F-F8D3-0A8A-C407-D1AD1BA731DF}"/>
              </a:ext>
            </a:extLst>
          </p:cNvPr>
          <p:cNvSpPr>
            <a:spLocks noGrp="1"/>
          </p:cNvSpPr>
          <p:nvPr>
            <p:ph type="title"/>
          </p:nvPr>
        </p:nvSpPr>
        <p:spPr/>
        <p:txBody>
          <a:bodyPr/>
          <a:lstStyle/>
          <a:p>
            <a:r>
              <a:rPr lang="en-US" dirty="0"/>
              <a:t>Your Co-Presenter</a:t>
            </a:r>
          </a:p>
        </p:txBody>
      </p:sp>
      <p:sp>
        <p:nvSpPr>
          <p:cNvPr id="3" name="Content Placeholder 2">
            <a:extLst>
              <a:ext uri="{FF2B5EF4-FFF2-40B4-BE49-F238E27FC236}">
                <a16:creationId xmlns:a16="http://schemas.microsoft.com/office/drawing/2014/main" id="{BC35FDBC-A37B-BD63-5686-8E7DC932E60A}"/>
              </a:ext>
            </a:extLst>
          </p:cNvPr>
          <p:cNvSpPr>
            <a:spLocks noGrp="1"/>
          </p:cNvSpPr>
          <p:nvPr>
            <p:ph idx="1"/>
          </p:nvPr>
        </p:nvSpPr>
        <p:spPr/>
        <p:txBody>
          <a:bodyPr/>
          <a:lstStyle/>
          <a:p>
            <a:pPr marL="0" indent="0">
              <a:buNone/>
            </a:pPr>
            <a:r>
              <a:rPr lang="en-US" b="1" dirty="0"/>
              <a:t>Name</a:t>
            </a:r>
            <a:r>
              <a:rPr lang="en-US" dirty="0"/>
              <a:t>: Jun Lu</a:t>
            </a:r>
          </a:p>
          <a:p>
            <a:pPr marL="0" indent="0">
              <a:buNone/>
            </a:pPr>
            <a:r>
              <a:rPr lang="en-US" b="1" dirty="0"/>
              <a:t>Title</a:t>
            </a:r>
            <a:r>
              <a:rPr lang="en-US" dirty="0"/>
              <a:t>: Director, Big Data Services, Commercial Data Science</a:t>
            </a:r>
          </a:p>
          <a:p>
            <a:pPr marL="0" indent="0">
              <a:buNone/>
            </a:pPr>
            <a:r>
              <a:rPr lang="en-US" b="1" dirty="0"/>
              <a:t>Email</a:t>
            </a:r>
            <a:r>
              <a:rPr lang="en-US" dirty="0"/>
              <a:t>: </a:t>
            </a:r>
            <a:r>
              <a:rPr lang="en-US" dirty="0">
                <a:hlinkClick r:id="rId2"/>
              </a:rPr>
              <a:t>jlu@eprod.com</a:t>
            </a:r>
            <a:endParaRPr lang="en-US" dirty="0"/>
          </a:p>
          <a:p>
            <a:pPr marL="0" indent="0">
              <a:buNone/>
            </a:pPr>
            <a:r>
              <a:rPr lang="en-US" b="1" dirty="0"/>
              <a:t>Working Group</a:t>
            </a:r>
            <a:r>
              <a:rPr lang="en-US" dirty="0"/>
              <a:t>: Commercial Data Science</a:t>
            </a:r>
            <a:endParaRPr lang="en-US" b="1" dirty="0"/>
          </a:p>
        </p:txBody>
      </p:sp>
    </p:spTree>
    <p:extLst>
      <p:ext uri="{BB962C8B-B14F-4D97-AF65-F5344CB8AC3E}">
        <p14:creationId xmlns:p14="http://schemas.microsoft.com/office/powerpoint/2010/main" val="169290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1232</TotalTime>
  <Words>4982</Words>
  <Application>Microsoft Office PowerPoint</Application>
  <PresentationFormat>Widescreen</PresentationFormat>
  <Paragraphs>611</Paragraphs>
  <Slides>39</Slides>
  <Notes>19</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Aptos</vt:lpstr>
      <vt:lpstr>Aptos Display</vt:lpstr>
      <vt:lpstr>Arial</vt:lpstr>
      <vt:lpstr>Fira Code</vt:lpstr>
      <vt:lpstr>Neue Haas Grotesk Text Pro</vt:lpstr>
      <vt:lpstr>Office Theme</vt:lpstr>
      <vt:lpstr>Prompt Engineering 101</vt:lpstr>
      <vt:lpstr>Introduction</vt:lpstr>
      <vt:lpstr>Copilot is NOT Optimistic</vt:lpstr>
      <vt:lpstr>Your Presenter</vt:lpstr>
      <vt:lpstr>M365 Copilot Overview</vt:lpstr>
      <vt:lpstr>Confusion Around LLMs</vt:lpstr>
      <vt:lpstr>A Word From the Big Data Team</vt:lpstr>
      <vt:lpstr>Your Co-Presenter</vt:lpstr>
      <vt:lpstr>Your Co-Presenter</vt:lpstr>
      <vt:lpstr>Your Co-Presenter</vt:lpstr>
      <vt:lpstr>Your Co-Presenter</vt:lpstr>
      <vt:lpstr>AI is a Science Scientific Method</vt:lpstr>
      <vt:lpstr>Understanding LLMs – Some Context</vt:lpstr>
      <vt:lpstr>Unpacking the Magic, Step-by-Step</vt:lpstr>
      <vt:lpstr>Understanding LLMs – Some Context</vt:lpstr>
      <vt:lpstr>Unpacking the Magic, Step-by-Step</vt:lpstr>
      <vt:lpstr>AI Teams</vt:lpstr>
      <vt:lpstr>Acceptable Use Policy</vt:lpstr>
      <vt:lpstr>Copilot Privacy and Terms of Use</vt:lpstr>
      <vt:lpstr>Copilot Privacy and Terms of Use</vt:lpstr>
      <vt:lpstr>Copilot Privacy and Terms of Use</vt:lpstr>
      <vt:lpstr>DPA – Copilot Chat vs. Copilot Web Search</vt:lpstr>
      <vt:lpstr>DPA – Example Prompts (When in doubt, DON’T)</vt:lpstr>
      <vt:lpstr>AI Essentials</vt:lpstr>
      <vt:lpstr>Introduction to AI</vt:lpstr>
      <vt:lpstr>Maximizing Productivity With AI Tools</vt:lpstr>
      <vt:lpstr>Using AI Responsibly</vt:lpstr>
      <vt:lpstr>Prompt Engineering</vt:lpstr>
      <vt:lpstr>A Prompt to Work With</vt:lpstr>
      <vt:lpstr>Prompt Engineering Basics</vt:lpstr>
      <vt:lpstr>Multi-Model Prompting</vt:lpstr>
      <vt:lpstr>Back to Our Example Prompt</vt:lpstr>
      <vt:lpstr>Back to Our Example Prompt</vt:lpstr>
      <vt:lpstr>Evaluate</vt:lpstr>
      <vt:lpstr>Iterate</vt:lpstr>
      <vt:lpstr>Introducing Enterprise Products Partners!</vt:lpstr>
      <vt:lpstr>Prompts for Common Work Tasks</vt:lpstr>
      <vt:lpstr>Advanced Gen AI Prompting Techniques</vt:lpstr>
      <vt:lpstr>Creating Copilot Agents</vt:lpstr>
    </vt:vector>
  </TitlesOfParts>
  <Company>Enterprise Products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Burcham, Eric</dc:creator>
  <cp:lastModifiedBy>Burcham, Eric</cp:lastModifiedBy>
  <cp:revision>212</cp:revision>
  <dcterms:created xsi:type="dcterms:W3CDTF">2025-06-23T20:25:52Z</dcterms:created>
  <dcterms:modified xsi:type="dcterms:W3CDTF">2025-06-26T12:29:03Z</dcterms:modified>
</cp:coreProperties>
</file>