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ink/ink9.xml" ContentType="application/inkml+xml"/>
  <Override PartName="/ppt/ink/ink10.xml" ContentType="application/inkml+xml"/>
  <Override PartName="/ppt/notesSlides/notesSlide5.xml" ContentType="application/vnd.openxmlformats-officedocument.presentationml.notesSlide+xml"/>
  <Override PartName="/ppt/ink/ink11.xml" ContentType="application/inkml+xml"/>
  <Override PartName="/ppt/ink/ink1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notesSlides/notesSlide10.xml" ContentType="application/vnd.openxmlformats-officedocument.presentationml.notesSlide+xml"/>
  <Override PartName="/ppt/ink/ink17.xml" ContentType="application/inkml+xml"/>
  <Override PartName="/ppt/ink/ink18.xml" ContentType="application/inkml+xml"/>
  <Override PartName="/ppt/notesSlides/notesSlide11.xml" ContentType="application/vnd.openxmlformats-officedocument.presentationml.notesSlide+xml"/>
  <Override PartName="/ppt/ink/ink19.xml" ContentType="application/inkml+xml"/>
  <Override PartName="/ppt/ink/ink20.xml" ContentType="application/inkml+xml"/>
  <Override PartName="/ppt/notesSlides/notesSlide12.xml" ContentType="application/vnd.openxmlformats-officedocument.presentationml.notesSlide+xml"/>
  <Override PartName="/ppt/ink/ink21.xml" ContentType="application/inkml+xml"/>
  <Override PartName="/ppt/ink/ink22.xml" ContentType="application/inkml+xml"/>
  <Override PartName="/ppt/notesSlides/notesSlide13.xml" ContentType="application/vnd.openxmlformats-officedocument.presentationml.notesSlide+xml"/>
  <Override PartName="/ppt/ink/ink23.xml" ContentType="application/inkml+xml"/>
  <Override PartName="/ppt/ink/ink24.xml" ContentType="application/inkml+xml"/>
  <Override PartName="/ppt/notesSlides/notesSlide14.xml" ContentType="application/vnd.openxmlformats-officedocument.presentationml.notesSlide+xml"/>
  <Override PartName="/ppt/ink/ink25.xml" ContentType="application/inkml+xml"/>
  <Override PartName="/ppt/ink/ink26.xml" ContentType="application/inkml+xml"/>
  <Override PartName="/ppt/notesSlides/notesSlide15.xml" ContentType="application/vnd.openxmlformats-officedocument.presentationml.notesSlide+xml"/>
  <Override PartName="/ppt/ink/ink27.xml" ContentType="application/inkml+xml"/>
  <Override PartName="/ppt/ink/ink28.xml" ContentType="application/inkml+xml"/>
  <Override PartName="/ppt/notesSlides/notesSlide16.xml" ContentType="application/vnd.openxmlformats-officedocument.presentationml.notesSlide+xml"/>
  <Override PartName="/ppt/ink/ink29.xml" ContentType="application/inkml+xml"/>
  <Override PartName="/ppt/ink/ink30.xml" ContentType="application/inkml+xml"/>
  <Override PartName="/ppt/notesSlides/notesSlide17.xml" ContentType="application/vnd.openxmlformats-officedocument.presentationml.notesSlide+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79" r:id="rId2"/>
    <p:sldId id="268" r:id="rId3"/>
    <p:sldId id="256" r:id="rId4"/>
    <p:sldId id="269" r:id="rId5"/>
    <p:sldId id="271" r:id="rId6"/>
    <p:sldId id="260" r:id="rId7"/>
    <p:sldId id="261" r:id="rId8"/>
    <p:sldId id="259" r:id="rId9"/>
    <p:sldId id="270" r:id="rId10"/>
    <p:sldId id="282" r:id="rId11"/>
    <p:sldId id="275" r:id="rId12"/>
    <p:sldId id="274" r:id="rId13"/>
    <p:sldId id="278" r:id="rId14"/>
    <p:sldId id="273" r:id="rId15"/>
    <p:sldId id="277"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78528" autoAdjust="0"/>
  </p:normalViewPr>
  <p:slideViewPr>
    <p:cSldViewPr snapToGrid="0">
      <p:cViewPr varScale="1">
        <p:scale>
          <a:sx n="82" d="100"/>
          <a:sy n="82" d="100"/>
        </p:scale>
        <p:origin x="148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6.448"/>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6.789"/>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7.665"/>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0,'2'2,"-1"0,1-1,-1 1,1 0,0-1,-1 1,1-1,0 1,0-1,0 0,0 0,0 0,0 0,1 0,-1-1,0 1,4 0,-2 0,37 8,64 6,21-1,44-1,581 14,11-25,-519-3,55 0,59 1,3381-1,-3622 1,5-1,733-27,-772 25,198-9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39.390"/>
    </inkml:context>
    <inkml:brush xml:id="br0">
      <inkml:brushProperty name="width" value="0.05" units="cm"/>
      <inkml:brushProperty name="height" value="0.05" units="cm"/>
      <inkml:brushProperty name="color" value="#FFFFFF"/>
      <inkml:brushProperty name="ignorePressure" value="1"/>
    </inkml:brush>
  </inkml:definitions>
  <inkml:trace contextRef="#ctx0" brushRef="#br0">872 420,'9'0,"0"1,-1 0,1 1,11 2,15 4,71 5,144-2,-206-11,391 2,-202-3,-1112 1,858-1,-1-1,1-1,-39-11,1 0,31 10,-40-1,-13-1,56 2,-33-9,57 13,0 0,1 0,-1-1,0 1,0 0,1 0,-1-1,0 1,1-1,-1 1,0 0,1-1,-1 1,0-2,1 2,0-1,0 1,0 0,0 0,0 0,0-1,0 1,0 0,1 0,-1 0,0-1,0 1,0 0,0 0,1 0,-1 0,0 0,0-1,0 1,1 0,-1 0,0 0,0 0,0 0,1 0,-1 0,0 0,0 0,1 0,24-4,195 1,-127 5,982-1,-639-2,-1069 1,596 0,-56 7,82-5,1 0,0 0,0 1,0 0,0 1,0 0,1 1,0 0,0 0,-10 8,18-12,-1 0,0 1,1-1,-1 1,1-1,0 1,-1 0,1-1,0 1,0 0,0 0,0 0,1 0,-2 2,2-3,0 0,0-1,0 1,0 0,0-1,0 1,0 0,1 0,-1-1,0 1,0 0,1-1,-1 1,0 0,1-1,-1 1,0-1,1 2,1-1,-1 0,1 0,-1 0,1 0,-1 0,1 0,0 0,-1 0,1-1,2 2,16 2,1 0,-1-1,37 0,-46-3,113 2,-1-5,209-33,-310 32,-3 0,38-1,-56 5,1 0,-1 0,1 0,-1 0,1 0,-1 1,1-1,-1 1,1-1,-1 1,1-1,-1 1,0 0,1 0,-1-1,0 1,0 0,0 0,0 0,0 1,0-1,0 0,0 0,0 0,0 1,0-1,-1 1,1-1,-1 0,1 1,-1-1,1 4,0 3,0 0,-1 0,0 0,-2 16,2-21,-2 14,0 1,-1-1,-1 0,-1 0,0 0,-10 21,13-34,-1-1,1 1,-1-1,1 1,-1-1,0 0,-6 4,8-6,-1 1,0-1,1 0,-1 0,0-1,0 1,0 0,0-1,1 1,-1-1,0 1,0-1,0 0,0 0,0 0,0 0,0 0,0 0,-3-1,1-1,-1 0,0 0,1-1,0 1,-1-1,1 0,0 0,0-1,1 1,-5-5,-3-6,-18-25,11 9,1 0,-22-56,-13-66,36 100,10 40,6 12,0 0,0 0,-1 0,1 0,0 0,0 0,0-1,0 1,0 0,0 0,0 0,-1 0,1 0,0 0,0 0,0 0,0 0,-1 0,1 0,0 0,0 0,0 0,0 0,0 0,-1 0,1 0,0 0,0 0,0 0,0 0,-1 0,1 0,0 0,0 0,0 0,0 0,-2 2,1 0,0-1,0 1,0 0,0 0,0-1,0 1,0 3,-9 29,2 1,-6 46,-8 40,18-107,1 0,-2-1,0 0,0 0,-11 16,16-28,-1 0,1-1,-1 1,1 0,-1-1,1 1,-1-1,1 1,-1-1,0 1,1-1,-1 1,0-1,-1 1,2-1,0 0,0 0,-1 0,1 0,0 0,-1 0,1 0,0-1,0 1,-1 0,1 0,0 0,-1 0,1 0,0 0,0-1,-1 1,1 0,0 0,0 0,0-1,-1 1,1 0,0 0,0-1,-2-2,1 0,0 0,0 0,0 0,-1-5,-3-27,2 1,1-55,2 60,0-19,0 47,0 0,0-1,0 1,0 0,0 0,0-1,0 1,0 0,0 0,1 0,-1-1,1 1,0-1,0 2,-1 1,1-1,0 1,0 0,-1 0,1-1,0 1,-1 0,1 0,-1 0,1 0,-1 0,0 0,1 0,-1 1,16 41,-12-30,0-1,1 0,13 22,-18-34,0 1,0-1,0 1,0-1,1 0,-1 1,0-1,0 1,1-1,-1 0,0 1,1-1,-1 0,0 1,1-1,-1 0,0 0,1 1,-1-1,1 0,-1 0,1 0,-1 0,1 1,-1-1,0 0,1 0,-1 0,1 0,-1 0,1 0,-1 0,1 0,-1 0,1-1,0 0,0 1,0-1,-1 0,1 0,0 0,-1 0,1 0,-1 0,1-1,-1 1,1 0,0-2,5-35,-4 25,-2 13,0 0,0 0,0-1,0 1,0 0,0 0,0 0,0 0,0 0,0 0,0 0,0 0,0 0,0 0,0 0,0 0,0 0,1-1,-1 1,0 0,0 0,0 0,0 0,0 0,0 0,0 0,0 0,0 0,0 0,0 0,0 0,0 0,1 0,-1 0,0 0,0 0,0 0,0 0,0 0,0 0,0 0,0 0,0 0,0 0,0 0,1 0,-1 0,0 0,0 0,0 1,0-1,0 0,0 0,0 0,0 0,0 0,0 0,0 0,9 21,-8-18,0 0,0-1,0 1,0 0,1-1,-1 1,1 0,-1-1,3 3,0-4,-4-1,1 0,-1 0,0 0,1 0,-1 0,0 0,1 0,-1 0,0 0,0 0,1 0,-1 0,0 0,0 0,1 1,-1-1,0 0,0 0,1 0,-1 0,0 1,0-1,0 0,1 0,-1 1,0-1,0 0,0 0,0 1,1-1,20 39,-18-31,2 1,-1-2,8 12,-12-19,1 1,-1-1,0 1,1-1,-1 1,1-1,-1 1,1-1,-1 1,1-1,-1 1,1-1,-1 0,1 1,-1-1,1 0,0 1,-1-1,1 0,0 0,-1 0,1 0,0 0,-1 1,1-1,0 0,-1 0,1-1,0 1,-1 0,1 0,0 0,0-1,1 0,-1 0,0 0,0-1,0 1,1-1,-1 1,-1-1,1 1,0-1,0 1,0-4,4-9,-1 1,-1-1,0 0,1-20,-1-60,-3 78,0 13,0-6,0 0,3-16,-3 25,0-1,0 1,0 0,0-1,0 1,0 0,1-1,-1 1,0 0,0-1,0 1,0 0,0-1,1 1,-1 0,0-1,0 1,1 0,-1 0,0-1,0 1,1 0,-1 0,0-1,1 1,-1 0,0 0,1 0,-1 0,0 0,1-1,-1 1,0 0,1 0,-1 0,0 0,1 0,-1 0,1 0,-1 0,0 0,1 0,-1 1,0-1,1 0,-1 0,0 0,1 0,-1 0,0 1,1-1,-1 0,0 0,0 1,1-1,2 3,0 0,0 0,-1 1,1-1,-1 0,0 1,0 0,0-1,1 5,14 45,-12-39,67 269,-47-180,-14-59,-7-37,-3-13,-3-18,-55-225,43 194,9 37,2 9,0-1,1 0,-2-21,4 31,0 0,0 0,0 0,0 0,0 0,0 0,0 0,0 0,0 0,0 0,0 0,1 1,-1-1,0 0,0 0,0 0,0 0,0 0,0 0,0 0,0 0,0 0,0-1,0 1,0 0,0 0,0 0,0 0,0 0,0 0,0 0,0 0,0 0,0 0,0 0,0 0,0 0,1 0,-1 0,0 0,0 0,0 0,0 0,0 0,0 0,0 0,0 0,0 0,0 0,0 0,0 0,0 0,0 0,0 0,0-1,0 1,0 0,0 0,4 9,4 11,51 124,-40-102,34 54,-51-92,1 0,-1-1,1 1,0-1,4 4,-7-7,0 0,0 1,0-1,0 0,1 0,-1 0,0 0,0 0,1 0,-1 0,0 0,0 0,0 0,1 0,-1 0,0 0,0 0,0 0,1 0,-1 0,0 0,0 0,1 0,-1 0,0 0,0 0,0 0,1-1,-1 1,0 0,0 0,0 0,0 0,1 0,-1-1,0 1,0 0,0 0,0 0,0-1,0 1,0 0,1 0,-1 0,0-1,0 1,0 0,0 0,0 0,0-1,0 1,0 0,0 0,0-1,0 1,0 0,0-1,0-7,1 0,-1 0,-1 0,1 0,-1 0,-1 1,1-1,-5-11,-27-65,30 78,-4-13,-1 2,0-1,0 1,-19-26,24 39,0-1,-1 1,0 0,0 0,0 1,0-1,-1 1,1 0,-1 0,0 0,0 1,0 0,0 0,0 0,0 0,-1 1,-8-1,1 1,1 1,-1 1,0 0,1 1,-1 0,1 1,0 0,0 1,-19 9,9-3,0 2,1 1,0 0,-23 20,-7 14,2 3,-51 67,81-95,10-11,3-4,0 1,0-1,-13 10,18-16,-1 0,0 1,0-1,0 0,0 0,-1 0,1 0,0 0,0-1,0 1,-1-1,1 1,0-1,-1 0,1 0,-1 0,1 0,0 0,-4-1,1-1,1 0,-1 0,1 0,0 0,-1-1,1 1,0-1,1 0,-1 0,0-1,-2-3,-6-7,-20-31,4-3,-28-61,-15-58,52 119,-11-27,-40-89,66 155,0 1,-1-1,0 1,-1 0,-10-11,16 18,-1 0,1 1,-1-1,0 0,1 1,-1-1,0 0,0 1,0-1,1 1,-1-1,0 1,0-1,0 1,0 0,0 0,0-1,0 1,0 0,0 0,0 0,0 0,0 0,0 0,0 0,0 0,0 0,0 1,0-1,1 0,-1 1,0-1,0 1,0-1,0 1,0-1,1 1,-2 0,-3 6,1-1,-1 1,1 0,1 0,-1 0,1 0,-2 9,-47 178,20-62,27-115,0 1,-2-1,0 0,0-1,-20 30,20-37,1 0,0-1,1 2,0-1,0 1,1-1,1 1,-1 1,1-1,-1 13,-3 37,7-45,-2 1,0-1,0 0,-1 0,-1 0,-8 18,5-24,7-9,0 0,0 0,-1 0,1 0,0 0,0 0,0 0,-1 0,1-1,0 1,0 0,0 0,-1 0,1 0,0 0,0 0,0 0,-1 0,1-1,0 1,0 0,0 0,0 0,0 0,-1 0,1-1,0 1,0 0,0 0,-8-23,7 17,-32-105,-19-76,47 163,2 8,-1 1,-1-1,-9-21,14 37,0-1,0 1,0-1,-1 1,1 0,0-1,0 1,0-1,-1 1,1-1,0 1,0 0,-1-1,1 1,0 0,-1-1,1 1,0 0,-1 0,1-1,-1 1,1 0,-1 0,1 0,0-1,-1 1,1 0,-1 0,-5 7,6-6,0-1,0 0,0 0,0 0,0 0,0 0,0 0,0 0,0 1,0-1,0 0,0 0,0 0,0 0,0 0,0 0,0 0,0 0,0 0,0 0,0 0,0 0,0 0,0 0,-1 0,1 0,0 1,0-1,0 0,0 0,0 0,0 0,0 0,0 0,0 0,0 0,0 0,0 0,0 0,0 0,0 0,-1 0,1 0,0 0,0 0,0 0,0 0,0 0,0 0,0 0,0 0,0 0,0 0,0 0,0 0,0 0,0 0,0 0,-1 0,1-1,0 1,0 0,0 0,0 0,0 0,0 0,0 0,-1-5,1 3,0 12,3 172,-11-250,-35-167,-17 1,55 219,2 0,-1 1,-1 0,0 0,-10-18,14 30,0 1,0-1,0 1,0 0,0-1,-1 1,1 0,0-1,0 1,-1 0,1 0,-1 0,1 1,-1-1,-3-1,4 2,0 0,-1 0,1 0,0 0,-1 0,1 0,0 1,-1-1,1 0,0 1,-1-1,1 1,0 0,0-1,0 1,0 0,-1 0,1-1,0 1,0 0,1 0,-2 2,-6 6,2 0,-1 0,1 1,1-1,-1 2,-6 18,-17 70,-7 68,31-150,3-19,1-10,0-166,1 175,2 12,-1-6,18 111,17 86,13-6,-47-188,0 1,1-1,0 0,5 9,-8-14,0-1,0 0,0 0,1 1,-1-1,0 0,0 0,0 0,1 0,-1 1,0-1,0 0,1 0,-1 0,0 0,0 0,1 1,-1-1,0 0,0 0,1 0,-1 0,0 0,0 0,1 0,-1 0,0 0,1 0,-1 0,0 0,0 0,1 0,-1 0,0-1,0 1,1 0,-1 0,0 0,0 0,1 0,-1-1,0 1,0 0,0 0,0 0,1-1,-1 1,0 0,0 0,0-1,0 1,0 0,1 0,-1-1,0 1,0 0,0 0,0-1,0 1,0 0,0 0,0-1,3-11,-1 1,0-1,0 0,-1-21,0 12,0 4,1-18,7-40,-7 64,0 1,1 0,0 0,0 1,2-1,-1 1,1-1,10-13,-14 21,0 0,1 0,0 1,-1-1,1 0,0 1,0-1,0 1,0 0,0-1,0 1,0 0,0 0,1 0,-1 1,0-1,1 1,-1-1,0 1,1 0,-1-1,1 1,-1 1,0-1,4 1,-1 0,0 1,0 0,0 0,0 0,0 1,-1 0,1 0,-1 0,0 0,0 1,6 5,5 9,0 0,13 24,142 255,-60-96,-106-195,-1 1,1 0,0 0,1-1,0 1,0-1,9 8,-13-13,0 0,0-1,0 1,0 0,1-1,-1 1,0-1,1 1,-1-1,0 1,1-1,-1 0,0 0,1 0,-1 0,1 0,0 0,1-1,-1 1,0-1,0 0,0 0,1 0,-1-1,0 1,0 0,-1-1,1 1,0-1,0 0,1-2,5-6,0-1,-1-1,0 0,-1 0,8-20,22-75,28-123,-59 214,0 0,1 1,1-1,9-15,-14 28,0 0,0 0,0 0,0 0,1 0,-1 1,1-1,0 1,0 0,0-1,0 2,0-1,0 0,0 0,0 1,1 0,-1 0,1 0,-1 0,1 0,-1 1,1-1,0 1,5 0,-4 1,0 0,-1 0,1 0,0 0,-1 1,1 0,-1 0,0 0,1 0,-1 1,0 0,-1-1,1 1,5 6,1 2,-1 1,0 0,9 16,9 13,-27-40,0-1,0 0,0 0,0 0,0 1,1-1,-1 0,0 0,0 0,0 1,0-1,0 0,0 0,1 0,-1 0,0 0,0 1,0-1,0 0,1 0,-1 0,0 0,0 0,0 0,1 0,-1 0,0 0,0 0,0 0,1 0,-1 1,0-1,0-1,0 1,1 0,-1 0,0 0,0 0,0 0,1 0,-1 0,0 0,2-11,-4-15,0 23,1 0,-1 0,1 0,-1 1,0-1,0 0,0 1,-1-1,1 1,0 0,-1 0,0 0,1 0,-1 0,0 1,0-1,0 1,0 0,0-1,-1 1,-4 0,-9-3,0 2,0 0,-18 1,23 1,-465-2,283 4,-720 0,993-5,128-20,78-35,-183 31,40-8,-127 33,0 0,0 2,0 0,0 1,20 3,-29-3,125 20,-47-6,374 38,0-26,-256-21,-171-7,61-7,-64-1,-28 9,1 0,-1-1,1 1,-1 0,1-1,-1 1,1 0,-1-1,1 1,-1 0,1-1,-1 1,0-1,1 1,-1-1,0 1,1-1,-1 1,0-1,0 1,0-1,1 0,-1 0,-1 0,1 1,0-1,0 0,0 1,-1-1,1 1,0-1,-1 0,1 1,0-1,-1 1,1-1,-1 1,1-1,-1 1,1-1,-2 0,-21-10,0 3,-44-9,-82-6,-54 4,-558-7,-9 29,634-1,285-3,-62 3,-56-2,0 2,47 8,-59-6,0 1,0 1,0 1,-1 0,20 12,-1 1,-5-1,60 25,-56-32,-1-2,2-1,71 7,117-6,-216-10,200 2,79-1,-93-1,731-2,-1160 2,-88 0,-1226 0,1295 1,74 9,42 8,114-14,35-7,-1 0,0 0,17-8,2-1,91-35,44-17,765-235,-773 260,-148 37,0 1,0-1,-1 2,1-1,0 1,0 1,0 0,-1 0,18 5,-21-4,1 0,-1 1,0-1,0 1,0 0,-1 1,1-1,-1 1,0 0,0 0,0 1,0-1,-1 1,1-1,3 10,0 1,-1-1,-1 1,0 1,-1-1,-1 1,0 0,-1-1,-1 1,-1 0,-2 28,2-42,0 0,-1-1,1 1,-1 0,1 0,-1-1,0 1,1-1,-1 1,0 0,0-1,0 0,0 1,0-1,-1 0,1 1,0-1,-2 1,0 0,0 0,0-1,-1 1,1-1,0 0,-1 0,1 0,-6 1,-2-1,0-1,0 0,0 0,-21-4,-30-10,31 7,-33-3,52 9,1 0,0 1,-1 1,1 0,0 0,-20 6,-42 21,1-1,63-24,-1 0,0-1,0 0,0-1,-14 0,-5-3,24 1,-1 1,1-1,0 1,0 0,0 1,-1-1,1 1,0 0,0 0,0 1,-9 3,-45 29,58-34,0 1,0 0,0-1,0 1,0-1,0 0,-1 1,1-1,0 0,0 0,0 0,0 1,-1-1,1 0,0-1,0 1,0 0,0 0,-1 0,1-1,0 1,0-1,0 1,0-1,0 1,0-1,0 1,0-1,0 0,0 0,0 1,0-1,1 0,-1 0,0 0,1 0,-1 0,0 0,1 0,-1 0,1 0,0 0,-1-1,1 0,-3-7,1-1,0 1,1-1,-1-12,2 17,-2-20,2 10,-5-27,5 40,0 1,-1-1,1 1,-1 0,1-1,-1 1,1 0,-1 0,0-1,0 1,0 0,1 0,-3-1,3 1,-1 1,0-1,1 1,-1 0,0-1,0 1,1 0,-1 0,0-1,0 1,1 0,-1 0,0 0,0 0,0 0,0 0,0 0,-4 1,1 1,0-1,0 1,0-1,0 1,-6 5,1-2,-7 3,-1-1,0-1,0 0,-1-1,1-1,-27 3,12-2,27-4,-1 0,0 0,1-1,-1 0,0 0,1 0,-8-2,11 2,1 0,0-1,0 1,0-1,1 1,-1-1,0 1,0-1,0 1,0-1,0 0,1 1,-1-1,0 0,0 0,1 0,-1 0,0-1,0 0,1 0,-1 1,1-1,0 0,0 1,0-1,0 0,0 0,0 1,0-1,1 0,-1 0,1 1,-1-1,2-2,2-5,0 1,0 0,1 0,0 0,1 1,0-1,13-11,-9 9,0 1,1 1,0 0,22-11,-30 17,1 1,-1-1,1 1,-1 0,1-1,0 2,0-1,0 0,-1 1,8 0,-8 0,-1 0,0 1,0-1,0 1,0 0,0 0,-1 0,1 0,0 0,0 0,0 0,-1 0,1 1,-1-1,1 1,-1-1,1 1,-1-1,0 1,2 3,0 2,0-1,-1 1,0 0,0 0,0 0,-1 0,1 12,0 18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55.732"/>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1 142,'1'-1,"0"0,0 1,0-1,0 1,0-1,1 1,-1-1,0 1,0 0,0 0,1 0,-1-1,0 1,2 1,-1-2,250-3,-156 5,-72-1,289 7,-11-4,-170-4,147-11,-150 5,-51-9,-56 10,0 1,34-2,-4 6,-36 2,0-1,-1-1,1 0,31-8,-29 5,0 0,1 0,0 2,0 0,25 2,34-5,-3 1,493 5,-566-2,0 1,0 0,0 0,0 1,0-1,0 0,0 1,0-1,0 1,0 0,0-1,0 1,0 0,0 0,1 2,-1-2,-1 1,0 0,0-1,0 1,0 0,0-1,0 1,-1 0,1 0,-1 0,1 0,-1 0,0 0,0 0,0 0,0 2,1 1,-1 0,0-1,-1 1,1 0,-1-1,0 1,0-1,-1 1,-2 7,3-10,-1 0,1 0,0-1,-1 1,0 0,1 0,-1-1,0 1,0-1,0 1,0-1,0 0,0 0,0 0,0 0,-1 0,1 0,0-1,-1 1,-3 0,-24 1,-1-1,-50-5,78 4,-18-3,-33-7,37 6,0 0,-1 1,-21 0,-111-7,85 5,-155 2,120 4,-244-1,340 0,0 0,0-1,0 1,0-1,-6-2,9 3,1 0,0 0,-1 0,1-1,-1 1,1 0,0 0,-1 0,1-1,0 1,-1 0,1-1,0 1,-1 0,1-1,0 1,0 0,-1-1,1 1,0 0,0-1,0 1,0-1,-1 1,2-1,-1 0,0 0,0 0,1 1,-1-1,0 0,1 1,-1-1,1 0,-1 1,1-1,-1 0,1 1,-1-1,1 1,0-1,-1 1,2-1,4-3,0 0,1 1,-1 0,1 0,-1 1,1-1,0 2,0-1,0 1,8-1,13 0,34 3,-32-1,483 1,-494-2,0-1,21-4,-21 2,38-1,-9 4,89 3,-132-1,1 0,-1 1,0 0,1 0,-1 0,0 0,0 1,-1 0,1 0,0 1,-1-1,8 8,9 7,-17-15,0 0,1-1,-1 0,1 0,-1 0,1 0,-1-1,1 0,9 1,4 0,24-2,-8 0,-33 0,-1 0,0 0,1 0,-1 0,1 0,-1 0,0 0,1 0,-1 0,1 0,-1 1,0-1,1 0,-1 0,1 0,-1 0,0 1,1-1,-1 0,0 0,0 1,1-1,-1 0,1 1,-6 6,-15 5,8-9,-1 1,1-2,-1 1,-23 0,-56-4,43-1,14 1,35 2,0-1,0 0,-1 0,1 0,0 0,0 0,-1 0,1 0,0-1,0 1,-1 0,1 0,0 0,0 0,0 0,-1 0,1 0,0 0,0-1,0 1,-1 0,1 0,0 0,0 0,0-1,0 1,0 0,-1 0,1 0,0-1,5-4,11-5,-15 10,26-11,15-7,-38 16,-1 0,0 0,0 0,0 0,-1 0,1-1,0 1,-1-1,4-5,-5 8,-1-1,0 1,0-1,1 1,-1-1,0 1,0-1,1 1,-1-1,0 1,0-1,0 1,0-1,0 1,0-1,0 0,0 1,0-1,0 1,0-1,0 1,0-1,-1 1,1-1,0 1,0-1,-1 1,1-1,0 1,0-1,-1 1,1-1,-1 1,1 0,0-1,-1 1,1-1,-1 1,1 0,-1 0,1-1,-1 1,1 0,-1 0,1 0,-1-1,1 1,-1 0,0 0,1 0,-2 0,-4-1,1 0,-1 1,-10 0,15 0,-43 3,0 1,0 2,-74 22,113-26,6-3,1 0,-4 1,-17 4,1 0,-1 1,1 1,0 1,-23 12,14-7,12-5,27-11,66-27,174-61,-61 41,-161 47,-29 4,-1 0,1 0,-1 0,1 0,-1 0,1 0,-1 0,1 0,-1 0,1 0,-1 1,1-1,-1 0,1 0,-1 0,0 1,1-1,-1 0,1 1,0 0,-1-1,0 0,0 1,0-1,0 0,0 1,0-1,0 1,0-1,0 0,0 1,0-1,0 0,0 1,0-1,-1 0,1 1,0-1,0 0,0 1,-1-1,1 0,0 1,-17 14,-16 9,-1-2,-71 35,93-52,3 0,-1-1,0 0,1 0,-16 3,24-7,0 0,0 0,0 0,0 0,0 0,0 0,0 0,0 0,0 0,0 0,1-1,-1 1,0 0,0-1,0 1,0-1,1 1,-1-1,0 1,0-1,-1-1,1 1,0-1,0 1,0-1,1 1,-1-1,0 0,1 1,-1-1,1 0,-1-3,0-4,0-1,1 1,2-15,-1 15,0 1,-1 22,-2 2,-1 0,-1-1,0 1,-1-1,-1 0,0-1,-15 25,19-36,0 0,0 0,0-1,0 1,-1 0,1-1,-4 3,5-4,1-1,0 0,-1 1,1-1,-1 0,1 0,-1 0,1 1,-1-1,1 0,-1 0,1 0,-1 0,1 0,-1 0,1 0,-1 0,1 0,-1 0,0 0,0-1,1 1,-1-1,0 1,1-1,-1 1,0-1,1 0,-1 1,1-1,-1 0,1 1,-1-1,1 0,0 0,-1 0,1 1,0-1,-1-1,-3-27,4 24,-1 0,1 0,-1 0,0 0,0 0,-4-8,4 12,1-1,-1 1,0 0,0-1,0 1,-1 0,1 0,0 0,0 0,-1 0,1 0,0 1,-1-1,1 0,-1 1,1-1,-1 1,1-1,-1 1,1 0,-1-1,1 1,-1 0,0 0,1 0,-3 1,-30 3,-4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56.800"/>
    </inkml:context>
    <inkml:brush xml:id="br0">
      <inkml:brushProperty name="width" value="0.05" units="cm"/>
      <inkml:brushProperty name="height" value="0.05" units="cm"/>
      <inkml:brushProperty name="color" value="#FFFFFF"/>
      <inkml:brushProperty name="ignorePressure" value="1"/>
    </inkml:brush>
  </inkml:definitions>
  <inkml:trace contextRef="#ctx0" brushRef="#br0">65 74,'-29'-40,"18"26,-4-5,15 19,-1 0,1 0,0 0,0 0,0 0,0 0,0 0,0 0,0 0,0-1,-1 1,1 0,0 0,0 0,0 0,0 0,0 0,0 0,-1 0,1 0,0 0,0 0,0 0,0 0,0 0,0 0,-1 0,1 0,0 0,0 0,0 0,0 1,0-1,0 0,-1 0,1 0,0 0,0 0,0 0,0 0,0 0,0 0,0 0,0 1,0-1,-3 9,2 13,1-21,2 166,-2-155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A1969-6510-429C-AA09-04F7CE061F19}" type="datetimeFigureOut">
              <a:rPr lang="en-US" smtClean="0"/>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0C8A2-B123-4AE9-AE6F-93ABF717CAC0}" type="slidenum">
              <a:rPr lang="en-US" smtClean="0"/>
              <a:t>‹#›</a:t>
            </a:fld>
            <a:endParaRPr lang="en-US"/>
          </a:p>
        </p:txBody>
      </p:sp>
    </p:spTree>
    <p:extLst>
      <p:ext uri="{BB962C8B-B14F-4D97-AF65-F5344CB8AC3E}">
        <p14:creationId xmlns:p14="http://schemas.microsoft.com/office/powerpoint/2010/main" val="9337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a:t>
            </a:fld>
            <a:endParaRPr lang="en-US" dirty="0"/>
          </a:p>
        </p:txBody>
      </p:sp>
    </p:spTree>
    <p:extLst>
      <p:ext uri="{BB962C8B-B14F-4D97-AF65-F5344CB8AC3E}">
        <p14:creationId xmlns:p14="http://schemas.microsoft.com/office/powerpoint/2010/main" val="2056406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10</a:t>
            </a:fld>
            <a:endParaRPr lang="en-US"/>
          </a:p>
        </p:txBody>
      </p:sp>
    </p:spTree>
    <p:extLst>
      <p:ext uri="{BB962C8B-B14F-4D97-AF65-F5344CB8AC3E}">
        <p14:creationId xmlns:p14="http://schemas.microsoft.com/office/powerpoint/2010/main" val="4571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11</a:t>
            </a:fld>
            <a:endParaRPr lang="en-US"/>
          </a:p>
        </p:txBody>
      </p:sp>
    </p:spTree>
    <p:extLst>
      <p:ext uri="{BB962C8B-B14F-4D97-AF65-F5344CB8AC3E}">
        <p14:creationId xmlns:p14="http://schemas.microsoft.com/office/powerpoint/2010/main" val="673475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12</a:t>
            </a:fld>
            <a:endParaRPr lang="en-US"/>
          </a:p>
        </p:txBody>
      </p:sp>
    </p:spTree>
    <p:extLst>
      <p:ext uri="{BB962C8B-B14F-4D97-AF65-F5344CB8AC3E}">
        <p14:creationId xmlns:p14="http://schemas.microsoft.com/office/powerpoint/2010/main" val="138326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13</a:t>
            </a:fld>
            <a:endParaRPr lang="en-US"/>
          </a:p>
        </p:txBody>
      </p:sp>
    </p:spTree>
    <p:extLst>
      <p:ext uri="{BB962C8B-B14F-4D97-AF65-F5344CB8AC3E}">
        <p14:creationId xmlns:p14="http://schemas.microsoft.com/office/powerpoint/2010/main" val="354196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14</a:t>
            </a:fld>
            <a:endParaRPr lang="en-US"/>
          </a:p>
        </p:txBody>
      </p:sp>
    </p:spTree>
    <p:extLst>
      <p:ext uri="{BB962C8B-B14F-4D97-AF65-F5344CB8AC3E}">
        <p14:creationId xmlns:p14="http://schemas.microsoft.com/office/powerpoint/2010/main" val="3798441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15</a:t>
            </a:fld>
            <a:endParaRPr lang="en-US"/>
          </a:p>
        </p:txBody>
      </p:sp>
    </p:spTree>
    <p:extLst>
      <p:ext uri="{BB962C8B-B14F-4D97-AF65-F5344CB8AC3E}">
        <p14:creationId xmlns:p14="http://schemas.microsoft.com/office/powerpoint/2010/main" val="25075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16</a:t>
            </a:fld>
            <a:endParaRPr lang="en-US"/>
          </a:p>
        </p:txBody>
      </p:sp>
    </p:spTree>
    <p:extLst>
      <p:ext uri="{BB962C8B-B14F-4D97-AF65-F5344CB8AC3E}">
        <p14:creationId xmlns:p14="http://schemas.microsoft.com/office/powerpoint/2010/main" val="1818679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17</a:t>
            </a:fld>
            <a:endParaRPr lang="en-US"/>
          </a:p>
        </p:txBody>
      </p:sp>
    </p:spTree>
    <p:extLst>
      <p:ext uri="{BB962C8B-B14F-4D97-AF65-F5344CB8AC3E}">
        <p14:creationId xmlns:p14="http://schemas.microsoft.com/office/powerpoint/2010/main" val="247029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2</a:t>
            </a:fld>
            <a:endParaRPr lang="en-US"/>
          </a:p>
        </p:txBody>
      </p:sp>
    </p:spTree>
    <p:extLst>
      <p:ext uri="{BB962C8B-B14F-4D97-AF65-F5344CB8AC3E}">
        <p14:creationId xmlns:p14="http://schemas.microsoft.com/office/powerpoint/2010/main" val="347055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3</a:t>
            </a:fld>
            <a:endParaRPr lang="en-US"/>
          </a:p>
        </p:txBody>
      </p:sp>
    </p:spTree>
    <p:extLst>
      <p:ext uri="{BB962C8B-B14F-4D97-AF65-F5344CB8AC3E}">
        <p14:creationId xmlns:p14="http://schemas.microsoft.com/office/powerpoint/2010/main" val="172843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4</a:t>
            </a:fld>
            <a:endParaRPr lang="en-US"/>
          </a:p>
        </p:txBody>
      </p:sp>
    </p:spTree>
    <p:extLst>
      <p:ext uri="{BB962C8B-B14F-4D97-AF65-F5344CB8AC3E}">
        <p14:creationId xmlns:p14="http://schemas.microsoft.com/office/powerpoint/2010/main" val="200467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5</a:t>
            </a:fld>
            <a:endParaRPr lang="en-US"/>
          </a:p>
        </p:txBody>
      </p:sp>
    </p:spTree>
    <p:extLst>
      <p:ext uri="{BB962C8B-B14F-4D97-AF65-F5344CB8AC3E}">
        <p14:creationId xmlns:p14="http://schemas.microsoft.com/office/powerpoint/2010/main" val="254801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6</a:t>
            </a:fld>
            <a:endParaRPr lang="en-US"/>
          </a:p>
        </p:txBody>
      </p:sp>
    </p:spTree>
    <p:extLst>
      <p:ext uri="{BB962C8B-B14F-4D97-AF65-F5344CB8AC3E}">
        <p14:creationId xmlns:p14="http://schemas.microsoft.com/office/powerpoint/2010/main" val="23036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7</a:t>
            </a:fld>
            <a:endParaRPr lang="en-US"/>
          </a:p>
        </p:txBody>
      </p:sp>
    </p:spTree>
    <p:extLst>
      <p:ext uri="{BB962C8B-B14F-4D97-AF65-F5344CB8AC3E}">
        <p14:creationId xmlns:p14="http://schemas.microsoft.com/office/powerpoint/2010/main" val="212137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8</a:t>
            </a:fld>
            <a:endParaRPr lang="en-US"/>
          </a:p>
        </p:txBody>
      </p:sp>
    </p:spTree>
    <p:extLst>
      <p:ext uri="{BB962C8B-B14F-4D97-AF65-F5344CB8AC3E}">
        <p14:creationId xmlns:p14="http://schemas.microsoft.com/office/powerpoint/2010/main" val="302714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9</a:t>
            </a:fld>
            <a:endParaRPr lang="en-US"/>
          </a:p>
        </p:txBody>
      </p:sp>
    </p:spTree>
    <p:extLst>
      <p:ext uri="{BB962C8B-B14F-4D97-AF65-F5344CB8AC3E}">
        <p14:creationId xmlns:p14="http://schemas.microsoft.com/office/powerpoint/2010/main" val="286381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73098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79346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96258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410347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FC39-D430-420A-B753-4AAD71220620}"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123595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FEFC39-D430-420A-B753-4AAD71220620}"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76816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FEFC39-D430-420A-B753-4AAD71220620}"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08095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EFC39-D430-420A-B753-4AAD71220620}"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91422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FEFC39-D430-420A-B753-4AAD71220620}" type="datetimeFigureOut">
              <a:rPr lang="en-US" smtClean="0"/>
              <a:t>6/26/2021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51352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FEFC39-D430-420A-B753-4AAD71220620}" type="datetimeFigureOut">
              <a:rPr lang="en-US" smtClean="0"/>
              <a:t>6/26/2021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FBF581-7869-4A06-913F-7D07C31DAFE4}" type="slidenum">
              <a:rPr lang="en-US" smtClean="0"/>
              <a:t>‹#›</a:t>
            </a:fld>
            <a:endParaRPr lang="en-US"/>
          </a:p>
        </p:txBody>
      </p:sp>
    </p:spTree>
    <p:extLst>
      <p:ext uri="{BB962C8B-B14F-4D97-AF65-F5344CB8AC3E}">
        <p14:creationId xmlns:p14="http://schemas.microsoft.com/office/powerpoint/2010/main" val="43521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FC39-D430-420A-B753-4AAD71220620}"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32475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FEFC39-D430-420A-B753-4AAD71220620}" type="datetimeFigureOut">
              <a:rPr lang="en-US" smtClean="0"/>
              <a:t>6/26/2021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FBF581-7869-4A06-913F-7D07C31DAFE4}" type="slidenum">
              <a:rPr lang="en-US" smtClean="0"/>
              <a:t>‹#›</a:t>
            </a:fld>
            <a:endParaRPr lang="en-US"/>
          </a:p>
        </p:txBody>
      </p:sp>
      <p:sp>
        <p:nvSpPr>
          <p:cNvPr id="8" name="hl" descr="&#10;ll&#10;PROTECTED 関係者外秘">
            <a:extLst>
              <a:ext uri="{FF2B5EF4-FFF2-40B4-BE49-F238E27FC236}">
                <a16:creationId xmlns:a16="http://schemas.microsoft.com/office/drawing/2014/main" id="{414F50D9-0817-4DD9-8AC7-ACC290A1EF6A}"/>
              </a:ext>
            </a:extLst>
          </p:cNvPr>
          <p:cNvSpPr txBox="1"/>
          <p:nvPr userDrawn="1"/>
        </p:nvSpPr>
        <p:spPr>
          <a:xfrm>
            <a:off x="0" y="0"/>
            <a:ext cx="12192000" cy="530915"/>
          </a:xfrm>
          <a:prstGeom prst="rect">
            <a:avLst/>
          </a:prstGeom>
          <a:noFill/>
        </p:spPr>
        <p:txBody>
          <a:bodyPr vert="horz" rtlCol="0">
            <a:spAutoFit/>
          </a:bodyPr>
          <a:lstStyle/>
          <a:p>
            <a:pPr algn="l"/>
            <a:endParaRPr lang="en-US" sz="850" b="0" i="0" u="none" baseline="0">
              <a:solidFill>
                <a:srgbClr val="000000"/>
              </a:solidFill>
              <a:latin typeface="Microsoft Sans Serif" panose="020B0604020202020204" pitchFamily="34" charset="0"/>
            </a:endParaRPr>
          </a:p>
          <a:p>
            <a:pPr algn="l"/>
            <a:r>
              <a:rPr lang="en-US" sz="1000" b="1" i="0" u="none" baseline="0">
                <a:solidFill>
                  <a:srgbClr val="FFFF00"/>
                </a:solidFill>
                <a:latin typeface="wingdings" panose="05000000000000000000" pitchFamily="2" charset="2"/>
              </a:rPr>
              <a:t>ll</a:t>
            </a:r>
            <a:endParaRPr lang="en-US" sz="850" b="0" i="0" u="none" baseline="0">
              <a:solidFill>
                <a:srgbClr val="000000"/>
              </a:solidFill>
              <a:latin typeface="Microsoft Sans Serif" panose="020B0604020202020204" pitchFamily="34" charset="0"/>
            </a:endParaRPr>
          </a:p>
          <a:p>
            <a:pPr algn="l"/>
            <a:r>
              <a:rPr lang="en-US" sz="1000" b="0" i="0" u="none" baseline="0">
                <a:solidFill>
                  <a:srgbClr val="000000"/>
                </a:solidFill>
                <a:latin typeface="Arial" panose="020B0604020202020204" pitchFamily="34" charset="0"/>
              </a:rPr>
              <a:t>PROTECTED </a:t>
            </a:r>
            <a:r>
              <a:rPr lang="ja-JP" altLang="en-US" sz="1000" b="0" i="0" u="none" baseline="0">
                <a:solidFill>
                  <a:srgbClr val="000000"/>
                </a:solidFill>
                <a:latin typeface="Arial" panose="020B0604020202020204" pitchFamily="34" charset="0"/>
              </a:rPr>
              <a:t>関係者外秘</a:t>
            </a:r>
            <a:endParaRPr lang="en-US" sz="1000" b="0" i="0" u="none" baseline="0">
              <a:solidFill>
                <a:srgbClr val="000000"/>
              </a:solidFill>
              <a:latin typeface="Arial" panose="020B0604020202020204" pitchFamily="34" charset="0"/>
            </a:endParaRPr>
          </a:p>
        </p:txBody>
      </p:sp>
    </p:spTree>
    <p:extLst>
      <p:ext uri="{BB962C8B-B14F-4D97-AF65-F5344CB8AC3E}">
        <p14:creationId xmlns:p14="http://schemas.microsoft.com/office/powerpoint/2010/main" val="10462509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7.xml"/><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customXml" Target="../ink/ink1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customXml" Target="../ink/ink2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customXml" Target="../ink/ink21.xml"/><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2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customXml" Target="../ink/ink23.xml"/><Relationship Id="rId7"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customXml" Target="../ink/ink2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customXml" Target="../ink/ink2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customXml" Target="../ink/ink28.xml"/><Relationship Id="rId5" Type="http://schemas.openxmlformats.org/officeDocument/2006/relationships/image" Target="../media/image21.png"/><Relationship Id="rId4" Type="http://schemas.openxmlformats.org/officeDocument/2006/relationships/customXml" Target="../ink/ink27.xml"/></Relationships>
</file>

<file path=ppt/slides/_rels/slide16.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customXml" Target="../ink/ink30.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customXml" Target="../ink/ink31.xml"/><Relationship Id="rId7" Type="http://schemas.openxmlformats.org/officeDocument/2006/relationships/hyperlink" Target="https://youtu.be/oq6OGRkdcd8"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youtube.com/watch?v=tUrTIKhdiFc" TargetMode="External"/><Relationship Id="rId5" Type="http://schemas.openxmlformats.org/officeDocument/2006/relationships/customXml" Target="../ink/ink3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2.xml"/><Relationship Id="rId12"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9.png"/><Relationship Id="rId10" Type="http://schemas.openxmlformats.org/officeDocument/2006/relationships/customXml" Target="../ink/ink5.xml"/><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customXml" Target="../ink/ink6.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image" Target="../media/image30.png"/><Relationship Id="rId10" Type="http://schemas.openxmlformats.org/officeDocument/2006/relationships/image" Target="../media/image6.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customXml" Target="../ink/ink1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customXml" Target="../ink/ink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3.xml"/><Relationship Id="rId7" Type="http://schemas.openxmlformats.org/officeDocument/2006/relationships/customXml" Target="../ink/ink1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customXml" Target="../ink/ink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other Handy Map of the U.S. Shows Each State&amp;#39;s Biggest Liquor or Beer  Brand | Beer map, Popular beers, Beer brands">
            <a:extLst>
              <a:ext uri="{FF2B5EF4-FFF2-40B4-BE49-F238E27FC236}">
                <a16:creationId xmlns:a16="http://schemas.microsoft.com/office/drawing/2014/main" id="{E274611E-5689-4D01-BEF5-40E1C1A3BD6E}"/>
              </a:ext>
            </a:extLst>
          </p:cNvPr>
          <p:cNvPicPr>
            <a:picLocks noChangeAspect="1" noChangeArrowheads="1"/>
          </p:cNvPicPr>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4476" b="6592"/>
          <a:stretch/>
        </p:blipFill>
        <p:spPr bwMode="auto">
          <a:xfrm>
            <a:off x="20" y="174181"/>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F452FD8E-6ABA-4D78-BC26-8D8DB1C0FED0}"/>
              </a:ext>
            </a:extLst>
          </p:cNvPr>
          <p:cNvSpPr>
            <a:spLocks noGrp="1"/>
          </p:cNvSpPr>
          <p:nvPr>
            <p:ph type="subTitle" idx="1"/>
          </p:nvPr>
        </p:nvSpPr>
        <p:spPr/>
        <p:txBody>
          <a:bodyPr>
            <a:noAutofit/>
          </a:bodyPr>
          <a:lstStyle/>
          <a:p>
            <a:r>
              <a:rPr lang="en-US" sz="1800" dirty="0">
                <a:solidFill>
                  <a:schemeClr val="tx1">
                    <a:lumMod val="85000"/>
                    <a:lumOff val="15000"/>
                  </a:schemeClr>
                </a:solidFill>
              </a:rPr>
              <a:t>DS 6306 Project 1</a:t>
            </a:r>
          </a:p>
          <a:p>
            <a:r>
              <a:rPr lang="en-US" sz="1800" dirty="0">
                <a:solidFill>
                  <a:schemeClr val="tx1">
                    <a:lumMod val="85000"/>
                    <a:lumOff val="15000"/>
                  </a:schemeClr>
                </a:solidFill>
              </a:rPr>
              <a:t>Eric Cadena and Tricia Herrera</a:t>
            </a:r>
          </a:p>
          <a:p>
            <a:r>
              <a:rPr lang="en-US" sz="1800" dirty="0">
                <a:solidFill>
                  <a:schemeClr val="tx1">
                    <a:lumMod val="85000"/>
                    <a:lumOff val="15000"/>
                  </a:schemeClr>
                </a:solidFill>
              </a:rPr>
              <a:t>6/26/2021</a:t>
            </a:r>
          </a:p>
        </p:txBody>
      </p:sp>
      <p:cxnSp>
        <p:nvCxnSpPr>
          <p:cNvPr id="5" name="Straight Connector 4">
            <a:extLst>
              <a:ext uri="{FF2B5EF4-FFF2-40B4-BE49-F238E27FC236}">
                <a16:creationId xmlns:a16="http://schemas.microsoft.com/office/drawing/2014/main" id="{DDE356DD-0D6B-4194-A6E4-15F6BDBEC013}"/>
              </a:ext>
            </a:extLst>
          </p:cNvPr>
          <p:cNvCxnSpPr/>
          <p:nvPr/>
        </p:nvCxnSpPr>
        <p:spPr>
          <a:xfrm>
            <a:off x="461123" y="4450913"/>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56BC90-EFF0-4CE7-8797-D4049CA49E0D}"/>
              </a:ext>
            </a:extLst>
          </p:cNvPr>
          <p:cNvSpPr txBox="1"/>
          <p:nvPr/>
        </p:nvSpPr>
        <p:spPr>
          <a:xfrm>
            <a:off x="2238297" y="1813512"/>
            <a:ext cx="7781907" cy="1015663"/>
          </a:xfrm>
          <a:prstGeom prst="rect">
            <a:avLst/>
          </a:prstGeom>
          <a:noFill/>
        </p:spPr>
        <p:txBody>
          <a:bodyPr wrap="square" rtlCol="0">
            <a:spAutoFit/>
          </a:bodyPr>
          <a:lstStyle/>
          <a:p>
            <a:pPr algn="ctr"/>
            <a:r>
              <a:rPr lang="en-US" sz="3000" cap="all" spc="200" dirty="0">
                <a:solidFill>
                  <a:schemeClr val="tx1">
                    <a:lumMod val="85000"/>
                    <a:lumOff val="15000"/>
                  </a:schemeClr>
                </a:solidFill>
                <a:latin typeface="+mj-lt"/>
              </a:rPr>
              <a:t>Where next for Budweiser brewery?</a:t>
            </a:r>
          </a:p>
          <a:p>
            <a:pPr algn="ctr"/>
            <a:r>
              <a:rPr lang="en-US" sz="3000" cap="all" spc="200" dirty="0">
                <a:solidFill>
                  <a:schemeClr val="tx1">
                    <a:lumMod val="85000"/>
                    <a:lumOff val="15000"/>
                  </a:schemeClr>
                </a:solidFill>
                <a:latin typeface="+mj-lt"/>
              </a:rPr>
              <a:t>Finding an </a:t>
            </a:r>
            <a:r>
              <a:rPr lang="en-US" sz="3000" u="sng" cap="all" spc="200" dirty="0">
                <a:solidFill>
                  <a:schemeClr val="tx1">
                    <a:lumMod val="85000"/>
                    <a:lumOff val="15000"/>
                  </a:schemeClr>
                </a:solidFill>
                <a:latin typeface="+mj-lt"/>
              </a:rPr>
              <a:t>untapped</a:t>
            </a:r>
            <a:r>
              <a:rPr lang="en-US" sz="3000" cap="all" spc="200" dirty="0">
                <a:solidFill>
                  <a:schemeClr val="tx1">
                    <a:lumMod val="85000"/>
                    <a:lumOff val="15000"/>
                  </a:schemeClr>
                </a:solidFill>
                <a:latin typeface="+mj-lt"/>
              </a:rPr>
              <a:t> market </a:t>
            </a:r>
          </a:p>
        </p:txBody>
      </p:sp>
    </p:spTree>
    <p:extLst>
      <p:ext uri="{BB962C8B-B14F-4D97-AF65-F5344CB8AC3E}">
        <p14:creationId xmlns:p14="http://schemas.microsoft.com/office/powerpoint/2010/main" val="240145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algn="l"/>
            <a:r>
              <a:rPr lang="en-US" dirty="0"/>
              <a:t>Our recommendation to Budweiser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7">
            <a:extLst>
              <a:ext uri="{FF2B5EF4-FFF2-40B4-BE49-F238E27FC236}">
                <a16:creationId xmlns:a16="http://schemas.microsoft.com/office/drawing/2014/main" id="{DCEC8B3A-9ECE-4CDE-A542-6568C155AC70}"/>
              </a:ext>
            </a:extLst>
          </p:cNvPr>
          <p:cNvGraphicFramePr>
            <a:graphicFrameLocks/>
          </p:cNvGraphicFramePr>
          <p:nvPr>
            <p:extLst>
              <p:ext uri="{D42A27DB-BD31-4B8C-83A1-F6EECF244321}">
                <p14:modId xmlns:p14="http://schemas.microsoft.com/office/powerpoint/2010/main" val="3306039590"/>
              </p:ext>
            </p:extLst>
          </p:nvPr>
        </p:nvGraphicFramePr>
        <p:xfrm>
          <a:off x="137460" y="2689860"/>
          <a:ext cx="2820970" cy="1478280"/>
        </p:xfrm>
        <a:graphic>
          <a:graphicData uri="http://schemas.openxmlformats.org/drawingml/2006/table">
            <a:tbl>
              <a:tblPr firstRow="1" bandRow="1">
                <a:tableStyleId>{72833802-FEF1-4C79-8D5D-14CF1EAF98D9}</a:tableStyleId>
              </a:tblPr>
              <a:tblGrid>
                <a:gridCol w="1410485">
                  <a:extLst>
                    <a:ext uri="{9D8B030D-6E8A-4147-A177-3AD203B41FA5}">
                      <a16:colId xmlns:a16="http://schemas.microsoft.com/office/drawing/2014/main" val="1533390534"/>
                    </a:ext>
                  </a:extLst>
                </a:gridCol>
                <a:gridCol w="1410485">
                  <a:extLst>
                    <a:ext uri="{9D8B030D-6E8A-4147-A177-3AD203B41FA5}">
                      <a16:colId xmlns:a16="http://schemas.microsoft.com/office/drawing/2014/main" val="1245309463"/>
                    </a:ext>
                  </a:extLst>
                </a:gridCol>
              </a:tblGrid>
              <a:tr h="296262">
                <a:tc>
                  <a:txBody>
                    <a:bodyPr/>
                    <a:lstStyle/>
                    <a:p>
                      <a:r>
                        <a:rPr lang="en-US" dirty="0"/>
                        <a:t>Description</a:t>
                      </a:r>
                    </a:p>
                  </a:txBody>
                  <a:tcPr/>
                </a:tc>
                <a:tc>
                  <a:txBody>
                    <a:bodyPr/>
                    <a:lstStyle/>
                    <a:p>
                      <a:r>
                        <a:rPr lang="en-US" dirty="0"/>
                        <a:t>Values</a:t>
                      </a:r>
                    </a:p>
                  </a:txBody>
                  <a:tcPr/>
                </a:tc>
                <a:extLst>
                  <a:ext uri="{0D108BD9-81ED-4DB2-BD59-A6C34878D82A}">
                    <a16:rowId xmlns:a16="http://schemas.microsoft.com/office/drawing/2014/main" val="1565912243"/>
                  </a:ext>
                </a:extLst>
              </a:tr>
              <a:tr h="370840">
                <a:tc>
                  <a:txBody>
                    <a:bodyPr/>
                    <a:lstStyle/>
                    <a:p>
                      <a:r>
                        <a:rPr lang="en-US" dirty="0"/>
                        <a:t>State Count</a:t>
                      </a:r>
                    </a:p>
                  </a:txBody>
                  <a:tcPr/>
                </a:tc>
                <a:tc>
                  <a:txBody>
                    <a:bodyPr/>
                    <a:lstStyle/>
                    <a:p>
                      <a:r>
                        <a:rPr lang="en-US" dirty="0"/>
                        <a:t>14  (&lt; 1%)</a:t>
                      </a:r>
                    </a:p>
                  </a:txBody>
                  <a:tcPr/>
                </a:tc>
                <a:extLst>
                  <a:ext uri="{0D108BD9-81ED-4DB2-BD59-A6C34878D82A}">
                    <a16:rowId xmlns:a16="http://schemas.microsoft.com/office/drawing/2014/main" val="3197492763"/>
                  </a:ext>
                </a:extLst>
              </a:tr>
              <a:tr h="370840">
                <a:tc>
                  <a:txBody>
                    <a:bodyPr/>
                    <a:lstStyle/>
                    <a:p>
                      <a:r>
                        <a:rPr lang="en-US" dirty="0"/>
                        <a:t>ABV</a:t>
                      </a:r>
                    </a:p>
                  </a:txBody>
                  <a:tcPr/>
                </a:tc>
                <a:tc>
                  <a:txBody>
                    <a:bodyPr/>
                    <a:lstStyle/>
                    <a:p>
                      <a:r>
                        <a:rPr lang="en-US" dirty="0"/>
                        <a:t>6.2%</a:t>
                      </a:r>
                    </a:p>
                  </a:txBody>
                  <a:tcPr/>
                </a:tc>
                <a:extLst>
                  <a:ext uri="{0D108BD9-81ED-4DB2-BD59-A6C34878D82A}">
                    <a16:rowId xmlns:a16="http://schemas.microsoft.com/office/drawing/2014/main" val="4202625666"/>
                  </a:ext>
                </a:extLst>
              </a:tr>
              <a:tr h="370840">
                <a:tc>
                  <a:txBody>
                    <a:bodyPr/>
                    <a:lstStyle/>
                    <a:p>
                      <a:r>
                        <a:rPr lang="en-US" dirty="0"/>
                        <a:t>IBU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62.5</a:t>
                      </a:r>
                    </a:p>
                  </a:txBody>
                  <a:tcPr/>
                </a:tc>
                <a:extLst>
                  <a:ext uri="{0D108BD9-81ED-4DB2-BD59-A6C34878D82A}">
                    <a16:rowId xmlns:a16="http://schemas.microsoft.com/office/drawing/2014/main" val="4142280574"/>
                  </a:ext>
                </a:extLst>
              </a:tr>
            </a:tbl>
          </a:graphicData>
        </a:graphic>
      </p:graphicFrame>
      <p:pic>
        <p:nvPicPr>
          <p:cNvPr id="4" name="Picture 3">
            <a:extLst>
              <a:ext uri="{FF2B5EF4-FFF2-40B4-BE49-F238E27FC236}">
                <a16:creationId xmlns:a16="http://schemas.microsoft.com/office/drawing/2014/main" id="{76F8D79F-E778-45A7-B94B-36515095B777}"/>
              </a:ext>
            </a:extLst>
          </p:cNvPr>
          <p:cNvPicPr>
            <a:picLocks noChangeAspect="1"/>
          </p:cNvPicPr>
          <p:nvPr/>
        </p:nvPicPr>
        <p:blipFill>
          <a:blip r:embed="rId6"/>
          <a:stretch>
            <a:fillRect/>
          </a:stretch>
        </p:blipFill>
        <p:spPr>
          <a:xfrm>
            <a:off x="3598986" y="1223817"/>
            <a:ext cx="7562518" cy="4667154"/>
          </a:xfrm>
          <a:prstGeom prst="rect">
            <a:avLst/>
          </a:prstGeom>
        </p:spPr>
      </p:pic>
      <p:pic>
        <p:nvPicPr>
          <p:cNvPr id="13" name="Picture 12">
            <a:extLst>
              <a:ext uri="{FF2B5EF4-FFF2-40B4-BE49-F238E27FC236}">
                <a16:creationId xmlns:a16="http://schemas.microsoft.com/office/drawing/2014/main" id="{D45B12C2-992A-42AC-8F94-6B3AAC375F71}"/>
              </a:ext>
            </a:extLst>
          </p:cNvPr>
          <p:cNvPicPr>
            <a:picLocks noChangeAspect="1"/>
          </p:cNvPicPr>
          <p:nvPr/>
        </p:nvPicPr>
        <p:blipFill>
          <a:blip r:embed="rId7"/>
          <a:stretch>
            <a:fillRect/>
          </a:stretch>
        </p:blipFill>
        <p:spPr>
          <a:xfrm>
            <a:off x="5539550" y="3294185"/>
            <a:ext cx="1112900" cy="762952"/>
          </a:xfrm>
          <a:prstGeom prst="rect">
            <a:avLst/>
          </a:prstGeom>
        </p:spPr>
      </p:pic>
    </p:spTree>
    <p:extLst>
      <p:ext uri="{BB962C8B-B14F-4D97-AF65-F5344CB8AC3E}">
        <p14:creationId xmlns:p14="http://schemas.microsoft.com/office/powerpoint/2010/main" val="130644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fontScale="85000" lnSpcReduction="20000"/>
          </a:bodyPr>
          <a:lstStyle/>
          <a:p>
            <a:pPr marL="457200" indent="-457200" algn="l">
              <a:buFont typeface="+mj-lt"/>
              <a:buAutoNum type="arabicPeriod" startAt="8"/>
            </a:pPr>
            <a:r>
              <a:rPr lang="en-US" dirty="0"/>
              <a:t>Budweiser would like to investigate the difference with respect to IBU and ABV between IPAs (India Pale Ales) and other types of Ale. Use a KNN classification to investigate this relationship.  Provide statistical evidence one way or the other.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1523838" y="5842061"/>
            <a:ext cx="9144324"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83% chance that the beer is an IPA at K=5 and an 82.6% chance that the beer is an IPA at K=15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Content Placeholder 6">
            <a:extLst>
              <a:ext uri="{FF2B5EF4-FFF2-40B4-BE49-F238E27FC236}">
                <a16:creationId xmlns:a16="http://schemas.microsoft.com/office/drawing/2014/main" id="{7834A13F-98D3-4823-812D-536AA869225F}"/>
              </a:ext>
            </a:extLst>
          </p:cNvPr>
          <p:cNvPicPr>
            <a:picLocks noChangeAspect="1"/>
          </p:cNvPicPr>
          <p:nvPr/>
        </p:nvPicPr>
        <p:blipFill>
          <a:blip r:embed="rId6"/>
          <a:stretch>
            <a:fillRect/>
          </a:stretch>
        </p:blipFill>
        <p:spPr>
          <a:xfrm>
            <a:off x="2465654" y="1496190"/>
            <a:ext cx="7041923" cy="4345871"/>
          </a:xfrm>
          <a:prstGeom prst="rect">
            <a:avLst/>
          </a:prstGeom>
        </p:spPr>
      </p:pic>
    </p:spTree>
    <p:extLst>
      <p:ext uri="{BB962C8B-B14F-4D97-AF65-F5344CB8AC3E}">
        <p14:creationId xmlns:p14="http://schemas.microsoft.com/office/powerpoint/2010/main" val="237336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8"/>
            </a:pPr>
            <a:r>
              <a:rPr lang="en-US" dirty="0"/>
              <a:t>Supplement your response to this question with any other methods or techniques you have learned</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68D08F3-0A97-4991-8CE0-6EACB06ED051}"/>
              </a:ext>
            </a:extLst>
          </p:cNvPr>
          <p:cNvPicPr>
            <a:picLocks noChangeAspect="1"/>
          </p:cNvPicPr>
          <p:nvPr/>
        </p:nvPicPr>
        <p:blipFill>
          <a:blip r:embed="rId6"/>
          <a:stretch>
            <a:fillRect/>
          </a:stretch>
        </p:blipFill>
        <p:spPr>
          <a:xfrm>
            <a:off x="6284686" y="1465386"/>
            <a:ext cx="5456782" cy="3367614"/>
          </a:xfrm>
          <a:prstGeom prst="rect">
            <a:avLst/>
          </a:prstGeom>
        </p:spPr>
      </p:pic>
      <p:pic>
        <p:nvPicPr>
          <p:cNvPr id="12" name="Picture 11">
            <a:extLst>
              <a:ext uri="{FF2B5EF4-FFF2-40B4-BE49-F238E27FC236}">
                <a16:creationId xmlns:a16="http://schemas.microsoft.com/office/drawing/2014/main" id="{5C0F1C42-0184-4E8F-8B8D-2D52BE2DE9C0}"/>
              </a:ext>
            </a:extLst>
          </p:cNvPr>
          <p:cNvPicPr>
            <a:picLocks noChangeAspect="1"/>
          </p:cNvPicPr>
          <p:nvPr/>
        </p:nvPicPr>
        <p:blipFill>
          <a:blip r:embed="rId7"/>
          <a:stretch>
            <a:fillRect/>
          </a:stretch>
        </p:blipFill>
        <p:spPr>
          <a:xfrm>
            <a:off x="216190" y="1465385"/>
            <a:ext cx="5519257" cy="3406170"/>
          </a:xfrm>
          <a:prstGeom prst="rect">
            <a:avLst/>
          </a:prstGeom>
        </p:spPr>
      </p:pic>
      <p:sp>
        <p:nvSpPr>
          <p:cNvPr id="9" name="TextBox 8">
            <a:extLst>
              <a:ext uri="{FF2B5EF4-FFF2-40B4-BE49-F238E27FC236}">
                <a16:creationId xmlns:a16="http://schemas.microsoft.com/office/drawing/2014/main" id="{CAF18068-365F-414A-84C7-81839164C691}"/>
              </a:ext>
            </a:extLst>
          </p:cNvPr>
          <p:cNvSpPr txBox="1"/>
          <p:nvPr/>
        </p:nvSpPr>
        <p:spPr>
          <a:xfrm>
            <a:off x="216190" y="4992286"/>
            <a:ext cx="11898923" cy="1200329"/>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If you run a Naïve Bayes on the most popular ABV (.065) &amp; the most popular IBU (65), there is a 60% chance the beer will be an IPA. If you run a Naïve Bayes on the 2nd most popular ABV (.07) and the 2nd most popular IBU (70), there is a 78% chance it will be an IPA. If we want to break records with our limited edition and compete with both Oregon (138 IBU) and Colorado (12.8% Alcohol by Volume), according to Naïve Bayes, we should DEFINITELY CREATE AN IPA.</a:t>
            </a:r>
          </a:p>
        </p:txBody>
      </p:sp>
    </p:spTree>
    <p:extLst>
      <p:ext uri="{BB962C8B-B14F-4D97-AF65-F5344CB8AC3E}">
        <p14:creationId xmlns:p14="http://schemas.microsoft.com/office/powerpoint/2010/main" val="42148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3186072" y="5719392"/>
            <a:ext cx="6394612"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Less than 30% of New Mexico’s beer styles are an American IPA.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A5CDFD0A-9523-4EFB-A7AB-FBBC2C4386C4}"/>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1524000" y="1571625"/>
            <a:ext cx="9144000" cy="3714750"/>
          </a:xfrm>
          <a:prstGeom prst="rect">
            <a:avLst/>
          </a:prstGeom>
        </p:spPr>
      </p:pic>
    </p:spTree>
    <p:extLst>
      <p:ext uri="{BB962C8B-B14F-4D97-AF65-F5344CB8AC3E}">
        <p14:creationId xmlns:p14="http://schemas.microsoft.com/office/powerpoint/2010/main" val="300453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2935300" y="5862013"/>
            <a:ext cx="6524600"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latin typeface="Calibri" panose="020F0502020204030204" pitchFamily="34" charset="0"/>
              </a:rPr>
              <a:t>The American IPA is the most popular style of beer in the country.</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FC863666-8FF2-443A-AD52-B0A61D1128B7}"/>
              </a:ext>
            </a:extLst>
          </p:cNvPr>
          <p:cNvPicPr>
            <a:picLocks noChangeAspect="1"/>
          </p:cNvPicPr>
          <p:nvPr/>
        </p:nvPicPr>
        <p:blipFill>
          <a:blip r:embed="rId6"/>
          <a:stretch>
            <a:fillRect/>
          </a:stretch>
        </p:blipFill>
        <p:spPr>
          <a:xfrm>
            <a:off x="1465943" y="1371857"/>
            <a:ext cx="8839199" cy="4314404"/>
          </a:xfrm>
          <a:prstGeom prst="rect">
            <a:avLst/>
          </a:prstGeom>
        </p:spPr>
      </p:pic>
    </p:spTree>
    <p:extLst>
      <p:ext uri="{BB962C8B-B14F-4D97-AF65-F5344CB8AC3E}">
        <p14:creationId xmlns:p14="http://schemas.microsoft.com/office/powerpoint/2010/main" val="366866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D12823-2EEA-484D-A746-09C9F4341CE2}"/>
              </a:ext>
            </a:extLst>
          </p:cNvPr>
          <p:cNvPicPr>
            <a:picLocks noChangeAspect="1"/>
          </p:cNvPicPr>
          <p:nvPr/>
        </p:nvPicPr>
        <p:blipFill>
          <a:blip r:embed="rId3"/>
          <a:stretch>
            <a:fillRect/>
          </a:stretch>
        </p:blipFill>
        <p:spPr>
          <a:xfrm>
            <a:off x="3148818" y="1297050"/>
            <a:ext cx="5501643" cy="4211258"/>
          </a:xfrm>
          <a:prstGeom prst="rect">
            <a:avLst/>
          </a:prstGeom>
        </p:spPr>
      </p:pic>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1523998" y="5560950"/>
            <a:ext cx="9894277" cy="686470"/>
          </a:xfrm>
          <a:prstGeom prst="rect">
            <a:avLst/>
          </a:prstGeom>
          <a:solidFill>
            <a:schemeClr val="accent2">
              <a:lumMod val="20000"/>
              <a:lumOff val="80000"/>
            </a:schemeClr>
          </a:solidFill>
          <a:ln w="38100">
            <a:solidFill>
              <a:schemeClr val="tx1"/>
            </a:solidFill>
          </a:ln>
        </p:spPr>
        <p:txBody>
          <a:bodyPr wrap="square" rtlCol="0">
            <a:spAutoFit/>
          </a:bodyPr>
          <a:lstStyle/>
          <a:p>
            <a:pPr marL="115888" lvl="1">
              <a:lnSpc>
                <a:spcPct val="110000"/>
              </a:lnSpc>
            </a:pPr>
            <a:r>
              <a:rPr lang="en-US" b="1" dirty="0">
                <a:solidFill>
                  <a:schemeClr val="tx1">
                    <a:lumMod val="85000"/>
                    <a:lumOff val="15000"/>
                  </a:schemeClr>
                </a:solidFill>
                <a:latin typeface="Calibri" panose="020F0502020204030204" pitchFamily="34" charset="0"/>
              </a:rPr>
              <a:t>98 Problems (</a:t>
            </a:r>
            <a:r>
              <a:rPr lang="en-US" b="1" dirty="0" err="1">
                <a:solidFill>
                  <a:schemeClr val="tx1">
                    <a:lumMod val="85000"/>
                    <a:lumOff val="15000"/>
                  </a:schemeClr>
                </a:solidFill>
                <a:latin typeface="Calibri" panose="020F0502020204030204" pitchFamily="34" charset="0"/>
              </a:rPr>
              <a:t>Cuz</a:t>
            </a:r>
            <a:r>
              <a:rPr lang="en-US" b="1" dirty="0">
                <a:solidFill>
                  <a:schemeClr val="tx1">
                    <a:lumMod val="85000"/>
                    <a:lumOff val="15000"/>
                  </a:schemeClr>
                </a:solidFill>
                <a:latin typeface="Calibri" panose="020F0502020204030204" pitchFamily="34" charset="0"/>
              </a:rPr>
              <a:t> A Hop </a:t>
            </a:r>
            <a:r>
              <a:rPr lang="en-US" b="1" dirty="0" err="1">
                <a:solidFill>
                  <a:schemeClr val="tx1">
                    <a:lumMod val="85000"/>
                    <a:lumOff val="15000"/>
                  </a:schemeClr>
                </a:solidFill>
                <a:latin typeface="Calibri" panose="020F0502020204030204" pitchFamily="34" charset="0"/>
              </a:rPr>
              <a:t>Ain't</a:t>
            </a:r>
            <a:r>
              <a:rPr lang="en-US" b="1" dirty="0">
                <a:solidFill>
                  <a:schemeClr val="tx1">
                    <a:lumMod val="85000"/>
                    <a:lumOff val="15000"/>
                  </a:schemeClr>
                </a:solidFill>
                <a:latin typeface="Calibri" panose="020F0502020204030204" pitchFamily="34" charset="0"/>
              </a:rPr>
              <a:t> One) by Perrin Brewing Company has an ABV of 6.5% (&gt; ABV median) and IBU of 65 ( &gt; IBU median).</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5"/>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5"/>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01438C6-2848-4EE4-B382-F4F2FF5F4727}"/>
              </a:ext>
            </a:extLst>
          </p:cNvPr>
          <p:cNvCxnSpPr>
            <a:cxnSpLocks/>
          </p:cNvCxnSpPr>
          <p:nvPr/>
        </p:nvCxnSpPr>
        <p:spPr>
          <a:xfrm flipH="1">
            <a:off x="3299460" y="3497580"/>
            <a:ext cx="2948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F59C0A-046D-4996-B50B-D79D9747F858}"/>
              </a:ext>
            </a:extLst>
          </p:cNvPr>
          <p:cNvCxnSpPr>
            <a:cxnSpLocks/>
          </p:cNvCxnSpPr>
          <p:nvPr/>
        </p:nvCxnSpPr>
        <p:spPr>
          <a:xfrm>
            <a:off x="6248400" y="3497580"/>
            <a:ext cx="0" cy="14859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73DFC8D-394C-4050-9076-ACE3D1E9F196}"/>
              </a:ext>
            </a:extLst>
          </p:cNvPr>
          <p:cNvSpPr txBox="1"/>
          <p:nvPr/>
        </p:nvSpPr>
        <p:spPr>
          <a:xfrm>
            <a:off x="3002282" y="3374469"/>
            <a:ext cx="457197" cy="246221"/>
          </a:xfrm>
          <a:prstGeom prst="rect">
            <a:avLst/>
          </a:prstGeom>
          <a:noFill/>
        </p:spPr>
        <p:txBody>
          <a:bodyPr wrap="square" rtlCol="0">
            <a:spAutoFit/>
          </a:bodyPr>
          <a:lstStyle/>
          <a:p>
            <a:r>
              <a:rPr lang="en-US" sz="1000" dirty="0">
                <a:solidFill>
                  <a:srgbClr val="FF0000"/>
                </a:solidFill>
              </a:rPr>
              <a:t>65</a:t>
            </a:r>
          </a:p>
        </p:txBody>
      </p:sp>
      <p:sp>
        <p:nvSpPr>
          <p:cNvPr id="28" name="TextBox 27">
            <a:extLst>
              <a:ext uri="{FF2B5EF4-FFF2-40B4-BE49-F238E27FC236}">
                <a16:creationId xmlns:a16="http://schemas.microsoft.com/office/drawing/2014/main" id="{ED076D80-C89A-49DD-9D65-952EEE99CFB0}"/>
              </a:ext>
            </a:extLst>
          </p:cNvPr>
          <p:cNvSpPr txBox="1"/>
          <p:nvPr/>
        </p:nvSpPr>
        <p:spPr>
          <a:xfrm rot="16200000">
            <a:off x="6040651" y="5020788"/>
            <a:ext cx="415498" cy="215444"/>
          </a:xfrm>
          <a:prstGeom prst="rect">
            <a:avLst/>
          </a:prstGeom>
          <a:noFill/>
        </p:spPr>
        <p:txBody>
          <a:bodyPr wrap="none" rtlCol="0">
            <a:spAutoFit/>
          </a:bodyPr>
          <a:lstStyle/>
          <a:p>
            <a:r>
              <a:rPr lang="en-US" sz="800" dirty="0">
                <a:solidFill>
                  <a:srgbClr val="FF0000"/>
                </a:solidFill>
              </a:rPr>
              <a:t>0.065</a:t>
            </a:r>
          </a:p>
        </p:txBody>
      </p:sp>
    </p:spTree>
    <p:extLst>
      <p:ext uri="{BB962C8B-B14F-4D97-AF65-F5344CB8AC3E}">
        <p14:creationId xmlns:p14="http://schemas.microsoft.com/office/powerpoint/2010/main" val="258316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algn="l"/>
            <a:r>
              <a:rPr lang="en-US" dirty="0"/>
              <a:t>summary</a:t>
            </a:r>
          </a:p>
        </p:txBody>
      </p:sp>
      <p:sp>
        <p:nvSpPr>
          <p:cNvPr id="6" name="TextBox 5">
            <a:extLst>
              <a:ext uri="{FF2B5EF4-FFF2-40B4-BE49-F238E27FC236}">
                <a16:creationId xmlns:a16="http://schemas.microsoft.com/office/drawing/2014/main" id="{32EABA4B-5217-4618-95A3-F54B6A0567F1}"/>
              </a:ext>
            </a:extLst>
          </p:cNvPr>
          <p:cNvSpPr txBox="1"/>
          <p:nvPr/>
        </p:nvSpPr>
        <p:spPr>
          <a:xfrm>
            <a:off x="430220" y="2031333"/>
            <a:ext cx="4436417" cy="3124060"/>
          </a:xfrm>
          <a:prstGeom prst="rect">
            <a:avLst/>
          </a:prstGeom>
          <a:solidFill>
            <a:schemeClr val="accent2">
              <a:lumMod val="20000"/>
              <a:lumOff val="80000"/>
            </a:schemeClr>
          </a:solidFill>
          <a:ln w="38100">
            <a:solidFill>
              <a:schemeClr val="tx1"/>
            </a:solidFill>
          </a:ln>
        </p:spPr>
        <p:txBody>
          <a:bodyPr wrap="square" rtlCol="0">
            <a:spAutoFit/>
          </a:bodyPr>
          <a:lstStyle/>
          <a:p>
            <a:pPr marL="115888" lvl="1">
              <a:lnSpc>
                <a:spcPct val="110000"/>
              </a:lnSpc>
            </a:pPr>
            <a:r>
              <a:rPr lang="en-US" b="1" dirty="0">
                <a:solidFill>
                  <a:schemeClr val="tx1">
                    <a:lumMod val="85000"/>
                    <a:lumOff val="15000"/>
                  </a:schemeClr>
                </a:solidFill>
                <a:latin typeface="Calibri" panose="020F0502020204030204" pitchFamily="34" charset="0"/>
              </a:rPr>
              <a:t>The untapped market we would like to explore is New Mexico. </a:t>
            </a:r>
          </a:p>
          <a:p>
            <a:pPr marL="115888" lvl="1">
              <a:lnSpc>
                <a:spcPct val="110000"/>
              </a:lnSpc>
            </a:pPr>
            <a:r>
              <a:rPr lang="en-US" b="1" dirty="0">
                <a:solidFill>
                  <a:schemeClr val="tx1">
                    <a:lumMod val="85000"/>
                    <a:lumOff val="15000"/>
                  </a:schemeClr>
                </a:solidFill>
                <a:latin typeface="Calibri" panose="020F0502020204030204" pitchFamily="34" charset="0"/>
              </a:rPr>
              <a:t>They have less than 1% of all Breweries and their citizens tastes are a perfect match for a higher ABV and IBU beer</a:t>
            </a:r>
          </a:p>
          <a:p>
            <a:pPr marL="115888" lvl="1">
              <a:lnSpc>
                <a:spcPct val="110000"/>
              </a:lnSpc>
            </a:pPr>
            <a:r>
              <a:rPr lang="en-US" b="1" dirty="0">
                <a:solidFill>
                  <a:schemeClr val="tx1">
                    <a:lumMod val="85000"/>
                    <a:lumOff val="15000"/>
                  </a:schemeClr>
                </a:solidFill>
                <a:latin typeface="Calibri" panose="020F0502020204030204" pitchFamily="34" charset="0"/>
              </a:rPr>
              <a:t>Our new flagship beer should be an IPA because it is not only the most popular American beer, but it also fits our ABV and IBU range and it is an underrepresented beer in New Mexico.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D076D80-C89A-49DD-9D65-952EEE99CFB0}"/>
              </a:ext>
            </a:extLst>
          </p:cNvPr>
          <p:cNvSpPr txBox="1"/>
          <p:nvPr/>
        </p:nvSpPr>
        <p:spPr>
          <a:xfrm rot="16200000">
            <a:off x="6040651" y="5020788"/>
            <a:ext cx="415498" cy="215444"/>
          </a:xfrm>
          <a:prstGeom prst="rect">
            <a:avLst/>
          </a:prstGeom>
          <a:noFill/>
        </p:spPr>
        <p:txBody>
          <a:bodyPr wrap="none" rtlCol="0">
            <a:spAutoFit/>
          </a:bodyPr>
          <a:lstStyle/>
          <a:p>
            <a:r>
              <a:rPr lang="en-US" sz="800" dirty="0">
                <a:solidFill>
                  <a:srgbClr val="FF0000"/>
                </a:solidFill>
              </a:rPr>
              <a:t>0.065</a:t>
            </a:r>
          </a:p>
        </p:txBody>
      </p:sp>
      <p:pic>
        <p:nvPicPr>
          <p:cNvPr id="12" name="Picture 11">
            <a:extLst>
              <a:ext uri="{FF2B5EF4-FFF2-40B4-BE49-F238E27FC236}">
                <a16:creationId xmlns:a16="http://schemas.microsoft.com/office/drawing/2014/main" id="{D663DB94-90ED-4962-AF0B-083C6DAE8E1A}"/>
              </a:ext>
            </a:extLst>
          </p:cNvPr>
          <p:cNvPicPr>
            <a:picLocks noChangeAspect="1"/>
          </p:cNvPicPr>
          <p:nvPr/>
        </p:nvPicPr>
        <p:blipFill>
          <a:blip r:embed="rId6"/>
          <a:stretch>
            <a:fillRect/>
          </a:stretch>
        </p:blipFill>
        <p:spPr>
          <a:xfrm>
            <a:off x="4876410" y="1272724"/>
            <a:ext cx="6987929" cy="4312551"/>
          </a:xfrm>
          <a:prstGeom prst="rect">
            <a:avLst/>
          </a:prstGeom>
        </p:spPr>
      </p:pic>
    </p:spTree>
    <p:extLst>
      <p:ext uri="{BB962C8B-B14F-4D97-AF65-F5344CB8AC3E}">
        <p14:creationId xmlns:p14="http://schemas.microsoft.com/office/powerpoint/2010/main" val="70282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algn="l"/>
            <a:r>
              <a:rPr lang="en-US" dirty="0"/>
              <a:t>YOUTUBE Links: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D6737E66-4CDA-4CF6-ACC5-56964934C7A6}"/>
              </a:ext>
            </a:extLst>
          </p:cNvPr>
          <p:cNvSpPr txBox="1"/>
          <p:nvPr/>
        </p:nvSpPr>
        <p:spPr>
          <a:xfrm>
            <a:off x="1219200" y="1852246"/>
            <a:ext cx="7463069" cy="1200329"/>
          </a:xfrm>
          <a:prstGeom prst="rect">
            <a:avLst/>
          </a:prstGeom>
          <a:noFill/>
        </p:spPr>
        <p:txBody>
          <a:bodyPr wrap="none" rtlCol="0">
            <a:spAutoFit/>
          </a:bodyPr>
          <a:lstStyle/>
          <a:p>
            <a:r>
              <a:rPr lang="en-US" dirty="0"/>
              <a:t>Tricia Herrera YouTube Link: </a:t>
            </a:r>
            <a:r>
              <a:rPr lang="en-US" b="0" i="0" u="none" strike="noStrike" dirty="0">
                <a:effectLst/>
                <a:latin typeface="-apple-system"/>
                <a:hlinkClick r:id="rId6"/>
              </a:rPr>
              <a:t>https://www.youtube.com/watch?v=tUrTIKhdiFc</a:t>
            </a:r>
            <a:r>
              <a:rPr lang="en-US" dirty="0"/>
              <a:t> </a:t>
            </a:r>
          </a:p>
          <a:p>
            <a:endParaRPr lang="en-US" dirty="0"/>
          </a:p>
          <a:p>
            <a:r>
              <a:rPr lang="en-US" dirty="0"/>
              <a:t>Eric Cadena YouTube Link</a:t>
            </a:r>
            <a:r>
              <a:rPr lang="en-US"/>
              <a:t>: </a:t>
            </a:r>
            <a:r>
              <a:rPr lang="en-US" sz="1800" u="sng">
                <a:solidFill>
                  <a:srgbClr val="065FD4"/>
                </a:solidFill>
                <a:effectLst/>
                <a:latin typeface="Roboto" panose="02000000000000000000" pitchFamily="2" charset="0"/>
                <a:ea typeface="Times New Roman" panose="02020603050405020304" pitchFamily="18" charset="0"/>
                <a:cs typeface="Times New Roman" panose="02020603050405020304" pitchFamily="18" charset="0"/>
                <a:hlinkClick r:id="rId7"/>
              </a:rPr>
              <a:t>https://youtu.be/oq6OGRkdcd8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305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95565"/>
            <a:ext cx="11093246" cy="609572"/>
          </a:xfrm>
        </p:spPr>
        <p:txBody>
          <a:bodyPr>
            <a:normAutofit/>
          </a:bodyPr>
          <a:lstStyle/>
          <a:p>
            <a:pPr marL="457200" indent="-457200" algn="l">
              <a:buAutoNum type="arabicPeriod" startAt="3"/>
            </a:pPr>
            <a:r>
              <a:rPr lang="en-US" dirty="0"/>
              <a:t>Address the missing values in each column.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918694" y="5506533"/>
            <a:ext cx="10874478" cy="646331"/>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In place of NA values for ABV or IBU, we used the Brewery ID's mean. In cases where there were no ‘Brewery ID’ mean available, we took the  overall column mean. </a:t>
            </a:r>
            <a:endParaRPr lang="en-US" sz="2400" b="1" dirty="0">
              <a:solidFill>
                <a:schemeClr val="tx1">
                  <a:lumMod val="85000"/>
                  <a:lumOff val="15000"/>
                </a:schemeClr>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6"/>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6"/>
              <a:stretch>
                <a:fillRect/>
              </a:stretch>
            </p:blipFill>
            <p:spPr>
              <a:xfrm>
                <a:off x="2639429" y="91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01A381C4-D9E8-4FDB-8E5E-CDEA9AA6AF8D}"/>
                  </a:ext>
                </a:extLst>
              </p14:cNvPr>
              <p14:cNvContentPartPr/>
              <p14:nvPr/>
            </p14:nvContentPartPr>
            <p14:xfrm>
              <a:off x="187829" y="4121200"/>
              <a:ext cx="360" cy="360"/>
            </p14:xfrm>
          </p:contentPart>
        </mc:Choice>
        <mc:Fallback xmlns="">
          <p:pic>
            <p:nvPicPr>
              <p:cNvPr id="8" name="Ink 7">
                <a:extLst>
                  <a:ext uri="{FF2B5EF4-FFF2-40B4-BE49-F238E27FC236}">
                    <a16:creationId xmlns:a16="http://schemas.microsoft.com/office/drawing/2014/main" id="{01A381C4-D9E8-4FDB-8E5E-CDEA9AA6AF8D}"/>
                  </a:ext>
                </a:extLst>
              </p:cNvPr>
              <p:cNvPicPr/>
              <p:nvPr/>
            </p:nvPicPr>
            <p:blipFill>
              <a:blip r:embed="rId6"/>
              <a:stretch>
                <a:fillRect/>
              </a:stretch>
            </p:blipFill>
            <p:spPr>
              <a:xfrm>
                <a:off x="179189" y="4112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19A199A-721C-4C02-B8A3-E4809437C1A9}"/>
                  </a:ext>
                </a:extLst>
              </p14:cNvPr>
              <p14:cNvContentPartPr/>
              <p14:nvPr/>
            </p14:nvContentPartPr>
            <p14:xfrm>
              <a:off x="1777589" y="3838960"/>
              <a:ext cx="360" cy="360"/>
            </p14:xfrm>
          </p:contentPart>
        </mc:Choice>
        <mc:Fallback xmlns="">
          <p:pic>
            <p:nvPicPr>
              <p:cNvPr id="9" name="Ink 8">
                <a:extLst>
                  <a:ext uri="{FF2B5EF4-FFF2-40B4-BE49-F238E27FC236}">
                    <a16:creationId xmlns:a16="http://schemas.microsoft.com/office/drawing/2014/main" id="{C19A199A-721C-4C02-B8A3-E4809437C1A9}"/>
                  </a:ext>
                </a:extLst>
              </p:cNvPr>
              <p:cNvPicPr/>
              <p:nvPr/>
            </p:nvPicPr>
            <p:blipFill>
              <a:blip r:embed="rId6"/>
              <a:stretch>
                <a:fillRect/>
              </a:stretch>
            </p:blipFill>
            <p:spPr>
              <a:xfrm>
                <a:off x="1768949" y="3829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621BA1F-75E6-4A04-891D-127A417AFE04}"/>
                  </a:ext>
                </a:extLst>
              </p14:cNvPr>
              <p14:cNvContentPartPr/>
              <p14:nvPr/>
            </p14:nvContentPartPr>
            <p14:xfrm>
              <a:off x="1944629" y="3316240"/>
              <a:ext cx="2911320" cy="37800"/>
            </p14:xfrm>
          </p:contentPart>
        </mc:Choice>
        <mc:Fallback xmlns="">
          <p:pic>
            <p:nvPicPr>
              <p:cNvPr id="10" name="Ink 9">
                <a:extLst>
                  <a:ext uri="{FF2B5EF4-FFF2-40B4-BE49-F238E27FC236}">
                    <a16:creationId xmlns:a16="http://schemas.microsoft.com/office/drawing/2014/main" id="{6621BA1F-75E6-4A04-891D-127A417AFE04}"/>
                  </a:ext>
                </a:extLst>
              </p:cNvPr>
              <p:cNvPicPr/>
              <p:nvPr/>
            </p:nvPicPr>
            <p:blipFill>
              <a:blip r:embed="rId11"/>
              <a:stretch>
                <a:fillRect/>
              </a:stretch>
            </p:blipFill>
            <p:spPr>
              <a:xfrm>
                <a:off x="1935629" y="3307240"/>
                <a:ext cx="2928960" cy="55440"/>
              </a:xfrm>
              <a:prstGeom prst="rect">
                <a:avLst/>
              </a:prstGeom>
            </p:spPr>
          </p:pic>
        </mc:Fallback>
      </mc:AlternateContent>
      <p:pic>
        <p:nvPicPr>
          <p:cNvPr id="12" name="Picture 11">
            <a:extLst>
              <a:ext uri="{FF2B5EF4-FFF2-40B4-BE49-F238E27FC236}">
                <a16:creationId xmlns:a16="http://schemas.microsoft.com/office/drawing/2014/main" id="{E36E4603-F6D0-464A-8D48-5468CC975970}"/>
              </a:ext>
            </a:extLst>
          </p:cNvPr>
          <p:cNvPicPr>
            <a:picLocks noChangeAspect="1"/>
          </p:cNvPicPr>
          <p:nvPr/>
        </p:nvPicPr>
        <p:blipFill>
          <a:blip r:embed="rId12"/>
          <a:stretch>
            <a:fillRect/>
          </a:stretch>
        </p:blipFill>
        <p:spPr>
          <a:xfrm>
            <a:off x="6096000" y="1205350"/>
            <a:ext cx="5806556" cy="3924259"/>
          </a:xfrm>
          <a:prstGeom prst="rect">
            <a:avLst/>
          </a:prstGeom>
        </p:spPr>
      </p:pic>
      <p:cxnSp>
        <p:nvCxnSpPr>
          <p:cNvPr id="14" name="Straight Connector 13">
            <a:extLst>
              <a:ext uri="{FF2B5EF4-FFF2-40B4-BE49-F238E27FC236}">
                <a16:creationId xmlns:a16="http://schemas.microsoft.com/office/drawing/2014/main" id="{2A4221EA-5BC1-494D-A401-22BD6E60599A}"/>
              </a:ext>
            </a:extLst>
          </p:cNvPr>
          <p:cNvCxnSpPr/>
          <p:nvPr/>
        </p:nvCxnSpPr>
        <p:spPr>
          <a:xfrm>
            <a:off x="549377" y="601293"/>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DD01C79A-B4A6-42CD-8101-78713DBD7EC4}"/>
              </a:ext>
            </a:extLst>
          </p:cNvPr>
          <p:cNvPicPr>
            <a:picLocks noChangeAspect="1"/>
          </p:cNvPicPr>
          <p:nvPr/>
        </p:nvPicPr>
        <p:blipFill>
          <a:blip r:embed="rId13"/>
          <a:stretch>
            <a:fillRect/>
          </a:stretch>
        </p:blipFill>
        <p:spPr>
          <a:xfrm>
            <a:off x="289444" y="1185626"/>
            <a:ext cx="5697172" cy="3927792"/>
          </a:xfrm>
          <a:prstGeom prst="rect">
            <a:avLst/>
          </a:prstGeom>
        </p:spPr>
      </p:pic>
    </p:spTree>
    <p:extLst>
      <p:ext uri="{BB962C8B-B14F-4D97-AF65-F5344CB8AC3E}">
        <p14:creationId xmlns:p14="http://schemas.microsoft.com/office/powerpoint/2010/main" val="272729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lstStyle/>
          <a:p>
            <a:pPr marL="457200" indent="-457200" algn="l">
              <a:buFont typeface="+mj-lt"/>
              <a:buAutoNum type="arabicPeriod"/>
            </a:pPr>
            <a:r>
              <a:rPr lang="en-US" dirty="0"/>
              <a:t>How many breweries are present in each state? </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4C4FA88-E4E0-4DF0-A1D1-CE2F5DA0892B}"/>
                  </a:ext>
                </a:extLst>
              </p14:cNvPr>
              <p14:cNvContentPartPr/>
              <p14:nvPr/>
            </p14:nvContentPartPr>
            <p14:xfrm>
              <a:off x="956069" y="4180960"/>
              <a:ext cx="1087560" cy="386280"/>
            </p14:xfrm>
          </p:contentPart>
        </mc:Choice>
        <mc:Fallback xmlns="">
          <p:pic>
            <p:nvPicPr>
              <p:cNvPr id="9" name="Ink 8">
                <a:extLst>
                  <a:ext uri="{FF2B5EF4-FFF2-40B4-BE49-F238E27FC236}">
                    <a16:creationId xmlns:a16="http://schemas.microsoft.com/office/drawing/2014/main" id="{94C4FA88-E4E0-4DF0-A1D1-CE2F5DA0892B}"/>
                  </a:ext>
                </a:extLst>
              </p:cNvPr>
              <p:cNvPicPr/>
              <p:nvPr/>
            </p:nvPicPr>
            <p:blipFill>
              <a:blip r:embed="rId5"/>
              <a:stretch>
                <a:fillRect/>
              </a:stretch>
            </p:blipFill>
            <p:spPr>
              <a:xfrm>
                <a:off x="947069" y="4172320"/>
                <a:ext cx="1105200" cy="403920"/>
              </a:xfrm>
              <a:prstGeom prst="rect">
                <a:avLst/>
              </a:prstGeom>
            </p:spPr>
          </p:pic>
        </mc:Fallback>
      </mc:AlternateContent>
      <p:grpSp>
        <p:nvGrpSpPr>
          <p:cNvPr id="12" name="Group 11">
            <a:extLst>
              <a:ext uri="{FF2B5EF4-FFF2-40B4-BE49-F238E27FC236}">
                <a16:creationId xmlns:a16="http://schemas.microsoft.com/office/drawing/2014/main" id="{9259E5ED-D049-440F-BD5D-0B32044BAD17}"/>
              </a:ext>
            </a:extLst>
          </p:cNvPr>
          <p:cNvGrpSpPr/>
          <p:nvPr/>
        </p:nvGrpSpPr>
        <p:grpSpPr>
          <a:xfrm>
            <a:off x="10202731" y="4321720"/>
            <a:ext cx="1033200" cy="104760"/>
            <a:chOff x="10092160" y="4295380"/>
            <a:chExt cx="1033200" cy="10476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EFDA6F2-B701-4C9F-83DC-40424867FE17}"/>
                    </a:ext>
                  </a:extLst>
                </p14:cNvPr>
                <p14:cNvContentPartPr/>
                <p14:nvPr/>
              </p14:nvContentPartPr>
              <p14:xfrm>
                <a:off x="10108720" y="4295380"/>
                <a:ext cx="1016640" cy="90000"/>
              </p14:xfrm>
            </p:contentPart>
          </mc:Choice>
          <mc:Fallback xmlns="">
            <p:pic>
              <p:nvPicPr>
                <p:cNvPr id="10" name="Ink 9">
                  <a:extLst>
                    <a:ext uri="{FF2B5EF4-FFF2-40B4-BE49-F238E27FC236}">
                      <a16:creationId xmlns:a16="http://schemas.microsoft.com/office/drawing/2014/main" id="{7EFDA6F2-B701-4C9F-83DC-40424867FE17}"/>
                    </a:ext>
                  </a:extLst>
                </p:cNvPr>
                <p:cNvPicPr/>
                <p:nvPr/>
              </p:nvPicPr>
              <p:blipFill>
                <a:blip r:embed="rId7"/>
                <a:stretch>
                  <a:fillRect/>
                </a:stretch>
              </p:blipFill>
              <p:spPr>
                <a:xfrm>
                  <a:off x="10100080" y="4286740"/>
                  <a:ext cx="10342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BCB43A0-3C8A-4DFB-9D91-E82EF84E319F}"/>
                    </a:ext>
                  </a:extLst>
                </p14:cNvPr>
                <p14:cNvContentPartPr/>
                <p14:nvPr/>
              </p14:nvContentPartPr>
              <p14:xfrm>
                <a:off x="10092160" y="4323100"/>
                <a:ext cx="23400" cy="77040"/>
              </p14:xfrm>
            </p:contentPart>
          </mc:Choice>
          <mc:Fallback xmlns="">
            <p:pic>
              <p:nvPicPr>
                <p:cNvPr id="11" name="Ink 10">
                  <a:extLst>
                    <a:ext uri="{FF2B5EF4-FFF2-40B4-BE49-F238E27FC236}">
                      <a16:creationId xmlns:a16="http://schemas.microsoft.com/office/drawing/2014/main" id="{8BCB43A0-3C8A-4DFB-9D91-E82EF84E319F}"/>
                    </a:ext>
                  </a:extLst>
                </p:cNvPr>
                <p:cNvPicPr/>
                <p:nvPr/>
              </p:nvPicPr>
              <p:blipFill>
                <a:blip r:embed="rId9"/>
                <a:stretch>
                  <a:fillRect/>
                </a:stretch>
              </p:blipFill>
              <p:spPr>
                <a:xfrm>
                  <a:off x="10083520" y="4314100"/>
                  <a:ext cx="41040" cy="94680"/>
                </a:xfrm>
                <a:prstGeom prst="rect">
                  <a:avLst/>
                </a:prstGeom>
              </p:spPr>
            </p:pic>
          </mc:Fallback>
        </mc:AlternateContent>
      </p:grpSp>
      <p:cxnSp>
        <p:nvCxnSpPr>
          <p:cNvPr id="8" name="Straight Connector 7">
            <a:extLst>
              <a:ext uri="{FF2B5EF4-FFF2-40B4-BE49-F238E27FC236}">
                <a16:creationId xmlns:a16="http://schemas.microsoft.com/office/drawing/2014/main" id="{2F0FAB93-209D-4DF1-B3B2-ACA50CB99FDA}"/>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FFD5B84E-1B93-4D60-AC5F-F06B54F369CB}"/>
              </a:ext>
            </a:extLst>
          </p:cNvPr>
          <p:cNvPicPr>
            <a:picLocks noChangeAspect="1"/>
          </p:cNvPicPr>
          <p:nvPr/>
        </p:nvPicPr>
        <p:blipFill>
          <a:blip r:embed="rId10"/>
          <a:stretch>
            <a:fillRect/>
          </a:stretch>
        </p:blipFill>
        <p:spPr>
          <a:xfrm>
            <a:off x="1465943" y="722651"/>
            <a:ext cx="9050803" cy="5585639"/>
          </a:xfrm>
          <a:prstGeom prst="rect">
            <a:avLst/>
          </a:prstGeom>
        </p:spPr>
      </p:pic>
    </p:spTree>
    <p:extLst>
      <p:ext uri="{BB962C8B-B14F-4D97-AF65-F5344CB8AC3E}">
        <p14:creationId xmlns:p14="http://schemas.microsoft.com/office/powerpoint/2010/main" val="231434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6"/>
            </a:pPr>
            <a:r>
              <a:rPr lang="en-US" dirty="0"/>
              <a:t>Comment on the summary statistics and distribution of the ABV variable?</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865853"/>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38C0E03B-848C-4614-9DC7-CBBE6657BF4D}"/>
              </a:ext>
            </a:extLst>
          </p:cNvPr>
          <p:cNvPicPr>
            <a:picLocks noChangeAspect="1"/>
          </p:cNvPicPr>
          <p:nvPr/>
        </p:nvPicPr>
        <p:blipFill>
          <a:blip r:embed="rId6"/>
          <a:stretch>
            <a:fillRect/>
          </a:stretch>
        </p:blipFill>
        <p:spPr>
          <a:xfrm>
            <a:off x="4373788" y="5880417"/>
            <a:ext cx="3225656" cy="398179"/>
          </a:xfrm>
          <a:prstGeom prst="rect">
            <a:avLst/>
          </a:prstGeom>
        </p:spPr>
      </p:pic>
      <p:pic>
        <p:nvPicPr>
          <p:cNvPr id="8" name="Picture 7">
            <a:extLst>
              <a:ext uri="{FF2B5EF4-FFF2-40B4-BE49-F238E27FC236}">
                <a16:creationId xmlns:a16="http://schemas.microsoft.com/office/drawing/2014/main" id="{02633EB9-4670-434F-964C-6BEDE0EFF0A0}"/>
              </a:ext>
            </a:extLst>
          </p:cNvPr>
          <p:cNvPicPr>
            <a:picLocks noChangeAspect="1"/>
          </p:cNvPicPr>
          <p:nvPr/>
        </p:nvPicPr>
        <p:blipFill>
          <a:blip r:embed="rId7"/>
          <a:stretch>
            <a:fillRect/>
          </a:stretch>
        </p:blipFill>
        <p:spPr>
          <a:xfrm>
            <a:off x="1840048" y="1025536"/>
            <a:ext cx="8511903" cy="4854879"/>
          </a:xfrm>
          <a:prstGeom prst="rect">
            <a:avLst/>
          </a:prstGeom>
        </p:spPr>
      </p:pic>
    </p:spTree>
    <p:extLst>
      <p:ext uri="{BB962C8B-B14F-4D97-AF65-F5344CB8AC3E}">
        <p14:creationId xmlns:p14="http://schemas.microsoft.com/office/powerpoint/2010/main" val="222807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fontScale="92500"/>
          </a:bodyPr>
          <a:lstStyle/>
          <a:p>
            <a:pPr marL="457200" indent="-457200" algn="l">
              <a:buFont typeface="+mj-lt"/>
              <a:buAutoNum type="arabicPeriod" startAt="7"/>
            </a:pPr>
            <a:r>
              <a:rPr lang="en-US" dirty="0"/>
              <a:t>Is there an apparent relationship between the bitterness of the beer and its alcoholic content? Draw a scatter plot.  Make your best judgment of a relationship and EXPLAIN your answer.</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96105"/>
            <a:ext cx="11093246"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F483A96-BE75-4CD5-8408-81258EB188D1}"/>
              </a:ext>
            </a:extLst>
          </p:cNvPr>
          <p:cNvSpPr txBox="1"/>
          <p:nvPr/>
        </p:nvSpPr>
        <p:spPr>
          <a:xfrm>
            <a:off x="752896" y="5572908"/>
            <a:ext cx="10874478" cy="646331"/>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latin typeface="Calibri" panose="020F0502020204030204" pitchFamily="34" charset="0"/>
              </a:rPr>
              <a:t>As a</a:t>
            </a:r>
            <a:r>
              <a:rPr lang="en-US" sz="1800" b="1" i="0" u="none" strike="noStrike" dirty="0">
                <a:solidFill>
                  <a:schemeClr val="tx1">
                    <a:lumMod val="85000"/>
                    <a:lumOff val="15000"/>
                  </a:schemeClr>
                </a:solidFill>
                <a:effectLst/>
                <a:latin typeface="Calibri" panose="020F0502020204030204" pitchFamily="34" charset="0"/>
              </a:rPr>
              <a:t>lcohol content increases, the bitterness of beer increases.  This is not a one to one correlation but the trend, as shown by the regression line suggests a relationship between ABV and IBU. </a:t>
            </a:r>
          </a:p>
        </p:txBody>
      </p:sp>
      <p:pic>
        <p:nvPicPr>
          <p:cNvPr id="9" name="Picture 8">
            <a:extLst>
              <a:ext uri="{FF2B5EF4-FFF2-40B4-BE49-F238E27FC236}">
                <a16:creationId xmlns:a16="http://schemas.microsoft.com/office/drawing/2014/main" id="{0DC129B5-E721-4933-81DE-72E49C2697A8}"/>
              </a:ext>
            </a:extLst>
          </p:cNvPr>
          <p:cNvPicPr>
            <a:picLocks noChangeAspect="1"/>
          </p:cNvPicPr>
          <p:nvPr/>
        </p:nvPicPr>
        <p:blipFill rotWithShape="1">
          <a:blip r:embed="rId6"/>
          <a:srcRect b="673"/>
          <a:stretch/>
        </p:blipFill>
        <p:spPr>
          <a:xfrm>
            <a:off x="3849367" y="1332523"/>
            <a:ext cx="7212496" cy="4103966"/>
          </a:xfrm>
          <a:prstGeom prst="rect">
            <a:avLst/>
          </a:prstGeom>
        </p:spPr>
      </p:pic>
      <p:pic>
        <p:nvPicPr>
          <p:cNvPr id="4" name="Picture 3">
            <a:extLst>
              <a:ext uri="{FF2B5EF4-FFF2-40B4-BE49-F238E27FC236}">
                <a16:creationId xmlns:a16="http://schemas.microsoft.com/office/drawing/2014/main" id="{FCE75B26-527B-434E-AD89-F9C515820096}"/>
              </a:ext>
            </a:extLst>
          </p:cNvPr>
          <p:cNvPicPr>
            <a:picLocks noChangeAspect="1"/>
          </p:cNvPicPr>
          <p:nvPr/>
        </p:nvPicPr>
        <p:blipFill>
          <a:blip r:embed="rId7"/>
          <a:stretch>
            <a:fillRect/>
          </a:stretch>
        </p:blipFill>
        <p:spPr>
          <a:xfrm>
            <a:off x="224176" y="3229910"/>
            <a:ext cx="3225656" cy="398179"/>
          </a:xfrm>
          <a:prstGeom prst="rect">
            <a:avLst/>
          </a:prstGeom>
        </p:spPr>
      </p:pic>
    </p:spTree>
    <p:extLst>
      <p:ext uri="{BB962C8B-B14F-4D97-AF65-F5344CB8AC3E}">
        <p14:creationId xmlns:p14="http://schemas.microsoft.com/office/powerpoint/2010/main" val="31689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noAutofit/>
          </a:bodyPr>
          <a:lstStyle/>
          <a:p>
            <a:pPr marL="457200" indent="-457200" algn="l">
              <a:buFont typeface="+mj-lt"/>
              <a:buAutoNum type="arabicPeriod" startAt="4"/>
            </a:pPr>
            <a:r>
              <a:rPr lang="en-US" dirty="0"/>
              <a:t>Compute the median alcohol content and international bitterness unit for each state. Plot a bar chart to compare.</a:t>
            </a:r>
          </a:p>
        </p:txBody>
      </p:sp>
      <p:sp>
        <p:nvSpPr>
          <p:cNvPr id="7" name="TextBox 6">
            <a:extLst>
              <a:ext uri="{FF2B5EF4-FFF2-40B4-BE49-F238E27FC236}">
                <a16:creationId xmlns:a16="http://schemas.microsoft.com/office/drawing/2014/main" id="{DDB3E229-E9EB-42E3-BF47-7959C3AB2248}"/>
              </a:ext>
            </a:extLst>
          </p:cNvPr>
          <p:cNvSpPr txBox="1"/>
          <p:nvPr/>
        </p:nvSpPr>
        <p:spPr>
          <a:xfrm>
            <a:off x="854312" y="5607926"/>
            <a:ext cx="10892287" cy="646331"/>
          </a:xfrm>
          <a:prstGeom prst="rect">
            <a:avLst/>
          </a:prstGeom>
          <a:solidFill>
            <a:schemeClr val="accent2">
              <a:lumMod val="20000"/>
              <a:lumOff val="80000"/>
            </a:schemeClr>
          </a:solidFill>
          <a:ln w="28575">
            <a:solidFill>
              <a:schemeClr val="tx1"/>
            </a:solidFill>
          </a:ln>
        </p:spPr>
        <p:txBody>
          <a:bodyPr wrap="square">
            <a:spAutoFit/>
          </a:bodyPr>
          <a:lstStyle/>
          <a:p>
            <a:r>
              <a:rPr lang="en-US" b="1" dirty="0">
                <a:solidFill>
                  <a:schemeClr val="tx1">
                    <a:lumMod val="85000"/>
                    <a:lumOff val="15000"/>
                  </a:schemeClr>
                </a:solidFill>
              </a:rPr>
              <a:t>The state with the highest median alcohol content is Kentucky and the state with the lowest median alcohol content is Utah.  </a:t>
            </a:r>
          </a:p>
        </p:txBody>
      </p:sp>
      <p:cxnSp>
        <p:nvCxnSpPr>
          <p:cNvPr id="5" name="Straight Connector 4">
            <a:extLst>
              <a:ext uri="{FF2B5EF4-FFF2-40B4-BE49-F238E27FC236}">
                <a16:creationId xmlns:a16="http://schemas.microsoft.com/office/drawing/2014/main" id="{C2573E64-1F23-4854-A081-7D3B60674798}"/>
              </a:ext>
            </a:extLst>
          </p:cNvPr>
          <p:cNvCxnSpPr/>
          <p:nvPr/>
        </p:nvCxnSpPr>
        <p:spPr>
          <a:xfrm>
            <a:off x="439993" y="100835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873F919F-DA39-48B2-A64A-F25057B8FD82}"/>
              </a:ext>
            </a:extLst>
          </p:cNvPr>
          <p:cNvPicPr>
            <a:picLocks noChangeAspect="1"/>
          </p:cNvPicPr>
          <p:nvPr/>
        </p:nvPicPr>
        <p:blipFill>
          <a:blip r:embed="rId3"/>
          <a:stretch>
            <a:fillRect/>
          </a:stretch>
        </p:blipFill>
        <p:spPr>
          <a:xfrm>
            <a:off x="2762666" y="1371857"/>
            <a:ext cx="6666667" cy="4114286"/>
          </a:xfrm>
          <a:prstGeom prst="rect">
            <a:avLst/>
          </a:prstGeom>
        </p:spPr>
      </p:pic>
    </p:spTree>
    <p:extLst>
      <p:ext uri="{BB962C8B-B14F-4D97-AF65-F5344CB8AC3E}">
        <p14:creationId xmlns:p14="http://schemas.microsoft.com/office/powerpoint/2010/main" val="277197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noAutofit/>
          </a:bodyPr>
          <a:lstStyle/>
          <a:p>
            <a:pPr marL="457200" indent="-457200" algn="l">
              <a:buFont typeface="+mj-lt"/>
              <a:buAutoNum type="arabicPeriod" startAt="4"/>
            </a:pPr>
            <a:r>
              <a:rPr lang="en-US" dirty="0"/>
              <a:t>Compute the median alcohol content and international bitterness unit for each state. Plot a bar chart to compare.</a:t>
            </a:r>
          </a:p>
        </p:txBody>
      </p:sp>
      <p:sp>
        <p:nvSpPr>
          <p:cNvPr id="7" name="TextBox 6">
            <a:extLst>
              <a:ext uri="{FF2B5EF4-FFF2-40B4-BE49-F238E27FC236}">
                <a16:creationId xmlns:a16="http://schemas.microsoft.com/office/drawing/2014/main" id="{6DCD995F-7B99-4096-A8AB-D391CA7501A6}"/>
              </a:ext>
            </a:extLst>
          </p:cNvPr>
          <p:cNvSpPr txBox="1"/>
          <p:nvPr/>
        </p:nvSpPr>
        <p:spPr>
          <a:xfrm>
            <a:off x="747632" y="5601461"/>
            <a:ext cx="10892287" cy="646331"/>
          </a:xfrm>
          <a:prstGeom prst="rect">
            <a:avLst/>
          </a:prstGeom>
          <a:solidFill>
            <a:schemeClr val="accent2">
              <a:lumMod val="20000"/>
              <a:lumOff val="80000"/>
            </a:schemeClr>
          </a:solidFill>
          <a:ln w="28575">
            <a:solidFill>
              <a:schemeClr val="tx1"/>
            </a:solidFill>
          </a:ln>
        </p:spPr>
        <p:txBody>
          <a:bodyPr wrap="square">
            <a:spAutoFit/>
          </a:bodyPr>
          <a:lstStyle/>
          <a:p>
            <a:r>
              <a:rPr lang="en-US" b="1" dirty="0">
                <a:solidFill>
                  <a:schemeClr val="tx1">
                    <a:lumMod val="85000"/>
                    <a:lumOff val="15000"/>
                  </a:schemeClr>
                </a:solidFill>
              </a:rPr>
              <a:t>The state with the highest median international bitterness unit Kansas and the state with the lowest median international bitterness unit is Idaho. </a:t>
            </a:r>
          </a:p>
        </p:txBody>
      </p:sp>
      <p:cxnSp>
        <p:nvCxnSpPr>
          <p:cNvPr id="4" name="Straight Connector 3">
            <a:extLst>
              <a:ext uri="{FF2B5EF4-FFF2-40B4-BE49-F238E27FC236}">
                <a16:creationId xmlns:a16="http://schemas.microsoft.com/office/drawing/2014/main" id="{0230FAF3-5F69-4753-AA02-8330164077E8}"/>
              </a:ext>
            </a:extLst>
          </p:cNvPr>
          <p:cNvCxnSpPr/>
          <p:nvPr/>
        </p:nvCxnSpPr>
        <p:spPr>
          <a:xfrm>
            <a:off x="439993" y="1055858"/>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39F3F7ED-3D1C-4ABC-A64E-3DEDDC26C315}"/>
              </a:ext>
            </a:extLst>
          </p:cNvPr>
          <p:cNvPicPr>
            <a:picLocks noChangeAspect="1"/>
          </p:cNvPicPr>
          <p:nvPr/>
        </p:nvPicPr>
        <p:blipFill>
          <a:blip r:embed="rId3"/>
          <a:stretch>
            <a:fillRect/>
          </a:stretch>
        </p:blipFill>
        <p:spPr>
          <a:xfrm>
            <a:off x="2452914" y="1180696"/>
            <a:ext cx="6976419" cy="4305447"/>
          </a:xfrm>
          <a:prstGeom prst="rect">
            <a:avLst/>
          </a:prstGeom>
        </p:spPr>
      </p:pic>
    </p:spTree>
    <p:extLst>
      <p:ext uri="{BB962C8B-B14F-4D97-AF65-F5344CB8AC3E}">
        <p14:creationId xmlns:p14="http://schemas.microsoft.com/office/powerpoint/2010/main" val="425230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5"/>
            </a:pPr>
            <a:r>
              <a:rPr lang="en-US" dirty="0"/>
              <a:t>Which state has the maximum alcoholic (ABV) beer?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737265" y="5563633"/>
            <a:ext cx="10874478"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Colorado’s Lee Hill Series vol.5-Belgian Style </a:t>
            </a:r>
            <a:r>
              <a:rPr lang="en-US" sz="1800" b="1" i="0" u="none" strike="noStrike" dirty="0" err="1">
                <a:solidFill>
                  <a:schemeClr val="tx1">
                    <a:lumMod val="85000"/>
                    <a:lumOff val="15000"/>
                  </a:schemeClr>
                </a:solidFill>
                <a:effectLst/>
                <a:latin typeface="Calibri" panose="020F0502020204030204" pitchFamily="34" charset="0"/>
              </a:rPr>
              <a:t>Quadrupel</a:t>
            </a:r>
            <a:r>
              <a:rPr lang="en-US" sz="1800" b="1" i="0" u="none" strike="noStrike" dirty="0">
                <a:solidFill>
                  <a:schemeClr val="tx1">
                    <a:lumMod val="85000"/>
                    <a:lumOff val="15000"/>
                  </a:schemeClr>
                </a:solidFill>
                <a:effectLst/>
                <a:latin typeface="Calibri" panose="020F0502020204030204" pitchFamily="34" charset="0"/>
              </a:rPr>
              <a:t> Ale has the highest Alcohol by Volume (ABV), at 12.8%</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6"/>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6"/>
              <a:stretch>
                <a:fillRect/>
              </a:stretch>
            </p:blipFill>
            <p:spPr>
              <a:xfrm>
                <a:off x="2639429" y="92080"/>
                <a:ext cx="18000" cy="18000"/>
              </a:xfrm>
              <a:prstGeom prst="rect">
                <a:avLst/>
              </a:prstGeom>
            </p:spPr>
          </p:pic>
        </mc:Fallback>
      </mc:AlternateContent>
      <p:pic>
        <p:nvPicPr>
          <p:cNvPr id="8" name="Content Placeholder 4">
            <a:extLst>
              <a:ext uri="{FF2B5EF4-FFF2-40B4-BE49-F238E27FC236}">
                <a16:creationId xmlns:a16="http://schemas.microsoft.com/office/drawing/2014/main" id="{1FE57E4E-A015-4512-956C-D99324A9B3BA}"/>
              </a:ext>
            </a:extLst>
          </p:cNvPr>
          <p:cNvPicPr>
            <a:picLocks noChangeAspect="1"/>
          </p:cNvPicPr>
          <p:nvPr/>
        </p:nvPicPr>
        <p:blipFill rotWithShape="1">
          <a:blip r:embed="rId8"/>
          <a:srcRect b="365"/>
          <a:stretch/>
        </p:blipFill>
        <p:spPr>
          <a:xfrm>
            <a:off x="2245470" y="924314"/>
            <a:ext cx="7701059" cy="4530491"/>
          </a:xfrm>
          <a:prstGeom prst="rect">
            <a:avLst/>
          </a:prstGeom>
        </p:spPr>
      </p:pic>
      <p:cxnSp>
        <p:nvCxnSpPr>
          <p:cNvPr id="10" name="Straight Arrow Connector 9">
            <a:extLst>
              <a:ext uri="{FF2B5EF4-FFF2-40B4-BE49-F238E27FC236}">
                <a16:creationId xmlns:a16="http://schemas.microsoft.com/office/drawing/2014/main" id="{B5F75061-9963-42A4-BB08-5E9192ED0C8C}"/>
              </a:ext>
            </a:extLst>
          </p:cNvPr>
          <p:cNvCxnSpPr>
            <a:cxnSpLocks/>
          </p:cNvCxnSpPr>
          <p:nvPr/>
        </p:nvCxnSpPr>
        <p:spPr>
          <a:xfrm flipH="1" flipV="1">
            <a:off x="8872630" y="1150374"/>
            <a:ext cx="525042" cy="2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73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5"/>
            </a:pPr>
            <a:r>
              <a:rPr lang="en-US" dirty="0"/>
              <a:t>Which state has the most bitter (IBU) beer</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1523838" y="5842061"/>
            <a:ext cx="9144324"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Oregon’s Bitter Bitch Imperial IPA has the highest International Bitterness Units (IBU), at 138.</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pic>
        <p:nvPicPr>
          <p:cNvPr id="4" name="Picture 3">
            <a:extLst>
              <a:ext uri="{FF2B5EF4-FFF2-40B4-BE49-F238E27FC236}">
                <a16:creationId xmlns:a16="http://schemas.microsoft.com/office/drawing/2014/main" id="{539F5AEB-58CA-4F09-BE7A-5A39DA49C0BB}"/>
              </a:ext>
            </a:extLst>
          </p:cNvPr>
          <p:cNvPicPr>
            <a:picLocks noChangeAspect="1"/>
          </p:cNvPicPr>
          <p:nvPr/>
        </p:nvPicPr>
        <p:blipFill>
          <a:blip r:embed="rId6"/>
          <a:stretch>
            <a:fillRect/>
          </a:stretch>
        </p:blipFill>
        <p:spPr>
          <a:xfrm>
            <a:off x="2226343" y="950026"/>
            <a:ext cx="7739314" cy="4548249"/>
          </a:xfrm>
          <a:prstGeom prst="rect">
            <a:avLst/>
          </a:prstGeom>
        </p:spPr>
      </p:pic>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7DAFFD5-6327-4471-859A-95AA672B2151}"/>
              </a:ext>
            </a:extLst>
          </p:cNvPr>
          <p:cNvCxnSpPr>
            <a:cxnSpLocks/>
          </p:cNvCxnSpPr>
          <p:nvPr/>
        </p:nvCxnSpPr>
        <p:spPr>
          <a:xfrm flipH="1" flipV="1">
            <a:off x="8754643" y="1256564"/>
            <a:ext cx="554539" cy="114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3879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1786</TotalTime>
  <Words>761</Words>
  <Application>Microsoft Office PowerPoint</Application>
  <PresentationFormat>Widescreen</PresentationFormat>
  <Paragraphs>66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Calibri Light</vt:lpstr>
      <vt:lpstr>Microsoft Sans Serif</vt:lpstr>
      <vt:lpstr>Roboto</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Herrera, Tricia</dc:creator>
  <cp:lastModifiedBy>Herrera, Tricia</cp:lastModifiedBy>
  <cp:revision>77</cp:revision>
  <dcterms:created xsi:type="dcterms:W3CDTF">2021-06-13T23:25:09Z</dcterms:created>
  <dcterms:modified xsi:type="dcterms:W3CDTF">2021-06-26T23:32:55Z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ed5824e2-a731-45ff-8c62-0d7b7fdaa79a</vt:lpwstr>
  </property>
  <property fmtid="{D5CDD505-2E9C-101B-9397-08002B2CF9AE}" pid="3" name="ToyotaClassification">
    <vt:lpwstr>PROTECTED</vt:lpwstr>
  </property>
  <property fmtid="{D5CDD505-2E9C-101B-9397-08002B2CF9AE}" pid="4" name="ToyotaVisualMarkings">
    <vt:lpwstr>Top Left</vt:lpwstr>
  </property>
</Properties>
</file>