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3.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notesSlides/notesSlide4.xml" ContentType="application/vnd.openxmlformats-officedocument.presentationml.notesSlide+xml"/>
  <Override PartName="/ppt/ink/ink9.xml" ContentType="application/inkml+xml"/>
  <Override PartName="/ppt/ink/ink10.xml" ContentType="application/inkml+xml"/>
  <Override PartName="/ppt/notesSlides/notesSlide5.xml" ContentType="application/vnd.openxmlformats-officedocument.presentationml.notesSlide+xml"/>
  <Override PartName="/ppt/ink/ink11.xml" ContentType="application/inkml+xml"/>
  <Override PartName="/ppt/ink/ink12.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3.xml" ContentType="application/inkml+xml"/>
  <Override PartName="/ppt/ink/ink14.xml" ContentType="application/inkml+xml"/>
  <Override PartName="/ppt/notesSlides/notesSlide9.xml" ContentType="application/vnd.openxmlformats-officedocument.presentationml.notesSlide+xml"/>
  <Override PartName="/ppt/ink/ink15.xml" ContentType="application/inkml+xml"/>
  <Override PartName="/ppt/ink/ink16.xml" ContentType="application/inkml+xml"/>
  <Override PartName="/ppt/notesSlides/notesSlide10.xml" ContentType="application/vnd.openxmlformats-officedocument.presentationml.notesSlide+xml"/>
  <Override PartName="/ppt/ink/ink17.xml" ContentType="application/inkml+xml"/>
  <Override PartName="/ppt/ink/ink18.xml" ContentType="application/inkml+xml"/>
  <Override PartName="/ppt/notesSlides/notesSlide11.xml" ContentType="application/vnd.openxmlformats-officedocument.presentationml.notesSlide+xml"/>
  <Override PartName="/ppt/ink/ink19.xml" ContentType="application/inkml+xml"/>
  <Override PartName="/ppt/ink/ink20.xml" ContentType="application/inkml+xml"/>
  <Override PartName="/ppt/notesSlides/notesSlide12.xml" ContentType="application/vnd.openxmlformats-officedocument.presentationml.notesSlide+xml"/>
  <Override PartName="/ppt/ink/ink21.xml" ContentType="application/inkml+xml"/>
  <Override PartName="/ppt/ink/ink22.xml" ContentType="application/inkml+xml"/>
  <Override PartName="/ppt/notesSlides/notesSlide13.xml" ContentType="application/vnd.openxmlformats-officedocument.presentationml.notesSlide+xml"/>
  <Override PartName="/ppt/ink/ink23.xml" ContentType="application/inkml+xml"/>
  <Override PartName="/ppt/ink/ink24.xml" ContentType="application/inkml+xml"/>
  <Override PartName="/ppt/notesSlides/notesSlide14.xml" ContentType="application/vnd.openxmlformats-officedocument.presentationml.notesSlide+xml"/>
  <Override PartName="/ppt/ink/ink25.xml" ContentType="application/inkml+xml"/>
  <Override PartName="/ppt/ink/ink26.xml" ContentType="application/inkml+xml"/>
  <Override PartName="/ppt/notesSlides/notesSlide15.xml" ContentType="application/vnd.openxmlformats-officedocument.presentationml.notesSlide+xml"/>
  <Override PartName="/ppt/ink/ink27.xml" ContentType="application/inkml+xml"/>
  <Override PartName="/ppt/ink/ink28.xml" ContentType="application/inkml+xml"/>
  <Override PartName="/ppt/notesSlides/notesSlide16.xml" ContentType="application/vnd.openxmlformats-officedocument.presentationml.notesSlide+xml"/>
  <Override PartName="/ppt/ink/ink29.xml" ContentType="application/inkml+xml"/>
  <Override PartName="/ppt/ink/ink30.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279" r:id="rId2"/>
    <p:sldId id="268" r:id="rId3"/>
    <p:sldId id="256" r:id="rId4"/>
    <p:sldId id="269" r:id="rId5"/>
    <p:sldId id="271" r:id="rId6"/>
    <p:sldId id="260" r:id="rId7"/>
    <p:sldId id="261" r:id="rId8"/>
    <p:sldId id="259" r:id="rId9"/>
    <p:sldId id="270" r:id="rId10"/>
    <p:sldId id="282" r:id="rId11"/>
    <p:sldId id="275" r:id="rId12"/>
    <p:sldId id="274" r:id="rId13"/>
    <p:sldId id="278" r:id="rId14"/>
    <p:sldId id="273" r:id="rId15"/>
    <p:sldId id="277" r:id="rId16"/>
    <p:sldId id="285" r:id="rId17"/>
    <p:sldId id="28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07" autoAdjust="0"/>
    <p:restoredTop sz="78528" autoAdjust="0"/>
  </p:normalViewPr>
  <p:slideViewPr>
    <p:cSldViewPr snapToGrid="0">
      <p:cViewPr varScale="1">
        <p:scale>
          <a:sx n="59" d="100"/>
          <a:sy n="59" d="100"/>
        </p:scale>
        <p:origin x="1248" y="7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36.448"/>
    </inkml:context>
    <inkml:brush xml:id="br0">
      <inkml:brushProperty name="width" value="0.05" units="cm"/>
      <inkml:brushProperty name="height" value="0.05" units="cm"/>
      <inkml:brushProperty name="color" value="#FFFFFF"/>
      <inkml:brushProperty name="ignorePressure" value="1"/>
    </inkml:brush>
  </inkml:definitions>
  <inkml:trace contextRef="#ctx0" brushRef="#br0">1 1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36.789"/>
    </inkml:context>
    <inkml:brush xml:id="br0">
      <inkml:brushProperty name="width" value="0.05" units="cm"/>
      <inkml:brushProperty name="height" value="0.05" units="cm"/>
      <inkml:brushProperty name="color" value="#FFFFFF"/>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37.665"/>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0,'2'2,"-1"0,1-1,-1 1,1 0,0-1,-1 1,1-1,0 1,0-1,0 0,0 0,0 0,0 0,1 0,-1-1,0 1,4 0,-2 0,37 8,64 6,21-1,44-1,581 14,11-25,-519-3,55 0,59 1,3381-1,-3622 1,5-1,733-27,-772 25,198-9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3:39.390"/>
    </inkml:context>
    <inkml:brush xml:id="br0">
      <inkml:brushProperty name="width" value="0.05" units="cm"/>
      <inkml:brushProperty name="height" value="0.05" units="cm"/>
      <inkml:brushProperty name="color" value="#FFFFFF"/>
      <inkml:brushProperty name="ignorePressure" value="1"/>
    </inkml:brush>
  </inkml:definitions>
  <inkml:trace contextRef="#ctx0" brushRef="#br0">872 420,'9'0,"0"1,-1 0,1 1,11 2,15 4,71 5,144-2,-206-11,391 2,-202-3,-1112 1,858-1,-1-1,1-1,-39-11,1 0,31 10,-40-1,-13-1,56 2,-33-9,57 13,0 0,1 0,-1-1,0 1,0 0,1 0,-1-1,0 1,1-1,-1 1,0 0,1-1,-1 1,0-2,1 2,0-1,0 1,0 0,0 0,0 0,0-1,0 1,0 0,1 0,-1 0,0-1,0 1,0 0,0 0,1 0,-1 0,0 0,0-1,0 1,1 0,-1 0,0 0,0 0,0 0,1 0,-1 0,0 0,0 0,1 0,24-4,195 1,-127 5,982-1,-639-2,-1069 1,596 0,-56 7,82-5,1 0,0 0,0 1,0 0,0 1,0 0,1 1,0 0,0 0,-10 8,18-12,-1 0,0 1,1-1,-1 1,1-1,0 1,-1 0,1-1,0 1,0 0,0 0,0 0,1 0,-2 2,2-3,0 0,0-1,0 1,0 0,0-1,0 1,0 0,1 0,-1-1,0 1,0 0,1-1,-1 1,0 0,1-1,-1 1,0-1,1 2,1-1,-1 0,1 0,-1 0,1 0,-1 0,1 0,0 0,-1 0,1-1,2 2,16 2,1 0,-1-1,37 0,-46-3,113 2,-1-5,209-33,-310 32,-3 0,38-1,-56 5,1 0,-1 0,1 0,-1 0,1 0,-1 1,1-1,-1 1,1-1,-1 1,1-1,-1 1,0 0,1 0,-1-1,0 1,0 0,0 0,0 0,0 1,0-1,0 0,0 0,0 0,0 1,0-1,-1 1,1-1,-1 0,1 1,-1-1,1 4,0 3,0 0,-1 0,0 0,-2 16,2-21,-2 14,0 1,-1-1,-1 0,-1 0,0 0,-10 21,13-34,-1-1,1 1,-1-1,1 1,-1-1,0 0,-6 4,8-6,-1 1,0-1,1 0,-1 0,0-1,0 1,0 0,0-1,1 1,-1-1,0 1,0-1,0 0,0 0,0 0,0 0,0 0,0 0,-3-1,1-1,-1 0,0 0,1-1,0 1,-1-1,1 0,0 0,0-1,1 1,-5-5,-3-6,-18-25,11 9,1 0,-22-56,-13-66,36 100,10 40,6 12,0 0,0 0,-1 0,1 0,0 0,0 0,0-1,0 1,0 0,0 0,0 0,-1 0,1 0,0 0,0 0,0 0,0 0,-1 0,1 0,0 0,0 0,0 0,0 0,0 0,-1 0,1 0,0 0,0 0,0 0,0 0,-1 0,1 0,0 0,0 0,0 0,0 0,-2 2,1 0,0-1,0 1,0 0,0 0,0-1,0 1,0 3,-9 29,2 1,-6 46,-8 40,18-107,1 0,-2-1,0 0,0 0,-11 16,16-28,-1 0,1-1,-1 1,1 0,-1-1,1 1,-1-1,1 1,-1-1,0 1,1-1,-1 1,0-1,-1 1,2-1,0 0,0 0,-1 0,1 0,0 0,-1 0,1 0,0-1,0 1,-1 0,1 0,0 0,-1 0,1 0,0 0,0-1,-1 1,1 0,0 0,0 0,0-1,-1 1,1 0,0 0,0-1,-2-2,1 0,0 0,0 0,0 0,-1-5,-3-27,2 1,1-55,2 60,0-19,0 47,0 0,0-1,0 1,0 0,0 0,0-1,0 1,0 0,0 0,1 0,-1-1,1 1,0-1,0 2,-1 1,1-1,0 1,0 0,-1 0,1-1,0 1,-1 0,1 0,-1 0,1 0,-1 0,0 0,1 0,-1 1,16 41,-12-30,0-1,1 0,13 22,-18-34,0 1,0-1,0 1,0-1,1 0,-1 1,0-1,0 1,1-1,-1 0,0 1,1-1,-1 0,0 1,1-1,-1 0,0 0,1 1,-1-1,1 0,-1 0,1 0,-1 0,1 1,-1-1,0 0,1 0,-1 0,1 0,-1 0,1 0,-1 0,1 0,-1 0,1-1,0 0,0 1,0-1,-1 0,1 0,0 0,-1 0,1 0,-1 0,1-1,-1 1,1 0,0-2,5-35,-4 25,-2 13,0 0,0 0,0-1,0 1,0 0,0 0,0 0,0 0,0 0,0 0,0 0,0 0,0 0,0 0,0 0,0 0,0 0,1-1,-1 1,0 0,0 0,0 0,0 0,0 0,0 0,0 0,0 0,0 0,0 0,0 0,0 0,0 0,1 0,-1 0,0 0,0 0,0 0,0 0,0 0,0 0,0 0,0 0,0 0,0 0,0 0,1 0,-1 0,0 0,0 0,0 1,0-1,0 0,0 0,0 0,0 0,0 0,0 0,0 0,9 21,-8-18,0 0,0-1,0 1,0 0,1-1,-1 1,1 0,-1-1,3 3,0-4,-4-1,1 0,-1 0,0 0,1 0,-1 0,0 0,1 0,-1 0,0 0,0 0,1 0,-1 0,0 0,0 0,1 1,-1-1,0 0,0 0,1 0,-1 0,0 1,0-1,0 0,1 0,-1 1,0-1,0 0,0 0,0 1,1-1,20 39,-18-31,2 1,-1-2,8 12,-12-19,1 1,-1-1,0 1,1-1,-1 1,1-1,-1 1,1-1,-1 1,1-1,-1 1,1-1,-1 0,1 1,-1-1,1 0,0 1,-1-1,1 0,0 0,-1 0,1 0,0 0,-1 1,1-1,0 0,-1 0,1-1,0 1,-1 0,1 0,0 0,0-1,1 0,-1 0,0 0,0-1,0 1,1-1,-1 1,-1-1,1 1,0-1,0 1,0-4,4-9,-1 1,-1-1,0 0,1-20,-1-60,-3 78,0 13,0-6,0 0,3-16,-3 25,0-1,0 1,0 0,0-1,0 1,0 0,1-1,-1 1,0 0,0-1,0 1,0 0,0-1,1 1,-1 0,0-1,0 1,1 0,-1 0,0-1,0 1,1 0,-1 0,0-1,1 1,-1 0,0 0,1 0,-1 0,0 0,1-1,-1 1,0 0,1 0,-1 0,0 0,1 0,-1 0,1 0,-1 0,0 0,1 0,-1 1,0-1,1 0,-1 0,0 0,1 0,-1 0,0 1,1-1,-1 0,0 0,0 1,1-1,2 3,0 0,0 0,-1 1,1-1,-1 0,0 1,0 0,0-1,1 5,14 45,-12-39,67 269,-47-180,-14-59,-7-37,-3-13,-3-18,-55-225,43 194,9 37,2 9,0-1,1 0,-2-21,4 31,0 0,0 0,0 0,0 0,0 0,0 0,0 0,0 0,0 0,0 0,0 0,1 1,-1-1,0 0,0 0,0 0,0 0,0 0,0 0,0 0,0 0,0 0,0-1,0 1,0 0,0 0,0 0,0 0,0 0,0 0,0 0,0 0,0 0,0 0,0 0,0 0,0 0,1 0,-1 0,0 0,0 0,0 0,0 0,0 0,0 0,0 0,0 0,0 0,0 0,0 0,0 0,0 0,0 0,0 0,0-1,0 1,0 0,0 0,4 9,4 11,51 124,-40-102,34 54,-51-92,1 0,-1-1,1 1,0-1,4 4,-7-7,0 0,0 1,0-1,0 0,1 0,-1 0,0 0,0 0,1 0,-1 0,0 0,0 0,0 0,1 0,-1 0,0 0,0 0,0 0,1 0,-1 0,0 0,0 0,1 0,-1 0,0 0,0 0,0 0,1-1,-1 1,0 0,0 0,0 0,0 0,1 0,-1-1,0 1,0 0,0 0,0 0,0-1,0 1,0 0,1 0,-1 0,0-1,0 1,0 0,0 0,0 0,0-1,0 1,0 0,0 0,0-1,0 1,0 0,0-1,0-7,1 0,-1 0,-1 0,1 0,-1 0,-1 1,1-1,-5-11,-27-65,30 78,-4-13,-1 2,0-1,0 1,-19-26,24 39,0-1,-1 1,0 0,0 0,0 1,0-1,-1 1,1 0,-1 0,0 0,0 1,0 0,0 0,0 0,0 0,-1 1,-8-1,1 1,1 1,-1 1,0 0,1 1,-1 0,1 1,0 0,0 1,-19 9,9-3,0 2,1 1,0 0,-23 20,-7 14,2 3,-51 67,81-95,10-11,3-4,0 1,0-1,-13 10,18-16,-1 0,0 1,0-1,0 0,0 0,-1 0,1 0,0 0,0-1,0 1,-1-1,1 1,0-1,-1 0,1 0,-1 0,1 0,0 0,-4-1,1-1,1 0,-1 0,1 0,0 0,-1-1,1 1,0-1,1 0,-1 0,0-1,-2-3,-6-7,-20-31,4-3,-28-61,-15-58,52 119,-11-27,-40-89,66 155,0 1,-1-1,0 1,-1 0,-10-11,16 18,-1 0,1 1,-1-1,0 0,1 1,-1-1,0 0,0 1,0-1,1 1,-1-1,0 1,0-1,0 1,0 0,0 0,0-1,0 1,0 0,0 0,0 0,0 0,0 0,0 0,0 0,0 0,0 0,0 1,0-1,1 0,-1 1,0-1,0 1,0-1,0 1,0-1,1 1,-2 0,-3 6,1-1,-1 1,1 0,1 0,-1 0,1 0,-2 9,-47 178,20-62,27-115,0 1,-2-1,0 0,0-1,-20 30,20-37,1 0,0-1,1 2,0-1,0 1,1-1,1 1,-1 1,1-1,-1 13,-3 37,7-45,-2 1,0-1,0 0,-1 0,-1 0,-8 18,5-24,7-9,0 0,0 0,-1 0,1 0,0 0,0 0,0 0,-1 0,1-1,0 1,0 0,0 0,-1 0,1 0,0 0,0 0,0 0,-1 0,1-1,0 1,0 0,0 0,0 0,0 0,-1 0,1-1,0 1,0 0,0 0,-8-23,7 17,-32-105,-19-76,47 163,2 8,-1 1,-1-1,-9-21,14 37,0-1,0 1,0-1,-1 1,1 0,0-1,0 1,0-1,-1 1,1-1,0 1,0 0,-1-1,1 1,0 0,-1-1,1 1,0 0,-1 0,1-1,-1 1,1 0,-1 0,1 0,0-1,-1 1,1 0,-1 0,-5 7,6-6,0-1,0 0,0 0,0 0,0 0,0 0,0 0,0 0,0 1,0-1,0 0,0 0,0 0,0 0,0 0,0 0,0 0,0 0,0 0,0 0,0 0,0 0,0 0,0 0,-1 0,1 0,0 1,0-1,0 0,0 0,0 0,0 0,0 0,0 0,0 0,0 0,0 0,0 0,0 0,0 0,0 0,-1 0,1 0,0 0,0 0,0 0,0 0,0 0,0 0,0 0,0 0,0 0,0 0,0 0,0 0,0 0,0 0,0 0,-1 0,1-1,0 1,0 0,0 0,0 0,0 0,0 0,0 0,-1-5,1 3,0 12,3 172,-11-250,-35-167,-17 1,55 219,2 0,-1 1,-1 0,0 0,-10-18,14 30,0 1,0-1,0 1,0 0,0-1,-1 1,1 0,0-1,0 1,-1 0,1 0,-1 0,1 1,-1-1,-3-1,4 2,0 0,-1 0,1 0,0 0,-1 0,1 0,0 1,-1-1,1 0,0 1,-1-1,1 1,0 0,0-1,0 1,0 0,-1 0,1-1,0 1,0 0,1 0,-2 2,-6 6,2 0,-1 0,1 1,1-1,-1 2,-6 18,-17 70,-7 68,31-150,3-19,1-10,0-166,1 175,2 12,-1-6,18 111,17 86,13-6,-47-188,0 1,1-1,0 0,5 9,-8-14,0-1,0 0,0 0,1 1,-1-1,0 0,0 0,0 0,1 0,-1 1,0-1,0 0,1 0,-1 0,0 0,0 0,1 1,-1-1,0 0,0 0,1 0,-1 0,0 0,0 0,1 0,-1 0,0 0,1 0,-1 0,0 0,0 0,1 0,-1 0,0-1,0 1,1 0,-1 0,0 0,0 0,1 0,-1-1,0 1,0 0,0 0,0 0,1-1,-1 1,0 0,0 0,0-1,0 1,0 0,1 0,-1-1,0 1,0 0,0 0,0-1,0 1,0 0,0 0,0-1,3-11,-1 1,0-1,0 0,-1-21,0 12,0 4,1-18,7-40,-7 64,0 1,1 0,0 0,0 1,2-1,-1 1,1-1,10-13,-14 21,0 0,1 0,0 1,-1-1,1 0,0 1,0-1,0 1,0 0,0-1,0 1,0 0,0 0,1 0,-1 1,0-1,1 1,-1-1,0 1,1 0,-1-1,1 1,-1 1,0-1,4 1,-1 0,0 1,0 0,0 0,0 0,0 1,-1 0,1 0,-1 0,0 0,0 1,6 5,5 9,0 0,13 24,142 255,-60-96,-106-195,-1 1,1 0,0 0,1-1,0 1,0-1,9 8,-13-13,0 0,0-1,0 1,0 0,1-1,-1 1,0-1,1 1,-1-1,0 1,1-1,-1 0,0 0,1 0,-1 0,1 0,0 0,1-1,-1 1,0-1,0 0,0 0,1 0,-1-1,0 1,0 0,-1-1,1 1,0-1,0 0,1-2,5-6,0-1,-1-1,0 0,-1 0,8-20,22-75,28-123,-59 214,0 0,1 1,1-1,9-15,-14 28,0 0,0 0,0 0,0 0,1 0,-1 1,1-1,0 1,0 0,0-1,0 2,0-1,0 0,0 0,0 1,1 0,-1 0,1 0,-1 0,1 0,-1 1,1-1,0 1,5 0,-4 1,0 0,-1 0,1 0,0 0,-1 1,1 0,-1 0,0 0,1 0,-1 1,0 0,-1-1,1 1,5 6,1 2,-1 1,0 0,9 16,9 13,-27-40,0-1,0 0,0 0,0 0,0 1,1-1,-1 0,0 0,0 0,0 1,0-1,0 0,0 0,1 0,-1 0,0 0,0 1,0-1,0 0,1 0,-1 0,0 0,0 0,0 0,1 0,-1 0,0 0,0 0,0 0,1 0,-1 1,0-1,0-1,0 1,1 0,-1 0,0 0,0 0,0 0,1 0,-1 0,0 0,2-11,-4-15,0 23,1 0,-1 0,1 0,-1 1,0-1,0 0,0 1,-1-1,1 1,0 0,-1 0,0 0,1 0,-1 0,0 1,0-1,0 1,0 0,0-1,-1 1,-4 0,-9-3,0 2,0 0,-18 1,23 1,-465-2,283 4,-720 0,993-5,128-20,78-35,-183 31,40-8,-127 33,0 0,0 2,0 0,0 1,20 3,-29-3,125 20,-47-6,374 38,0-26,-256-21,-171-7,61-7,-64-1,-28 9,1 0,-1-1,1 1,-1 0,1-1,-1 1,1 0,-1-1,1 1,-1 0,1-1,-1 1,0-1,1 1,-1-1,0 1,1-1,-1 1,0-1,0 1,0-1,1 0,-1 0,-1 0,1 1,0-1,0 0,0 1,-1-1,1 1,0-1,-1 0,1 1,0-1,-1 1,1-1,-1 1,1-1,-1 1,1-1,-2 0,-21-10,0 3,-44-9,-82-6,-54 4,-558-7,-9 29,634-1,285-3,-62 3,-56-2,0 2,47 8,-59-6,0 1,0 1,0 1,-1 0,20 12,-1 1,-5-1,60 25,-56-32,-1-2,2-1,71 7,117-6,-216-10,200 2,79-1,-93-1,731-2,-1160 2,-88 0,-1226 0,1295 1,74 9,42 8,114-14,35-7,-1 0,0 0,17-8,2-1,91-35,44-17,765-235,-773 260,-148 37,0 1,0-1,-1 2,1-1,0 1,0 1,0 0,-1 0,18 5,-21-4,1 0,-1 1,0-1,0 1,0 0,-1 1,1-1,-1 1,0 0,0 0,0 1,0-1,-1 1,1-1,3 10,0 1,-1-1,-1 1,0 1,-1-1,-1 1,0 0,-1-1,-1 1,-1 0,-2 28,2-42,0 0,-1-1,1 1,-1 0,1 0,-1-1,0 1,1-1,-1 1,0 0,0-1,0 0,0 1,0-1,-1 0,1 1,0-1,-2 1,0 0,0 0,0-1,-1 1,1-1,0 0,-1 0,1 0,-6 1,-2-1,0-1,0 0,0 0,-21-4,-30-10,31 7,-33-3,52 9,1 0,0 1,-1 1,1 0,0 0,-20 6,-42 21,1-1,63-24,-1 0,0-1,0 0,0-1,-14 0,-5-3,24 1,-1 1,1-1,0 1,0 0,0 1,-1-1,1 1,0 0,0 0,0 1,-9 3,-45 29,58-34,0 1,0 0,0-1,0 1,0-1,0 0,-1 1,1-1,0 0,0 0,0 0,0 1,-1-1,1 0,0-1,0 1,0 0,0 0,-1 0,1-1,0 1,0-1,0 1,0-1,0 1,0-1,0 1,0-1,0 0,0 0,0 1,0-1,1 0,-1 0,0 0,1 0,-1 0,0 0,1 0,-1 0,1 0,0 0,-1-1,1 0,-3-7,1-1,0 1,1-1,-1-12,2 17,-2-20,2 10,-5-27,5 40,0 1,-1-1,1 1,-1 0,1-1,-1 1,1 0,-1 0,0-1,0 1,0 0,1 0,-3-1,3 1,-1 1,0-1,1 1,-1 0,0-1,0 1,1 0,-1 0,0-1,0 1,1 0,-1 0,0 0,0 0,0 0,0 0,0 0,-4 1,1 1,0-1,0 1,0-1,0 1,-6 5,1-2,-7 3,-1-1,0-1,0 0,-1-1,1-1,-27 3,12-2,27-4,-1 0,0 0,1-1,-1 0,0 0,1 0,-8-2,11 2,1 0,0-1,0 1,0-1,1 1,-1-1,0 1,0-1,0 1,0-1,0 0,1 1,-1-1,0 0,0 0,1 0,-1 0,0-1,0 0,1 0,-1 1,1-1,0 0,0 1,0-1,0 0,0 0,0 1,0-1,1 0,-1 0,1 1,-1-1,2-2,2-5,0 1,0 0,1 0,0 0,1 1,0-1,13-11,-9 9,0 1,1 1,0 0,22-11,-30 17,1 1,-1-1,1 1,-1 0,1-1,0 2,0-1,0 0,-1 1,8 0,-8 0,-1 0,0 1,0-1,0 1,0 0,0 0,-1 0,1 0,0 0,0 0,0 0,-1 0,1 1,-1-1,1 1,-1-1,1 1,-1-1,0 1,2 3,0 2,0-1,-1 1,0 0,0 0,0 0,-1 0,1 12,0 18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3:55.732"/>
    </inkml:context>
    <inkml:brush xml:id="br0">
      <inkml:brushProperty name="width" value="0.05" units="cm"/>
      <inkml:brushProperty name="height" value="0.05" units="cm"/>
      <inkml:brushProperty name="color" value="#FFFFFF"/>
      <inkml:brushProperty name="ignorePressure" value="1"/>
    </inkml:brush>
  </inkml:definitions>
  <inkml:trace contextRef="#ctx0" brushRef="#br0">1 142,'1'-1,"0"0,0 1,0-1,0 1,0-1,1 1,-1-1,0 1,0 0,0 0,1 0,-1-1,0 1,2 1,-1-2,250-3,-156 5,-72-1,289 7,-11-4,-170-4,147-11,-150 5,-51-9,-56 10,0 1,34-2,-4 6,-36 2,0-1,-1-1,1 0,31-8,-29 5,0 0,1 0,0 2,0 0,25 2,34-5,-3 1,493 5,-566-2,0 1,0 0,0 0,0 1,0-1,0 0,0 1,0-1,0 1,0 0,0-1,0 1,0 0,0 0,1 2,-1-2,-1 1,0 0,0-1,0 1,0 0,0-1,0 1,-1 0,1 0,-1 0,1 0,-1 0,0 0,0 0,0 0,0 2,1 1,-1 0,0-1,-1 1,1 0,-1-1,0 1,0-1,-1 1,-2 7,3-10,-1 0,1 0,0-1,-1 1,0 0,1 0,-1-1,0 1,0-1,0 1,0-1,0 0,0 0,0 0,0 0,-1 0,1 0,0-1,-1 1,-3 0,-24 1,-1-1,-50-5,78 4,-18-3,-33-7,37 6,0 0,-1 1,-21 0,-111-7,85 5,-155 2,120 4,-244-1,340 0,0 0,0-1,0 1,0-1,-6-2,9 3,1 0,0 0,-1 0,1-1,-1 1,1 0,0 0,-1 0,1-1,0 1,-1 0,1-1,0 1,-1 0,1-1,0 1,0 0,-1-1,1 1,0 0,0-1,0 1,0-1,-1 1,2-1,-1 0,0 0,0 0,1 1,-1-1,0 0,1 1,-1-1,1 0,-1 1,1-1,-1 0,1 1,-1-1,1 1,0-1,-1 1,2-1,4-3,0 0,1 1,-1 0,1 0,-1 1,1-1,0 2,0-1,0 1,8-1,13 0,34 3,-32-1,483 1,-494-2,0-1,21-4,-21 2,38-1,-9 4,89 3,-132-1,1 0,-1 1,0 0,1 0,-1 0,0 0,0 1,-1 0,1 0,0 1,-1-1,8 8,9 7,-17-15,0 0,1-1,-1 0,1 0,-1 0,1 0,-1-1,1 0,9 1,4 0,24-2,-8 0,-33 0,-1 0,0 0,1 0,-1 0,1 0,-1 0,0 0,1 0,-1 0,1 0,-1 1,0-1,1 0,-1 0,1 0,-1 0,0 1,1-1,-1 0,0 0,0 1,1-1,-1 0,1 1,-6 6,-15 5,8-9,-1 1,1-2,-1 1,-23 0,-56-4,43-1,14 1,35 2,0-1,0 0,-1 0,1 0,0 0,0 0,-1 0,1 0,0-1,0 1,-1 0,1 0,0 0,0 0,0 0,-1 0,1 0,0 0,0-1,0 1,-1 0,1 0,0 0,0 0,0-1,0 1,0 0,-1 0,1 0,0-1,5-4,11-5,-15 10,26-11,15-7,-38 16,-1 0,0 0,0 0,0 0,-1 0,1-1,0 1,-1-1,4-5,-5 8,-1-1,0 1,0-1,1 1,-1-1,0 1,0-1,1 1,-1-1,0 1,0-1,0 1,0-1,0 1,0-1,0 0,0 1,0-1,0 1,0-1,0 1,0-1,-1 1,1-1,0 1,0-1,-1 1,1-1,0 1,0-1,-1 1,1-1,-1 1,1 0,0-1,-1 1,1-1,-1 1,1 0,-1 0,1-1,-1 1,1 0,-1 0,1 0,-1-1,1 1,-1 0,0 0,1 0,-2 0,-4-1,1 0,-1 1,-10 0,15 0,-43 3,0 1,0 2,-74 22,113-26,6-3,1 0,-4 1,-17 4,1 0,-1 1,1 1,0 1,-23 12,14-7,12-5,27-11,66-27,174-61,-61 41,-161 47,-29 4,-1 0,1 0,-1 0,1 0,-1 0,1 0,-1 0,1 0,-1 0,1 0,-1 1,1-1,-1 0,1 0,-1 0,0 1,1-1,-1 0,1 1,0 0,-1-1,0 0,0 1,0-1,0 0,0 1,0-1,0 1,0-1,0 0,0 1,0-1,0 0,0 1,0-1,-1 0,1 1,0-1,0 0,0 1,-1-1,1 0,0 1,-17 14,-16 9,-1-2,-71 35,93-52,3 0,-1-1,0 0,1 0,-16 3,24-7,0 0,0 0,0 0,0 0,0 0,0 0,0 0,0 0,0 0,0 0,1-1,-1 1,0 0,0-1,0 1,0-1,1 1,-1-1,0 1,0-1,-1-1,1 1,0-1,0 1,0-1,1 1,-1-1,0 0,1 1,-1-1,1 0,-1-3,0-4,0-1,1 1,2-15,-1 15,0 1,-1 22,-2 2,-1 0,-1-1,0 1,-1-1,-1 0,0-1,-15 25,19-36,0 0,0 0,0-1,0 1,-1 0,1-1,-4 3,5-4,1-1,0 0,-1 1,1-1,-1 0,1 0,-1 0,1 1,-1-1,1 0,-1 0,1 0,-1 0,1 0,-1 0,1 0,-1 0,1 0,-1 0,0 0,0-1,1 1,-1-1,0 1,1-1,-1 1,0-1,1 0,-1 1,1-1,-1 0,1 1,-1-1,1 0,0 0,-1 0,1 1,0-1,-1-1,-3-27,4 24,-1 0,1 0,-1 0,0 0,0 0,-4-8,4 12,1-1,-1 1,0 0,0-1,0 1,-1 0,1 0,0 0,0 0,-1 0,1 0,0 1,-1-1,1 0,-1 1,1-1,-1 1,1-1,-1 1,1 0,-1-1,1 1,-1 0,0 0,1 0,-3 1,-30 3,-4 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3:56.800"/>
    </inkml:context>
    <inkml:brush xml:id="br0">
      <inkml:brushProperty name="width" value="0.05" units="cm"/>
      <inkml:brushProperty name="height" value="0.05" units="cm"/>
      <inkml:brushProperty name="color" value="#FFFFFF"/>
      <inkml:brushProperty name="ignorePressure" value="1"/>
    </inkml:brush>
  </inkml:definitions>
  <inkml:trace contextRef="#ctx0" brushRef="#br0">65 74,'-29'-40,"18"26,-4-5,15 19,-1 0,1 0,0 0,0 0,0 0,0 0,0 0,0 0,0 0,0-1,-1 1,1 0,0 0,0 0,0 0,0 0,0 0,0 0,-1 0,1 0,0 0,0 0,0 0,0 0,0 0,0 0,-1 0,1 0,0 0,0 0,0 0,0 1,0-1,0 0,-1 0,1 0,0 0,0 0,0 0,0 0,0 0,0 0,0 0,0 1,0-1,-3 9,2 13,1-21,2 166,-2-155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8A1969-6510-429C-AA09-04F7CE061F19}" type="datetimeFigureOut">
              <a:rPr lang="en-US" smtClean="0"/>
              <a:t>6/26/2021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A0C8A2-B123-4AE9-AE6F-93ABF717CAC0}" type="slidenum">
              <a:rPr lang="en-US" smtClean="0"/>
              <a:t>‹#›</a:t>
            </a:fld>
            <a:endParaRPr lang="en-US"/>
          </a:p>
        </p:txBody>
      </p:sp>
    </p:spTree>
    <p:extLst>
      <p:ext uri="{BB962C8B-B14F-4D97-AF65-F5344CB8AC3E}">
        <p14:creationId xmlns:p14="http://schemas.microsoft.com/office/powerpoint/2010/main" val="933733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1</a:t>
            </a:fld>
            <a:endParaRPr lang="en-US" dirty="0"/>
          </a:p>
        </p:txBody>
      </p:sp>
    </p:spTree>
    <p:extLst>
      <p:ext uri="{BB962C8B-B14F-4D97-AF65-F5344CB8AC3E}">
        <p14:creationId xmlns:p14="http://schemas.microsoft.com/office/powerpoint/2010/main" val="2056406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10</a:t>
            </a:fld>
            <a:endParaRPr lang="en-US"/>
          </a:p>
        </p:txBody>
      </p:sp>
    </p:spTree>
    <p:extLst>
      <p:ext uri="{BB962C8B-B14F-4D97-AF65-F5344CB8AC3E}">
        <p14:creationId xmlns:p14="http://schemas.microsoft.com/office/powerpoint/2010/main" val="457152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11</a:t>
            </a:fld>
            <a:endParaRPr lang="en-US"/>
          </a:p>
        </p:txBody>
      </p:sp>
    </p:spTree>
    <p:extLst>
      <p:ext uri="{BB962C8B-B14F-4D97-AF65-F5344CB8AC3E}">
        <p14:creationId xmlns:p14="http://schemas.microsoft.com/office/powerpoint/2010/main" val="673475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12</a:t>
            </a:fld>
            <a:endParaRPr lang="en-US"/>
          </a:p>
        </p:txBody>
      </p:sp>
    </p:spTree>
    <p:extLst>
      <p:ext uri="{BB962C8B-B14F-4D97-AF65-F5344CB8AC3E}">
        <p14:creationId xmlns:p14="http://schemas.microsoft.com/office/powerpoint/2010/main" val="1383268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13</a:t>
            </a:fld>
            <a:endParaRPr lang="en-US"/>
          </a:p>
        </p:txBody>
      </p:sp>
    </p:spTree>
    <p:extLst>
      <p:ext uri="{BB962C8B-B14F-4D97-AF65-F5344CB8AC3E}">
        <p14:creationId xmlns:p14="http://schemas.microsoft.com/office/powerpoint/2010/main" val="3541965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14</a:t>
            </a:fld>
            <a:endParaRPr lang="en-US"/>
          </a:p>
        </p:txBody>
      </p:sp>
    </p:spTree>
    <p:extLst>
      <p:ext uri="{BB962C8B-B14F-4D97-AF65-F5344CB8AC3E}">
        <p14:creationId xmlns:p14="http://schemas.microsoft.com/office/powerpoint/2010/main" val="3798441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15</a:t>
            </a:fld>
            <a:endParaRPr lang="en-US"/>
          </a:p>
        </p:txBody>
      </p:sp>
    </p:spTree>
    <p:extLst>
      <p:ext uri="{BB962C8B-B14F-4D97-AF65-F5344CB8AC3E}">
        <p14:creationId xmlns:p14="http://schemas.microsoft.com/office/powerpoint/2010/main" val="250755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16</a:t>
            </a:fld>
            <a:endParaRPr lang="en-US"/>
          </a:p>
        </p:txBody>
      </p:sp>
    </p:spTree>
    <p:extLst>
      <p:ext uri="{BB962C8B-B14F-4D97-AF65-F5344CB8AC3E}">
        <p14:creationId xmlns:p14="http://schemas.microsoft.com/office/powerpoint/2010/main" val="1818679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2</a:t>
            </a:fld>
            <a:endParaRPr lang="en-US"/>
          </a:p>
        </p:txBody>
      </p:sp>
    </p:spTree>
    <p:extLst>
      <p:ext uri="{BB962C8B-B14F-4D97-AF65-F5344CB8AC3E}">
        <p14:creationId xmlns:p14="http://schemas.microsoft.com/office/powerpoint/2010/main" val="3470555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3</a:t>
            </a:fld>
            <a:endParaRPr lang="en-US"/>
          </a:p>
        </p:txBody>
      </p:sp>
    </p:spTree>
    <p:extLst>
      <p:ext uri="{BB962C8B-B14F-4D97-AF65-F5344CB8AC3E}">
        <p14:creationId xmlns:p14="http://schemas.microsoft.com/office/powerpoint/2010/main" val="1728434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4</a:t>
            </a:fld>
            <a:endParaRPr lang="en-US"/>
          </a:p>
        </p:txBody>
      </p:sp>
    </p:spTree>
    <p:extLst>
      <p:ext uri="{BB962C8B-B14F-4D97-AF65-F5344CB8AC3E}">
        <p14:creationId xmlns:p14="http://schemas.microsoft.com/office/powerpoint/2010/main" val="2004674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5</a:t>
            </a:fld>
            <a:endParaRPr lang="en-US"/>
          </a:p>
        </p:txBody>
      </p:sp>
    </p:spTree>
    <p:extLst>
      <p:ext uri="{BB962C8B-B14F-4D97-AF65-F5344CB8AC3E}">
        <p14:creationId xmlns:p14="http://schemas.microsoft.com/office/powerpoint/2010/main" val="2548014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6</a:t>
            </a:fld>
            <a:endParaRPr lang="en-US"/>
          </a:p>
        </p:txBody>
      </p:sp>
    </p:spTree>
    <p:extLst>
      <p:ext uri="{BB962C8B-B14F-4D97-AF65-F5344CB8AC3E}">
        <p14:creationId xmlns:p14="http://schemas.microsoft.com/office/powerpoint/2010/main" val="230364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7</a:t>
            </a:fld>
            <a:endParaRPr lang="en-US"/>
          </a:p>
        </p:txBody>
      </p:sp>
    </p:spTree>
    <p:extLst>
      <p:ext uri="{BB962C8B-B14F-4D97-AF65-F5344CB8AC3E}">
        <p14:creationId xmlns:p14="http://schemas.microsoft.com/office/powerpoint/2010/main" val="2121379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8</a:t>
            </a:fld>
            <a:endParaRPr lang="en-US"/>
          </a:p>
        </p:txBody>
      </p:sp>
    </p:spTree>
    <p:extLst>
      <p:ext uri="{BB962C8B-B14F-4D97-AF65-F5344CB8AC3E}">
        <p14:creationId xmlns:p14="http://schemas.microsoft.com/office/powerpoint/2010/main" val="3027141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9</a:t>
            </a:fld>
            <a:endParaRPr lang="en-US"/>
          </a:p>
        </p:txBody>
      </p:sp>
    </p:spTree>
    <p:extLst>
      <p:ext uri="{BB962C8B-B14F-4D97-AF65-F5344CB8AC3E}">
        <p14:creationId xmlns:p14="http://schemas.microsoft.com/office/powerpoint/2010/main" val="2863817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FEFC39-D430-420A-B753-4AAD71220620}"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BF581-7869-4A06-913F-7D07C31DAFE4}" type="slidenum">
              <a:rPr lang="en-US" smtClean="0"/>
              <a:t>‹#›</a:t>
            </a:fld>
            <a:endParaRPr lang="en-US"/>
          </a:p>
        </p:txBody>
      </p:sp>
    </p:spTree>
    <p:extLst>
      <p:ext uri="{BB962C8B-B14F-4D97-AF65-F5344CB8AC3E}">
        <p14:creationId xmlns:p14="http://schemas.microsoft.com/office/powerpoint/2010/main" val="3730987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FEFC39-D430-420A-B753-4AAD71220620}"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BF581-7869-4A06-913F-7D07C31DAFE4}" type="slidenum">
              <a:rPr lang="en-US" smtClean="0"/>
              <a:t>‹#›</a:t>
            </a:fld>
            <a:endParaRPr lang="en-US"/>
          </a:p>
        </p:txBody>
      </p:sp>
    </p:spTree>
    <p:extLst>
      <p:ext uri="{BB962C8B-B14F-4D97-AF65-F5344CB8AC3E}">
        <p14:creationId xmlns:p14="http://schemas.microsoft.com/office/powerpoint/2010/main" val="2793466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FEFC39-D430-420A-B753-4AAD71220620}"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BF581-7869-4A06-913F-7D07C31DAFE4}" type="slidenum">
              <a:rPr lang="en-US" smtClean="0"/>
              <a:t>‹#›</a:t>
            </a:fld>
            <a:endParaRPr lang="en-US"/>
          </a:p>
        </p:txBody>
      </p:sp>
    </p:spTree>
    <p:extLst>
      <p:ext uri="{BB962C8B-B14F-4D97-AF65-F5344CB8AC3E}">
        <p14:creationId xmlns:p14="http://schemas.microsoft.com/office/powerpoint/2010/main" val="2962582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FEFC39-D430-420A-B753-4AAD71220620}"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BF581-7869-4A06-913F-7D07C31DAFE4}" type="slidenum">
              <a:rPr lang="en-US" smtClean="0"/>
              <a:t>‹#›</a:t>
            </a:fld>
            <a:endParaRPr lang="en-US"/>
          </a:p>
        </p:txBody>
      </p:sp>
    </p:spTree>
    <p:extLst>
      <p:ext uri="{BB962C8B-B14F-4D97-AF65-F5344CB8AC3E}">
        <p14:creationId xmlns:p14="http://schemas.microsoft.com/office/powerpoint/2010/main" val="4103472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FEFC39-D430-420A-B753-4AAD71220620}"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BF581-7869-4A06-913F-7D07C31DAFE4}" type="slidenum">
              <a:rPr lang="en-US" smtClean="0"/>
              <a:t>‹#›</a:t>
            </a:fld>
            <a:endParaRPr lang="en-US"/>
          </a:p>
        </p:txBody>
      </p:sp>
    </p:spTree>
    <p:extLst>
      <p:ext uri="{BB962C8B-B14F-4D97-AF65-F5344CB8AC3E}">
        <p14:creationId xmlns:p14="http://schemas.microsoft.com/office/powerpoint/2010/main" val="1235959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FEFC39-D430-420A-B753-4AAD71220620}" type="datetimeFigureOut">
              <a:rPr lang="en-US" smtClean="0"/>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FBF581-7869-4A06-913F-7D07C31DAFE4}" type="slidenum">
              <a:rPr lang="en-US" smtClean="0"/>
              <a:t>‹#›</a:t>
            </a:fld>
            <a:endParaRPr lang="en-US"/>
          </a:p>
        </p:txBody>
      </p:sp>
    </p:spTree>
    <p:extLst>
      <p:ext uri="{BB962C8B-B14F-4D97-AF65-F5344CB8AC3E}">
        <p14:creationId xmlns:p14="http://schemas.microsoft.com/office/powerpoint/2010/main" val="2768166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FEFC39-D430-420A-B753-4AAD71220620}" type="datetimeFigureOut">
              <a:rPr lang="en-US" smtClean="0"/>
              <a:t>6/26/2021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FBF581-7869-4A06-913F-7D07C31DAFE4}" type="slidenum">
              <a:rPr lang="en-US" smtClean="0"/>
              <a:t>‹#›</a:t>
            </a:fld>
            <a:endParaRPr lang="en-US"/>
          </a:p>
        </p:txBody>
      </p:sp>
    </p:spTree>
    <p:extLst>
      <p:ext uri="{BB962C8B-B14F-4D97-AF65-F5344CB8AC3E}">
        <p14:creationId xmlns:p14="http://schemas.microsoft.com/office/powerpoint/2010/main" val="3080951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FEFC39-D430-420A-B753-4AAD71220620}" type="datetimeFigureOut">
              <a:rPr lang="en-US" smtClean="0"/>
              <a:t>6/26/2021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FBF581-7869-4A06-913F-7D07C31DAFE4}" type="slidenum">
              <a:rPr lang="en-US" smtClean="0"/>
              <a:t>‹#›</a:t>
            </a:fld>
            <a:endParaRPr lang="en-US"/>
          </a:p>
        </p:txBody>
      </p:sp>
    </p:spTree>
    <p:extLst>
      <p:ext uri="{BB962C8B-B14F-4D97-AF65-F5344CB8AC3E}">
        <p14:creationId xmlns:p14="http://schemas.microsoft.com/office/powerpoint/2010/main" val="2914221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FFEFC39-D430-420A-B753-4AAD71220620}" type="datetimeFigureOut">
              <a:rPr lang="en-US" smtClean="0"/>
              <a:t>6/26/2021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4FBF581-7869-4A06-913F-7D07C31DAFE4}" type="slidenum">
              <a:rPr lang="en-US" smtClean="0"/>
              <a:t>‹#›</a:t>
            </a:fld>
            <a:endParaRPr lang="en-US"/>
          </a:p>
        </p:txBody>
      </p:sp>
    </p:spTree>
    <p:extLst>
      <p:ext uri="{BB962C8B-B14F-4D97-AF65-F5344CB8AC3E}">
        <p14:creationId xmlns:p14="http://schemas.microsoft.com/office/powerpoint/2010/main" val="3513526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FFEFC39-D430-420A-B753-4AAD71220620}" type="datetimeFigureOut">
              <a:rPr lang="en-US" smtClean="0"/>
              <a:t>6/26/2021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4FBF581-7869-4A06-913F-7D07C31DAFE4}" type="slidenum">
              <a:rPr lang="en-US" smtClean="0"/>
              <a:t>‹#›</a:t>
            </a:fld>
            <a:endParaRPr lang="en-US"/>
          </a:p>
        </p:txBody>
      </p:sp>
    </p:spTree>
    <p:extLst>
      <p:ext uri="{BB962C8B-B14F-4D97-AF65-F5344CB8AC3E}">
        <p14:creationId xmlns:p14="http://schemas.microsoft.com/office/powerpoint/2010/main" val="435213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FEFC39-D430-420A-B753-4AAD71220620}" type="datetimeFigureOut">
              <a:rPr lang="en-US" smtClean="0"/>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FBF581-7869-4A06-913F-7D07C31DAFE4}" type="slidenum">
              <a:rPr lang="en-US" smtClean="0"/>
              <a:t>‹#›</a:t>
            </a:fld>
            <a:endParaRPr lang="en-US"/>
          </a:p>
        </p:txBody>
      </p:sp>
    </p:spTree>
    <p:extLst>
      <p:ext uri="{BB962C8B-B14F-4D97-AF65-F5344CB8AC3E}">
        <p14:creationId xmlns:p14="http://schemas.microsoft.com/office/powerpoint/2010/main" val="2324754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FFEFC39-D430-420A-B753-4AAD71220620}" type="datetimeFigureOut">
              <a:rPr lang="en-US" smtClean="0"/>
              <a:t>6/26/2021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4FBF581-7869-4A06-913F-7D07C31DAFE4}" type="slidenum">
              <a:rPr lang="en-US" smtClean="0"/>
              <a:t>‹#›</a:t>
            </a:fld>
            <a:endParaRPr lang="en-US"/>
          </a:p>
        </p:txBody>
      </p:sp>
      <p:sp>
        <p:nvSpPr>
          <p:cNvPr id="8" name="hl" descr="&#10;ll&#10;PROTECTED 関係者外秘">
            <a:extLst>
              <a:ext uri="{FF2B5EF4-FFF2-40B4-BE49-F238E27FC236}">
                <a16:creationId xmlns:a16="http://schemas.microsoft.com/office/drawing/2014/main" id="{414F50D9-0817-4DD9-8AC7-ACC290A1EF6A}"/>
              </a:ext>
            </a:extLst>
          </p:cNvPr>
          <p:cNvSpPr txBox="1"/>
          <p:nvPr userDrawn="1"/>
        </p:nvSpPr>
        <p:spPr>
          <a:xfrm>
            <a:off x="0" y="0"/>
            <a:ext cx="12192000" cy="530915"/>
          </a:xfrm>
          <a:prstGeom prst="rect">
            <a:avLst/>
          </a:prstGeom>
          <a:noFill/>
        </p:spPr>
        <p:txBody>
          <a:bodyPr vert="horz" rtlCol="0">
            <a:spAutoFit/>
          </a:bodyPr>
          <a:lstStyle/>
          <a:p>
            <a:pPr algn="l"/>
            <a:endParaRPr lang="en-US" sz="850" b="0" i="0" u="none" baseline="0">
              <a:solidFill>
                <a:srgbClr val="000000"/>
              </a:solidFill>
              <a:latin typeface="Microsoft Sans Serif" panose="020B0604020202020204" pitchFamily="34" charset="0"/>
            </a:endParaRPr>
          </a:p>
          <a:p>
            <a:pPr algn="l"/>
            <a:r>
              <a:rPr lang="en-US" sz="1000" b="1" i="0" u="none" baseline="0">
                <a:solidFill>
                  <a:srgbClr val="FFFF00"/>
                </a:solidFill>
                <a:latin typeface="wingdings" panose="05000000000000000000" pitchFamily="2" charset="2"/>
              </a:rPr>
              <a:t>ll</a:t>
            </a:r>
            <a:endParaRPr lang="en-US" sz="850" b="0" i="0" u="none" baseline="0">
              <a:solidFill>
                <a:srgbClr val="000000"/>
              </a:solidFill>
              <a:latin typeface="Microsoft Sans Serif" panose="020B0604020202020204" pitchFamily="34" charset="0"/>
            </a:endParaRPr>
          </a:p>
          <a:p>
            <a:pPr algn="l"/>
            <a:r>
              <a:rPr lang="en-US" sz="1000" b="0" i="0" u="none" baseline="0">
                <a:solidFill>
                  <a:srgbClr val="000000"/>
                </a:solidFill>
                <a:latin typeface="Arial" panose="020B0604020202020204" pitchFamily="34" charset="0"/>
              </a:rPr>
              <a:t>PROTECTED </a:t>
            </a:r>
            <a:r>
              <a:rPr lang="ja-JP" altLang="en-US" sz="1000" b="0" i="0" u="none" baseline="0">
                <a:solidFill>
                  <a:srgbClr val="000000"/>
                </a:solidFill>
                <a:latin typeface="Arial" panose="020B0604020202020204" pitchFamily="34" charset="0"/>
              </a:rPr>
              <a:t>関係者外秘</a:t>
            </a:r>
            <a:endParaRPr lang="en-US" sz="1000" b="0" i="0" u="none" baseline="0">
              <a:solidFill>
                <a:srgbClr val="000000"/>
              </a:solidFill>
              <a:latin typeface="Arial" panose="020B0604020202020204" pitchFamily="34" charset="0"/>
            </a:endParaRPr>
          </a:p>
        </p:txBody>
      </p:sp>
    </p:spTree>
    <p:extLst>
      <p:ext uri="{BB962C8B-B14F-4D97-AF65-F5344CB8AC3E}">
        <p14:creationId xmlns:p14="http://schemas.microsoft.com/office/powerpoint/2010/main" val="104625098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7.xml"/><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customXml" Target="../ink/ink18.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customXml" Target="../ink/ink20.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customXml" Target="../ink/ink21.xml"/><Relationship Id="rId7"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customXml" Target="../ink/ink2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customXml" Target="../ink/ink23.xml"/><Relationship Id="rId7" Type="http://schemas.microsoft.com/office/2007/relationships/hdphoto" Target="../media/hdphoto1.wdp"/><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customXml" Target="../ink/ink24.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customXml" Target="../ink/ink26.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customXml" Target="../ink/ink28.xml"/><Relationship Id="rId5" Type="http://schemas.openxmlformats.org/officeDocument/2006/relationships/image" Target="../media/image21.png"/><Relationship Id="rId4" Type="http://schemas.openxmlformats.org/officeDocument/2006/relationships/customXml" Target="../ink/ink27.xml"/></Relationships>
</file>

<file path=ppt/slides/_rels/slide16.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customXml" Target="../ink/ink30.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hyperlink" Target="https://youtu.be/oq6OGRkdcd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3.png"/><Relationship Id="rId3" Type="http://schemas.openxmlformats.org/officeDocument/2006/relationships/customXml" Target="../ink/ink1.xml"/><Relationship Id="rId7" Type="http://schemas.openxmlformats.org/officeDocument/2006/relationships/customXml" Target="../ink/ink2.xml"/><Relationship Id="rId12"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9.png"/><Relationship Id="rId10" Type="http://schemas.openxmlformats.org/officeDocument/2006/relationships/customXml" Target="../ink/ink5.xml"/><Relationship Id="rId9" Type="http://schemas.openxmlformats.org/officeDocument/2006/relationships/customXml" Target="../ink/ink4.xml"/></Relationships>
</file>

<file path=ppt/slides/_rels/slide3.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customXml" Target="../ink/ink6.xml"/><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customXml" Target="../ink/ink7.xml"/><Relationship Id="rId5" Type="http://schemas.openxmlformats.org/officeDocument/2006/relationships/image" Target="../media/image30.png"/><Relationship Id="rId10" Type="http://schemas.openxmlformats.org/officeDocument/2006/relationships/image" Target="../media/image6.png"/><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customXml" Target="../ink/ink9.xml"/><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customXml" Target="../ink/ink10.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customXml" Target="../ink/ink11.xml"/><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customXml" Target="../ink/ink1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customXml" Target="../ink/ink13.xml"/><Relationship Id="rId7" Type="http://schemas.openxmlformats.org/officeDocument/2006/relationships/customXml" Target="../ink/ink14.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customXml" Target="../ink/ink1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nother Handy Map of the U.S. Shows Each State&amp;#39;s Biggest Liquor or Beer  Brand | Beer map, Popular beers, Beer brands">
            <a:extLst>
              <a:ext uri="{FF2B5EF4-FFF2-40B4-BE49-F238E27FC236}">
                <a16:creationId xmlns:a16="http://schemas.microsoft.com/office/drawing/2014/main" id="{E274611E-5689-4D01-BEF5-40E1C1A3BD6E}"/>
              </a:ext>
            </a:extLst>
          </p:cNvPr>
          <p:cNvPicPr>
            <a:picLocks noChangeAspect="1" noChangeArrowheads="1"/>
          </p:cNvPicPr>
          <p:nvPr/>
        </p:nvPicPr>
        <p:blipFill rotWithShape="1">
          <a:blip r:embed="rId3">
            <a:duotone>
              <a:schemeClr val="bg2">
                <a:shade val="45000"/>
                <a:satMod val="135000"/>
              </a:schemeClr>
              <a:prstClr val="white"/>
            </a:duotone>
            <a:alphaModFix amt="35000"/>
            <a:extLst>
              <a:ext uri="{28A0092B-C50C-407E-A947-70E740481C1C}">
                <a14:useLocalDpi xmlns:a14="http://schemas.microsoft.com/office/drawing/2010/main" val="0"/>
              </a:ext>
            </a:extLst>
          </a:blip>
          <a:srcRect t="4476" b="6592"/>
          <a:stretch/>
        </p:blipFill>
        <p:spPr bwMode="auto">
          <a:xfrm>
            <a:off x="20" y="174181"/>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3">
            <a:extLst>
              <a:ext uri="{FF2B5EF4-FFF2-40B4-BE49-F238E27FC236}">
                <a16:creationId xmlns:a16="http://schemas.microsoft.com/office/drawing/2014/main" id="{F452FD8E-6ABA-4D78-BC26-8D8DB1C0FED0}"/>
              </a:ext>
            </a:extLst>
          </p:cNvPr>
          <p:cNvSpPr>
            <a:spLocks noGrp="1"/>
          </p:cNvSpPr>
          <p:nvPr>
            <p:ph type="subTitle" idx="1"/>
          </p:nvPr>
        </p:nvSpPr>
        <p:spPr/>
        <p:txBody>
          <a:bodyPr>
            <a:noAutofit/>
          </a:bodyPr>
          <a:lstStyle/>
          <a:p>
            <a:r>
              <a:rPr lang="en-US" sz="1800" dirty="0">
                <a:solidFill>
                  <a:schemeClr val="tx1">
                    <a:lumMod val="85000"/>
                    <a:lumOff val="15000"/>
                  </a:schemeClr>
                </a:solidFill>
              </a:rPr>
              <a:t>DS 6306 Project 1</a:t>
            </a:r>
          </a:p>
          <a:p>
            <a:r>
              <a:rPr lang="en-US" sz="1800" dirty="0">
                <a:solidFill>
                  <a:schemeClr val="tx1">
                    <a:lumMod val="85000"/>
                    <a:lumOff val="15000"/>
                  </a:schemeClr>
                </a:solidFill>
              </a:rPr>
              <a:t>Eric Cadena and Tricia Herrera</a:t>
            </a:r>
          </a:p>
          <a:p>
            <a:r>
              <a:rPr lang="en-US" sz="1800" dirty="0">
                <a:solidFill>
                  <a:schemeClr val="tx1">
                    <a:lumMod val="85000"/>
                    <a:lumOff val="15000"/>
                  </a:schemeClr>
                </a:solidFill>
              </a:rPr>
              <a:t>6/26/2021</a:t>
            </a:r>
          </a:p>
        </p:txBody>
      </p:sp>
      <p:cxnSp>
        <p:nvCxnSpPr>
          <p:cNvPr id="5" name="Straight Connector 4">
            <a:extLst>
              <a:ext uri="{FF2B5EF4-FFF2-40B4-BE49-F238E27FC236}">
                <a16:creationId xmlns:a16="http://schemas.microsoft.com/office/drawing/2014/main" id="{DDE356DD-0D6B-4194-A6E4-15F6BDBEC013}"/>
              </a:ext>
            </a:extLst>
          </p:cNvPr>
          <p:cNvCxnSpPr/>
          <p:nvPr/>
        </p:nvCxnSpPr>
        <p:spPr>
          <a:xfrm>
            <a:off x="461123" y="4450913"/>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256BC90-EFF0-4CE7-8797-D4049CA49E0D}"/>
              </a:ext>
            </a:extLst>
          </p:cNvPr>
          <p:cNvSpPr txBox="1"/>
          <p:nvPr/>
        </p:nvSpPr>
        <p:spPr>
          <a:xfrm>
            <a:off x="2238297" y="1813512"/>
            <a:ext cx="7781907" cy="1015663"/>
          </a:xfrm>
          <a:prstGeom prst="rect">
            <a:avLst/>
          </a:prstGeom>
          <a:noFill/>
        </p:spPr>
        <p:txBody>
          <a:bodyPr wrap="square" rtlCol="0">
            <a:spAutoFit/>
          </a:bodyPr>
          <a:lstStyle/>
          <a:p>
            <a:pPr algn="ctr"/>
            <a:r>
              <a:rPr lang="en-US" sz="3000" cap="all" spc="200" dirty="0">
                <a:solidFill>
                  <a:schemeClr val="tx1">
                    <a:lumMod val="85000"/>
                    <a:lumOff val="15000"/>
                  </a:schemeClr>
                </a:solidFill>
                <a:latin typeface="+mj-lt"/>
              </a:rPr>
              <a:t>Where next for Budweiser brewery?</a:t>
            </a:r>
          </a:p>
          <a:p>
            <a:pPr algn="ctr"/>
            <a:r>
              <a:rPr lang="en-US" sz="3000" cap="all" spc="200" dirty="0">
                <a:solidFill>
                  <a:schemeClr val="tx1">
                    <a:lumMod val="85000"/>
                    <a:lumOff val="15000"/>
                  </a:schemeClr>
                </a:solidFill>
                <a:latin typeface="+mj-lt"/>
              </a:rPr>
              <a:t>Finding an </a:t>
            </a:r>
            <a:r>
              <a:rPr lang="en-US" sz="3000" u="sng" cap="all" spc="200" dirty="0">
                <a:solidFill>
                  <a:schemeClr val="tx1">
                    <a:lumMod val="85000"/>
                    <a:lumOff val="15000"/>
                  </a:schemeClr>
                </a:solidFill>
                <a:latin typeface="+mj-lt"/>
              </a:rPr>
              <a:t>untapped</a:t>
            </a:r>
            <a:r>
              <a:rPr lang="en-US" sz="3000" cap="all" spc="200" dirty="0">
                <a:solidFill>
                  <a:schemeClr val="tx1">
                    <a:lumMod val="85000"/>
                    <a:lumOff val="15000"/>
                  </a:schemeClr>
                </a:solidFill>
                <a:latin typeface="+mj-lt"/>
              </a:rPr>
              <a:t> market </a:t>
            </a:r>
          </a:p>
        </p:txBody>
      </p:sp>
    </p:spTree>
    <p:extLst>
      <p:ext uri="{BB962C8B-B14F-4D97-AF65-F5344CB8AC3E}">
        <p14:creationId xmlns:p14="http://schemas.microsoft.com/office/powerpoint/2010/main" val="2401455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2"/>
            <a:ext cx="11093246" cy="1067313"/>
          </a:xfrm>
        </p:spPr>
        <p:txBody>
          <a:bodyPr>
            <a:normAutofit/>
          </a:bodyPr>
          <a:lstStyle/>
          <a:p>
            <a:pPr algn="l"/>
            <a:r>
              <a:rPr lang="en-US" dirty="0"/>
              <a:t>Our recommendation to Budweiser </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4"/>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4"/>
              <a:stretch>
                <a:fillRect/>
              </a:stretch>
            </p:blipFill>
            <p:spPr>
              <a:xfrm>
                <a:off x="2639429" y="91720"/>
                <a:ext cx="18000" cy="18000"/>
              </a:xfrm>
              <a:prstGeom prst="rect">
                <a:avLst/>
              </a:prstGeom>
            </p:spPr>
          </p:pic>
        </mc:Fallback>
      </mc:AlternateContent>
      <p:cxnSp>
        <p:nvCxnSpPr>
          <p:cNvPr id="10" name="Straight Connector 9">
            <a:extLst>
              <a:ext uri="{FF2B5EF4-FFF2-40B4-BE49-F238E27FC236}">
                <a16:creationId xmlns:a16="http://schemas.microsoft.com/office/drawing/2014/main" id="{6C5904F8-19D9-4CEF-A6FE-3B14A3B9B1C1}"/>
              </a:ext>
            </a:extLst>
          </p:cNvPr>
          <p:cNvCxnSpPr/>
          <p:nvPr/>
        </p:nvCxnSpPr>
        <p:spPr>
          <a:xfrm>
            <a:off x="439993" y="580845"/>
            <a:ext cx="11093246"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9" name="Table 7">
            <a:extLst>
              <a:ext uri="{FF2B5EF4-FFF2-40B4-BE49-F238E27FC236}">
                <a16:creationId xmlns:a16="http://schemas.microsoft.com/office/drawing/2014/main" id="{DCEC8B3A-9ECE-4CDE-A542-6568C155AC70}"/>
              </a:ext>
            </a:extLst>
          </p:cNvPr>
          <p:cNvGraphicFramePr>
            <a:graphicFrameLocks/>
          </p:cNvGraphicFramePr>
          <p:nvPr>
            <p:extLst>
              <p:ext uri="{D42A27DB-BD31-4B8C-83A1-F6EECF244321}">
                <p14:modId xmlns:p14="http://schemas.microsoft.com/office/powerpoint/2010/main" val="3306039590"/>
              </p:ext>
            </p:extLst>
          </p:nvPr>
        </p:nvGraphicFramePr>
        <p:xfrm>
          <a:off x="137460" y="2689860"/>
          <a:ext cx="2820970" cy="1478280"/>
        </p:xfrm>
        <a:graphic>
          <a:graphicData uri="http://schemas.openxmlformats.org/drawingml/2006/table">
            <a:tbl>
              <a:tblPr firstRow="1" bandRow="1">
                <a:tableStyleId>{72833802-FEF1-4C79-8D5D-14CF1EAF98D9}</a:tableStyleId>
              </a:tblPr>
              <a:tblGrid>
                <a:gridCol w="1410485">
                  <a:extLst>
                    <a:ext uri="{9D8B030D-6E8A-4147-A177-3AD203B41FA5}">
                      <a16:colId xmlns:a16="http://schemas.microsoft.com/office/drawing/2014/main" val="1533390534"/>
                    </a:ext>
                  </a:extLst>
                </a:gridCol>
                <a:gridCol w="1410485">
                  <a:extLst>
                    <a:ext uri="{9D8B030D-6E8A-4147-A177-3AD203B41FA5}">
                      <a16:colId xmlns:a16="http://schemas.microsoft.com/office/drawing/2014/main" val="1245309463"/>
                    </a:ext>
                  </a:extLst>
                </a:gridCol>
              </a:tblGrid>
              <a:tr h="296262">
                <a:tc>
                  <a:txBody>
                    <a:bodyPr/>
                    <a:lstStyle/>
                    <a:p>
                      <a:r>
                        <a:rPr lang="en-US" dirty="0"/>
                        <a:t>Description</a:t>
                      </a:r>
                    </a:p>
                  </a:txBody>
                  <a:tcPr/>
                </a:tc>
                <a:tc>
                  <a:txBody>
                    <a:bodyPr/>
                    <a:lstStyle/>
                    <a:p>
                      <a:r>
                        <a:rPr lang="en-US" dirty="0"/>
                        <a:t>Values</a:t>
                      </a:r>
                    </a:p>
                  </a:txBody>
                  <a:tcPr/>
                </a:tc>
                <a:extLst>
                  <a:ext uri="{0D108BD9-81ED-4DB2-BD59-A6C34878D82A}">
                    <a16:rowId xmlns:a16="http://schemas.microsoft.com/office/drawing/2014/main" val="1565912243"/>
                  </a:ext>
                </a:extLst>
              </a:tr>
              <a:tr h="370840">
                <a:tc>
                  <a:txBody>
                    <a:bodyPr/>
                    <a:lstStyle/>
                    <a:p>
                      <a:r>
                        <a:rPr lang="en-US" dirty="0"/>
                        <a:t>State Count</a:t>
                      </a:r>
                    </a:p>
                  </a:txBody>
                  <a:tcPr/>
                </a:tc>
                <a:tc>
                  <a:txBody>
                    <a:bodyPr/>
                    <a:lstStyle/>
                    <a:p>
                      <a:r>
                        <a:rPr lang="en-US" dirty="0"/>
                        <a:t>14  (&lt; 1%)</a:t>
                      </a:r>
                    </a:p>
                  </a:txBody>
                  <a:tcPr/>
                </a:tc>
                <a:extLst>
                  <a:ext uri="{0D108BD9-81ED-4DB2-BD59-A6C34878D82A}">
                    <a16:rowId xmlns:a16="http://schemas.microsoft.com/office/drawing/2014/main" val="3197492763"/>
                  </a:ext>
                </a:extLst>
              </a:tr>
              <a:tr h="370840">
                <a:tc>
                  <a:txBody>
                    <a:bodyPr/>
                    <a:lstStyle/>
                    <a:p>
                      <a:r>
                        <a:rPr lang="en-US" dirty="0"/>
                        <a:t>ABV</a:t>
                      </a:r>
                    </a:p>
                  </a:txBody>
                  <a:tcPr/>
                </a:tc>
                <a:tc>
                  <a:txBody>
                    <a:bodyPr/>
                    <a:lstStyle/>
                    <a:p>
                      <a:r>
                        <a:rPr lang="en-US" dirty="0"/>
                        <a:t>6.2%</a:t>
                      </a:r>
                    </a:p>
                  </a:txBody>
                  <a:tcPr/>
                </a:tc>
                <a:extLst>
                  <a:ext uri="{0D108BD9-81ED-4DB2-BD59-A6C34878D82A}">
                    <a16:rowId xmlns:a16="http://schemas.microsoft.com/office/drawing/2014/main" val="4202625666"/>
                  </a:ext>
                </a:extLst>
              </a:tr>
              <a:tr h="370840">
                <a:tc>
                  <a:txBody>
                    <a:bodyPr/>
                    <a:lstStyle/>
                    <a:p>
                      <a:r>
                        <a:rPr lang="en-US" dirty="0"/>
                        <a:t>IBU</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62.5</a:t>
                      </a:r>
                    </a:p>
                  </a:txBody>
                  <a:tcPr/>
                </a:tc>
                <a:extLst>
                  <a:ext uri="{0D108BD9-81ED-4DB2-BD59-A6C34878D82A}">
                    <a16:rowId xmlns:a16="http://schemas.microsoft.com/office/drawing/2014/main" val="4142280574"/>
                  </a:ext>
                </a:extLst>
              </a:tr>
            </a:tbl>
          </a:graphicData>
        </a:graphic>
      </p:graphicFrame>
      <p:pic>
        <p:nvPicPr>
          <p:cNvPr id="4" name="Picture 3">
            <a:extLst>
              <a:ext uri="{FF2B5EF4-FFF2-40B4-BE49-F238E27FC236}">
                <a16:creationId xmlns:a16="http://schemas.microsoft.com/office/drawing/2014/main" id="{76F8D79F-E778-45A7-B94B-36515095B777}"/>
              </a:ext>
            </a:extLst>
          </p:cNvPr>
          <p:cNvPicPr>
            <a:picLocks noChangeAspect="1"/>
          </p:cNvPicPr>
          <p:nvPr/>
        </p:nvPicPr>
        <p:blipFill>
          <a:blip r:embed="rId6"/>
          <a:stretch>
            <a:fillRect/>
          </a:stretch>
        </p:blipFill>
        <p:spPr>
          <a:xfrm>
            <a:off x="3598986" y="1223817"/>
            <a:ext cx="7562518" cy="4667154"/>
          </a:xfrm>
          <a:prstGeom prst="rect">
            <a:avLst/>
          </a:prstGeom>
        </p:spPr>
      </p:pic>
      <p:pic>
        <p:nvPicPr>
          <p:cNvPr id="13" name="Picture 12">
            <a:extLst>
              <a:ext uri="{FF2B5EF4-FFF2-40B4-BE49-F238E27FC236}">
                <a16:creationId xmlns:a16="http://schemas.microsoft.com/office/drawing/2014/main" id="{D45B12C2-992A-42AC-8F94-6B3AAC375F71}"/>
              </a:ext>
            </a:extLst>
          </p:cNvPr>
          <p:cNvPicPr>
            <a:picLocks noChangeAspect="1"/>
          </p:cNvPicPr>
          <p:nvPr/>
        </p:nvPicPr>
        <p:blipFill>
          <a:blip r:embed="rId7"/>
          <a:stretch>
            <a:fillRect/>
          </a:stretch>
        </p:blipFill>
        <p:spPr>
          <a:xfrm>
            <a:off x="5539550" y="3294185"/>
            <a:ext cx="1112900" cy="762952"/>
          </a:xfrm>
          <a:prstGeom prst="rect">
            <a:avLst/>
          </a:prstGeom>
        </p:spPr>
      </p:pic>
    </p:spTree>
    <p:extLst>
      <p:ext uri="{BB962C8B-B14F-4D97-AF65-F5344CB8AC3E}">
        <p14:creationId xmlns:p14="http://schemas.microsoft.com/office/powerpoint/2010/main" val="1306442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2"/>
            <a:ext cx="11093246" cy="1067313"/>
          </a:xfrm>
        </p:spPr>
        <p:txBody>
          <a:bodyPr>
            <a:normAutofit fontScale="85000" lnSpcReduction="20000"/>
          </a:bodyPr>
          <a:lstStyle/>
          <a:p>
            <a:pPr marL="457200" indent="-457200" algn="l">
              <a:buFont typeface="+mj-lt"/>
              <a:buAutoNum type="arabicPeriod" startAt="8"/>
            </a:pPr>
            <a:r>
              <a:rPr lang="en-US" dirty="0"/>
              <a:t>Budweiser would like to investigate the difference with respect to IBU and ABV between IPAs (India Pale Ales) and other types of Ale. Use a KNN classification to investigate this relationship.  Provide statistical evidence one way or the other. </a:t>
            </a:r>
          </a:p>
          <a:p>
            <a:pPr marL="914400" lvl="1" indent="-457200" algn="l">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32EABA4B-5217-4618-95A3-F54B6A0567F1}"/>
              </a:ext>
            </a:extLst>
          </p:cNvPr>
          <p:cNvSpPr txBox="1"/>
          <p:nvPr/>
        </p:nvSpPr>
        <p:spPr>
          <a:xfrm>
            <a:off x="1523838" y="5842061"/>
            <a:ext cx="9144324" cy="369332"/>
          </a:xfrm>
          <a:prstGeom prst="rect">
            <a:avLst/>
          </a:prstGeom>
          <a:solidFill>
            <a:schemeClr val="accent2">
              <a:lumMod val="20000"/>
              <a:lumOff val="80000"/>
            </a:schemeClr>
          </a:solidFill>
          <a:ln w="38100">
            <a:solidFill>
              <a:schemeClr val="tx1"/>
            </a:solidFill>
          </a:ln>
        </p:spPr>
        <p:txBody>
          <a:bodyPr wrap="square" rtlCol="0">
            <a:spAutoFit/>
          </a:bodyPr>
          <a:lstStyle/>
          <a:p>
            <a:r>
              <a:rPr lang="en-US" b="1" dirty="0">
                <a:solidFill>
                  <a:schemeClr val="tx1">
                    <a:lumMod val="85000"/>
                    <a:lumOff val="15000"/>
                  </a:schemeClr>
                </a:solidFill>
              </a:rPr>
              <a:t>83% chance that the beer is an IPA at K=5 and an 82.6% chance that the beer is an IPA at K=15 </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4"/>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4"/>
              <a:stretch>
                <a:fillRect/>
              </a:stretch>
            </p:blipFill>
            <p:spPr>
              <a:xfrm>
                <a:off x="2639429" y="91720"/>
                <a:ext cx="18000" cy="18000"/>
              </a:xfrm>
              <a:prstGeom prst="rect">
                <a:avLst/>
              </a:prstGeom>
            </p:spPr>
          </p:pic>
        </mc:Fallback>
      </mc:AlternateContent>
      <p:cxnSp>
        <p:nvCxnSpPr>
          <p:cNvPr id="10" name="Straight Connector 9">
            <a:extLst>
              <a:ext uri="{FF2B5EF4-FFF2-40B4-BE49-F238E27FC236}">
                <a16:creationId xmlns:a16="http://schemas.microsoft.com/office/drawing/2014/main" id="{6C5904F8-19D9-4CEF-A6FE-3B14A3B9B1C1}"/>
              </a:ext>
            </a:extLst>
          </p:cNvPr>
          <p:cNvCxnSpPr/>
          <p:nvPr/>
        </p:nvCxnSpPr>
        <p:spPr>
          <a:xfrm>
            <a:off x="439993" y="1174607"/>
            <a:ext cx="11093246" cy="0"/>
          </a:xfrm>
          <a:prstGeom prst="line">
            <a:avLst/>
          </a:prstGeom>
        </p:spPr>
        <p:style>
          <a:lnRef idx="1">
            <a:schemeClr val="dk1"/>
          </a:lnRef>
          <a:fillRef idx="0">
            <a:schemeClr val="dk1"/>
          </a:fillRef>
          <a:effectRef idx="0">
            <a:schemeClr val="dk1"/>
          </a:effectRef>
          <a:fontRef idx="minor">
            <a:schemeClr val="tx1"/>
          </a:fontRef>
        </p:style>
      </p:cxnSp>
      <p:pic>
        <p:nvPicPr>
          <p:cNvPr id="9" name="Content Placeholder 6">
            <a:extLst>
              <a:ext uri="{FF2B5EF4-FFF2-40B4-BE49-F238E27FC236}">
                <a16:creationId xmlns:a16="http://schemas.microsoft.com/office/drawing/2014/main" id="{7834A13F-98D3-4823-812D-536AA869225F}"/>
              </a:ext>
            </a:extLst>
          </p:cNvPr>
          <p:cNvPicPr>
            <a:picLocks noChangeAspect="1"/>
          </p:cNvPicPr>
          <p:nvPr/>
        </p:nvPicPr>
        <p:blipFill>
          <a:blip r:embed="rId6"/>
          <a:stretch>
            <a:fillRect/>
          </a:stretch>
        </p:blipFill>
        <p:spPr>
          <a:xfrm>
            <a:off x="2465654" y="1496190"/>
            <a:ext cx="7041923" cy="4345871"/>
          </a:xfrm>
          <a:prstGeom prst="rect">
            <a:avLst/>
          </a:prstGeom>
        </p:spPr>
      </p:pic>
    </p:spTree>
    <p:extLst>
      <p:ext uri="{BB962C8B-B14F-4D97-AF65-F5344CB8AC3E}">
        <p14:creationId xmlns:p14="http://schemas.microsoft.com/office/powerpoint/2010/main" val="2373366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2"/>
            <a:ext cx="11093246" cy="1067313"/>
          </a:xfrm>
        </p:spPr>
        <p:txBody>
          <a:bodyPr>
            <a:normAutofit/>
          </a:bodyPr>
          <a:lstStyle/>
          <a:p>
            <a:pPr marL="457200" indent="-457200" algn="l">
              <a:buFont typeface="+mj-lt"/>
              <a:buAutoNum type="arabicPeriod" startAt="8"/>
            </a:pPr>
            <a:r>
              <a:rPr lang="en-US" dirty="0"/>
              <a:t>Supplement your response to this question with any other methods or techniques you have learned</a:t>
            </a:r>
          </a:p>
          <a:p>
            <a:pPr marL="914400" lvl="1" indent="-457200" algn="l">
              <a:buFont typeface="Arial" panose="020B0604020202020204" pitchFamily="34" charset="0"/>
              <a:buChar char="•"/>
            </a:pPr>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4"/>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4"/>
              <a:stretch>
                <a:fillRect/>
              </a:stretch>
            </p:blipFill>
            <p:spPr>
              <a:xfrm>
                <a:off x="2639429" y="91720"/>
                <a:ext cx="18000" cy="18000"/>
              </a:xfrm>
              <a:prstGeom prst="rect">
                <a:avLst/>
              </a:prstGeom>
            </p:spPr>
          </p:pic>
        </mc:Fallback>
      </mc:AlternateContent>
      <p:cxnSp>
        <p:nvCxnSpPr>
          <p:cNvPr id="10" name="Straight Connector 9">
            <a:extLst>
              <a:ext uri="{FF2B5EF4-FFF2-40B4-BE49-F238E27FC236}">
                <a16:creationId xmlns:a16="http://schemas.microsoft.com/office/drawing/2014/main" id="{6C5904F8-19D9-4CEF-A6FE-3B14A3B9B1C1}"/>
              </a:ext>
            </a:extLst>
          </p:cNvPr>
          <p:cNvCxnSpPr/>
          <p:nvPr/>
        </p:nvCxnSpPr>
        <p:spPr>
          <a:xfrm>
            <a:off x="439993" y="1174607"/>
            <a:ext cx="11093246" cy="0"/>
          </a:xfrm>
          <a:prstGeom prst="line">
            <a:avLst/>
          </a:prstGeom>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568D08F3-0A97-4991-8CE0-6EACB06ED051}"/>
              </a:ext>
            </a:extLst>
          </p:cNvPr>
          <p:cNvPicPr>
            <a:picLocks noChangeAspect="1"/>
          </p:cNvPicPr>
          <p:nvPr/>
        </p:nvPicPr>
        <p:blipFill>
          <a:blip r:embed="rId6"/>
          <a:stretch>
            <a:fillRect/>
          </a:stretch>
        </p:blipFill>
        <p:spPr>
          <a:xfrm>
            <a:off x="6284686" y="1465386"/>
            <a:ext cx="5456782" cy="3367614"/>
          </a:xfrm>
          <a:prstGeom prst="rect">
            <a:avLst/>
          </a:prstGeom>
        </p:spPr>
      </p:pic>
      <p:pic>
        <p:nvPicPr>
          <p:cNvPr id="12" name="Picture 11">
            <a:extLst>
              <a:ext uri="{FF2B5EF4-FFF2-40B4-BE49-F238E27FC236}">
                <a16:creationId xmlns:a16="http://schemas.microsoft.com/office/drawing/2014/main" id="{5C0F1C42-0184-4E8F-8B8D-2D52BE2DE9C0}"/>
              </a:ext>
            </a:extLst>
          </p:cNvPr>
          <p:cNvPicPr>
            <a:picLocks noChangeAspect="1"/>
          </p:cNvPicPr>
          <p:nvPr/>
        </p:nvPicPr>
        <p:blipFill>
          <a:blip r:embed="rId7"/>
          <a:stretch>
            <a:fillRect/>
          </a:stretch>
        </p:blipFill>
        <p:spPr>
          <a:xfrm>
            <a:off x="216190" y="1465385"/>
            <a:ext cx="5519257" cy="3406170"/>
          </a:xfrm>
          <a:prstGeom prst="rect">
            <a:avLst/>
          </a:prstGeom>
        </p:spPr>
      </p:pic>
      <p:sp>
        <p:nvSpPr>
          <p:cNvPr id="9" name="TextBox 8">
            <a:extLst>
              <a:ext uri="{FF2B5EF4-FFF2-40B4-BE49-F238E27FC236}">
                <a16:creationId xmlns:a16="http://schemas.microsoft.com/office/drawing/2014/main" id="{CAF18068-365F-414A-84C7-81839164C691}"/>
              </a:ext>
            </a:extLst>
          </p:cNvPr>
          <p:cNvSpPr txBox="1"/>
          <p:nvPr/>
        </p:nvSpPr>
        <p:spPr>
          <a:xfrm>
            <a:off x="216190" y="4992286"/>
            <a:ext cx="11898923" cy="1200329"/>
          </a:xfrm>
          <a:prstGeom prst="rect">
            <a:avLst/>
          </a:prstGeom>
          <a:solidFill>
            <a:schemeClr val="accent2">
              <a:lumMod val="20000"/>
              <a:lumOff val="80000"/>
            </a:schemeClr>
          </a:solidFill>
          <a:ln w="38100">
            <a:solidFill>
              <a:schemeClr val="tx1"/>
            </a:solidFill>
          </a:ln>
        </p:spPr>
        <p:txBody>
          <a:bodyPr wrap="square" rtlCol="0">
            <a:spAutoFit/>
          </a:bodyPr>
          <a:lstStyle/>
          <a:p>
            <a:r>
              <a:rPr lang="en-US" b="1" dirty="0">
                <a:solidFill>
                  <a:schemeClr val="tx1">
                    <a:lumMod val="85000"/>
                    <a:lumOff val="15000"/>
                  </a:schemeClr>
                </a:solidFill>
              </a:rPr>
              <a:t>If you run a Naïve Bayes on the most popular ABV (.065) &amp; the most popular IBU (65), there is a 60% chance the beer will be an IPA. If you run a Naïve Bayes on the 2nd most popular ABV (.07) and the 2nd most popular IBU (70), there is a 78% chance it will be an IPA. If we want to break records with our limited edition and compete with both Oregon (138 IBU) and Colorado (12.8% Alcohol by Volume), according to Naïve Bayes, we should DEFINITELY CREATE AN IPA.</a:t>
            </a:r>
          </a:p>
        </p:txBody>
      </p:sp>
    </p:spTree>
    <p:extLst>
      <p:ext uri="{BB962C8B-B14F-4D97-AF65-F5344CB8AC3E}">
        <p14:creationId xmlns:p14="http://schemas.microsoft.com/office/powerpoint/2010/main" val="421482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2"/>
            <a:ext cx="11093246" cy="1067313"/>
          </a:xfrm>
        </p:spPr>
        <p:txBody>
          <a:bodyPr>
            <a:normAutofit/>
          </a:bodyPr>
          <a:lstStyle/>
          <a:p>
            <a:pPr marL="457200" indent="-457200" algn="l">
              <a:buFont typeface="+mj-lt"/>
              <a:buAutoNum type="arabicPeriod" startAt="9"/>
            </a:pPr>
            <a:r>
              <a:rPr lang="en-US" dirty="0"/>
              <a:t>Find one other useful inference from the data that you feel Budweiser may be able to find value in</a:t>
            </a:r>
          </a:p>
        </p:txBody>
      </p:sp>
      <p:sp>
        <p:nvSpPr>
          <p:cNvPr id="6" name="TextBox 5">
            <a:extLst>
              <a:ext uri="{FF2B5EF4-FFF2-40B4-BE49-F238E27FC236}">
                <a16:creationId xmlns:a16="http://schemas.microsoft.com/office/drawing/2014/main" id="{32EABA4B-5217-4618-95A3-F54B6A0567F1}"/>
              </a:ext>
            </a:extLst>
          </p:cNvPr>
          <p:cNvSpPr txBox="1"/>
          <p:nvPr/>
        </p:nvSpPr>
        <p:spPr>
          <a:xfrm>
            <a:off x="3186072" y="5719392"/>
            <a:ext cx="6394612" cy="369332"/>
          </a:xfrm>
          <a:prstGeom prst="rect">
            <a:avLst/>
          </a:prstGeom>
          <a:solidFill>
            <a:schemeClr val="accent2">
              <a:lumMod val="20000"/>
              <a:lumOff val="80000"/>
            </a:schemeClr>
          </a:solidFill>
          <a:ln w="38100">
            <a:solidFill>
              <a:schemeClr val="tx1"/>
            </a:solidFill>
          </a:ln>
        </p:spPr>
        <p:txBody>
          <a:bodyPr wrap="square" rtlCol="0">
            <a:spAutoFit/>
          </a:bodyPr>
          <a:lstStyle/>
          <a:p>
            <a:r>
              <a:rPr lang="en-US" b="1" dirty="0">
                <a:solidFill>
                  <a:schemeClr val="tx1">
                    <a:lumMod val="85000"/>
                    <a:lumOff val="15000"/>
                  </a:schemeClr>
                </a:solidFill>
              </a:rPr>
              <a:t>Less than 30% of New Mexico’s beer styles are an American IPA. </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4"/>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4"/>
              <a:stretch>
                <a:fillRect/>
              </a:stretch>
            </p:blipFill>
            <p:spPr>
              <a:xfrm>
                <a:off x="2639429" y="91720"/>
                <a:ext cx="18000" cy="18000"/>
              </a:xfrm>
              <a:prstGeom prst="rect">
                <a:avLst/>
              </a:prstGeom>
            </p:spPr>
          </p:pic>
        </mc:Fallback>
      </mc:AlternateContent>
      <p:cxnSp>
        <p:nvCxnSpPr>
          <p:cNvPr id="10" name="Straight Connector 9">
            <a:extLst>
              <a:ext uri="{FF2B5EF4-FFF2-40B4-BE49-F238E27FC236}">
                <a16:creationId xmlns:a16="http://schemas.microsoft.com/office/drawing/2014/main" id="{6C5904F8-19D9-4CEF-A6FE-3B14A3B9B1C1}"/>
              </a:ext>
            </a:extLst>
          </p:cNvPr>
          <p:cNvCxnSpPr/>
          <p:nvPr/>
        </p:nvCxnSpPr>
        <p:spPr>
          <a:xfrm>
            <a:off x="439993" y="1174607"/>
            <a:ext cx="11093246" cy="0"/>
          </a:xfrm>
          <a:prstGeom prst="line">
            <a:avLst/>
          </a:prstGeom>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A5CDFD0A-9523-4EFB-A7AB-FBBC2C4386C4}"/>
              </a:ext>
            </a:extLst>
          </p:cNvPr>
          <p:cNvPicPr>
            <a:picLocks noChangeAspect="1"/>
          </p:cNvPicPr>
          <p:nvPr/>
        </p:nvPicPr>
        <p:blipFill>
          <a:blip r:embed="rId6">
            <a:extLst>
              <a:ext uri="{BEBA8EAE-BF5A-486C-A8C5-ECC9F3942E4B}">
                <a14:imgProps xmlns:a14="http://schemas.microsoft.com/office/drawing/2010/main">
                  <a14:imgLayer r:embed="rId7">
                    <a14:imgEffect>
                      <a14:saturation sat="400000"/>
                    </a14:imgEffect>
                  </a14:imgLayer>
                </a14:imgProps>
              </a:ext>
            </a:extLst>
          </a:blip>
          <a:stretch>
            <a:fillRect/>
          </a:stretch>
        </p:blipFill>
        <p:spPr>
          <a:xfrm>
            <a:off x="1524000" y="1571625"/>
            <a:ext cx="9144000" cy="3714750"/>
          </a:xfrm>
          <a:prstGeom prst="rect">
            <a:avLst/>
          </a:prstGeom>
        </p:spPr>
      </p:pic>
    </p:spTree>
    <p:extLst>
      <p:ext uri="{BB962C8B-B14F-4D97-AF65-F5344CB8AC3E}">
        <p14:creationId xmlns:p14="http://schemas.microsoft.com/office/powerpoint/2010/main" val="3004539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2"/>
            <a:ext cx="11093246" cy="1067313"/>
          </a:xfrm>
        </p:spPr>
        <p:txBody>
          <a:bodyPr>
            <a:normAutofit/>
          </a:bodyPr>
          <a:lstStyle/>
          <a:p>
            <a:pPr marL="457200" indent="-457200" algn="l">
              <a:buFont typeface="+mj-lt"/>
              <a:buAutoNum type="arabicPeriod" startAt="9"/>
            </a:pPr>
            <a:r>
              <a:rPr lang="en-US" dirty="0"/>
              <a:t>Find one other useful inference from the data that you feel Budweiser may be able to find value in</a:t>
            </a:r>
          </a:p>
        </p:txBody>
      </p:sp>
      <p:sp>
        <p:nvSpPr>
          <p:cNvPr id="6" name="TextBox 5">
            <a:extLst>
              <a:ext uri="{FF2B5EF4-FFF2-40B4-BE49-F238E27FC236}">
                <a16:creationId xmlns:a16="http://schemas.microsoft.com/office/drawing/2014/main" id="{32EABA4B-5217-4618-95A3-F54B6A0567F1}"/>
              </a:ext>
            </a:extLst>
          </p:cNvPr>
          <p:cNvSpPr txBox="1"/>
          <p:nvPr/>
        </p:nvSpPr>
        <p:spPr>
          <a:xfrm>
            <a:off x="2935300" y="5862013"/>
            <a:ext cx="6524600" cy="369332"/>
          </a:xfrm>
          <a:prstGeom prst="rect">
            <a:avLst/>
          </a:prstGeom>
          <a:solidFill>
            <a:schemeClr val="accent2">
              <a:lumMod val="20000"/>
              <a:lumOff val="80000"/>
            </a:schemeClr>
          </a:solidFill>
          <a:ln w="38100">
            <a:solidFill>
              <a:schemeClr val="tx1"/>
            </a:solidFill>
          </a:ln>
        </p:spPr>
        <p:txBody>
          <a:bodyPr wrap="square" rtlCol="0">
            <a:spAutoFit/>
          </a:bodyPr>
          <a:lstStyle/>
          <a:p>
            <a:r>
              <a:rPr lang="en-US" b="1" dirty="0">
                <a:solidFill>
                  <a:schemeClr val="tx1">
                    <a:lumMod val="85000"/>
                    <a:lumOff val="15000"/>
                  </a:schemeClr>
                </a:solidFill>
                <a:latin typeface="Calibri" panose="020F0502020204030204" pitchFamily="34" charset="0"/>
              </a:rPr>
              <a:t>The American IPA is the most popular style of beer in the country.</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4"/>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4"/>
              <a:stretch>
                <a:fillRect/>
              </a:stretch>
            </p:blipFill>
            <p:spPr>
              <a:xfrm>
                <a:off x="2639429" y="91720"/>
                <a:ext cx="18000" cy="18000"/>
              </a:xfrm>
              <a:prstGeom prst="rect">
                <a:avLst/>
              </a:prstGeom>
            </p:spPr>
          </p:pic>
        </mc:Fallback>
      </mc:AlternateContent>
      <p:cxnSp>
        <p:nvCxnSpPr>
          <p:cNvPr id="10" name="Straight Connector 9">
            <a:extLst>
              <a:ext uri="{FF2B5EF4-FFF2-40B4-BE49-F238E27FC236}">
                <a16:creationId xmlns:a16="http://schemas.microsoft.com/office/drawing/2014/main" id="{6C5904F8-19D9-4CEF-A6FE-3B14A3B9B1C1}"/>
              </a:ext>
            </a:extLst>
          </p:cNvPr>
          <p:cNvCxnSpPr/>
          <p:nvPr/>
        </p:nvCxnSpPr>
        <p:spPr>
          <a:xfrm>
            <a:off x="439993" y="1174607"/>
            <a:ext cx="11093246" cy="0"/>
          </a:xfrm>
          <a:prstGeom prst="line">
            <a:avLst/>
          </a:prstGeom>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FC863666-8FF2-443A-AD52-B0A61D1128B7}"/>
              </a:ext>
            </a:extLst>
          </p:cNvPr>
          <p:cNvPicPr>
            <a:picLocks noChangeAspect="1"/>
          </p:cNvPicPr>
          <p:nvPr/>
        </p:nvPicPr>
        <p:blipFill>
          <a:blip r:embed="rId6"/>
          <a:stretch>
            <a:fillRect/>
          </a:stretch>
        </p:blipFill>
        <p:spPr>
          <a:xfrm>
            <a:off x="1465943" y="1371857"/>
            <a:ext cx="8839199" cy="4314404"/>
          </a:xfrm>
          <a:prstGeom prst="rect">
            <a:avLst/>
          </a:prstGeom>
        </p:spPr>
      </p:pic>
    </p:spTree>
    <p:extLst>
      <p:ext uri="{BB962C8B-B14F-4D97-AF65-F5344CB8AC3E}">
        <p14:creationId xmlns:p14="http://schemas.microsoft.com/office/powerpoint/2010/main" val="3668668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D12823-2EEA-484D-A746-09C9F4341CE2}"/>
              </a:ext>
            </a:extLst>
          </p:cNvPr>
          <p:cNvPicPr>
            <a:picLocks noChangeAspect="1"/>
          </p:cNvPicPr>
          <p:nvPr/>
        </p:nvPicPr>
        <p:blipFill>
          <a:blip r:embed="rId3"/>
          <a:stretch>
            <a:fillRect/>
          </a:stretch>
        </p:blipFill>
        <p:spPr>
          <a:xfrm>
            <a:off x="3148818" y="1297050"/>
            <a:ext cx="5501643" cy="4211258"/>
          </a:xfrm>
          <a:prstGeom prst="rect">
            <a:avLst/>
          </a:prstGeom>
        </p:spPr>
      </p:pic>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2"/>
            <a:ext cx="11093246" cy="1067313"/>
          </a:xfrm>
        </p:spPr>
        <p:txBody>
          <a:bodyPr>
            <a:normAutofit/>
          </a:bodyPr>
          <a:lstStyle/>
          <a:p>
            <a:pPr marL="457200" indent="-457200" algn="l">
              <a:buFont typeface="+mj-lt"/>
              <a:buAutoNum type="arabicPeriod" startAt="9"/>
            </a:pPr>
            <a:r>
              <a:rPr lang="en-US" dirty="0"/>
              <a:t>Find one other useful inference from the data that you feel Budweiser may be able to find value in</a:t>
            </a:r>
          </a:p>
        </p:txBody>
      </p:sp>
      <p:sp>
        <p:nvSpPr>
          <p:cNvPr id="6" name="TextBox 5">
            <a:extLst>
              <a:ext uri="{FF2B5EF4-FFF2-40B4-BE49-F238E27FC236}">
                <a16:creationId xmlns:a16="http://schemas.microsoft.com/office/drawing/2014/main" id="{32EABA4B-5217-4618-95A3-F54B6A0567F1}"/>
              </a:ext>
            </a:extLst>
          </p:cNvPr>
          <p:cNvSpPr txBox="1"/>
          <p:nvPr/>
        </p:nvSpPr>
        <p:spPr>
          <a:xfrm>
            <a:off x="1523998" y="5560950"/>
            <a:ext cx="9894277" cy="686470"/>
          </a:xfrm>
          <a:prstGeom prst="rect">
            <a:avLst/>
          </a:prstGeom>
          <a:solidFill>
            <a:schemeClr val="accent2">
              <a:lumMod val="20000"/>
              <a:lumOff val="80000"/>
            </a:schemeClr>
          </a:solidFill>
          <a:ln w="38100">
            <a:solidFill>
              <a:schemeClr val="tx1"/>
            </a:solidFill>
          </a:ln>
        </p:spPr>
        <p:txBody>
          <a:bodyPr wrap="square" rtlCol="0">
            <a:spAutoFit/>
          </a:bodyPr>
          <a:lstStyle/>
          <a:p>
            <a:pPr marL="115888" lvl="1">
              <a:lnSpc>
                <a:spcPct val="110000"/>
              </a:lnSpc>
            </a:pPr>
            <a:r>
              <a:rPr lang="en-US" b="1" dirty="0">
                <a:solidFill>
                  <a:schemeClr val="tx1">
                    <a:lumMod val="85000"/>
                    <a:lumOff val="15000"/>
                  </a:schemeClr>
                </a:solidFill>
                <a:latin typeface="Calibri" panose="020F0502020204030204" pitchFamily="34" charset="0"/>
              </a:rPr>
              <a:t>98 Problems (</a:t>
            </a:r>
            <a:r>
              <a:rPr lang="en-US" b="1" dirty="0" err="1">
                <a:solidFill>
                  <a:schemeClr val="tx1">
                    <a:lumMod val="85000"/>
                    <a:lumOff val="15000"/>
                  </a:schemeClr>
                </a:solidFill>
                <a:latin typeface="Calibri" panose="020F0502020204030204" pitchFamily="34" charset="0"/>
              </a:rPr>
              <a:t>Cuz</a:t>
            </a:r>
            <a:r>
              <a:rPr lang="en-US" b="1" dirty="0">
                <a:solidFill>
                  <a:schemeClr val="tx1">
                    <a:lumMod val="85000"/>
                    <a:lumOff val="15000"/>
                  </a:schemeClr>
                </a:solidFill>
                <a:latin typeface="Calibri" panose="020F0502020204030204" pitchFamily="34" charset="0"/>
              </a:rPr>
              <a:t> A Hop </a:t>
            </a:r>
            <a:r>
              <a:rPr lang="en-US" b="1" dirty="0" err="1">
                <a:solidFill>
                  <a:schemeClr val="tx1">
                    <a:lumMod val="85000"/>
                    <a:lumOff val="15000"/>
                  </a:schemeClr>
                </a:solidFill>
                <a:latin typeface="Calibri" panose="020F0502020204030204" pitchFamily="34" charset="0"/>
              </a:rPr>
              <a:t>Ain't</a:t>
            </a:r>
            <a:r>
              <a:rPr lang="en-US" b="1" dirty="0">
                <a:solidFill>
                  <a:schemeClr val="tx1">
                    <a:lumMod val="85000"/>
                    <a:lumOff val="15000"/>
                  </a:schemeClr>
                </a:solidFill>
                <a:latin typeface="Calibri" panose="020F0502020204030204" pitchFamily="34" charset="0"/>
              </a:rPr>
              <a:t> One) by Perrin Brewing Company has an ABV of 6.5% (&gt; ABV median) and IBU of 65 ( &gt; IBU median).</a:t>
            </a:r>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5"/>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5"/>
              <a:stretch>
                <a:fillRect/>
              </a:stretch>
            </p:blipFill>
            <p:spPr>
              <a:xfrm>
                <a:off x="2639429" y="91720"/>
                <a:ext cx="18000" cy="18000"/>
              </a:xfrm>
              <a:prstGeom prst="rect">
                <a:avLst/>
              </a:prstGeom>
            </p:spPr>
          </p:pic>
        </mc:Fallback>
      </mc:AlternateContent>
      <p:cxnSp>
        <p:nvCxnSpPr>
          <p:cNvPr id="10" name="Straight Connector 9">
            <a:extLst>
              <a:ext uri="{FF2B5EF4-FFF2-40B4-BE49-F238E27FC236}">
                <a16:creationId xmlns:a16="http://schemas.microsoft.com/office/drawing/2014/main" id="{6C5904F8-19D9-4CEF-A6FE-3B14A3B9B1C1}"/>
              </a:ext>
            </a:extLst>
          </p:cNvPr>
          <p:cNvCxnSpPr/>
          <p:nvPr/>
        </p:nvCxnSpPr>
        <p:spPr>
          <a:xfrm>
            <a:off x="439993" y="1174607"/>
            <a:ext cx="11093246"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01438C6-2848-4EE4-B382-F4F2FF5F4727}"/>
              </a:ext>
            </a:extLst>
          </p:cNvPr>
          <p:cNvCxnSpPr>
            <a:cxnSpLocks/>
          </p:cNvCxnSpPr>
          <p:nvPr/>
        </p:nvCxnSpPr>
        <p:spPr>
          <a:xfrm flipH="1">
            <a:off x="3299460" y="3497580"/>
            <a:ext cx="294894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FF59C0A-046D-4996-B50B-D79D9747F858}"/>
              </a:ext>
            </a:extLst>
          </p:cNvPr>
          <p:cNvCxnSpPr>
            <a:cxnSpLocks/>
          </p:cNvCxnSpPr>
          <p:nvPr/>
        </p:nvCxnSpPr>
        <p:spPr>
          <a:xfrm>
            <a:off x="6248400" y="3497580"/>
            <a:ext cx="0" cy="14859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73DFC8D-394C-4050-9076-ACE3D1E9F196}"/>
              </a:ext>
            </a:extLst>
          </p:cNvPr>
          <p:cNvSpPr txBox="1"/>
          <p:nvPr/>
        </p:nvSpPr>
        <p:spPr>
          <a:xfrm>
            <a:off x="3002282" y="3374469"/>
            <a:ext cx="457197" cy="246221"/>
          </a:xfrm>
          <a:prstGeom prst="rect">
            <a:avLst/>
          </a:prstGeom>
          <a:noFill/>
        </p:spPr>
        <p:txBody>
          <a:bodyPr wrap="square" rtlCol="0">
            <a:spAutoFit/>
          </a:bodyPr>
          <a:lstStyle/>
          <a:p>
            <a:r>
              <a:rPr lang="en-US" sz="1000" dirty="0">
                <a:solidFill>
                  <a:srgbClr val="FF0000"/>
                </a:solidFill>
              </a:rPr>
              <a:t>65</a:t>
            </a:r>
          </a:p>
        </p:txBody>
      </p:sp>
      <p:sp>
        <p:nvSpPr>
          <p:cNvPr id="28" name="TextBox 27">
            <a:extLst>
              <a:ext uri="{FF2B5EF4-FFF2-40B4-BE49-F238E27FC236}">
                <a16:creationId xmlns:a16="http://schemas.microsoft.com/office/drawing/2014/main" id="{ED076D80-C89A-49DD-9D65-952EEE99CFB0}"/>
              </a:ext>
            </a:extLst>
          </p:cNvPr>
          <p:cNvSpPr txBox="1"/>
          <p:nvPr/>
        </p:nvSpPr>
        <p:spPr>
          <a:xfrm rot="16200000">
            <a:off x="6040651" y="5020788"/>
            <a:ext cx="415498" cy="215444"/>
          </a:xfrm>
          <a:prstGeom prst="rect">
            <a:avLst/>
          </a:prstGeom>
          <a:noFill/>
        </p:spPr>
        <p:txBody>
          <a:bodyPr wrap="none" rtlCol="0">
            <a:spAutoFit/>
          </a:bodyPr>
          <a:lstStyle/>
          <a:p>
            <a:r>
              <a:rPr lang="en-US" sz="800" dirty="0">
                <a:solidFill>
                  <a:srgbClr val="FF0000"/>
                </a:solidFill>
              </a:rPr>
              <a:t>0.065</a:t>
            </a:r>
          </a:p>
        </p:txBody>
      </p:sp>
    </p:spTree>
    <p:extLst>
      <p:ext uri="{BB962C8B-B14F-4D97-AF65-F5344CB8AC3E}">
        <p14:creationId xmlns:p14="http://schemas.microsoft.com/office/powerpoint/2010/main" val="2583167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2"/>
            <a:ext cx="11093246" cy="1067313"/>
          </a:xfrm>
        </p:spPr>
        <p:txBody>
          <a:bodyPr>
            <a:normAutofit/>
          </a:bodyPr>
          <a:lstStyle/>
          <a:p>
            <a:pPr algn="l"/>
            <a:r>
              <a:rPr lang="en-US" dirty="0"/>
              <a:t>summary</a:t>
            </a:r>
          </a:p>
        </p:txBody>
      </p:sp>
      <p:sp>
        <p:nvSpPr>
          <p:cNvPr id="6" name="TextBox 5">
            <a:extLst>
              <a:ext uri="{FF2B5EF4-FFF2-40B4-BE49-F238E27FC236}">
                <a16:creationId xmlns:a16="http://schemas.microsoft.com/office/drawing/2014/main" id="{32EABA4B-5217-4618-95A3-F54B6A0567F1}"/>
              </a:ext>
            </a:extLst>
          </p:cNvPr>
          <p:cNvSpPr txBox="1"/>
          <p:nvPr/>
        </p:nvSpPr>
        <p:spPr>
          <a:xfrm>
            <a:off x="327661" y="2019807"/>
            <a:ext cx="4436417" cy="3124060"/>
          </a:xfrm>
          <a:prstGeom prst="rect">
            <a:avLst/>
          </a:prstGeom>
          <a:solidFill>
            <a:schemeClr val="accent2">
              <a:lumMod val="20000"/>
              <a:lumOff val="80000"/>
            </a:schemeClr>
          </a:solidFill>
          <a:ln w="38100">
            <a:solidFill>
              <a:schemeClr val="tx1"/>
            </a:solidFill>
          </a:ln>
        </p:spPr>
        <p:txBody>
          <a:bodyPr wrap="square" rtlCol="0">
            <a:spAutoFit/>
          </a:bodyPr>
          <a:lstStyle/>
          <a:p>
            <a:pPr marL="115888" lvl="1">
              <a:lnSpc>
                <a:spcPct val="110000"/>
              </a:lnSpc>
            </a:pPr>
            <a:r>
              <a:rPr lang="en-US" b="1" dirty="0">
                <a:solidFill>
                  <a:schemeClr val="tx1">
                    <a:lumMod val="85000"/>
                    <a:lumOff val="15000"/>
                  </a:schemeClr>
                </a:solidFill>
                <a:latin typeface="Calibri" panose="020F0502020204030204" pitchFamily="34" charset="0"/>
              </a:rPr>
              <a:t>The untapped market we would like to explore is New Mexico. </a:t>
            </a:r>
          </a:p>
          <a:p>
            <a:pPr marL="115888" lvl="1">
              <a:lnSpc>
                <a:spcPct val="110000"/>
              </a:lnSpc>
            </a:pPr>
            <a:r>
              <a:rPr lang="en-US" b="1" dirty="0">
                <a:solidFill>
                  <a:schemeClr val="tx1">
                    <a:lumMod val="85000"/>
                    <a:lumOff val="15000"/>
                  </a:schemeClr>
                </a:solidFill>
                <a:latin typeface="Calibri" panose="020F0502020204030204" pitchFamily="34" charset="0"/>
              </a:rPr>
              <a:t>They have less than 1% of all Breweries and their citizens tastes are a perfect match for a higher ABV and IBU beer</a:t>
            </a:r>
          </a:p>
          <a:p>
            <a:pPr marL="115888" lvl="1">
              <a:lnSpc>
                <a:spcPct val="110000"/>
              </a:lnSpc>
            </a:pPr>
            <a:r>
              <a:rPr lang="en-US" b="1" dirty="0">
                <a:solidFill>
                  <a:schemeClr val="tx1">
                    <a:lumMod val="85000"/>
                    <a:lumOff val="15000"/>
                  </a:schemeClr>
                </a:solidFill>
                <a:latin typeface="Calibri" panose="020F0502020204030204" pitchFamily="34" charset="0"/>
              </a:rPr>
              <a:t>Our new flagship beer should be an IPA because it is not only the most popular American beer, but it also fits our ABV and IBU range and it is an underrepresented beer in New Mexico. </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4"/>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4"/>
              <a:stretch>
                <a:fillRect/>
              </a:stretch>
            </p:blipFill>
            <p:spPr>
              <a:xfrm>
                <a:off x="2639429" y="91720"/>
                <a:ext cx="18000" cy="18000"/>
              </a:xfrm>
              <a:prstGeom prst="rect">
                <a:avLst/>
              </a:prstGeom>
            </p:spPr>
          </p:pic>
        </mc:Fallback>
      </mc:AlternateContent>
      <p:cxnSp>
        <p:nvCxnSpPr>
          <p:cNvPr id="10" name="Straight Connector 9">
            <a:extLst>
              <a:ext uri="{FF2B5EF4-FFF2-40B4-BE49-F238E27FC236}">
                <a16:creationId xmlns:a16="http://schemas.microsoft.com/office/drawing/2014/main" id="{6C5904F8-19D9-4CEF-A6FE-3B14A3B9B1C1}"/>
              </a:ext>
            </a:extLst>
          </p:cNvPr>
          <p:cNvCxnSpPr/>
          <p:nvPr/>
        </p:nvCxnSpPr>
        <p:spPr>
          <a:xfrm>
            <a:off x="439993" y="1174607"/>
            <a:ext cx="11093246" cy="0"/>
          </a:xfrm>
          <a:prstGeom prst="line">
            <a:avLst/>
          </a:prstGeom>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ED076D80-C89A-49DD-9D65-952EEE99CFB0}"/>
              </a:ext>
            </a:extLst>
          </p:cNvPr>
          <p:cNvSpPr txBox="1"/>
          <p:nvPr/>
        </p:nvSpPr>
        <p:spPr>
          <a:xfrm rot="16200000">
            <a:off x="6040651" y="5020788"/>
            <a:ext cx="415498" cy="215444"/>
          </a:xfrm>
          <a:prstGeom prst="rect">
            <a:avLst/>
          </a:prstGeom>
          <a:noFill/>
        </p:spPr>
        <p:txBody>
          <a:bodyPr wrap="none" rtlCol="0">
            <a:spAutoFit/>
          </a:bodyPr>
          <a:lstStyle/>
          <a:p>
            <a:r>
              <a:rPr lang="en-US" sz="800" dirty="0">
                <a:solidFill>
                  <a:srgbClr val="FF0000"/>
                </a:solidFill>
              </a:rPr>
              <a:t>0.065</a:t>
            </a:r>
          </a:p>
        </p:txBody>
      </p:sp>
      <p:pic>
        <p:nvPicPr>
          <p:cNvPr id="12" name="Picture 11">
            <a:extLst>
              <a:ext uri="{FF2B5EF4-FFF2-40B4-BE49-F238E27FC236}">
                <a16:creationId xmlns:a16="http://schemas.microsoft.com/office/drawing/2014/main" id="{D663DB94-90ED-4962-AF0B-083C6DAE8E1A}"/>
              </a:ext>
            </a:extLst>
          </p:cNvPr>
          <p:cNvPicPr>
            <a:picLocks noChangeAspect="1"/>
          </p:cNvPicPr>
          <p:nvPr/>
        </p:nvPicPr>
        <p:blipFill>
          <a:blip r:embed="rId6"/>
          <a:stretch>
            <a:fillRect/>
          </a:stretch>
        </p:blipFill>
        <p:spPr>
          <a:xfrm>
            <a:off x="4876410" y="1272724"/>
            <a:ext cx="6987929" cy="4312551"/>
          </a:xfrm>
          <a:prstGeom prst="rect">
            <a:avLst/>
          </a:prstGeom>
        </p:spPr>
      </p:pic>
    </p:spTree>
    <p:extLst>
      <p:ext uri="{BB962C8B-B14F-4D97-AF65-F5344CB8AC3E}">
        <p14:creationId xmlns:p14="http://schemas.microsoft.com/office/powerpoint/2010/main" val="702825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7FCA4-0548-4400-B741-05216D5C1B35}"/>
              </a:ext>
            </a:extLst>
          </p:cNvPr>
          <p:cNvSpPr>
            <a:spLocks noGrp="1"/>
          </p:cNvSpPr>
          <p:nvPr>
            <p:ph type="title"/>
          </p:nvPr>
        </p:nvSpPr>
        <p:spPr/>
        <p:txBody>
          <a:bodyPr/>
          <a:lstStyle/>
          <a:p>
            <a:r>
              <a:rPr lang="en-US" dirty="0"/>
              <a:t>YOUTUBE LINKS</a:t>
            </a:r>
          </a:p>
        </p:txBody>
      </p:sp>
      <p:sp>
        <p:nvSpPr>
          <p:cNvPr id="3" name="Content Placeholder 2">
            <a:extLst>
              <a:ext uri="{FF2B5EF4-FFF2-40B4-BE49-F238E27FC236}">
                <a16:creationId xmlns:a16="http://schemas.microsoft.com/office/drawing/2014/main" id="{B8C864DB-BBF2-4CAB-97F2-43665EE2E477}"/>
              </a:ext>
            </a:extLst>
          </p:cNvPr>
          <p:cNvSpPr>
            <a:spLocks noGrp="1"/>
          </p:cNvSpPr>
          <p:nvPr>
            <p:ph idx="1"/>
          </p:nvPr>
        </p:nvSpPr>
        <p:spPr/>
        <p:txBody>
          <a:bodyPr/>
          <a:lstStyle/>
          <a:p>
            <a:r>
              <a:rPr lang="en-US" dirty="0">
                <a:hlinkClick r:id="rId2"/>
              </a:rPr>
              <a:t>https://youtu.be/oq6OGRkdcd8</a:t>
            </a:r>
            <a:r>
              <a:rPr lang="en-US" dirty="0"/>
              <a:t>		</a:t>
            </a:r>
            <a:r>
              <a:rPr lang="en-US"/>
              <a:t>	Eric Cadena</a:t>
            </a:r>
          </a:p>
          <a:p>
            <a:endParaRPr lang="en-US" dirty="0"/>
          </a:p>
          <a:p>
            <a:br>
              <a:rPr lang="en-US" dirty="0"/>
            </a:br>
            <a:endParaRPr lang="en-US" dirty="0"/>
          </a:p>
        </p:txBody>
      </p:sp>
    </p:spTree>
    <p:extLst>
      <p:ext uri="{BB962C8B-B14F-4D97-AF65-F5344CB8AC3E}">
        <p14:creationId xmlns:p14="http://schemas.microsoft.com/office/powerpoint/2010/main" val="579320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95565"/>
            <a:ext cx="11093246" cy="609572"/>
          </a:xfrm>
        </p:spPr>
        <p:txBody>
          <a:bodyPr>
            <a:normAutofit/>
          </a:bodyPr>
          <a:lstStyle/>
          <a:p>
            <a:pPr marL="457200" indent="-457200" algn="l">
              <a:buAutoNum type="arabicPeriod" startAt="3"/>
            </a:pPr>
            <a:r>
              <a:rPr lang="en-US" dirty="0"/>
              <a:t>Address the missing values in each column. </a:t>
            </a:r>
          </a:p>
          <a:p>
            <a:pPr marL="914400" lvl="1" indent="-457200" algn="l">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32EABA4B-5217-4618-95A3-F54B6A0567F1}"/>
              </a:ext>
            </a:extLst>
          </p:cNvPr>
          <p:cNvSpPr txBox="1"/>
          <p:nvPr/>
        </p:nvSpPr>
        <p:spPr>
          <a:xfrm>
            <a:off x="918694" y="5506533"/>
            <a:ext cx="10874478" cy="646331"/>
          </a:xfrm>
          <a:prstGeom prst="rect">
            <a:avLst/>
          </a:prstGeom>
          <a:solidFill>
            <a:schemeClr val="accent2">
              <a:lumMod val="20000"/>
              <a:lumOff val="80000"/>
            </a:schemeClr>
          </a:solidFill>
          <a:ln w="38100">
            <a:solidFill>
              <a:schemeClr val="tx1"/>
            </a:solidFill>
          </a:ln>
        </p:spPr>
        <p:txBody>
          <a:bodyPr wrap="square" rtlCol="0">
            <a:spAutoFit/>
          </a:bodyPr>
          <a:lstStyle/>
          <a:p>
            <a:r>
              <a:rPr lang="en-US" sz="1800" b="1" i="0" u="none" strike="noStrike" dirty="0">
                <a:solidFill>
                  <a:schemeClr val="tx1">
                    <a:lumMod val="85000"/>
                    <a:lumOff val="15000"/>
                  </a:schemeClr>
                </a:solidFill>
                <a:effectLst/>
                <a:latin typeface="Calibri" panose="020F0502020204030204" pitchFamily="34" charset="0"/>
              </a:rPr>
              <a:t>In place of NA values for ABV or IBU, we used the Brewery ID's mean. In cases where there were no ‘Brewery ID’ mean available, we took the  overall column mean. </a:t>
            </a:r>
            <a:endParaRPr lang="en-US" sz="2400" b="1" dirty="0">
              <a:solidFill>
                <a:schemeClr val="tx1">
                  <a:lumMod val="85000"/>
                  <a:lumOff val="15000"/>
                </a:schemeClr>
              </a:solidFill>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6"/>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6"/>
              <a:stretch>
                <a:fillRect/>
              </a:stretch>
            </p:blipFill>
            <p:spPr>
              <a:xfrm>
                <a:off x="2639429" y="917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01A381C4-D9E8-4FDB-8E5E-CDEA9AA6AF8D}"/>
                  </a:ext>
                </a:extLst>
              </p14:cNvPr>
              <p14:cNvContentPartPr/>
              <p14:nvPr/>
            </p14:nvContentPartPr>
            <p14:xfrm>
              <a:off x="187829" y="4121200"/>
              <a:ext cx="360" cy="360"/>
            </p14:xfrm>
          </p:contentPart>
        </mc:Choice>
        <mc:Fallback xmlns="">
          <p:pic>
            <p:nvPicPr>
              <p:cNvPr id="8" name="Ink 7">
                <a:extLst>
                  <a:ext uri="{FF2B5EF4-FFF2-40B4-BE49-F238E27FC236}">
                    <a16:creationId xmlns:a16="http://schemas.microsoft.com/office/drawing/2014/main" id="{01A381C4-D9E8-4FDB-8E5E-CDEA9AA6AF8D}"/>
                  </a:ext>
                </a:extLst>
              </p:cNvPr>
              <p:cNvPicPr/>
              <p:nvPr/>
            </p:nvPicPr>
            <p:blipFill>
              <a:blip r:embed="rId6"/>
              <a:stretch>
                <a:fillRect/>
              </a:stretch>
            </p:blipFill>
            <p:spPr>
              <a:xfrm>
                <a:off x="179189" y="41125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C19A199A-721C-4C02-B8A3-E4809437C1A9}"/>
                  </a:ext>
                </a:extLst>
              </p14:cNvPr>
              <p14:cNvContentPartPr/>
              <p14:nvPr/>
            </p14:nvContentPartPr>
            <p14:xfrm>
              <a:off x="1777589" y="3838960"/>
              <a:ext cx="360" cy="360"/>
            </p14:xfrm>
          </p:contentPart>
        </mc:Choice>
        <mc:Fallback xmlns="">
          <p:pic>
            <p:nvPicPr>
              <p:cNvPr id="9" name="Ink 8">
                <a:extLst>
                  <a:ext uri="{FF2B5EF4-FFF2-40B4-BE49-F238E27FC236}">
                    <a16:creationId xmlns:a16="http://schemas.microsoft.com/office/drawing/2014/main" id="{C19A199A-721C-4C02-B8A3-E4809437C1A9}"/>
                  </a:ext>
                </a:extLst>
              </p:cNvPr>
              <p:cNvPicPr/>
              <p:nvPr/>
            </p:nvPicPr>
            <p:blipFill>
              <a:blip r:embed="rId6"/>
              <a:stretch>
                <a:fillRect/>
              </a:stretch>
            </p:blipFill>
            <p:spPr>
              <a:xfrm>
                <a:off x="1768949" y="38299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6621BA1F-75E6-4A04-891D-127A417AFE04}"/>
                  </a:ext>
                </a:extLst>
              </p14:cNvPr>
              <p14:cNvContentPartPr/>
              <p14:nvPr/>
            </p14:nvContentPartPr>
            <p14:xfrm>
              <a:off x="1944629" y="3316240"/>
              <a:ext cx="2911320" cy="37800"/>
            </p14:xfrm>
          </p:contentPart>
        </mc:Choice>
        <mc:Fallback xmlns="">
          <p:pic>
            <p:nvPicPr>
              <p:cNvPr id="10" name="Ink 9">
                <a:extLst>
                  <a:ext uri="{FF2B5EF4-FFF2-40B4-BE49-F238E27FC236}">
                    <a16:creationId xmlns:a16="http://schemas.microsoft.com/office/drawing/2014/main" id="{6621BA1F-75E6-4A04-891D-127A417AFE04}"/>
                  </a:ext>
                </a:extLst>
              </p:cNvPr>
              <p:cNvPicPr/>
              <p:nvPr/>
            </p:nvPicPr>
            <p:blipFill>
              <a:blip r:embed="rId11"/>
              <a:stretch>
                <a:fillRect/>
              </a:stretch>
            </p:blipFill>
            <p:spPr>
              <a:xfrm>
                <a:off x="1935629" y="3307240"/>
                <a:ext cx="2928960" cy="55440"/>
              </a:xfrm>
              <a:prstGeom prst="rect">
                <a:avLst/>
              </a:prstGeom>
            </p:spPr>
          </p:pic>
        </mc:Fallback>
      </mc:AlternateContent>
      <p:pic>
        <p:nvPicPr>
          <p:cNvPr id="12" name="Picture 11">
            <a:extLst>
              <a:ext uri="{FF2B5EF4-FFF2-40B4-BE49-F238E27FC236}">
                <a16:creationId xmlns:a16="http://schemas.microsoft.com/office/drawing/2014/main" id="{E36E4603-F6D0-464A-8D48-5468CC975970}"/>
              </a:ext>
            </a:extLst>
          </p:cNvPr>
          <p:cNvPicPr>
            <a:picLocks noChangeAspect="1"/>
          </p:cNvPicPr>
          <p:nvPr/>
        </p:nvPicPr>
        <p:blipFill>
          <a:blip r:embed="rId12"/>
          <a:stretch>
            <a:fillRect/>
          </a:stretch>
        </p:blipFill>
        <p:spPr>
          <a:xfrm>
            <a:off x="6096000" y="1205350"/>
            <a:ext cx="5806556" cy="3924259"/>
          </a:xfrm>
          <a:prstGeom prst="rect">
            <a:avLst/>
          </a:prstGeom>
        </p:spPr>
      </p:pic>
      <p:cxnSp>
        <p:nvCxnSpPr>
          <p:cNvPr id="14" name="Straight Connector 13">
            <a:extLst>
              <a:ext uri="{FF2B5EF4-FFF2-40B4-BE49-F238E27FC236}">
                <a16:creationId xmlns:a16="http://schemas.microsoft.com/office/drawing/2014/main" id="{2A4221EA-5BC1-494D-A401-22BD6E60599A}"/>
              </a:ext>
            </a:extLst>
          </p:cNvPr>
          <p:cNvCxnSpPr/>
          <p:nvPr/>
        </p:nvCxnSpPr>
        <p:spPr>
          <a:xfrm>
            <a:off x="549377" y="601293"/>
            <a:ext cx="11093246" cy="0"/>
          </a:xfrm>
          <a:prstGeom prst="line">
            <a:avLst/>
          </a:prstGeom>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DD01C79A-B4A6-42CD-8101-78713DBD7EC4}"/>
              </a:ext>
            </a:extLst>
          </p:cNvPr>
          <p:cNvPicPr>
            <a:picLocks noChangeAspect="1"/>
          </p:cNvPicPr>
          <p:nvPr/>
        </p:nvPicPr>
        <p:blipFill>
          <a:blip r:embed="rId13"/>
          <a:stretch>
            <a:fillRect/>
          </a:stretch>
        </p:blipFill>
        <p:spPr>
          <a:xfrm>
            <a:off x="289444" y="1185626"/>
            <a:ext cx="5697172" cy="3927792"/>
          </a:xfrm>
          <a:prstGeom prst="rect">
            <a:avLst/>
          </a:prstGeom>
        </p:spPr>
      </p:pic>
    </p:spTree>
    <p:extLst>
      <p:ext uri="{BB962C8B-B14F-4D97-AF65-F5344CB8AC3E}">
        <p14:creationId xmlns:p14="http://schemas.microsoft.com/office/powerpoint/2010/main" val="2727294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3"/>
            <a:ext cx="11093246" cy="452052"/>
          </a:xfrm>
        </p:spPr>
        <p:txBody>
          <a:bodyPr/>
          <a:lstStyle/>
          <a:p>
            <a:pPr marL="457200" indent="-457200" algn="l">
              <a:buFont typeface="+mj-lt"/>
              <a:buAutoNum type="arabicPeriod"/>
            </a:pPr>
            <a:r>
              <a:rPr lang="en-US" dirty="0"/>
              <a:t>How many breweries are present in each state? </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94C4FA88-E4E0-4DF0-A1D1-CE2F5DA0892B}"/>
                  </a:ext>
                </a:extLst>
              </p14:cNvPr>
              <p14:cNvContentPartPr/>
              <p14:nvPr/>
            </p14:nvContentPartPr>
            <p14:xfrm>
              <a:off x="956069" y="4180960"/>
              <a:ext cx="1087560" cy="386280"/>
            </p14:xfrm>
          </p:contentPart>
        </mc:Choice>
        <mc:Fallback xmlns="">
          <p:pic>
            <p:nvPicPr>
              <p:cNvPr id="9" name="Ink 8">
                <a:extLst>
                  <a:ext uri="{FF2B5EF4-FFF2-40B4-BE49-F238E27FC236}">
                    <a16:creationId xmlns:a16="http://schemas.microsoft.com/office/drawing/2014/main" id="{94C4FA88-E4E0-4DF0-A1D1-CE2F5DA0892B}"/>
                  </a:ext>
                </a:extLst>
              </p:cNvPr>
              <p:cNvPicPr/>
              <p:nvPr/>
            </p:nvPicPr>
            <p:blipFill>
              <a:blip r:embed="rId5"/>
              <a:stretch>
                <a:fillRect/>
              </a:stretch>
            </p:blipFill>
            <p:spPr>
              <a:xfrm>
                <a:off x="947069" y="4172320"/>
                <a:ext cx="1105200" cy="403920"/>
              </a:xfrm>
              <a:prstGeom prst="rect">
                <a:avLst/>
              </a:prstGeom>
            </p:spPr>
          </p:pic>
        </mc:Fallback>
      </mc:AlternateContent>
      <p:grpSp>
        <p:nvGrpSpPr>
          <p:cNvPr id="12" name="Group 11">
            <a:extLst>
              <a:ext uri="{FF2B5EF4-FFF2-40B4-BE49-F238E27FC236}">
                <a16:creationId xmlns:a16="http://schemas.microsoft.com/office/drawing/2014/main" id="{9259E5ED-D049-440F-BD5D-0B32044BAD17}"/>
              </a:ext>
            </a:extLst>
          </p:cNvPr>
          <p:cNvGrpSpPr/>
          <p:nvPr/>
        </p:nvGrpSpPr>
        <p:grpSpPr>
          <a:xfrm>
            <a:off x="10202731" y="4321720"/>
            <a:ext cx="1033200" cy="104760"/>
            <a:chOff x="10092160" y="4295380"/>
            <a:chExt cx="1033200" cy="104760"/>
          </a:xfrm>
        </p:grpSpPr>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7EFDA6F2-B701-4C9F-83DC-40424867FE17}"/>
                    </a:ext>
                  </a:extLst>
                </p14:cNvPr>
                <p14:cNvContentPartPr/>
                <p14:nvPr/>
              </p14:nvContentPartPr>
              <p14:xfrm>
                <a:off x="10108720" y="4295380"/>
                <a:ext cx="1016640" cy="90000"/>
              </p14:xfrm>
            </p:contentPart>
          </mc:Choice>
          <mc:Fallback xmlns="">
            <p:pic>
              <p:nvPicPr>
                <p:cNvPr id="10" name="Ink 9">
                  <a:extLst>
                    <a:ext uri="{FF2B5EF4-FFF2-40B4-BE49-F238E27FC236}">
                      <a16:creationId xmlns:a16="http://schemas.microsoft.com/office/drawing/2014/main" id="{7EFDA6F2-B701-4C9F-83DC-40424867FE17}"/>
                    </a:ext>
                  </a:extLst>
                </p:cNvPr>
                <p:cNvPicPr/>
                <p:nvPr/>
              </p:nvPicPr>
              <p:blipFill>
                <a:blip r:embed="rId7"/>
                <a:stretch>
                  <a:fillRect/>
                </a:stretch>
              </p:blipFill>
              <p:spPr>
                <a:xfrm>
                  <a:off x="10100080" y="4286740"/>
                  <a:ext cx="103428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8BCB43A0-3C8A-4DFB-9D91-E82EF84E319F}"/>
                    </a:ext>
                  </a:extLst>
                </p14:cNvPr>
                <p14:cNvContentPartPr/>
                <p14:nvPr/>
              </p14:nvContentPartPr>
              <p14:xfrm>
                <a:off x="10092160" y="4323100"/>
                <a:ext cx="23400" cy="77040"/>
              </p14:xfrm>
            </p:contentPart>
          </mc:Choice>
          <mc:Fallback xmlns="">
            <p:pic>
              <p:nvPicPr>
                <p:cNvPr id="11" name="Ink 10">
                  <a:extLst>
                    <a:ext uri="{FF2B5EF4-FFF2-40B4-BE49-F238E27FC236}">
                      <a16:creationId xmlns:a16="http://schemas.microsoft.com/office/drawing/2014/main" id="{8BCB43A0-3C8A-4DFB-9D91-E82EF84E319F}"/>
                    </a:ext>
                  </a:extLst>
                </p:cNvPr>
                <p:cNvPicPr/>
                <p:nvPr/>
              </p:nvPicPr>
              <p:blipFill>
                <a:blip r:embed="rId9"/>
                <a:stretch>
                  <a:fillRect/>
                </a:stretch>
              </p:blipFill>
              <p:spPr>
                <a:xfrm>
                  <a:off x="10083520" y="4314100"/>
                  <a:ext cx="41040" cy="94680"/>
                </a:xfrm>
                <a:prstGeom prst="rect">
                  <a:avLst/>
                </a:prstGeom>
              </p:spPr>
            </p:pic>
          </mc:Fallback>
        </mc:AlternateContent>
      </p:grpSp>
      <p:cxnSp>
        <p:nvCxnSpPr>
          <p:cNvPr id="8" name="Straight Connector 7">
            <a:extLst>
              <a:ext uri="{FF2B5EF4-FFF2-40B4-BE49-F238E27FC236}">
                <a16:creationId xmlns:a16="http://schemas.microsoft.com/office/drawing/2014/main" id="{2F0FAB93-209D-4DF1-B3B2-ACA50CB99FDA}"/>
              </a:ext>
            </a:extLst>
          </p:cNvPr>
          <p:cNvCxnSpPr/>
          <p:nvPr/>
        </p:nvCxnSpPr>
        <p:spPr>
          <a:xfrm>
            <a:off x="439993" y="580845"/>
            <a:ext cx="11093246" cy="0"/>
          </a:xfrm>
          <a:prstGeom prst="line">
            <a:avLst/>
          </a:prstGeom>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FFD5B84E-1B93-4D60-AC5F-F06B54F369CB}"/>
              </a:ext>
            </a:extLst>
          </p:cNvPr>
          <p:cNvPicPr>
            <a:picLocks noChangeAspect="1"/>
          </p:cNvPicPr>
          <p:nvPr/>
        </p:nvPicPr>
        <p:blipFill>
          <a:blip r:embed="rId10"/>
          <a:stretch>
            <a:fillRect/>
          </a:stretch>
        </p:blipFill>
        <p:spPr>
          <a:xfrm>
            <a:off x="1465943" y="722651"/>
            <a:ext cx="9050803" cy="5585639"/>
          </a:xfrm>
          <a:prstGeom prst="rect">
            <a:avLst/>
          </a:prstGeom>
        </p:spPr>
      </p:pic>
    </p:spTree>
    <p:extLst>
      <p:ext uri="{BB962C8B-B14F-4D97-AF65-F5344CB8AC3E}">
        <p14:creationId xmlns:p14="http://schemas.microsoft.com/office/powerpoint/2010/main" val="2314348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2"/>
            <a:ext cx="11093246" cy="1067313"/>
          </a:xfrm>
        </p:spPr>
        <p:txBody>
          <a:bodyPr>
            <a:normAutofit/>
          </a:bodyPr>
          <a:lstStyle/>
          <a:p>
            <a:pPr marL="457200" indent="-457200" algn="l">
              <a:buFont typeface="+mj-lt"/>
              <a:buAutoNum type="arabicPeriod" startAt="6"/>
            </a:pPr>
            <a:r>
              <a:rPr lang="en-US" dirty="0"/>
              <a:t>Comment on the summary statistics and distribution of the ABV variable?</a:t>
            </a:r>
          </a:p>
          <a:p>
            <a:pPr marL="914400" lvl="1" indent="-457200" algn="l">
              <a:buFont typeface="Arial" panose="020B0604020202020204" pitchFamily="34" charset="0"/>
              <a:buChar char="•"/>
            </a:pPr>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4"/>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4"/>
              <a:stretch>
                <a:fillRect/>
              </a:stretch>
            </p:blipFill>
            <p:spPr>
              <a:xfrm>
                <a:off x="2639429" y="91720"/>
                <a:ext cx="18000" cy="18000"/>
              </a:xfrm>
              <a:prstGeom prst="rect">
                <a:avLst/>
              </a:prstGeom>
            </p:spPr>
          </p:pic>
        </mc:Fallback>
      </mc:AlternateContent>
      <p:cxnSp>
        <p:nvCxnSpPr>
          <p:cNvPr id="10" name="Straight Connector 9">
            <a:extLst>
              <a:ext uri="{FF2B5EF4-FFF2-40B4-BE49-F238E27FC236}">
                <a16:creationId xmlns:a16="http://schemas.microsoft.com/office/drawing/2014/main" id="{6C5904F8-19D9-4CEF-A6FE-3B14A3B9B1C1}"/>
              </a:ext>
            </a:extLst>
          </p:cNvPr>
          <p:cNvCxnSpPr/>
          <p:nvPr/>
        </p:nvCxnSpPr>
        <p:spPr>
          <a:xfrm>
            <a:off x="439993" y="865853"/>
            <a:ext cx="11093246" cy="0"/>
          </a:xfrm>
          <a:prstGeom prst="line">
            <a:avLst/>
          </a:prstGeom>
        </p:spPr>
        <p:style>
          <a:lnRef idx="1">
            <a:schemeClr val="dk1"/>
          </a:lnRef>
          <a:fillRef idx="0">
            <a:schemeClr val="dk1"/>
          </a:fillRef>
          <a:effectRef idx="0">
            <a:schemeClr val="dk1"/>
          </a:effectRef>
          <a:fontRef idx="minor">
            <a:schemeClr val="tx1"/>
          </a:fontRef>
        </p:style>
      </p:cxnSp>
      <p:pic>
        <p:nvPicPr>
          <p:cNvPr id="16" name="Picture 15">
            <a:extLst>
              <a:ext uri="{FF2B5EF4-FFF2-40B4-BE49-F238E27FC236}">
                <a16:creationId xmlns:a16="http://schemas.microsoft.com/office/drawing/2014/main" id="{38C0E03B-848C-4614-9DC7-CBBE6657BF4D}"/>
              </a:ext>
            </a:extLst>
          </p:cNvPr>
          <p:cNvPicPr>
            <a:picLocks noChangeAspect="1"/>
          </p:cNvPicPr>
          <p:nvPr/>
        </p:nvPicPr>
        <p:blipFill>
          <a:blip r:embed="rId6"/>
          <a:stretch>
            <a:fillRect/>
          </a:stretch>
        </p:blipFill>
        <p:spPr>
          <a:xfrm>
            <a:off x="4373788" y="5880417"/>
            <a:ext cx="3225656" cy="398179"/>
          </a:xfrm>
          <a:prstGeom prst="rect">
            <a:avLst/>
          </a:prstGeom>
        </p:spPr>
      </p:pic>
      <p:pic>
        <p:nvPicPr>
          <p:cNvPr id="8" name="Picture 7">
            <a:extLst>
              <a:ext uri="{FF2B5EF4-FFF2-40B4-BE49-F238E27FC236}">
                <a16:creationId xmlns:a16="http://schemas.microsoft.com/office/drawing/2014/main" id="{02633EB9-4670-434F-964C-6BEDE0EFF0A0}"/>
              </a:ext>
            </a:extLst>
          </p:cNvPr>
          <p:cNvPicPr>
            <a:picLocks noChangeAspect="1"/>
          </p:cNvPicPr>
          <p:nvPr/>
        </p:nvPicPr>
        <p:blipFill>
          <a:blip r:embed="rId7"/>
          <a:stretch>
            <a:fillRect/>
          </a:stretch>
        </p:blipFill>
        <p:spPr>
          <a:xfrm>
            <a:off x="1840048" y="1025536"/>
            <a:ext cx="8511903" cy="4854879"/>
          </a:xfrm>
          <a:prstGeom prst="rect">
            <a:avLst/>
          </a:prstGeom>
        </p:spPr>
      </p:pic>
    </p:spTree>
    <p:extLst>
      <p:ext uri="{BB962C8B-B14F-4D97-AF65-F5344CB8AC3E}">
        <p14:creationId xmlns:p14="http://schemas.microsoft.com/office/powerpoint/2010/main" val="2228070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2"/>
            <a:ext cx="11093246" cy="1067313"/>
          </a:xfrm>
        </p:spPr>
        <p:txBody>
          <a:bodyPr>
            <a:normAutofit fontScale="92500"/>
          </a:bodyPr>
          <a:lstStyle/>
          <a:p>
            <a:pPr marL="457200" indent="-457200" algn="l">
              <a:buFont typeface="+mj-lt"/>
              <a:buAutoNum type="arabicPeriod" startAt="7"/>
            </a:pPr>
            <a:r>
              <a:rPr lang="en-US" dirty="0"/>
              <a:t>Is there an apparent relationship between the bitterness of the beer and its alcoholic content? Draw a scatter plot.  Make your best judgment of a relationship and EXPLAIN your answer.</a:t>
            </a:r>
          </a:p>
          <a:p>
            <a:pPr marL="914400" lvl="1" indent="-457200" algn="l">
              <a:buFont typeface="Arial" panose="020B0604020202020204" pitchFamily="34" charset="0"/>
              <a:buChar char="•"/>
            </a:pPr>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4"/>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4"/>
              <a:stretch>
                <a:fillRect/>
              </a:stretch>
            </p:blipFill>
            <p:spPr>
              <a:xfrm>
                <a:off x="2639429" y="91720"/>
                <a:ext cx="18000" cy="18000"/>
              </a:xfrm>
              <a:prstGeom prst="rect">
                <a:avLst/>
              </a:prstGeom>
            </p:spPr>
          </p:pic>
        </mc:Fallback>
      </mc:AlternateContent>
      <p:cxnSp>
        <p:nvCxnSpPr>
          <p:cNvPr id="10" name="Straight Connector 9">
            <a:extLst>
              <a:ext uri="{FF2B5EF4-FFF2-40B4-BE49-F238E27FC236}">
                <a16:creationId xmlns:a16="http://schemas.microsoft.com/office/drawing/2014/main" id="{6C5904F8-19D9-4CEF-A6FE-3B14A3B9B1C1}"/>
              </a:ext>
            </a:extLst>
          </p:cNvPr>
          <p:cNvCxnSpPr/>
          <p:nvPr/>
        </p:nvCxnSpPr>
        <p:spPr>
          <a:xfrm>
            <a:off x="439993" y="1196105"/>
            <a:ext cx="11093246" cy="0"/>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0F483A96-BE75-4CD5-8408-81258EB188D1}"/>
              </a:ext>
            </a:extLst>
          </p:cNvPr>
          <p:cNvSpPr txBox="1"/>
          <p:nvPr/>
        </p:nvSpPr>
        <p:spPr>
          <a:xfrm>
            <a:off x="752896" y="5572908"/>
            <a:ext cx="10874478" cy="646331"/>
          </a:xfrm>
          <a:prstGeom prst="rect">
            <a:avLst/>
          </a:prstGeom>
          <a:solidFill>
            <a:schemeClr val="accent2">
              <a:lumMod val="20000"/>
              <a:lumOff val="80000"/>
            </a:schemeClr>
          </a:solidFill>
          <a:ln w="38100">
            <a:solidFill>
              <a:schemeClr val="tx1"/>
            </a:solidFill>
          </a:ln>
        </p:spPr>
        <p:txBody>
          <a:bodyPr wrap="square" rtlCol="0">
            <a:spAutoFit/>
          </a:bodyPr>
          <a:lstStyle/>
          <a:p>
            <a:r>
              <a:rPr lang="en-US" b="1" dirty="0">
                <a:solidFill>
                  <a:schemeClr val="tx1">
                    <a:lumMod val="85000"/>
                    <a:lumOff val="15000"/>
                  </a:schemeClr>
                </a:solidFill>
                <a:latin typeface="Calibri" panose="020F0502020204030204" pitchFamily="34" charset="0"/>
              </a:rPr>
              <a:t>As a</a:t>
            </a:r>
            <a:r>
              <a:rPr lang="en-US" sz="1800" b="1" i="0" u="none" strike="noStrike" dirty="0">
                <a:solidFill>
                  <a:schemeClr val="tx1">
                    <a:lumMod val="85000"/>
                    <a:lumOff val="15000"/>
                  </a:schemeClr>
                </a:solidFill>
                <a:effectLst/>
                <a:latin typeface="Calibri" panose="020F0502020204030204" pitchFamily="34" charset="0"/>
              </a:rPr>
              <a:t>lcohol content increases, the bitterness of beer increases.  This is not a one to one correlation but the trend, as shown by the regression line suggests a relationship between ABV and IBU. </a:t>
            </a:r>
          </a:p>
        </p:txBody>
      </p:sp>
      <p:pic>
        <p:nvPicPr>
          <p:cNvPr id="9" name="Picture 8">
            <a:extLst>
              <a:ext uri="{FF2B5EF4-FFF2-40B4-BE49-F238E27FC236}">
                <a16:creationId xmlns:a16="http://schemas.microsoft.com/office/drawing/2014/main" id="{0DC129B5-E721-4933-81DE-72E49C2697A8}"/>
              </a:ext>
            </a:extLst>
          </p:cNvPr>
          <p:cNvPicPr>
            <a:picLocks noChangeAspect="1"/>
          </p:cNvPicPr>
          <p:nvPr/>
        </p:nvPicPr>
        <p:blipFill rotWithShape="1">
          <a:blip r:embed="rId6"/>
          <a:srcRect b="673"/>
          <a:stretch/>
        </p:blipFill>
        <p:spPr>
          <a:xfrm>
            <a:off x="3849367" y="1332523"/>
            <a:ext cx="7212496" cy="4103966"/>
          </a:xfrm>
          <a:prstGeom prst="rect">
            <a:avLst/>
          </a:prstGeom>
        </p:spPr>
      </p:pic>
      <p:pic>
        <p:nvPicPr>
          <p:cNvPr id="4" name="Picture 3">
            <a:extLst>
              <a:ext uri="{FF2B5EF4-FFF2-40B4-BE49-F238E27FC236}">
                <a16:creationId xmlns:a16="http://schemas.microsoft.com/office/drawing/2014/main" id="{FCE75B26-527B-434E-AD89-F9C515820096}"/>
              </a:ext>
            </a:extLst>
          </p:cNvPr>
          <p:cNvPicPr>
            <a:picLocks noChangeAspect="1"/>
          </p:cNvPicPr>
          <p:nvPr/>
        </p:nvPicPr>
        <p:blipFill>
          <a:blip r:embed="rId7"/>
          <a:stretch>
            <a:fillRect/>
          </a:stretch>
        </p:blipFill>
        <p:spPr>
          <a:xfrm>
            <a:off x="224176" y="3229910"/>
            <a:ext cx="3225656" cy="398179"/>
          </a:xfrm>
          <a:prstGeom prst="rect">
            <a:avLst/>
          </a:prstGeom>
        </p:spPr>
      </p:pic>
    </p:spTree>
    <p:extLst>
      <p:ext uri="{BB962C8B-B14F-4D97-AF65-F5344CB8AC3E}">
        <p14:creationId xmlns:p14="http://schemas.microsoft.com/office/powerpoint/2010/main" val="3168915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3"/>
            <a:ext cx="11093246" cy="452052"/>
          </a:xfrm>
        </p:spPr>
        <p:txBody>
          <a:bodyPr>
            <a:noAutofit/>
          </a:bodyPr>
          <a:lstStyle/>
          <a:p>
            <a:pPr marL="457200" indent="-457200" algn="l">
              <a:buFont typeface="+mj-lt"/>
              <a:buAutoNum type="arabicPeriod" startAt="4"/>
            </a:pPr>
            <a:r>
              <a:rPr lang="en-US" dirty="0"/>
              <a:t>Compute the median alcohol content and international bitterness unit for each state. Plot a bar chart to compare.</a:t>
            </a:r>
          </a:p>
        </p:txBody>
      </p:sp>
      <p:sp>
        <p:nvSpPr>
          <p:cNvPr id="7" name="TextBox 6">
            <a:extLst>
              <a:ext uri="{FF2B5EF4-FFF2-40B4-BE49-F238E27FC236}">
                <a16:creationId xmlns:a16="http://schemas.microsoft.com/office/drawing/2014/main" id="{DDB3E229-E9EB-42E3-BF47-7959C3AB2248}"/>
              </a:ext>
            </a:extLst>
          </p:cNvPr>
          <p:cNvSpPr txBox="1"/>
          <p:nvPr/>
        </p:nvSpPr>
        <p:spPr>
          <a:xfrm>
            <a:off x="854312" y="5607926"/>
            <a:ext cx="10892287" cy="646331"/>
          </a:xfrm>
          <a:prstGeom prst="rect">
            <a:avLst/>
          </a:prstGeom>
          <a:solidFill>
            <a:schemeClr val="accent2">
              <a:lumMod val="20000"/>
              <a:lumOff val="80000"/>
            </a:schemeClr>
          </a:solidFill>
          <a:ln w="28575">
            <a:solidFill>
              <a:schemeClr val="tx1"/>
            </a:solidFill>
          </a:ln>
        </p:spPr>
        <p:txBody>
          <a:bodyPr wrap="square">
            <a:spAutoFit/>
          </a:bodyPr>
          <a:lstStyle/>
          <a:p>
            <a:r>
              <a:rPr lang="en-US" b="1" dirty="0">
                <a:solidFill>
                  <a:schemeClr val="tx1">
                    <a:lumMod val="85000"/>
                    <a:lumOff val="15000"/>
                  </a:schemeClr>
                </a:solidFill>
              </a:rPr>
              <a:t>The state with the highest median alcohol content is Kentucky and the state with the lowest median alcohol content is Utah.  </a:t>
            </a:r>
          </a:p>
        </p:txBody>
      </p:sp>
      <p:cxnSp>
        <p:nvCxnSpPr>
          <p:cNvPr id="5" name="Straight Connector 4">
            <a:extLst>
              <a:ext uri="{FF2B5EF4-FFF2-40B4-BE49-F238E27FC236}">
                <a16:creationId xmlns:a16="http://schemas.microsoft.com/office/drawing/2014/main" id="{C2573E64-1F23-4854-A081-7D3B60674798}"/>
              </a:ext>
            </a:extLst>
          </p:cNvPr>
          <p:cNvCxnSpPr/>
          <p:nvPr/>
        </p:nvCxnSpPr>
        <p:spPr>
          <a:xfrm>
            <a:off x="439993" y="1008357"/>
            <a:ext cx="11093246" cy="0"/>
          </a:xfrm>
          <a:prstGeom prst="line">
            <a:avLst/>
          </a:prstGeom>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873F919F-DA39-48B2-A64A-F25057B8FD82}"/>
              </a:ext>
            </a:extLst>
          </p:cNvPr>
          <p:cNvPicPr>
            <a:picLocks noChangeAspect="1"/>
          </p:cNvPicPr>
          <p:nvPr/>
        </p:nvPicPr>
        <p:blipFill>
          <a:blip r:embed="rId3"/>
          <a:stretch>
            <a:fillRect/>
          </a:stretch>
        </p:blipFill>
        <p:spPr>
          <a:xfrm>
            <a:off x="2762666" y="1371857"/>
            <a:ext cx="6666667" cy="4114286"/>
          </a:xfrm>
          <a:prstGeom prst="rect">
            <a:avLst/>
          </a:prstGeom>
        </p:spPr>
      </p:pic>
    </p:spTree>
    <p:extLst>
      <p:ext uri="{BB962C8B-B14F-4D97-AF65-F5344CB8AC3E}">
        <p14:creationId xmlns:p14="http://schemas.microsoft.com/office/powerpoint/2010/main" val="2771971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3"/>
            <a:ext cx="11093246" cy="452052"/>
          </a:xfrm>
        </p:spPr>
        <p:txBody>
          <a:bodyPr>
            <a:noAutofit/>
          </a:bodyPr>
          <a:lstStyle/>
          <a:p>
            <a:pPr marL="457200" indent="-457200" algn="l">
              <a:buFont typeface="+mj-lt"/>
              <a:buAutoNum type="arabicPeriod" startAt="4"/>
            </a:pPr>
            <a:r>
              <a:rPr lang="en-US" dirty="0"/>
              <a:t>Compute the median alcohol content and international bitterness unit for each state. Plot a bar chart to compare.</a:t>
            </a:r>
          </a:p>
        </p:txBody>
      </p:sp>
      <p:sp>
        <p:nvSpPr>
          <p:cNvPr id="7" name="TextBox 6">
            <a:extLst>
              <a:ext uri="{FF2B5EF4-FFF2-40B4-BE49-F238E27FC236}">
                <a16:creationId xmlns:a16="http://schemas.microsoft.com/office/drawing/2014/main" id="{6DCD995F-7B99-4096-A8AB-D391CA7501A6}"/>
              </a:ext>
            </a:extLst>
          </p:cNvPr>
          <p:cNvSpPr txBox="1"/>
          <p:nvPr/>
        </p:nvSpPr>
        <p:spPr>
          <a:xfrm>
            <a:off x="747632" y="5601461"/>
            <a:ext cx="10892287" cy="646331"/>
          </a:xfrm>
          <a:prstGeom prst="rect">
            <a:avLst/>
          </a:prstGeom>
          <a:solidFill>
            <a:schemeClr val="accent2">
              <a:lumMod val="20000"/>
              <a:lumOff val="80000"/>
            </a:schemeClr>
          </a:solidFill>
          <a:ln w="28575">
            <a:solidFill>
              <a:schemeClr val="tx1"/>
            </a:solidFill>
          </a:ln>
        </p:spPr>
        <p:txBody>
          <a:bodyPr wrap="square">
            <a:spAutoFit/>
          </a:bodyPr>
          <a:lstStyle/>
          <a:p>
            <a:r>
              <a:rPr lang="en-US" b="1" dirty="0">
                <a:solidFill>
                  <a:schemeClr val="tx1">
                    <a:lumMod val="85000"/>
                    <a:lumOff val="15000"/>
                  </a:schemeClr>
                </a:solidFill>
              </a:rPr>
              <a:t>The state with the highest median international bitterness unit Kansas and the state with the lowest median international bitterness unit is Idaho. </a:t>
            </a:r>
          </a:p>
        </p:txBody>
      </p:sp>
      <p:cxnSp>
        <p:nvCxnSpPr>
          <p:cNvPr id="4" name="Straight Connector 3">
            <a:extLst>
              <a:ext uri="{FF2B5EF4-FFF2-40B4-BE49-F238E27FC236}">
                <a16:creationId xmlns:a16="http://schemas.microsoft.com/office/drawing/2014/main" id="{0230FAF3-5F69-4753-AA02-8330164077E8}"/>
              </a:ext>
            </a:extLst>
          </p:cNvPr>
          <p:cNvCxnSpPr/>
          <p:nvPr/>
        </p:nvCxnSpPr>
        <p:spPr>
          <a:xfrm>
            <a:off x="439993" y="1055858"/>
            <a:ext cx="11093246" cy="0"/>
          </a:xfrm>
          <a:prstGeom prst="line">
            <a:avLst/>
          </a:prstGeom>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39F3F7ED-3D1C-4ABC-A64E-3DEDDC26C315}"/>
              </a:ext>
            </a:extLst>
          </p:cNvPr>
          <p:cNvPicPr>
            <a:picLocks noChangeAspect="1"/>
          </p:cNvPicPr>
          <p:nvPr/>
        </p:nvPicPr>
        <p:blipFill>
          <a:blip r:embed="rId3"/>
          <a:stretch>
            <a:fillRect/>
          </a:stretch>
        </p:blipFill>
        <p:spPr>
          <a:xfrm>
            <a:off x="2452914" y="1180696"/>
            <a:ext cx="6976419" cy="4305447"/>
          </a:xfrm>
          <a:prstGeom prst="rect">
            <a:avLst/>
          </a:prstGeom>
        </p:spPr>
      </p:pic>
    </p:spTree>
    <p:extLst>
      <p:ext uri="{BB962C8B-B14F-4D97-AF65-F5344CB8AC3E}">
        <p14:creationId xmlns:p14="http://schemas.microsoft.com/office/powerpoint/2010/main" val="4252303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2"/>
            <a:ext cx="11093246" cy="1067313"/>
          </a:xfrm>
        </p:spPr>
        <p:txBody>
          <a:bodyPr>
            <a:normAutofit/>
          </a:bodyPr>
          <a:lstStyle/>
          <a:p>
            <a:pPr marL="457200" indent="-457200" algn="l">
              <a:buFont typeface="+mj-lt"/>
              <a:buAutoNum type="arabicPeriod" startAt="5"/>
            </a:pPr>
            <a:r>
              <a:rPr lang="en-US" dirty="0"/>
              <a:t>Which state has the maximum alcoholic (ABV) beer? </a:t>
            </a:r>
          </a:p>
          <a:p>
            <a:pPr marL="914400" lvl="1" indent="-457200" algn="l">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32EABA4B-5217-4618-95A3-F54B6A0567F1}"/>
              </a:ext>
            </a:extLst>
          </p:cNvPr>
          <p:cNvSpPr txBox="1"/>
          <p:nvPr/>
        </p:nvSpPr>
        <p:spPr>
          <a:xfrm>
            <a:off x="737265" y="5563633"/>
            <a:ext cx="10874478" cy="369332"/>
          </a:xfrm>
          <a:prstGeom prst="rect">
            <a:avLst/>
          </a:prstGeom>
          <a:solidFill>
            <a:schemeClr val="accent2">
              <a:lumMod val="20000"/>
              <a:lumOff val="80000"/>
            </a:schemeClr>
          </a:solidFill>
          <a:ln w="38100">
            <a:solidFill>
              <a:schemeClr val="tx1"/>
            </a:solidFill>
          </a:ln>
        </p:spPr>
        <p:txBody>
          <a:bodyPr wrap="square" rtlCol="0">
            <a:spAutoFit/>
          </a:bodyPr>
          <a:lstStyle/>
          <a:p>
            <a:r>
              <a:rPr lang="en-US" sz="1800" b="1" i="0" u="none" strike="noStrike" dirty="0">
                <a:solidFill>
                  <a:schemeClr val="tx1">
                    <a:lumMod val="85000"/>
                    <a:lumOff val="15000"/>
                  </a:schemeClr>
                </a:solidFill>
                <a:effectLst/>
                <a:latin typeface="Calibri" panose="020F0502020204030204" pitchFamily="34" charset="0"/>
              </a:rPr>
              <a:t>Colorado’s Lee Hill Series vol.5-Belgian Style </a:t>
            </a:r>
            <a:r>
              <a:rPr lang="en-US" sz="1800" b="1" i="0" u="none" strike="noStrike" dirty="0" err="1">
                <a:solidFill>
                  <a:schemeClr val="tx1">
                    <a:lumMod val="85000"/>
                    <a:lumOff val="15000"/>
                  </a:schemeClr>
                </a:solidFill>
                <a:effectLst/>
                <a:latin typeface="Calibri" panose="020F0502020204030204" pitchFamily="34" charset="0"/>
              </a:rPr>
              <a:t>Quadrupel</a:t>
            </a:r>
            <a:r>
              <a:rPr lang="en-US" sz="1800" b="1" i="0" u="none" strike="noStrike" dirty="0">
                <a:solidFill>
                  <a:schemeClr val="tx1">
                    <a:lumMod val="85000"/>
                    <a:lumOff val="15000"/>
                  </a:schemeClr>
                </a:solidFill>
                <a:effectLst/>
                <a:latin typeface="Calibri" panose="020F0502020204030204" pitchFamily="34" charset="0"/>
              </a:rPr>
              <a:t> Ale has the highest Alcohol by Volume (ABV), at 12.8%</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6"/>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6"/>
              <a:stretch>
                <a:fillRect/>
              </a:stretch>
            </p:blipFill>
            <p:spPr>
              <a:xfrm>
                <a:off x="2639429" y="92080"/>
                <a:ext cx="18000" cy="18000"/>
              </a:xfrm>
              <a:prstGeom prst="rect">
                <a:avLst/>
              </a:prstGeom>
            </p:spPr>
          </p:pic>
        </mc:Fallback>
      </mc:AlternateContent>
      <p:pic>
        <p:nvPicPr>
          <p:cNvPr id="8" name="Content Placeholder 4">
            <a:extLst>
              <a:ext uri="{FF2B5EF4-FFF2-40B4-BE49-F238E27FC236}">
                <a16:creationId xmlns:a16="http://schemas.microsoft.com/office/drawing/2014/main" id="{1FE57E4E-A015-4512-956C-D99324A9B3BA}"/>
              </a:ext>
            </a:extLst>
          </p:cNvPr>
          <p:cNvPicPr>
            <a:picLocks noChangeAspect="1"/>
          </p:cNvPicPr>
          <p:nvPr/>
        </p:nvPicPr>
        <p:blipFill rotWithShape="1">
          <a:blip r:embed="rId8"/>
          <a:srcRect b="365"/>
          <a:stretch/>
        </p:blipFill>
        <p:spPr>
          <a:xfrm>
            <a:off x="2245470" y="924314"/>
            <a:ext cx="7701059" cy="4530491"/>
          </a:xfrm>
          <a:prstGeom prst="rect">
            <a:avLst/>
          </a:prstGeom>
        </p:spPr>
      </p:pic>
      <p:cxnSp>
        <p:nvCxnSpPr>
          <p:cNvPr id="10" name="Straight Arrow Connector 9">
            <a:extLst>
              <a:ext uri="{FF2B5EF4-FFF2-40B4-BE49-F238E27FC236}">
                <a16:creationId xmlns:a16="http://schemas.microsoft.com/office/drawing/2014/main" id="{B5F75061-9963-42A4-BB08-5E9192ED0C8C}"/>
              </a:ext>
            </a:extLst>
          </p:cNvPr>
          <p:cNvCxnSpPr>
            <a:cxnSpLocks/>
          </p:cNvCxnSpPr>
          <p:nvPr/>
        </p:nvCxnSpPr>
        <p:spPr>
          <a:xfrm flipH="1" flipV="1">
            <a:off x="8872630" y="1150374"/>
            <a:ext cx="525042" cy="252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5736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2"/>
            <a:ext cx="11093246" cy="1067313"/>
          </a:xfrm>
        </p:spPr>
        <p:txBody>
          <a:bodyPr>
            <a:normAutofit/>
          </a:bodyPr>
          <a:lstStyle/>
          <a:p>
            <a:pPr marL="457200" indent="-457200" algn="l">
              <a:buFont typeface="+mj-lt"/>
              <a:buAutoNum type="arabicPeriod" startAt="5"/>
            </a:pPr>
            <a:r>
              <a:rPr lang="en-US" dirty="0"/>
              <a:t>Which state has the most bitter (IBU) beer</a:t>
            </a:r>
          </a:p>
          <a:p>
            <a:pPr marL="914400" lvl="1" indent="-457200" algn="l">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32EABA4B-5217-4618-95A3-F54B6A0567F1}"/>
              </a:ext>
            </a:extLst>
          </p:cNvPr>
          <p:cNvSpPr txBox="1"/>
          <p:nvPr/>
        </p:nvSpPr>
        <p:spPr>
          <a:xfrm>
            <a:off x="1523838" y="5842061"/>
            <a:ext cx="9144324" cy="369332"/>
          </a:xfrm>
          <a:prstGeom prst="rect">
            <a:avLst/>
          </a:prstGeom>
          <a:solidFill>
            <a:schemeClr val="accent2">
              <a:lumMod val="20000"/>
              <a:lumOff val="80000"/>
            </a:schemeClr>
          </a:solidFill>
          <a:ln w="38100">
            <a:solidFill>
              <a:schemeClr val="tx1"/>
            </a:solidFill>
          </a:ln>
        </p:spPr>
        <p:txBody>
          <a:bodyPr wrap="square" rtlCol="0">
            <a:spAutoFit/>
          </a:bodyPr>
          <a:lstStyle/>
          <a:p>
            <a:r>
              <a:rPr lang="en-US" sz="1800" b="1" i="0" u="none" strike="noStrike" dirty="0">
                <a:solidFill>
                  <a:schemeClr val="tx1">
                    <a:lumMod val="85000"/>
                    <a:lumOff val="15000"/>
                  </a:schemeClr>
                </a:solidFill>
                <a:effectLst/>
                <a:latin typeface="Calibri" panose="020F0502020204030204" pitchFamily="34" charset="0"/>
              </a:rPr>
              <a:t>Oregon’s Bitter Bitch Imperial IPA has the highest International Bitterness Units (IBU), at 138.</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4"/>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4"/>
              <a:stretch>
                <a:fillRect/>
              </a:stretch>
            </p:blipFill>
            <p:spPr>
              <a:xfrm>
                <a:off x="2639429" y="91720"/>
                <a:ext cx="18000" cy="18000"/>
              </a:xfrm>
              <a:prstGeom prst="rect">
                <a:avLst/>
              </a:prstGeom>
            </p:spPr>
          </p:pic>
        </mc:Fallback>
      </mc:AlternateContent>
      <p:pic>
        <p:nvPicPr>
          <p:cNvPr id="4" name="Picture 3">
            <a:extLst>
              <a:ext uri="{FF2B5EF4-FFF2-40B4-BE49-F238E27FC236}">
                <a16:creationId xmlns:a16="http://schemas.microsoft.com/office/drawing/2014/main" id="{539F5AEB-58CA-4F09-BE7A-5A39DA49C0BB}"/>
              </a:ext>
            </a:extLst>
          </p:cNvPr>
          <p:cNvPicPr>
            <a:picLocks noChangeAspect="1"/>
          </p:cNvPicPr>
          <p:nvPr/>
        </p:nvPicPr>
        <p:blipFill>
          <a:blip r:embed="rId6"/>
          <a:stretch>
            <a:fillRect/>
          </a:stretch>
        </p:blipFill>
        <p:spPr>
          <a:xfrm>
            <a:off x="2226343" y="950026"/>
            <a:ext cx="7739314" cy="4548249"/>
          </a:xfrm>
          <a:prstGeom prst="rect">
            <a:avLst/>
          </a:prstGeom>
        </p:spPr>
      </p:pic>
      <p:cxnSp>
        <p:nvCxnSpPr>
          <p:cNvPr id="10" name="Straight Connector 9">
            <a:extLst>
              <a:ext uri="{FF2B5EF4-FFF2-40B4-BE49-F238E27FC236}">
                <a16:creationId xmlns:a16="http://schemas.microsoft.com/office/drawing/2014/main" id="{6C5904F8-19D9-4CEF-A6FE-3B14A3B9B1C1}"/>
              </a:ext>
            </a:extLst>
          </p:cNvPr>
          <p:cNvCxnSpPr/>
          <p:nvPr/>
        </p:nvCxnSpPr>
        <p:spPr>
          <a:xfrm>
            <a:off x="439993" y="580845"/>
            <a:ext cx="11093246"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27DAFFD5-6327-4471-859A-95AA672B2151}"/>
              </a:ext>
            </a:extLst>
          </p:cNvPr>
          <p:cNvCxnSpPr>
            <a:cxnSpLocks/>
          </p:cNvCxnSpPr>
          <p:nvPr/>
        </p:nvCxnSpPr>
        <p:spPr>
          <a:xfrm flipH="1" flipV="1">
            <a:off x="8754643" y="1256564"/>
            <a:ext cx="554539" cy="1144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738799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1782</TotalTime>
  <Words>742</Words>
  <Application>Microsoft Office PowerPoint</Application>
  <PresentationFormat>Widescreen</PresentationFormat>
  <Paragraphs>65</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Microsoft Sans Serif</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YOUTUBE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Herrera, Tricia</dc:creator>
  <cp:lastModifiedBy>Eric Cadena (TMS)</cp:lastModifiedBy>
  <cp:revision>74</cp:revision>
  <dcterms:created xsi:type="dcterms:W3CDTF">2021-06-13T23:25:09Z</dcterms:created>
  <dcterms:modified xsi:type="dcterms:W3CDTF">2021-06-26T23:20:00Z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ed5824e2-a731-45ff-8c62-0d7b7fdaa79a</vt:lpwstr>
  </property>
  <property fmtid="{D5CDD505-2E9C-101B-9397-08002B2CF9AE}" pid="3" name="ToyotaClassification">
    <vt:lpwstr>PROTECTED</vt:lpwstr>
  </property>
  <property fmtid="{D5CDD505-2E9C-101B-9397-08002B2CF9AE}" pid="4" name="ToyotaVisualMarkings">
    <vt:lpwstr>Top Left</vt:lpwstr>
  </property>
</Properties>
</file>