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3" r:id="rId3"/>
    <p:sldId id="278" r:id="rId4"/>
    <p:sldId id="259" r:id="rId5"/>
    <p:sldId id="280" r:id="rId6"/>
    <p:sldId id="279" r:id="rId7"/>
    <p:sldId id="274" r:id="rId8"/>
    <p:sldId id="269" r:id="rId9"/>
    <p:sldId id="277" r:id="rId10"/>
    <p:sldId id="267" r:id="rId11"/>
    <p:sldId id="266" r:id="rId12"/>
    <p:sldId id="257" r:id="rId13"/>
    <p:sldId id="261" r:id="rId14"/>
    <p:sldId id="28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3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C2A5EFF-2A32-4EE1-812B-444E95E327A2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F8E49749-96B4-4524-B19B-233CCFD5FF06}">
      <dgm:prSet/>
      <dgm:spPr/>
      <dgm:t>
        <a:bodyPr/>
        <a:lstStyle/>
        <a:p>
          <a:pPr>
            <a:defRPr cap="all"/>
          </a:pPr>
          <a:r>
            <a:rPr lang="en-US"/>
            <a:t>Frito Lay is interested in its employees and not the group responsible for hiring employees.  </a:t>
          </a:r>
          <a:r>
            <a:rPr lang="en-US" b="1"/>
            <a:t>HR was removed from the conversation.</a:t>
          </a:r>
          <a:endParaRPr lang="en-US"/>
        </a:p>
      </dgm:t>
    </dgm:pt>
    <dgm:pt modelId="{53C098D0-ED69-475F-AAA3-6257D01F0CE6}" type="parTrans" cxnId="{F5A5A2E2-06FB-4E91-B6E8-6F2256CD97C2}">
      <dgm:prSet/>
      <dgm:spPr/>
      <dgm:t>
        <a:bodyPr/>
        <a:lstStyle/>
        <a:p>
          <a:endParaRPr lang="en-US"/>
        </a:p>
      </dgm:t>
    </dgm:pt>
    <dgm:pt modelId="{B479B9B7-F25F-404B-A5A7-F29C751EDF23}" type="sibTrans" cxnId="{F5A5A2E2-06FB-4E91-B6E8-6F2256CD97C2}">
      <dgm:prSet/>
      <dgm:spPr/>
      <dgm:t>
        <a:bodyPr/>
        <a:lstStyle/>
        <a:p>
          <a:endParaRPr lang="en-US"/>
        </a:p>
      </dgm:t>
    </dgm:pt>
    <dgm:pt modelId="{8D14227E-7F63-455C-80FD-C0687F0D0153}">
      <dgm:prSet/>
      <dgm:spPr/>
      <dgm:t>
        <a:bodyPr/>
        <a:lstStyle/>
        <a:p>
          <a:pPr>
            <a:defRPr cap="all"/>
          </a:pPr>
          <a:r>
            <a:rPr lang="en-US"/>
            <a:t>The time frames for pay were limited to daily and monthly.  We added yearly Salary and Salary Ranges</a:t>
          </a:r>
        </a:p>
      </dgm:t>
    </dgm:pt>
    <dgm:pt modelId="{A0E9D2A0-8590-4A24-93F4-AA5D1A9B2266}" type="parTrans" cxnId="{75DB1DF3-F606-440E-9AAB-B52BC27EF7F5}">
      <dgm:prSet/>
      <dgm:spPr/>
      <dgm:t>
        <a:bodyPr/>
        <a:lstStyle/>
        <a:p>
          <a:endParaRPr lang="en-US"/>
        </a:p>
      </dgm:t>
    </dgm:pt>
    <dgm:pt modelId="{C6F7C615-2034-4EFD-A4D1-C31DBE4AE0E9}" type="sibTrans" cxnId="{75DB1DF3-F606-440E-9AAB-B52BC27EF7F5}">
      <dgm:prSet/>
      <dgm:spPr/>
      <dgm:t>
        <a:bodyPr/>
        <a:lstStyle/>
        <a:p>
          <a:endParaRPr lang="en-US"/>
        </a:p>
      </dgm:t>
    </dgm:pt>
    <dgm:pt modelId="{686DD4C3-3BFF-4692-9E96-9DE69448199E}">
      <dgm:prSet/>
      <dgm:spPr/>
      <dgm:t>
        <a:bodyPr/>
        <a:lstStyle/>
        <a:p>
          <a:pPr>
            <a:defRPr cap="all"/>
          </a:pPr>
          <a:r>
            <a:rPr lang="en-US"/>
            <a:t>Although there are several jobs within Frito Lay, many of our findings depended on the categories of employment as a Manager vs. employment as a Non-Manager and so we created that attribute.</a:t>
          </a:r>
        </a:p>
      </dgm:t>
    </dgm:pt>
    <dgm:pt modelId="{5FFBFA46-646E-43E3-B844-EC0E67F064CD}" type="parTrans" cxnId="{7996A650-E71C-4CC2-B633-BA6291AC68FC}">
      <dgm:prSet/>
      <dgm:spPr/>
      <dgm:t>
        <a:bodyPr/>
        <a:lstStyle/>
        <a:p>
          <a:endParaRPr lang="en-US"/>
        </a:p>
      </dgm:t>
    </dgm:pt>
    <dgm:pt modelId="{16AB6D34-B292-4B21-A432-FA880F994EE7}" type="sibTrans" cxnId="{7996A650-E71C-4CC2-B633-BA6291AC68FC}">
      <dgm:prSet/>
      <dgm:spPr/>
      <dgm:t>
        <a:bodyPr/>
        <a:lstStyle/>
        <a:p>
          <a:endParaRPr lang="en-US"/>
        </a:p>
      </dgm:t>
    </dgm:pt>
    <dgm:pt modelId="{F1FE28F9-9714-40A3-B8EF-8D2031DD4DF9}">
      <dgm:prSet/>
      <dgm:spPr/>
      <dgm:t>
        <a:bodyPr/>
        <a:lstStyle/>
        <a:p>
          <a:pPr>
            <a:defRPr cap="all"/>
          </a:pPr>
          <a:r>
            <a:rPr lang="en-US"/>
            <a:t>There was a numbering system for categories like Stock Option.  We put words to those numbers to help show the meaning behind some of the correlations we found.</a:t>
          </a:r>
        </a:p>
      </dgm:t>
    </dgm:pt>
    <dgm:pt modelId="{DB8158AA-100D-4E8F-A8AD-A0003AF8636D}" type="parTrans" cxnId="{FA69BB0C-72D4-479A-97F8-1C90057382CC}">
      <dgm:prSet/>
      <dgm:spPr/>
      <dgm:t>
        <a:bodyPr/>
        <a:lstStyle/>
        <a:p>
          <a:endParaRPr lang="en-US"/>
        </a:p>
      </dgm:t>
    </dgm:pt>
    <dgm:pt modelId="{43896220-8A85-4F6B-BF81-E179ABB54376}" type="sibTrans" cxnId="{FA69BB0C-72D4-479A-97F8-1C90057382CC}">
      <dgm:prSet/>
      <dgm:spPr/>
      <dgm:t>
        <a:bodyPr/>
        <a:lstStyle/>
        <a:p>
          <a:endParaRPr lang="en-US"/>
        </a:p>
      </dgm:t>
    </dgm:pt>
    <dgm:pt modelId="{E3758D5F-C089-4B57-8E1E-ADEAFD2EDD35}" type="pres">
      <dgm:prSet presAssocID="{6C2A5EFF-2A32-4EE1-812B-444E95E327A2}" presName="root" presStyleCnt="0">
        <dgm:presLayoutVars>
          <dgm:dir/>
          <dgm:resizeHandles val="exact"/>
        </dgm:presLayoutVars>
      </dgm:prSet>
      <dgm:spPr/>
    </dgm:pt>
    <dgm:pt modelId="{4C7B32EC-F4C8-4C6F-AE51-ED2CCBACFB8D}" type="pres">
      <dgm:prSet presAssocID="{F8E49749-96B4-4524-B19B-233CCFD5FF06}" presName="compNode" presStyleCnt="0"/>
      <dgm:spPr/>
    </dgm:pt>
    <dgm:pt modelId="{004CFEF1-CB00-4418-ABA7-2B24D3185B06}" type="pres">
      <dgm:prSet presAssocID="{F8E49749-96B4-4524-B19B-233CCFD5FF06}" presName="iconBgRect" presStyleLbl="bgShp" presStyleIdx="0" presStyleCnt="4"/>
      <dgm:spPr/>
    </dgm:pt>
    <dgm:pt modelId="{7EDAC5F4-0EA1-441B-9668-27C2A921B16A}" type="pres">
      <dgm:prSet presAssocID="{F8E49749-96B4-4524-B19B-233CCFD5FF06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Japanese Dolls"/>
        </a:ext>
      </dgm:extLst>
    </dgm:pt>
    <dgm:pt modelId="{CE027E20-A7B3-41E1-87FE-D2B59A0B0520}" type="pres">
      <dgm:prSet presAssocID="{F8E49749-96B4-4524-B19B-233CCFD5FF06}" presName="spaceRect" presStyleCnt="0"/>
      <dgm:spPr/>
    </dgm:pt>
    <dgm:pt modelId="{69C56A2A-9749-46C0-9CDC-DC15EF2424E6}" type="pres">
      <dgm:prSet presAssocID="{F8E49749-96B4-4524-B19B-233CCFD5FF06}" presName="textRect" presStyleLbl="revTx" presStyleIdx="0" presStyleCnt="4">
        <dgm:presLayoutVars>
          <dgm:chMax val="1"/>
          <dgm:chPref val="1"/>
        </dgm:presLayoutVars>
      </dgm:prSet>
      <dgm:spPr/>
    </dgm:pt>
    <dgm:pt modelId="{2804D854-51E8-41AC-A728-13AE20357FE1}" type="pres">
      <dgm:prSet presAssocID="{B479B9B7-F25F-404B-A5A7-F29C751EDF23}" presName="sibTrans" presStyleCnt="0"/>
      <dgm:spPr/>
    </dgm:pt>
    <dgm:pt modelId="{32913EA5-5AB1-4B74-A56E-97BAB376AA8B}" type="pres">
      <dgm:prSet presAssocID="{8D14227E-7F63-455C-80FD-C0687F0D0153}" presName="compNode" presStyleCnt="0"/>
      <dgm:spPr/>
    </dgm:pt>
    <dgm:pt modelId="{8A36A3E8-E709-4013-8996-50380FE0221F}" type="pres">
      <dgm:prSet presAssocID="{8D14227E-7F63-455C-80FD-C0687F0D0153}" presName="iconBgRect" presStyleLbl="bgShp" presStyleIdx="1" presStyleCnt="4"/>
      <dgm:spPr/>
    </dgm:pt>
    <dgm:pt modelId="{523D8D5D-9028-4E75-AF1E-BCF1974BA3EB}" type="pres">
      <dgm:prSet presAssocID="{8D14227E-7F63-455C-80FD-C0687F0D015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C6C76185-41D2-4B2C-9087-680E8C938C93}" type="pres">
      <dgm:prSet presAssocID="{8D14227E-7F63-455C-80FD-C0687F0D0153}" presName="spaceRect" presStyleCnt="0"/>
      <dgm:spPr/>
    </dgm:pt>
    <dgm:pt modelId="{6B2D9133-D359-400F-BE11-C081B89DFCF7}" type="pres">
      <dgm:prSet presAssocID="{8D14227E-7F63-455C-80FD-C0687F0D0153}" presName="textRect" presStyleLbl="revTx" presStyleIdx="1" presStyleCnt="4">
        <dgm:presLayoutVars>
          <dgm:chMax val="1"/>
          <dgm:chPref val="1"/>
        </dgm:presLayoutVars>
      </dgm:prSet>
      <dgm:spPr/>
    </dgm:pt>
    <dgm:pt modelId="{DD82F8EA-65B8-44A8-89E6-C468FA567F8B}" type="pres">
      <dgm:prSet presAssocID="{C6F7C615-2034-4EFD-A4D1-C31DBE4AE0E9}" presName="sibTrans" presStyleCnt="0"/>
      <dgm:spPr/>
    </dgm:pt>
    <dgm:pt modelId="{3DF7E96E-502F-40C9-9045-1B76B03700B0}" type="pres">
      <dgm:prSet presAssocID="{686DD4C3-3BFF-4692-9E96-9DE69448199E}" presName="compNode" presStyleCnt="0"/>
      <dgm:spPr/>
    </dgm:pt>
    <dgm:pt modelId="{DBB05402-9328-4D46-876A-128DB53E623C}" type="pres">
      <dgm:prSet presAssocID="{686DD4C3-3BFF-4692-9E96-9DE69448199E}" presName="iconBgRect" presStyleLbl="bgShp" presStyleIdx="2" presStyleCnt="4"/>
      <dgm:spPr/>
    </dgm:pt>
    <dgm:pt modelId="{420F670B-BA5E-4727-B6E7-BD20A4A68229}" type="pres">
      <dgm:prSet presAssocID="{686DD4C3-3BFF-4692-9E96-9DE69448199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ffice Worker"/>
        </a:ext>
      </dgm:extLst>
    </dgm:pt>
    <dgm:pt modelId="{3295F573-F572-4B1F-AFD5-B8A9469D4560}" type="pres">
      <dgm:prSet presAssocID="{686DD4C3-3BFF-4692-9E96-9DE69448199E}" presName="spaceRect" presStyleCnt="0"/>
      <dgm:spPr/>
    </dgm:pt>
    <dgm:pt modelId="{001E2AC3-B644-4682-83EF-11B07EEA8B32}" type="pres">
      <dgm:prSet presAssocID="{686DD4C3-3BFF-4692-9E96-9DE69448199E}" presName="textRect" presStyleLbl="revTx" presStyleIdx="2" presStyleCnt="4">
        <dgm:presLayoutVars>
          <dgm:chMax val="1"/>
          <dgm:chPref val="1"/>
        </dgm:presLayoutVars>
      </dgm:prSet>
      <dgm:spPr/>
    </dgm:pt>
    <dgm:pt modelId="{01C9C0CF-007E-40F3-8F7F-4F764F57B1A4}" type="pres">
      <dgm:prSet presAssocID="{16AB6D34-B292-4B21-A432-FA880F994EE7}" presName="sibTrans" presStyleCnt="0"/>
      <dgm:spPr/>
    </dgm:pt>
    <dgm:pt modelId="{5447B48C-23B1-481E-8B36-BCE2F3A24180}" type="pres">
      <dgm:prSet presAssocID="{F1FE28F9-9714-40A3-B8EF-8D2031DD4DF9}" presName="compNode" presStyleCnt="0"/>
      <dgm:spPr/>
    </dgm:pt>
    <dgm:pt modelId="{8B60BDBE-EE8C-4BD7-9ACA-6628ACABF23A}" type="pres">
      <dgm:prSet presAssocID="{F1FE28F9-9714-40A3-B8EF-8D2031DD4DF9}" presName="iconBgRect" presStyleLbl="bgShp" presStyleIdx="3" presStyleCnt="4"/>
      <dgm:spPr/>
    </dgm:pt>
    <dgm:pt modelId="{0723C2EE-268F-4956-A8A1-A640FA14FAB0}" type="pres">
      <dgm:prSet presAssocID="{F1FE28F9-9714-40A3-B8EF-8D2031DD4DF9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6DD6F777-7334-473D-B7A7-51C98A3FDB3B}" type="pres">
      <dgm:prSet presAssocID="{F1FE28F9-9714-40A3-B8EF-8D2031DD4DF9}" presName="spaceRect" presStyleCnt="0"/>
      <dgm:spPr/>
    </dgm:pt>
    <dgm:pt modelId="{EE1CA01D-CBD3-4EC9-8BF1-BA780355E785}" type="pres">
      <dgm:prSet presAssocID="{F1FE28F9-9714-40A3-B8EF-8D2031DD4DF9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FA69BB0C-72D4-479A-97F8-1C90057382CC}" srcId="{6C2A5EFF-2A32-4EE1-812B-444E95E327A2}" destId="{F1FE28F9-9714-40A3-B8EF-8D2031DD4DF9}" srcOrd="3" destOrd="0" parTransId="{DB8158AA-100D-4E8F-A8AD-A0003AF8636D}" sibTransId="{43896220-8A85-4F6B-BF81-E179ABB54376}"/>
    <dgm:cxn modelId="{4C074C3A-60CE-4486-8EB0-FC279158CE44}" type="presOf" srcId="{686DD4C3-3BFF-4692-9E96-9DE69448199E}" destId="{001E2AC3-B644-4682-83EF-11B07EEA8B32}" srcOrd="0" destOrd="0" presId="urn:microsoft.com/office/officeart/2018/5/layout/IconCircleLabelList"/>
    <dgm:cxn modelId="{7996A650-E71C-4CC2-B633-BA6291AC68FC}" srcId="{6C2A5EFF-2A32-4EE1-812B-444E95E327A2}" destId="{686DD4C3-3BFF-4692-9E96-9DE69448199E}" srcOrd="2" destOrd="0" parTransId="{5FFBFA46-646E-43E3-B844-EC0E67F064CD}" sibTransId="{16AB6D34-B292-4B21-A432-FA880F994EE7}"/>
    <dgm:cxn modelId="{948D5E5A-25AB-46C7-A234-343A11282548}" type="presOf" srcId="{6C2A5EFF-2A32-4EE1-812B-444E95E327A2}" destId="{E3758D5F-C089-4B57-8E1E-ADEAFD2EDD35}" srcOrd="0" destOrd="0" presId="urn:microsoft.com/office/officeart/2018/5/layout/IconCircleLabelList"/>
    <dgm:cxn modelId="{FC17CDA5-32AB-402B-9B5B-44271BDD2092}" type="presOf" srcId="{F8E49749-96B4-4524-B19B-233CCFD5FF06}" destId="{69C56A2A-9749-46C0-9CDC-DC15EF2424E6}" srcOrd="0" destOrd="0" presId="urn:microsoft.com/office/officeart/2018/5/layout/IconCircleLabelList"/>
    <dgm:cxn modelId="{84ECA2CA-7F61-4EAC-9041-6BE411D1F435}" type="presOf" srcId="{F1FE28F9-9714-40A3-B8EF-8D2031DD4DF9}" destId="{EE1CA01D-CBD3-4EC9-8BF1-BA780355E785}" srcOrd="0" destOrd="0" presId="urn:microsoft.com/office/officeart/2018/5/layout/IconCircleLabelList"/>
    <dgm:cxn modelId="{F5A5A2E2-06FB-4E91-B6E8-6F2256CD97C2}" srcId="{6C2A5EFF-2A32-4EE1-812B-444E95E327A2}" destId="{F8E49749-96B4-4524-B19B-233CCFD5FF06}" srcOrd="0" destOrd="0" parTransId="{53C098D0-ED69-475F-AAA3-6257D01F0CE6}" sibTransId="{B479B9B7-F25F-404B-A5A7-F29C751EDF23}"/>
    <dgm:cxn modelId="{6846E6E8-98B5-48E8-AA20-2B4604D3C9E4}" type="presOf" srcId="{8D14227E-7F63-455C-80FD-C0687F0D0153}" destId="{6B2D9133-D359-400F-BE11-C081B89DFCF7}" srcOrd="0" destOrd="0" presId="urn:microsoft.com/office/officeart/2018/5/layout/IconCircleLabelList"/>
    <dgm:cxn modelId="{75DB1DF3-F606-440E-9AAB-B52BC27EF7F5}" srcId="{6C2A5EFF-2A32-4EE1-812B-444E95E327A2}" destId="{8D14227E-7F63-455C-80FD-C0687F0D0153}" srcOrd="1" destOrd="0" parTransId="{A0E9D2A0-8590-4A24-93F4-AA5D1A9B2266}" sibTransId="{C6F7C615-2034-4EFD-A4D1-C31DBE4AE0E9}"/>
    <dgm:cxn modelId="{483EACCE-E66F-45AD-960E-A9471A2F8F9A}" type="presParOf" srcId="{E3758D5F-C089-4B57-8E1E-ADEAFD2EDD35}" destId="{4C7B32EC-F4C8-4C6F-AE51-ED2CCBACFB8D}" srcOrd="0" destOrd="0" presId="urn:microsoft.com/office/officeart/2018/5/layout/IconCircleLabelList"/>
    <dgm:cxn modelId="{9D4A9ACF-613F-4658-82E9-65D914C1E4F6}" type="presParOf" srcId="{4C7B32EC-F4C8-4C6F-AE51-ED2CCBACFB8D}" destId="{004CFEF1-CB00-4418-ABA7-2B24D3185B06}" srcOrd="0" destOrd="0" presId="urn:microsoft.com/office/officeart/2018/5/layout/IconCircleLabelList"/>
    <dgm:cxn modelId="{0D8B21E8-E1C1-4C2D-A21E-149E4E12A0C0}" type="presParOf" srcId="{4C7B32EC-F4C8-4C6F-AE51-ED2CCBACFB8D}" destId="{7EDAC5F4-0EA1-441B-9668-27C2A921B16A}" srcOrd="1" destOrd="0" presId="urn:microsoft.com/office/officeart/2018/5/layout/IconCircleLabelList"/>
    <dgm:cxn modelId="{1CA9E6CA-5E4A-441C-BF79-07AEF6803B23}" type="presParOf" srcId="{4C7B32EC-F4C8-4C6F-AE51-ED2CCBACFB8D}" destId="{CE027E20-A7B3-41E1-87FE-D2B59A0B0520}" srcOrd="2" destOrd="0" presId="urn:microsoft.com/office/officeart/2018/5/layout/IconCircleLabelList"/>
    <dgm:cxn modelId="{F0633C07-56AF-4432-8262-F5225F697053}" type="presParOf" srcId="{4C7B32EC-F4C8-4C6F-AE51-ED2CCBACFB8D}" destId="{69C56A2A-9749-46C0-9CDC-DC15EF2424E6}" srcOrd="3" destOrd="0" presId="urn:microsoft.com/office/officeart/2018/5/layout/IconCircleLabelList"/>
    <dgm:cxn modelId="{E156CD76-94DD-470C-B091-B5CD1CEC185E}" type="presParOf" srcId="{E3758D5F-C089-4B57-8E1E-ADEAFD2EDD35}" destId="{2804D854-51E8-41AC-A728-13AE20357FE1}" srcOrd="1" destOrd="0" presId="urn:microsoft.com/office/officeart/2018/5/layout/IconCircleLabelList"/>
    <dgm:cxn modelId="{DA7B5782-30D1-4D83-B1C9-08F247D26B73}" type="presParOf" srcId="{E3758D5F-C089-4B57-8E1E-ADEAFD2EDD35}" destId="{32913EA5-5AB1-4B74-A56E-97BAB376AA8B}" srcOrd="2" destOrd="0" presId="urn:microsoft.com/office/officeart/2018/5/layout/IconCircleLabelList"/>
    <dgm:cxn modelId="{9D7B15DE-0CE4-40CF-8649-FE6BF6090AF7}" type="presParOf" srcId="{32913EA5-5AB1-4B74-A56E-97BAB376AA8B}" destId="{8A36A3E8-E709-4013-8996-50380FE0221F}" srcOrd="0" destOrd="0" presId="urn:microsoft.com/office/officeart/2018/5/layout/IconCircleLabelList"/>
    <dgm:cxn modelId="{20A02E8E-4203-48A8-B9A3-E46427B15AF1}" type="presParOf" srcId="{32913EA5-5AB1-4B74-A56E-97BAB376AA8B}" destId="{523D8D5D-9028-4E75-AF1E-BCF1974BA3EB}" srcOrd="1" destOrd="0" presId="urn:microsoft.com/office/officeart/2018/5/layout/IconCircleLabelList"/>
    <dgm:cxn modelId="{A8679BEF-C16A-4235-B616-6B318180C9A6}" type="presParOf" srcId="{32913EA5-5AB1-4B74-A56E-97BAB376AA8B}" destId="{C6C76185-41D2-4B2C-9087-680E8C938C93}" srcOrd="2" destOrd="0" presId="urn:microsoft.com/office/officeart/2018/5/layout/IconCircleLabelList"/>
    <dgm:cxn modelId="{D75DDDB1-609F-4103-B94A-8738B9DFCA7E}" type="presParOf" srcId="{32913EA5-5AB1-4B74-A56E-97BAB376AA8B}" destId="{6B2D9133-D359-400F-BE11-C081B89DFCF7}" srcOrd="3" destOrd="0" presId="urn:microsoft.com/office/officeart/2018/5/layout/IconCircleLabelList"/>
    <dgm:cxn modelId="{744A0740-FE8D-42AD-8AA8-ACB97D9A7140}" type="presParOf" srcId="{E3758D5F-C089-4B57-8E1E-ADEAFD2EDD35}" destId="{DD82F8EA-65B8-44A8-89E6-C468FA567F8B}" srcOrd="3" destOrd="0" presId="urn:microsoft.com/office/officeart/2018/5/layout/IconCircleLabelList"/>
    <dgm:cxn modelId="{DC46A20C-12B0-4066-A25C-8505C65DEEC3}" type="presParOf" srcId="{E3758D5F-C089-4B57-8E1E-ADEAFD2EDD35}" destId="{3DF7E96E-502F-40C9-9045-1B76B03700B0}" srcOrd="4" destOrd="0" presId="urn:microsoft.com/office/officeart/2018/5/layout/IconCircleLabelList"/>
    <dgm:cxn modelId="{09AD370C-1093-44F5-B37E-3C87B0734D99}" type="presParOf" srcId="{3DF7E96E-502F-40C9-9045-1B76B03700B0}" destId="{DBB05402-9328-4D46-876A-128DB53E623C}" srcOrd="0" destOrd="0" presId="urn:microsoft.com/office/officeart/2018/5/layout/IconCircleLabelList"/>
    <dgm:cxn modelId="{2F5F3E0F-E64B-47D3-90AA-43A09D34F6E0}" type="presParOf" srcId="{3DF7E96E-502F-40C9-9045-1B76B03700B0}" destId="{420F670B-BA5E-4727-B6E7-BD20A4A68229}" srcOrd="1" destOrd="0" presId="urn:microsoft.com/office/officeart/2018/5/layout/IconCircleLabelList"/>
    <dgm:cxn modelId="{60B53132-7CCD-4346-80F0-BCD94961B042}" type="presParOf" srcId="{3DF7E96E-502F-40C9-9045-1B76B03700B0}" destId="{3295F573-F572-4B1F-AFD5-B8A9469D4560}" srcOrd="2" destOrd="0" presId="urn:microsoft.com/office/officeart/2018/5/layout/IconCircleLabelList"/>
    <dgm:cxn modelId="{DC710813-0369-4FA9-AC20-6D3EC3A62004}" type="presParOf" srcId="{3DF7E96E-502F-40C9-9045-1B76B03700B0}" destId="{001E2AC3-B644-4682-83EF-11B07EEA8B32}" srcOrd="3" destOrd="0" presId="urn:microsoft.com/office/officeart/2018/5/layout/IconCircleLabelList"/>
    <dgm:cxn modelId="{FC265E9E-1149-4A30-9500-F58A08A90901}" type="presParOf" srcId="{E3758D5F-C089-4B57-8E1E-ADEAFD2EDD35}" destId="{01C9C0CF-007E-40F3-8F7F-4F764F57B1A4}" srcOrd="5" destOrd="0" presId="urn:microsoft.com/office/officeart/2018/5/layout/IconCircleLabelList"/>
    <dgm:cxn modelId="{A1D89FC7-85A4-4A38-AB13-6E1B5AD91F80}" type="presParOf" srcId="{E3758D5F-C089-4B57-8E1E-ADEAFD2EDD35}" destId="{5447B48C-23B1-481E-8B36-BCE2F3A24180}" srcOrd="6" destOrd="0" presId="urn:microsoft.com/office/officeart/2018/5/layout/IconCircleLabelList"/>
    <dgm:cxn modelId="{B2A847C9-C016-4105-ACD0-69E3ED8E28FD}" type="presParOf" srcId="{5447B48C-23B1-481E-8B36-BCE2F3A24180}" destId="{8B60BDBE-EE8C-4BD7-9ACA-6628ACABF23A}" srcOrd="0" destOrd="0" presId="urn:microsoft.com/office/officeart/2018/5/layout/IconCircleLabelList"/>
    <dgm:cxn modelId="{3C8E962C-DE64-4091-888B-BD206C514069}" type="presParOf" srcId="{5447B48C-23B1-481E-8B36-BCE2F3A24180}" destId="{0723C2EE-268F-4956-A8A1-A640FA14FAB0}" srcOrd="1" destOrd="0" presId="urn:microsoft.com/office/officeart/2018/5/layout/IconCircleLabelList"/>
    <dgm:cxn modelId="{72FE8994-7B90-44A8-A30F-8242A6CE27CC}" type="presParOf" srcId="{5447B48C-23B1-481E-8B36-BCE2F3A24180}" destId="{6DD6F777-7334-473D-B7A7-51C98A3FDB3B}" srcOrd="2" destOrd="0" presId="urn:microsoft.com/office/officeart/2018/5/layout/IconCircleLabelList"/>
    <dgm:cxn modelId="{BE534C4E-9637-442A-9E15-FC168DA324EE}" type="presParOf" srcId="{5447B48C-23B1-481E-8B36-BCE2F3A24180}" destId="{EE1CA01D-CBD3-4EC9-8BF1-BA780355E785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6069677-74C9-4786-AD38-9CE83CD9EE6D}" type="doc">
      <dgm:prSet loTypeId="urn:microsoft.com/office/officeart/2005/8/layout/hierarchy1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7FC3AC6-6F9B-4B0D-A0C9-E46562B6F0B8}">
      <dgm:prSet/>
      <dgm:spPr/>
      <dgm:t>
        <a:bodyPr/>
        <a:lstStyle/>
        <a:p>
          <a:r>
            <a:rPr lang="en-US" b="1" dirty="0"/>
            <a:t>Manager vs. Non-Manager   </a:t>
          </a:r>
          <a:r>
            <a:rPr lang="en-US" dirty="0"/>
            <a:t>Non Managers are the most likely group of employees to leave the company.</a:t>
          </a:r>
        </a:p>
        <a:p>
          <a:r>
            <a:rPr lang="en-US" dirty="0"/>
            <a:t>*If you have been under your current manager for 2+ years, you are likely to stay</a:t>
          </a:r>
        </a:p>
      </dgm:t>
    </dgm:pt>
    <dgm:pt modelId="{B067EA0D-A0F6-43DD-A34F-4A33DBD76AB0}" type="parTrans" cxnId="{16DA97A7-A6F3-44FE-A57E-74A99AD455A4}">
      <dgm:prSet/>
      <dgm:spPr/>
      <dgm:t>
        <a:bodyPr/>
        <a:lstStyle/>
        <a:p>
          <a:endParaRPr lang="en-US"/>
        </a:p>
      </dgm:t>
    </dgm:pt>
    <dgm:pt modelId="{DD809246-8155-438D-ADCE-592637498D90}" type="sibTrans" cxnId="{16DA97A7-A6F3-44FE-A57E-74A99AD455A4}">
      <dgm:prSet/>
      <dgm:spPr/>
      <dgm:t>
        <a:bodyPr/>
        <a:lstStyle/>
        <a:p>
          <a:endParaRPr lang="en-US"/>
        </a:p>
      </dgm:t>
    </dgm:pt>
    <dgm:pt modelId="{97F7A77A-859C-4C7D-BA37-5F81C2AA345F}">
      <dgm:prSet/>
      <dgm:spPr/>
      <dgm:t>
        <a:bodyPr/>
        <a:lstStyle/>
        <a:p>
          <a:r>
            <a:rPr lang="en-US" b="1" dirty="0"/>
            <a:t>Stock Option Level </a:t>
          </a:r>
        </a:p>
        <a:p>
          <a:r>
            <a:rPr lang="en-US" dirty="0"/>
            <a:t>The higher the Stock Option Level, the more likely an employee is to stay at the company.</a:t>
          </a:r>
        </a:p>
      </dgm:t>
    </dgm:pt>
    <dgm:pt modelId="{6C7741BB-9693-46F7-B63C-55AEFF1B8FB0}" type="parTrans" cxnId="{8A1F92AE-C005-4CB9-9A06-ACD0DF4B5F08}">
      <dgm:prSet/>
      <dgm:spPr/>
      <dgm:t>
        <a:bodyPr/>
        <a:lstStyle/>
        <a:p>
          <a:endParaRPr lang="en-US"/>
        </a:p>
      </dgm:t>
    </dgm:pt>
    <dgm:pt modelId="{97B663A8-5CA6-4033-AECB-9DA7F821D6EA}" type="sibTrans" cxnId="{8A1F92AE-C005-4CB9-9A06-ACD0DF4B5F08}">
      <dgm:prSet/>
      <dgm:spPr/>
      <dgm:t>
        <a:bodyPr/>
        <a:lstStyle/>
        <a:p>
          <a:endParaRPr lang="en-US"/>
        </a:p>
      </dgm:t>
    </dgm:pt>
    <dgm:pt modelId="{3FF60FA3-033E-49C3-9FD6-4164DD602EA1}">
      <dgm:prSet/>
      <dgm:spPr/>
      <dgm:t>
        <a:bodyPr/>
        <a:lstStyle/>
        <a:p>
          <a:r>
            <a:rPr lang="en-US" b="1" dirty="0"/>
            <a:t>Yearly Salary</a:t>
          </a:r>
        </a:p>
        <a:p>
          <a:r>
            <a:rPr lang="en-US" dirty="0"/>
            <a:t>The top jobs for attrition make under $50k </a:t>
          </a:r>
        </a:p>
      </dgm:t>
    </dgm:pt>
    <dgm:pt modelId="{B020BB54-1938-4209-8A82-137936D9253C}" type="parTrans" cxnId="{DE7AA0F6-8E32-4C9A-B318-DE99663B27A3}">
      <dgm:prSet/>
      <dgm:spPr/>
      <dgm:t>
        <a:bodyPr/>
        <a:lstStyle/>
        <a:p>
          <a:endParaRPr lang="en-US"/>
        </a:p>
      </dgm:t>
    </dgm:pt>
    <dgm:pt modelId="{03BAA25B-5EF8-45FC-B3CB-F2CC5954E570}" type="sibTrans" cxnId="{DE7AA0F6-8E32-4C9A-B318-DE99663B27A3}">
      <dgm:prSet/>
      <dgm:spPr/>
      <dgm:t>
        <a:bodyPr/>
        <a:lstStyle/>
        <a:p>
          <a:endParaRPr lang="en-US"/>
        </a:p>
      </dgm:t>
    </dgm:pt>
    <dgm:pt modelId="{1853734D-604C-41A5-81AE-D7D4158DFAA0}" type="pres">
      <dgm:prSet presAssocID="{16069677-74C9-4786-AD38-9CE83CD9EE6D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ED902C6-9559-4B94-8766-FADCFE9FB532}" type="pres">
      <dgm:prSet presAssocID="{D7FC3AC6-6F9B-4B0D-A0C9-E46562B6F0B8}" presName="hierRoot1" presStyleCnt="0"/>
      <dgm:spPr/>
    </dgm:pt>
    <dgm:pt modelId="{4643EF0E-A482-4CD1-B1D6-4FAE05F64D47}" type="pres">
      <dgm:prSet presAssocID="{D7FC3AC6-6F9B-4B0D-A0C9-E46562B6F0B8}" presName="composite" presStyleCnt="0"/>
      <dgm:spPr/>
    </dgm:pt>
    <dgm:pt modelId="{5EADA96F-7982-4CB8-9694-61E5FB4D667B}" type="pres">
      <dgm:prSet presAssocID="{D7FC3AC6-6F9B-4B0D-A0C9-E46562B6F0B8}" presName="background" presStyleLbl="node0" presStyleIdx="0" presStyleCnt="3"/>
      <dgm:spPr/>
    </dgm:pt>
    <dgm:pt modelId="{BBF24CFC-51AD-4EB9-878D-2EADB83B9472}" type="pres">
      <dgm:prSet presAssocID="{D7FC3AC6-6F9B-4B0D-A0C9-E46562B6F0B8}" presName="text" presStyleLbl="fgAcc0" presStyleIdx="0" presStyleCnt="3">
        <dgm:presLayoutVars>
          <dgm:chPref val="3"/>
        </dgm:presLayoutVars>
      </dgm:prSet>
      <dgm:spPr/>
    </dgm:pt>
    <dgm:pt modelId="{EC1409A1-0856-4DB5-9B42-1A1FE701871F}" type="pres">
      <dgm:prSet presAssocID="{D7FC3AC6-6F9B-4B0D-A0C9-E46562B6F0B8}" presName="hierChild2" presStyleCnt="0"/>
      <dgm:spPr/>
    </dgm:pt>
    <dgm:pt modelId="{A9EFECDF-1D93-4F79-BAC4-D5DA2A40631C}" type="pres">
      <dgm:prSet presAssocID="{97F7A77A-859C-4C7D-BA37-5F81C2AA345F}" presName="hierRoot1" presStyleCnt="0"/>
      <dgm:spPr/>
    </dgm:pt>
    <dgm:pt modelId="{C3D82902-F779-460A-B45E-7A1B855DC9BF}" type="pres">
      <dgm:prSet presAssocID="{97F7A77A-859C-4C7D-BA37-5F81C2AA345F}" presName="composite" presStyleCnt="0"/>
      <dgm:spPr/>
    </dgm:pt>
    <dgm:pt modelId="{2F8C055C-2ABE-4094-A983-055C4B7AE1C6}" type="pres">
      <dgm:prSet presAssocID="{97F7A77A-859C-4C7D-BA37-5F81C2AA345F}" presName="background" presStyleLbl="node0" presStyleIdx="1" presStyleCnt="3"/>
      <dgm:spPr/>
    </dgm:pt>
    <dgm:pt modelId="{5EF8795C-87E6-4C0F-A70F-4A78E7C252C3}" type="pres">
      <dgm:prSet presAssocID="{97F7A77A-859C-4C7D-BA37-5F81C2AA345F}" presName="text" presStyleLbl="fgAcc0" presStyleIdx="1" presStyleCnt="3">
        <dgm:presLayoutVars>
          <dgm:chPref val="3"/>
        </dgm:presLayoutVars>
      </dgm:prSet>
      <dgm:spPr/>
    </dgm:pt>
    <dgm:pt modelId="{38B74A80-E9BE-4B44-B650-60363787FB48}" type="pres">
      <dgm:prSet presAssocID="{97F7A77A-859C-4C7D-BA37-5F81C2AA345F}" presName="hierChild2" presStyleCnt="0"/>
      <dgm:spPr/>
    </dgm:pt>
    <dgm:pt modelId="{3B6939CF-B7BE-4455-B858-2ABC52327088}" type="pres">
      <dgm:prSet presAssocID="{3FF60FA3-033E-49C3-9FD6-4164DD602EA1}" presName="hierRoot1" presStyleCnt="0"/>
      <dgm:spPr/>
    </dgm:pt>
    <dgm:pt modelId="{E16E166F-3865-444F-9B5B-87F8914FD9EA}" type="pres">
      <dgm:prSet presAssocID="{3FF60FA3-033E-49C3-9FD6-4164DD602EA1}" presName="composite" presStyleCnt="0"/>
      <dgm:spPr/>
    </dgm:pt>
    <dgm:pt modelId="{C6933E48-5FDC-4A1E-9FD4-ED6B3FC0FA2F}" type="pres">
      <dgm:prSet presAssocID="{3FF60FA3-033E-49C3-9FD6-4164DD602EA1}" presName="background" presStyleLbl="node0" presStyleIdx="2" presStyleCnt="3"/>
      <dgm:spPr/>
    </dgm:pt>
    <dgm:pt modelId="{BCB3652A-B93C-461C-A898-AD3F5B02D7DB}" type="pres">
      <dgm:prSet presAssocID="{3FF60FA3-033E-49C3-9FD6-4164DD602EA1}" presName="text" presStyleLbl="fgAcc0" presStyleIdx="2" presStyleCnt="3">
        <dgm:presLayoutVars>
          <dgm:chPref val="3"/>
        </dgm:presLayoutVars>
      </dgm:prSet>
      <dgm:spPr/>
    </dgm:pt>
    <dgm:pt modelId="{EEF743BE-A18C-41A4-857F-8B4BAED44B11}" type="pres">
      <dgm:prSet presAssocID="{3FF60FA3-033E-49C3-9FD6-4164DD602EA1}" presName="hierChild2" presStyleCnt="0"/>
      <dgm:spPr/>
    </dgm:pt>
  </dgm:ptLst>
  <dgm:cxnLst>
    <dgm:cxn modelId="{50C7282F-E417-4E22-A0DE-BE663EB57429}" type="presOf" srcId="{3FF60FA3-033E-49C3-9FD6-4164DD602EA1}" destId="{BCB3652A-B93C-461C-A898-AD3F5B02D7DB}" srcOrd="0" destOrd="0" presId="urn:microsoft.com/office/officeart/2005/8/layout/hierarchy1"/>
    <dgm:cxn modelId="{6B206A64-A00F-4FA0-8CC2-DA3AF6EFE45A}" type="presOf" srcId="{97F7A77A-859C-4C7D-BA37-5F81C2AA345F}" destId="{5EF8795C-87E6-4C0F-A70F-4A78E7C252C3}" srcOrd="0" destOrd="0" presId="urn:microsoft.com/office/officeart/2005/8/layout/hierarchy1"/>
    <dgm:cxn modelId="{4273514E-D8D0-40D1-9D02-E0120C3EA57B}" type="presOf" srcId="{D7FC3AC6-6F9B-4B0D-A0C9-E46562B6F0B8}" destId="{BBF24CFC-51AD-4EB9-878D-2EADB83B9472}" srcOrd="0" destOrd="0" presId="urn:microsoft.com/office/officeart/2005/8/layout/hierarchy1"/>
    <dgm:cxn modelId="{16DA97A7-A6F3-44FE-A57E-74A99AD455A4}" srcId="{16069677-74C9-4786-AD38-9CE83CD9EE6D}" destId="{D7FC3AC6-6F9B-4B0D-A0C9-E46562B6F0B8}" srcOrd="0" destOrd="0" parTransId="{B067EA0D-A0F6-43DD-A34F-4A33DBD76AB0}" sibTransId="{DD809246-8155-438D-ADCE-592637498D90}"/>
    <dgm:cxn modelId="{8A1F92AE-C005-4CB9-9A06-ACD0DF4B5F08}" srcId="{16069677-74C9-4786-AD38-9CE83CD9EE6D}" destId="{97F7A77A-859C-4C7D-BA37-5F81C2AA345F}" srcOrd="1" destOrd="0" parTransId="{6C7741BB-9693-46F7-B63C-55AEFF1B8FB0}" sibTransId="{97B663A8-5CA6-4033-AECB-9DA7F821D6EA}"/>
    <dgm:cxn modelId="{DE7AA0F6-8E32-4C9A-B318-DE99663B27A3}" srcId="{16069677-74C9-4786-AD38-9CE83CD9EE6D}" destId="{3FF60FA3-033E-49C3-9FD6-4164DD602EA1}" srcOrd="2" destOrd="0" parTransId="{B020BB54-1938-4209-8A82-137936D9253C}" sibTransId="{03BAA25B-5EF8-45FC-B3CB-F2CC5954E570}"/>
    <dgm:cxn modelId="{AAEC1CF8-853D-44A6-94F2-70320E5ADE5C}" type="presOf" srcId="{16069677-74C9-4786-AD38-9CE83CD9EE6D}" destId="{1853734D-604C-41A5-81AE-D7D4158DFAA0}" srcOrd="0" destOrd="0" presId="urn:microsoft.com/office/officeart/2005/8/layout/hierarchy1"/>
    <dgm:cxn modelId="{5BC0AE4B-C239-4CFD-852B-EE40A395B774}" type="presParOf" srcId="{1853734D-604C-41A5-81AE-D7D4158DFAA0}" destId="{AED902C6-9559-4B94-8766-FADCFE9FB532}" srcOrd="0" destOrd="0" presId="urn:microsoft.com/office/officeart/2005/8/layout/hierarchy1"/>
    <dgm:cxn modelId="{8053F3FD-2361-4A86-A9D1-AF839EFFDC65}" type="presParOf" srcId="{AED902C6-9559-4B94-8766-FADCFE9FB532}" destId="{4643EF0E-A482-4CD1-B1D6-4FAE05F64D47}" srcOrd="0" destOrd="0" presId="urn:microsoft.com/office/officeart/2005/8/layout/hierarchy1"/>
    <dgm:cxn modelId="{F43652D8-F2E8-4D04-8E59-1205FC8EEEEE}" type="presParOf" srcId="{4643EF0E-A482-4CD1-B1D6-4FAE05F64D47}" destId="{5EADA96F-7982-4CB8-9694-61E5FB4D667B}" srcOrd="0" destOrd="0" presId="urn:microsoft.com/office/officeart/2005/8/layout/hierarchy1"/>
    <dgm:cxn modelId="{754579D7-62D3-4438-883E-6B7C8B34C6BE}" type="presParOf" srcId="{4643EF0E-A482-4CD1-B1D6-4FAE05F64D47}" destId="{BBF24CFC-51AD-4EB9-878D-2EADB83B9472}" srcOrd="1" destOrd="0" presId="urn:microsoft.com/office/officeart/2005/8/layout/hierarchy1"/>
    <dgm:cxn modelId="{E32C76DB-436D-4499-BD78-C824048A7FD2}" type="presParOf" srcId="{AED902C6-9559-4B94-8766-FADCFE9FB532}" destId="{EC1409A1-0856-4DB5-9B42-1A1FE701871F}" srcOrd="1" destOrd="0" presId="urn:microsoft.com/office/officeart/2005/8/layout/hierarchy1"/>
    <dgm:cxn modelId="{C0C5A7AB-828A-4AD4-8BF1-4E02583E8599}" type="presParOf" srcId="{1853734D-604C-41A5-81AE-D7D4158DFAA0}" destId="{A9EFECDF-1D93-4F79-BAC4-D5DA2A40631C}" srcOrd="1" destOrd="0" presId="urn:microsoft.com/office/officeart/2005/8/layout/hierarchy1"/>
    <dgm:cxn modelId="{AFD0AC77-3A28-46D9-8CB0-D79586686FE2}" type="presParOf" srcId="{A9EFECDF-1D93-4F79-BAC4-D5DA2A40631C}" destId="{C3D82902-F779-460A-B45E-7A1B855DC9BF}" srcOrd="0" destOrd="0" presId="urn:microsoft.com/office/officeart/2005/8/layout/hierarchy1"/>
    <dgm:cxn modelId="{F2F6623B-CAFD-473F-8409-A6B96F9985F7}" type="presParOf" srcId="{C3D82902-F779-460A-B45E-7A1B855DC9BF}" destId="{2F8C055C-2ABE-4094-A983-055C4B7AE1C6}" srcOrd="0" destOrd="0" presId="urn:microsoft.com/office/officeart/2005/8/layout/hierarchy1"/>
    <dgm:cxn modelId="{42DB03D3-D44C-4183-885E-9841D39F790A}" type="presParOf" srcId="{C3D82902-F779-460A-B45E-7A1B855DC9BF}" destId="{5EF8795C-87E6-4C0F-A70F-4A78E7C252C3}" srcOrd="1" destOrd="0" presId="urn:microsoft.com/office/officeart/2005/8/layout/hierarchy1"/>
    <dgm:cxn modelId="{5F5522F6-9E57-456E-930E-F91BB8B8250B}" type="presParOf" srcId="{A9EFECDF-1D93-4F79-BAC4-D5DA2A40631C}" destId="{38B74A80-E9BE-4B44-B650-60363787FB48}" srcOrd="1" destOrd="0" presId="urn:microsoft.com/office/officeart/2005/8/layout/hierarchy1"/>
    <dgm:cxn modelId="{109244E4-CEA8-46A4-B61D-2A9CC8F949F2}" type="presParOf" srcId="{1853734D-604C-41A5-81AE-D7D4158DFAA0}" destId="{3B6939CF-B7BE-4455-B858-2ABC52327088}" srcOrd="2" destOrd="0" presId="urn:microsoft.com/office/officeart/2005/8/layout/hierarchy1"/>
    <dgm:cxn modelId="{4DF33A84-B1AA-4B79-A6EC-B8FC6FA555F4}" type="presParOf" srcId="{3B6939CF-B7BE-4455-B858-2ABC52327088}" destId="{E16E166F-3865-444F-9B5B-87F8914FD9EA}" srcOrd="0" destOrd="0" presId="urn:microsoft.com/office/officeart/2005/8/layout/hierarchy1"/>
    <dgm:cxn modelId="{3E0B5B76-00A6-44E2-8F0E-968B2B3724D0}" type="presParOf" srcId="{E16E166F-3865-444F-9B5B-87F8914FD9EA}" destId="{C6933E48-5FDC-4A1E-9FD4-ED6B3FC0FA2F}" srcOrd="0" destOrd="0" presId="urn:microsoft.com/office/officeart/2005/8/layout/hierarchy1"/>
    <dgm:cxn modelId="{60753798-F555-446B-802E-790A123A3BF5}" type="presParOf" srcId="{E16E166F-3865-444F-9B5B-87F8914FD9EA}" destId="{BCB3652A-B93C-461C-A898-AD3F5B02D7DB}" srcOrd="1" destOrd="0" presId="urn:microsoft.com/office/officeart/2005/8/layout/hierarchy1"/>
    <dgm:cxn modelId="{3A77CCA4-1C3A-4800-9FFC-0BC7027EC97B}" type="presParOf" srcId="{3B6939CF-B7BE-4455-B858-2ABC52327088}" destId="{EEF743BE-A18C-41A4-857F-8B4BAED44B11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4CFEF1-CB00-4418-ABA7-2B24D3185B06}">
      <dsp:nvSpPr>
        <dsp:cNvPr id="0" name=""/>
        <dsp:cNvSpPr/>
      </dsp:nvSpPr>
      <dsp:spPr>
        <a:xfrm>
          <a:off x="576451" y="385933"/>
          <a:ext cx="1246770" cy="124677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DAC5F4-0EA1-441B-9668-27C2A921B16A}">
      <dsp:nvSpPr>
        <dsp:cNvPr id="0" name=""/>
        <dsp:cNvSpPr/>
      </dsp:nvSpPr>
      <dsp:spPr>
        <a:xfrm>
          <a:off x="842156" y="651639"/>
          <a:ext cx="715360" cy="71536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C56A2A-9749-46C0-9CDC-DC15EF2424E6}">
      <dsp:nvSpPr>
        <dsp:cNvPr id="0" name=""/>
        <dsp:cNvSpPr/>
      </dsp:nvSpPr>
      <dsp:spPr>
        <a:xfrm>
          <a:off x="177893" y="2021043"/>
          <a:ext cx="2043886" cy="1316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Frito Lay is interested in its employees and not the group responsible for hiring employees.  </a:t>
          </a:r>
          <a:r>
            <a:rPr lang="en-US" sz="1100" b="1" kern="1200"/>
            <a:t>HR was removed from the conversation.</a:t>
          </a:r>
          <a:endParaRPr lang="en-US" sz="1100" kern="1200"/>
        </a:p>
      </dsp:txBody>
      <dsp:txXfrm>
        <a:off x="177893" y="2021043"/>
        <a:ext cx="2043886" cy="1316250"/>
      </dsp:txXfrm>
    </dsp:sp>
    <dsp:sp modelId="{8A36A3E8-E709-4013-8996-50380FE0221F}">
      <dsp:nvSpPr>
        <dsp:cNvPr id="0" name=""/>
        <dsp:cNvSpPr/>
      </dsp:nvSpPr>
      <dsp:spPr>
        <a:xfrm>
          <a:off x="2978018" y="385933"/>
          <a:ext cx="1246770" cy="124677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3D8D5D-9028-4E75-AF1E-BCF1974BA3EB}">
      <dsp:nvSpPr>
        <dsp:cNvPr id="0" name=""/>
        <dsp:cNvSpPr/>
      </dsp:nvSpPr>
      <dsp:spPr>
        <a:xfrm>
          <a:off x="3243723" y="651639"/>
          <a:ext cx="715360" cy="71536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2D9133-D359-400F-BE11-C081B89DFCF7}">
      <dsp:nvSpPr>
        <dsp:cNvPr id="0" name=""/>
        <dsp:cNvSpPr/>
      </dsp:nvSpPr>
      <dsp:spPr>
        <a:xfrm>
          <a:off x="2579460" y="2021043"/>
          <a:ext cx="2043886" cy="1316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The time frames for pay were limited to daily and monthly.  We added yearly Salary and Salary Ranges</a:t>
          </a:r>
        </a:p>
      </dsp:txBody>
      <dsp:txXfrm>
        <a:off x="2579460" y="2021043"/>
        <a:ext cx="2043886" cy="1316250"/>
      </dsp:txXfrm>
    </dsp:sp>
    <dsp:sp modelId="{DBB05402-9328-4D46-876A-128DB53E623C}">
      <dsp:nvSpPr>
        <dsp:cNvPr id="0" name=""/>
        <dsp:cNvSpPr/>
      </dsp:nvSpPr>
      <dsp:spPr>
        <a:xfrm>
          <a:off x="5379585" y="385933"/>
          <a:ext cx="1246770" cy="124677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0F670B-BA5E-4727-B6E7-BD20A4A68229}">
      <dsp:nvSpPr>
        <dsp:cNvPr id="0" name=""/>
        <dsp:cNvSpPr/>
      </dsp:nvSpPr>
      <dsp:spPr>
        <a:xfrm>
          <a:off x="5645290" y="651639"/>
          <a:ext cx="715360" cy="71536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1E2AC3-B644-4682-83EF-11B07EEA8B32}">
      <dsp:nvSpPr>
        <dsp:cNvPr id="0" name=""/>
        <dsp:cNvSpPr/>
      </dsp:nvSpPr>
      <dsp:spPr>
        <a:xfrm>
          <a:off x="4981027" y="2021043"/>
          <a:ext cx="2043886" cy="1316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Although there are several jobs within Frito Lay, many of our findings depended on the categories of employment as a Manager vs. employment as a Non-Manager and so we created that attribute.</a:t>
          </a:r>
        </a:p>
      </dsp:txBody>
      <dsp:txXfrm>
        <a:off x="4981027" y="2021043"/>
        <a:ext cx="2043886" cy="1316250"/>
      </dsp:txXfrm>
    </dsp:sp>
    <dsp:sp modelId="{8B60BDBE-EE8C-4BD7-9ACA-6628ACABF23A}">
      <dsp:nvSpPr>
        <dsp:cNvPr id="0" name=""/>
        <dsp:cNvSpPr/>
      </dsp:nvSpPr>
      <dsp:spPr>
        <a:xfrm>
          <a:off x="7781152" y="385933"/>
          <a:ext cx="1246770" cy="124677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23C2EE-268F-4956-A8A1-A640FA14FAB0}">
      <dsp:nvSpPr>
        <dsp:cNvPr id="0" name=""/>
        <dsp:cNvSpPr/>
      </dsp:nvSpPr>
      <dsp:spPr>
        <a:xfrm>
          <a:off x="8046857" y="651639"/>
          <a:ext cx="715360" cy="71536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1CA01D-CBD3-4EC9-8BF1-BA780355E785}">
      <dsp:nvSpPr>
        <dsp:cNvPr id="0" name=""/>
        <dsp:cNvSpPr/>
      </dsp:nvSpPr>
      <dsp:spPr>
        <a:xfrm>
          <a:off x="7382594" y="2021043"/>
          <a:ext cx="2043886" cy="1316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There was a numbering system for categories like Stock Option.  We put words to those numbers to help show the meaning behind some of the correlations we found.</a:t>
          </a:r>
        </a:p>
      </dsp:txBody>
      <dsp:txXfrm>
        <a:off x="7382594" y="2021043"/>
        <a:ext cx="2043886" cy="13162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ADA96F-7982-4CB8-9694-61E5FB4D667B}">
      <dsp:nvSpPr>
        <dsp:cNvPr id="0" name=""/>
        <dsp:cNvSpPr/>
      </dsp:nvSpPr>
      <dsp:spPr>
        <a:xfrm>
          <a:off x="0" y="662041"/>
          <a:ext cx="2701230" cy="171528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BF24CFC-51AD-4EB9-878D-2EADB83B9472}">
      <dsp:nvSpPr>
        <dsp:cNvPr id="0" name=""/>
        <dsp:cNvSpPr/>
      </dsp:nvSpPr>
      <dsp:spPr>
        <a:xfrm>
          <a:off x="300136" y="947171"/>
          <a:ext cx="2701230" cy="171528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Manager vs. Non-Manager   </a:t>
          </a:r>
          <a:r>
            <a:rPr lang="en-US" sz="1500" kern="1200" dirty="0"/>
            <a:t>Non Managers are the most likely group of employees to leave the company.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*If you have been under your current manager for 2+ years, you are likely to stay</a:t>
          </a:r>
        </a:p>
      </dsp:txBody>
      <dsp:txXfrm>
        <a:off x="350375" y="997410"/>
        <a:ext cx="2600752" cy="1614803"/>
      </dsp:txXfrm>
    </dsp:sp>
    <dsp:sp modelId="{2F8C055C-2ABE-4094-A983-055C4B7AE1C6}">
      <dsp:nvSpPr>
        <dsp:cNvPr id="0" name=""/>
        <dsp:cNvSpPr/>
      </dsp:nvSpPr>
      <dsp:spPr>
        <a:xfrm>
          <a:off x="3301503" y="662041"/>
          <a:ext cx="2701230" cy="171528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EF8795C-87E6-4C0F-A70F-4A78E7C252C3}">
      <dsp:nvSpPr>
        <dsp:cNvPr id="0" name=""/>
        <dsp:cNvSpPr/>
      </dsp:nvSpPr>
      <dsp:spPr>
        <a:xfrm>
          <a:off x="3601640" y="947171"/>
          <a:ext cx="2701230" cy="171528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Stock Option Level 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The higher the Stock Option Level, the more likely an employee is to stay at the company.</a:t>
          </a:r>
        </a:p>
      </dsp:txBody>
      <dsp:txXfrm>
        <a:off x="3651879" y="997410"/>
        <a:ext cx="2600752" cy="1614803"/>
      </dsp:txXfrm>
    </dsp:sp>
    <dsp:sp modelId="{C6933E48-5FDC-4A1E-9FD4-ED6B3FC0FA2F}">
      <dsp:nvSpPr>
        <dsp:cNvPr id="0" name=""/>
        <dsp:cNvSpPr/>
      </dsp:nvSpPr>
      <dsp:spPr>
        <a:xfrm>
          <a:off x="6603007" y="662041"/>
          <a:ext cx="2701230" cy="171528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CB3652A-B93C-461C-A898-AD3F5B02D7DB}">
      <dsp:nvSpPr>
        <dsp:cNvPr id="0" name=""/>
        <dsp:cNvSpPr/>
      </dsp:nvSpPr>
      <dsp:spPr>
        <a:xfrm>
          <a:off x="6903144" y="947171"/>
          <a:ext cx="2701230" cy="171528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Yearly Salary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The top jobs for attrition make under $50k </a:t>
          </a:r>
        </a:p>
      </dsp:txBody>
      <dsp:txXfrm>
        <a:off x="6953383" y="997410"/>
        <a:ext cx="2600752" cy="16148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7/30/2021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MSIPCMContentMarking" descr="{&quot;HashCode&quot;:1725331348,&quot;Placement&quot;:&quot;Header&quot;,&quot;Top&quot;:0.0,&quot;Left&quot;:0.0,&quot;SlideWidth&quot;:960,&quot;SlideHeight&quot;:540}">
            <a:extLst>
              <a:ext uri="{FF2B5EF4-FFF2-40B4-BE49-F238E27FC236}">
                <a16:creationId xmlns:a16="http://schemas.microsoft.com/office/drawing/2014/main" id="{51B20187-A144-441E-9D52-E98B952A80F7}"/>
              </a:ext>
            </a:extLst>
          </p:cNvPr>
          <p:cNvSpPr txBox="1"/>
          <p:nvPr userDrawn="1"/>
        </p:nvSpPr>
        <p:spPr>
          <a:xfrm>
            <a:off x="0" y="0"/>
            <a:ext cx="1776608" cy="23431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rgbClr val="000000"/>
                </a:solidFill>
                <a:latin typeface="MS UI Gothic" panose="020B0600070205080204" pitchFamily="34" charset="-128"/>
              </a:rPr>
              <a:t>•• PROTECTED </a:t>
            </a:r>
            <a:r>
              <a:rPr lang="ja-JP" altLang="en-US" sz="1000">
                <a:solidFill>
                  <a:srgbClr val="000000"/>
                </a:solidFill>
                <a:latin typeface="MS UI Gothic" panose="020B0600070205080204" pitchFamily="34" charset="-128"/>
              </a:rPr>
              <a:t>関係者外秘</a:t>
            </a:r>
            <a:endParaRPr lang="en-US" sz="1000" dirty="0">
              <a:solidFill>
                <a:srgbClr val="000000"/>
              </a:solidFill>
              <a:latin typeface="MS UI Gothic" panose="020B0600070205080204" pitchFamily="34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B7952-6AD5-447F-9161-8CEACDC654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Why should I stay?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B92B12-426D-4DBB-B91C-8C9FE14B62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89221" y="3531204"/>
            <a:ext cx="9065631" cy="977621"/>
          </a:xfrm>
        </p:spPr>
        <p:txBody>
          <a:bodyPr/>
          <a:lstStyle/>
          <a:p>
            <a:r>
              <a:rPr lang="en-US" dirty="0"/>
              <a:t>An analysis of what motivates people to CONTINUE working AT Frito lay</a:t>
            </a:r>
          </a:p>
        </p:txBody>
      </p:sp>
    </p:spTree>
    <p:extLst>
      <p:ext uri="{BB962C8B-B14F-4D97-AF65-F5344CB8AC3E}">
        <p14:creationId xmlns:p14="http://schemas.microsoft.com/office/powerpoint/2010/main" val="34054675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2C9703D-C8F9-44AD-A7C0-C2F3871F8C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60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Chart, line chart, scatter chart&#10;&#10;Description automatically generated">
            <a:extLst>
              <a:ext uri="{FF2B5EF4-FFF2-40B4-BE49-F238E27FC236}">
                <a16:creationId xmlns:a16="http://schemas.microsoft.com/office/drawing/2014/main" id="{2A2B38F7-F56F-4BAD-8235-2ED654A212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1577" y="643467"/>
            <a:ext cx="9108846" cy="487323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AFEB956-0B40-4AAD-8342-C7D7C51D7AE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851968" y="169597"/>
            <a:ext cx="2488064" cy="638926"/>
          </a:xfrm>
        </p:spPr>
        <p:txBody>
          <a:bodyPr>
            <a:normAutofit fontScale="90000"/>
          </a:bodyPr>
          <a:lstStyle/>
          <a:p>
            <a:r>
              <a:rPr lang="en-US" dirty="0"/>
              <a:t>Overtime</a:t>
            </a:r>
            <a:br>
              <a:rPr lang="en-US" dirty="0"/>
            </a:b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B6DC893-C8DC-4F0F-823B-2D6F4EAEE7C9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3426542" y="2661068"/>
            <a:ext cx="5079783" cy="1319603"/>
          </a:xfrm>
        </p:spPr>
        <p:txBody>
          <a:bodyPr>
            <a:normAutofit/>
          </a:bodyPr>
          <a:lstStyle/>
          <a:p>
            <a:r>
              <a:rPr lang="en-US" dirty="0"/>
              <a:t>Even if you offer Overtime as an opportunity to earn more money, the trend is higher attrition for Non- Managers.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C3DBFE-47CF-494F-A59C-9E1AB50ED026}"/>
              </a:ext>
            </a:extLst>
          </p:cNvPr>
          <p:cNvSpPr txBox="1"/>
          <p:nvPr/>
        </p:nvSpPr>
        <p:spPr>
          <a:xfrm>
            <a:off x="6096000" y="4360244"/>
            <a:ext cx="1244032" cy="92402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8623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FFF10-F9B5-4094-9A4C-792A282859E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584450" y="804863"/>
            <a:ext cx="9607550" cy="1055687"/>
          </a:xfrm>
        </p:spPr>
        <p:txBody>
          <a:bodyPr/>
          <a:lstStyle/>
          <a:p>
            <a:r>
              <a:rPr lang="en-US" dirty="0"/>
              <a:t>TESTING MULTIPLE VARIABLES TO DETERMINE ATTRITION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CAE164-85BA-44F6-9607-A39352F78C85}"/>
              </a:ext>
            </a:extLst>
          </p:cNvPr>
          <p:cNvSpPr txBox="1"/>
          <p:nvPr/>
        </p:nvSpPr>
        <p:spPr>
          <a:xfrm>
            <a:off x="601579" y="2490537"/>
            <a:ext cx="63767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ran a Naïve Bayes on a test set, using multiple variables to see if we can predict whether a current employee will leave the company.</a:t>
            </a:r>
          </a:p>
        </p:txBody>
      </p:sp>
    </p:spTree>
    <p:extLst>
      <p:ext uri="{BB962C8B-B14F-4D97-AF65-F5344CB8AC3E}">
        <p14:creationId xmlns:p14="http://schemas.microsoft.com/office/powerpoint/2010/main" val="24775291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D5ED1-C1E5-4A81-87CB-E5CC0E56D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Top 3 factors that contribute to turnover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AE2DA39-D081-4B7D-8673-1FFBFDB846E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400723"/>
              </p:ext>
            </p:extLst>
          </p:nvPr>
        </p:nvGraphicFramePr>
        <p:xfrm>
          <a:off x="1450975" y="2340435"/>
          <a:ext cx="9604375" cy="33244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41A4C57-2672-409C-8B74-789041C6C7B2}"/>
              </a:ext>
            </a:extLst>
          </p:cNvPr>
          <p:cNvSpPr txBox="1"/>
          <p:nvPr/>
        </p:nvSpPr>
        <p:spPr>
          <a:xfrm>
            <a:off x="1288869" y="1968137"/>
            <a:ext cx="96032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*We also added Marital Status to the model as Single/Married people disproportionately leave the company and Time with Current Manager.  There is a disproportionately high attrition rate with those with a Manager under 2 years.</a:t>
            </a:r>
          </a:p>
        </p:txBody>
      </p:sp>
    </p:spTree>
    <p:extLst>
      <p:ext uri="{BB962C8B-B14F-4D97-AF65-F5344CB8AC3E}">
        <p14:creationId xmlns:p14="http://schemas.microsoft.com/office/powerpoint/2010/main" val="21639455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21A4066-B261-49FE-952E-A0FE3EE75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81B4579-E2EA-4BD7-94FF-0A0BEE135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353088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E00E338-0A81-463A-9B86-D4416C6FB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3530157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WHAT WE FOUND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1958111-BC13-4D45-AB27-0C2C83F9BA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086ECCA-DCD5-453C-980C-D8AA45F2EAF7}"/>
              </a:ext>
            </a:extLst>
          </p:cNvPr>
          <p:cNvSpPr/>
          <p:nvPr/>
        </p:nvSpPr>
        <p:spPr>
          <a:xfrm>
            <a:off x="228601" y="2015732"/>
            <a:ext cx="4749504" cy="345061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pPr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</a:pPr>
            <a:r>
              <a:rPr lang="en-US" sz="1700" dirty="0"/>
              <a:t>*We used over Sampling to get Attrition levels on equal footing.</a:t>
            </a:r>
          </a:p>
          <a:p>
            <a:pPr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</a:pPr>
            <a:endParaRPr lang="en-US" sz="1700" b="1" dirty="0"/>
          </a:p>
          <a:p>
            <a:pPr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700" b="1" dirty="0"/>
              <a:t>Sensitivity</a:t>
            </a:r>
            <a:r>
              <a:rPr lang="en-US" sz="1700" dirty="0"/>
              <a:t> is when an employee </a:t>
            </a:r>
            <a:r>
              <a:rPr lang="en-US" sz="1700" b="1" dirty="0"/>
              <a:t>did not leave </a:t>
            </a:r>
            <a:r>
              <a:rPr lang="en-US" sz="1700" dirty="0"/>
              <a:t>the company and the percentage that our model predicted it, which is 64%</a:t>
            </a:r>
          </a:p>
          <a:p>
            <a:pPr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endParaRPr lang="en-US" sz="1700" dirty="0"/>
          </a:p>
          <a:p>
            <a:pPr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700" b="1" dirty="0"/>
              <a:t>Specificity </a:t>
            </a:r>
            <a:r>
              <a:rPr lang="en-US" sz="1700" dirty="0"/>
              <a:t>is when employee left the company and the percentage where our model predicted it, which is 62%</a:t>
            </a:r>
          </a:p>
          <a:p>
            <a:pPr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</a:pPr>
            <a:endParaRPr lang="en-US" sz="1700" dirty="0"/>
          </a:p>
          <a:p>
            <a:pPr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700" b="1" dirty="0"/>
              <a:t>Accuracy</a:t>
            </a:r>
            <a:r>
              <a:rPr lang="en-US" sz="1700" dirty="0"/>
              <a:t> is how often we were right with all our predictions, which is 64%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2188758-E18A-4CE5-9D03-F4BF5D887C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0131" y="482171"/>
            <a:ext cx="6091791" cy="5149101"/>
            <a:chOff x="5446003" y="583365"/>
            <a:chExt cx="6091790" cy="5181928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21513DD-C15F-4381-AEA6-ED9E5E218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46003" y="583365"/>
              <a:ext cx="6091790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ED2DE01-7F43-4858-85FC-27022DA78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64828" y="915807"/>
              <a:ext cx="546177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92D298A-D5C8-496B-8B88-02B70AE4A8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37956"/>
          <a:stretch/>
        </p:blipFill>
        <p:spPr>
          <a:xfrm>
            <a:off x="6093926" y="1116345"/>
            <a:ext cx="4821551" cy="386617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42F4933-2ECF-4EE5-BCE4-F19E3CA609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6FAC23C-014D-4AC5-AD1B-36F7D0E7EF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6808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F687D-8223-4393-9F6D-5D0983AB1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Recommendation and question to pursue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75C8E8-83C3-4E34-971D-03142E5C79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132E40-533F-47FD-B9D5-655007E09849}"/>
              </a:ext>
            </a:extLst>
          </p:cNvPr>
          <p:cNvSpPr txBox="1"/>
          <p:nvPr/>
        </p:nvSpPr>
        <p:spPr>
          <a:xfrm>
            <a:off x="221381" y="2015732"/>
            <a:ext cx="1178132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During the onboarding of lower salary employees, spend significant time going over stock options and show them the amount of money those stocks can earn after 20+ years</a:t>
            </a:r>
            <a:r>
              <a:rPr lang="en-US"/>
              <a:t>.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Is Frito Lay willing to look at Managers who have a high attrition rate with their employees and use your Top Managers to provide them with both leadership training and create a performance metric based on Attrition rates?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Is Frito lay willing to look at the reasons a Single/Married person is willing to leave a Manager/Company in an exit interview?</a:t>
            </a:r>
          </a:p>
        </p:txBody>
      </p:sp>
    </p:spTree>
    <p:extLst>
      <p:ext uri="{BB962C8B-B14F-4D97-AF65-F5344CB8AC3E}">
        <p14:creationId xmlns:p14="http://schemas.microsoft.com/office/powerpoint/2010/main" val="4037614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7">
            <a:extLst>
              <a:ext uri="{FF2B5EF4-FFF2-40B4-BE49-F238E27FC236}">
                <a16:creationId xmlns:a16="http://schemas.microsoft.com/office/drawing/2014/main" id="{3193BA5C-B8F3-4972-BA54-014C48FAF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4" name="Straight Connector 29">
            <a:extLst>
              <a:ext uri="{FF2B5EF4-FFF2-40B4-BE49-F238E27FC236}">
                <a16:creationId xmlns:a16="http://schemas.microsoft.com/office/drawing/2014/main" id="{D7162BAB-C25E-4CE9-B87C-F118DC7E7C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353088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7DD2DE5-15F8-40CD-8C49-29935E820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3530157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Defining the problem</a:t>
            </a:r>
          </a:p>
        </p:txBody>
      </p:sp>
      <p:sp>
        <p:nvSpPr>
          <p:cNvPr id="45" name="Rectangle 31">
            <a:extLst>
              <a:ext uri="{FF2B5EF4-FFF2-40B4-BE49-F238E27FC236}">
                <a16:creationId xmlns:a16="http://schemas.microsoft.com/office/drawing/2014/main" id="{05B93327-222A-4DAC-9163-371BF44CD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4A54FD-43BB-493E-B99B-E84BD41F0BCF}"/>
              </a:ext>
            </a:extLst>
          </p:cNvPr>
          <p:cNvSpPr txBox="1"/>
          <p:nvPr/>
        </p:nvSpPr>
        <p:spPr>
          <a:xfrm>
            <a:off x="60961" y="2015732"/>
            <a:ext cx="5235444" cy="3450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84% of Frito Lay Employees stay with the company.</a:t>
            </a: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16% of Frito Lay Employees leave the company.</a:t>
            </a:r>
          </a:p>
        </p:txBody>
      </p:sp>
      <p:grpSp>
        <p:nvGrpSpPr>
          <p:cNvPr id="46" name="Group 33">
            <a:extLst>
              <a:ext uri="{FF2B5EF4-FFF2-40B4-BE49-F238E27FC236}">
                <a16:creationId xmlns:a16="http://schemas.microsoft.com/office/drawing/2014/main" id="{14EE34E3-F117-4487-8ACF-33DA65FA1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0131" y="482171"/>
            <a:ext cx="6091791" cy="5149101"/>
            <a:chOff x="5460131" y="482171"/>
            <a:chExt cx="6091791" cy="5149101"/>
          </a:xfrm>
        </p:grpSpPr>
        <p:sp>
          <p:nvSpPr>
            <p:cNvPr id="47" name="Rectangle 34">
              <a:extLst>
                <a:ext uri="{FF2B5EF4-FFF2-40B4-BE49-F238E27FC236}">
                  <a16:creationId xmlns:a16="http://schemas.microsoft.com/office/drawing/2014/main" id="{39ACC02C-6424-4165-93C4-E83C8E81D4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60131" y="482171"/>
              <a:ext cx="6091791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Rectangle 35">
              <a:extLst>
                <a:ext uri="{FF2B5EF4-FFF2-40B4-BE49-F238E27FC236}">
                  <a16:creationId xmlns:a16="http://schemas.microsoft.com/office/drawing/2014/main" id="{C182CB9C-C978-4C9B-9AAD-8B13418975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78956" y="812507"/>
              <a:ext cx="5461780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9" name="Rectangle 37">
            <a:extLst>
              <a:ext uri="{FF2B5EF4-FFF2-40B4-BE49-F238E27FC236}">
                <a16:creationId xmlns:a16="http://schemas.microsoft.com/office/drawing/2014/main" id="{56388820-A63D-463C-9DBC-060A5ABE3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42379" y="977965"/>
            <a:ext cx="5134631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Content Placeholder 7" descr="Chart, bar chart&#10;&#10;Description automatically generated">
            <a:extLst>
              <a:ext uri="{FF2B5EF4-FFF2-40B4-BE49-F238E27FC236}">
                <a16:creationId xmlns:a16="http://schemas.microsoft.com/office/drawing/2014/main" id="{0F7EA62E-10EE-4A6D-9111-A012BED703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50374" y="1116345"/>
            <a:ext cx="4508655" cy="3866172"/>
          </a:xfrm>
          <a:prstGeom prst="rect">
            <a:avLst/>
          </a:prstGeom>
        </p:spPr>
      </p:pic>
      <p:pic>
        <p:nvPicPr>
          <p:cNvPr id="50" name="Picture 39">
            <a:extLst>
              <a:ext uri="{FF2B5EF4-FFF2-40B4-BE49-F238E27FC236}">
                <a16:creationId xmlns:a16="http://schemas.microsoft.com/office/drawing/2014/main" id="{C04ED70F-D6FD-4EB1-A171-D30F885FE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A26CAE9-74C4-4EDD-8A80-77F79EAA8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2119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482E7304-2AC2-4A5C-924D-A6AC3FFC5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A54101-6A82-4D85-9330-4EB5FF4A1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Assumptions and New Attributes</a:t>
            </a:r>
          </a:p>
        </p:txBody>
      </p:sp>
      <p:cxnSp>
        <p:nvCxnSpPr>
          <p:cNvPr id="22" name="Straight Connector 10">
            <a:extLst>
              <a:ext uri="{FF2B5EF4-FFF2-40B4-BE49-F238E27FC236}">
                <a16:creationId xmlns:a16="http://schemas.microsoft.com/office/drawing/2014/main" id="{D259FEF2-F6A5-442F-BA10-4E39EECD0A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1853754"/>
            <a:ext cx="960327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Rectangle 12">
            <a:extLst>
              <a:ext uri="{FF2B5EF4-FFF2-40B4-BE49-F238E27FC236}">
                <a16:creationId xmlns:a16="http://schemas.microsoft.com/office/drawing/2014/main" id="{A3C183B1-1D4B-4E3D-A02E-A426E3BFA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aphicFrame>
        <p:nvGraphicFramePr>
          <p:cNvPr id="24" name="Content Placeholder 2">
            <a:extLst>
              <a:ext uri="{FF2B5EF4-FFF2-40B4-BE49-F238E27FC236}">
                <a16:creationId xmlns:a16="http://schemas.microsoft.com/office/drawing/2014/main" id="{3BBF7BEA-9F88-4688-8E19-3608C431E0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8566933"/>
              </p:ext>
            </p:extLst>
          </p:nvPr>
        </p:nvGraphicFramePr>
        <p:xfrm>
          <a:off x="1450975" y="2331497"/>
          <a:ext cx="9604375" cy="37232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55586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EB956-0B40-4AAD-8342-C7D7C51D7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role specific trends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DA3B73A-D34C-4305-AAC9-AD5206D61F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Trend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B6DC893-C8DC-4F0F-823B-2D6F4EAEE7C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Research Director, Manager and Managing Director have the lowest attrition.</a:t>
            </a:r>
          </a:p>
          <a:p>
            <a:endParaRPr lang="en-US" dirty="0"/>
          </a:p>
          <a:p>
            <a:r>
              <a:rPr lang="en-US" dirty="0"/>
              <a:t>Lab Technician, Research Scientist, Sales Rep and Sales Exe. Have the highest attrition.</a:t>
            </a:r>
          </a:p>
        </p:txBody>
      </p:sp>
      <p:pic>
        <p:nvPicPr>
          <p:cNvPr id="10" name="Content Placeholder 9" descr="Chart, bar chart&#10;&#10;Description automatically generated">
            <a:extLst>
              <a:ext uri="{FF2B5EF4-FFF2-40B4-BE49-F238E27FC236}">
                <a16:creationId xmlns:a16="http://schemas.microsoft.com/office/drawing/2014/main" id="{00B62AD1-29B8-4054-8121-A81F51D372B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81936" y="1920240"/>
            <a:ext cx="4914409" cy="4206240"/>
          </a:xfrm>
        </p:spPr>
      </p:pic>
    </p:spTree>
    <p:extLst>
      <p:ext uri="{BB962C8B-B14F-4D97-AF65-F5344CB8AC3E}">
        <p14:creationId xmlns:p14="http://schemas.microsoft.com/office/powerpoint/2010/main" val="4194401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14">
            <a:extLst>
              <a:ext uri="{FF2B5EF4-FFF2-40B4-BE49-F238E27FC236}">
                <a16:creationId xmlns:a16="http://schemas.microsoft.com/office/drawing/2014/main" id="{6738F172-08B9-4BA5-B753-7D93472C0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8" name="Picture 16">
            <a:extLst>
              <a:ext uri="{FF2B5EF4-FFF2-40B4-BE49-F238E27FC236}">
                <a16:creationId xmlns:a16="http://schemas.microsoft.com/office/drawing/2014/main" id="{C900681B-C4FD-40B3-B5BC-C33231614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9" name="Straight Connector 18">
            <a:extLst>
              <a:ext uri="{FF2B5EF4-FFF2-40B4-BE49-F238E27FC236}">
                <a16:creationId xmlns:a16="http://schemas.microsoft.com/office/drawing/2014/main" id="{FEAACD67-2FB5-4530-9B74-8D946F1CE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Content Placeholder 9" descr="Chart, bar chart, treemap chart&#10;&#10;Description automatically generated">
            <a:extLst>
              <a:ext uri="{FF2B5EF4-FFF2-40B4-BE49-F238E27FC236}">
                <a16:creationId xmlns:a16="http://schemas.microsoft.com/office/drawing/2014/main" id="{E4DF276E-00EE-46AC-8A84-BB9CB53160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5192" b="480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315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DDE5CDF-1512-4CDA-B956-23D223F8DE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029D7D8-5A6B-4C76-94C8-15798C6C5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5C9319C-E20D-4884-952F-60B6A58C3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2C6F198E-F7A1-4125-910D-641C0C2A76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D5E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07C3A25-D9A7-4F2D-B44C-FA8EB24C7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7"/>
            <a:ext cx="10905067" cy="55668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35BE1E12-6718-444A-BD98-44B3F4F683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28098" y="1202319"/>
            <a:ext cx="9943170" cy="4449568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18E8515E-B8C8-482A-A9B5-CE57BC080A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87FDDA-E45B-43CD-8BD4-9E82071E4CF7}"/>
              </a:ext>
            </a:extLst>
          </p:cNvPr>
          <p:cNvSpPr txBox="1"/>
          <p:nvPr/>
        </p:nvSpPr>
        <p:spPr>
          <a:xfrm>
            <a:off x="3760237" y="4012162"/>
            <a:ext cx="1978712" cy="80367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BA875F-4A6F-46D5-988B-B6B5DAD7CE85}"/>
              </a:ext>
            </a:extLst>
          </p:cNvPr>
          <p:cNvSpPr txBox="1"/>
          <p:nvPr/>
        </p:nvSpPr>
        <p:spPr>
          <a:xfrm rot="5400000">
            <a:off x="9999588" y="4246890"/>
            <a:ext cx="810834" cy="32706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93886C5-A4BA-490B-9CDB-1030F79D72ED}"/>
              </a:ext>
            </a:extLst>
          </p:cNvPr>
          <p:cNvSpPr txBox="1"/>
          <p:nvPr/>
        </p:nvSpPr>
        <p:spPr>
          <a:xfrm>
            <a:off x="1128098" y="4085508"/>
            <a:ext cx="657159" cy="73033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30E320E-9698-4283-8274-339C58D289C4}"/>
              </a:ext>
            </a:extLst>
          </p:cNvPr>
          <p:cNvSpPr txBox="1"/>
          <p:nvPr/>
        </p:nvSpPr>
        <p:spPr>
          <a:xfrm>
            <a:off x="10466518" y="3161271"/>
            <a:ext cx="771204" cy="6705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A0A9AA7-1DA1-49CB-A0C6-A1EB0101D13A}"/>
              </a:ext>
            </a:extLst>
          </p:cNvPr>
          <p:cNvSpPr txBox="1"/>
          <p:nvPr/>
        </p:nvSpPr>
        <p:spPr>
          <a:xfrm>
            <a:off x="4599272" y="1391370"/>
            <a:ext cx="687977" cy="29609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080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3" grpId="0" animBg="1"/>
      <p:bldP spid="15" grpId="0" animBg="1"/>
      <p:bldP spid="17" grpId="0" animBg="1"/>
      <p:bldP spid="1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E724B9E8-02C8-4B2E-8770-A00A67760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7B8AE548-0BFA-4792-9962-3375923C7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7639EF4-FA83-4D85-90FE-B831AF283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C87E76A-8F50-413D-9BFC-C5A1525BD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0F28EA84-13B4-4494-A4D3-8DE462FF0E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BEB1B24-66CE-4D63-A39D-2D1B481DF9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E71968-1A68-4409-8D8C-253BB73139A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2000" dirty="0"/>
              <a:t>SOME COUNTERINTUITIVE FINDINGS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8DE337D-1DBA-4536-8145-B43EE65C74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Chart, bar chart, treemap chart&#10;&#10;Description automatically generated">
            <a:extLst>
              <a:ext uri="{FF2B5EF4-FFF2-40B4-BE49-F238E27FC236}">
                <a16:creationId xmlns:a16="http://schemas.microsoft.com/office/drawing/2014/main" id="{C68C20BC-52E8-4F5F-BE3F-3AA784A5D2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5218" y="1658931"/>
            <a:ext cx="4206824" cy="3291840"/>
          </a:xfrm>
          <a:prstGeom prst="rect">
            <a:avLst/>
          </a:prstGeom>
        </p:spPr>
      </p:pic>
      <p:pic>
        <p:nvPicPr>
          <p:cNvPr id="16" name="Picture 15" descr="Chart, bar chart&#10;&#10;Description automatically generated">
            <a:extLst>
              <a:ext uri="{FF2B5EF4-FFF2-40B4-BE49-F238E27FC236}">
                <a16:creationId xmlns:a16="http://schemas.microsoft.com/office/drawing/2014/main" id="{0DF449E8-EA42-4DD6-A585-94F6528AE6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48695" y="57649"/>
            <a:ext cx="3751385" cy="2926080"/>
          </a:xfrm>
          <a:prstGeom prst="rect">
            <a:avLst/>
          </a:prstGeom>
        </p:spPr>
      </p:pic>
      <p:pic>
        <p:nvPicPr>
          <p:cNvPr id="20" name="Picture 19" descr="Chart, bar chart&#10;&#10;Description automatically generated">
            <a:extLst>
              <a:ext uri="{FF2B5EF4-FFF2-40B4-BE49-F238E27FC236}">
                <a16:creationId xmlns:a16="http://schemas.microsoft.com/office/drawing/2014/main" id="{F8CCF778-3FF2-4248-A9D0-EA70750B1F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42663" y="3165010"/>
            <a:ext cx="3763448" cy="292608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E7233926-059A-41AD-A9F2-56552CF4FF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13C145E-93D4-481E-92DC-736D9EBA37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7885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EB956-0B40-4AAD-8342-C7D7C51D7AE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804804" y="400242"/>
            <a:ext cx="9607550" cy="1055687"/>
          </a:xfrm>
        </p:spPr>
        <p:txBody>
          <a:bodyPr/>
          <a:lstStyle/>
          <a:p>
            <a:r>
              <a:rPr lang="en-US" dirty="0"/>
              <a:t>SOME COUNTERINTUITIVE FINDINGS</a:t>
            </a:r>
          </a:p>
        </p:txBody>
      </p:sp>
      <p:pic>
        <p:nvPicPr>
          <p:cNvPr id="9" name="Content Placeholder 8" descr="Chart, scatter chart&#10;&#10;Description automatically generated">
            <a:extLst>
              <a:ext uri="{FF2B5EF4-FFF2-40B4-BE49-F238E27FC236}">
                <a16:creationId xmlns:a16="http://schemas.microsoft.com/office/drawing/2014/main" id="{9EE54CFF-3595-47EA-BAA9-921C29C49199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2"/>
          <a:stretch>
            <a:fillRect/>
          </a:stretch>
        </p:blipFill>
        <p:spPr>
          <a:xfrm>
            <a:off x="2066791" y="1649428"/>
            <a:ext cx="8440788" cy="4389120"/>
          </a:xfr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B6DC893-C8DC-4F0F-823B-2D6F4EAEE7C9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6418" y="978393"/>
            <a:ext cx="12185582" cy="67103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dirty="0"/>
              <a:t>.I really thought jobs with heavy travel would be the leading cause of attrition but there is also an attrition problem with those who Travel Rarely.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D3D528-7372-4C89-A675-F365E70F1E78}"/>
              </a:ext>
            </a:extLst>
          </p:cNvPr>
          <p:cNvSpPr txBox="1"/>
          <p:nvPr/>
        </p:nvSpPr>
        <p:spPr>
          <a:xfrm>
            <a:off x="7295948" y="1649428"/>
            <a:ext cx="3019125" cy="438912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272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CE580D1-F917-4567-AFB4-99AA9B52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F5620B8-A2D8-4568-B566-F0453A0D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C7D2BA4-4B7A-4596-8BCC-5CF715423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977F1E1-2B6F-4BB6-899F-67D8764D8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EC17D08F-2133-44A9-B28C-CB29928FA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CC36881-E309-4C41-8B5B-203AADC15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CE24E0-CF61-496A-BCB8-15A3BE0F4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600" dirty="0"/>
              <a:t>What does matter?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4F2C6A8-7D46-49EA-860B-0F0B020843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ED92372-F778-4E96-9E90-4E63BAF3CA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7463258" y="583365"/>
            <a:chExt cx="7560115" cy="5181928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B4EC089-8B60-43F4-9BF5-1F0B0E398E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3258" y="583365"/>
              <a:ext cx="7560115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C0BAC91-1725-4E5A-92CE-F5A2EB066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6317" y="915807"/>
              <a:ext cx="692827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89AF5701-A3B3-4B25-9D8C-391A5C016E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6054" r="-2" b="-2"/>
          <a:stretch/>
        </p:blipFill>
        <p:spPr>
          <a:xfrm>
            <a:off x="4618374" y="1116345"/>
            <a:ext cx="6282919" cy="3866172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4B61EBEC-D0CA-456C-98A6-EDA1AC9FB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18A71EB-D327-4458-85FB-26336B2BA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CDA1DBE-100A-497B-88C2-75A3A1F67739}"/>
              </a:ext>
            </a:extLst>
          </p:cNvPr>
          <p:cNvSpPr txBox="1"/>
          <p:nvPr/>
        </p:nvSpPr>
        <p:spPr>
          <a:xfrm>
            <a:off x="5399314" y="3528542"/>
            <a:ext cx="1332412" cy="145396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3422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1721</TotalTime>
  <Words>577</Words>
  <Application>Microsoft Office PowerPoint</Application>
  <PresentationFormat>Widescreen</PresentationFormat>
  <Paragraphs>47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MS UI Gothic</vt:lpstr>
      <vt:lpstr>Arial</vt:lpstr>
      <vt:lpstr>Gill Sans MT</vt:lpstr>
      <vt:lpstr>Gallery</vt:lpstr>
      <vt:lpstr>Why should I stay?</vt:lpstr>
      <vt:lpstr>Defining the problem</vt:lpstr>
      <vt:lpstr>Assumptions and New Attributes</vt:lpstr>
      <vt:lpstr>Job role specific trends</vt:lpstr>
      <vt:lpstr>PowerPoint Presentation</vt:lpstr>
      <vt:lpstr>PowerPoint Presentation</vt:lpstr>
      <vt:lpstr>SOME COUNTERINTUITIVE FINDINGS</vt:lpstr>
      <vt:lpstr>SOME COUNTERINTUITIVE FINDINGS</vt:lpstr>
      <vt:lpstr>What does matter?</vt:lpstr>
      <vt:lpstr>Overtime </vt:lpstr>
      <vt:lpstr>TESTING MULTIPLE VARIABLES TO DETERMINE ATTRITION</vt:lpstr>
      <vt:lpstr>Top 3 factors that contribute to turnover</vt:lpstr>
      <vt:lpstr>WHAT WE FOUND</vt:lpstr>
      <vt:lpstr>Initial Recommendation and question to pursue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should I stay?</dc:title>
  <dc:creator>Eric Cadena (TMS)</dc:creator>
  <cp:lastModifiedBy>Eric Cadena (TMS)</cp:lastModifiedBy>
  <cp:revision>35</cp:revision>
  <dcterms:created xsi:type="dcterms:W3CDTF">2021-07-24T01:53:49Z</dcterms:created>
  <dcterms:modified xsi:type="dcterms:W3CDTF">2021-07-30T20:25:35Z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ab85355-4276-4c90-bb9a-57497e191f12_Enabled">
    <vt:lpwstr>true</vt:lpwstr>
  </property>
  <property fmtid="{D5CDD505-2E9C-101B-9397-08002B2CF9AE}" pid="3" name="MSIP_Label_5ab85355-4276-4c90-bb9a-57497e191f12_SetDate">
    <vt:lpwstr>2021-07-30T18:59:19Z</vt:lpwstr>
  </property>
  <property fmtid="{D5CDD505-2E9C-101B-9397-08002B2CF9AE}" pid="4" name="MSIP_Label_5ab85355-4276-4c90-bb9a-57497e191f12_Method">
    <vt:lpwstr>Standard</vt:lpwstr>
  </property>
  <property fmtid="{D5CDD505-2E9C-101B-9397-08002B2CF9AE}" pid="5" name="MSIP_Label_5ab85355-4276-4c90-bb9a-57497e191f12_Name">
    <vt:lpwstr>5ab85355-4276-4c90-bb9a-57497e191f12</vt:lpwstr>
  </property>
  <property fmtid="{D5CDD505-2E9C-101B-9397-08002B2CF9AE}" pid="6" name="MSIP_Label_5ab85355-4276-4c90-bb9a-57497e191f12_SiteId">
    <vt:lpwstr>8c642d1d-d709-47b0-ab10-080af10798fb</vt:lpwstr>
  </property>
  <property fmtid="{D5CDD505-2E9C-101B-9397-08002B2CF9AE}" pid="7" name="MSIP_Label_5ab85355-4276-4c90-bb9a-57497e191f12_ActionId">
    <vt:lpwstr>0047c26d-cf79-445f-82d2-0b3bd18cfd06</vt:lpwstr>
  </property>
  <property fmtid="{D5CDD505-2E9C-101B-9397-08002B2CF9AE}" pid="8" name="MSIP_Label_5ab85355-4276-4c90-bb9a-57497e191f12_ContentBits">
    <vt:lpwstr>1</vt:lpwstr>
  </property>
</Properties>
</file>