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76">
          <p15:clr>
            <a:srgbClr val="A4A3A4"/>
          </p15:clr>
        </p15:guide>
        <p15:guide id="3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63"/>
    <a:srgbClr val="B2B2B2"/>
    <a:srgbClr val="33CC33"/>
    <a:srgbClr val="CCFFCC"/>
    <a:srgbClr val="FF9900"/>
    <a:srgbClr val="FFCC00"/>
    <a:srgbClr val="FFCC99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618" y="72"/>
      </p:cViewPr>
      <p:guideLst>
        <p:guide orient="horz" pos="2160"/>
        <p:guide orient="horz" pos="1776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5E189-AE2B-41F8-8156-C12E2D240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2127-74CF-4C87-8163-CDE743F6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2127-74CF-4C87-8163-CDE743F69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d78130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d78130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d78130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d78130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5d781306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5d781306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d781306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d781306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d781306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d781306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35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B11D738E-8962-435F-8C43-147B8DD7E819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9CAEA93-55E7-4DA9-90C2-089A26EEFEC4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609600"/>
            <a:ext cx="8305800" cy="5638800"/>
          </a:xfrm>
          <a:prstGeom prst="rect">
            <a:avLst/>
          </a:prstGeom>
          <a:solidFill>
            <a:schemeClr val="tx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1462"/>
            <a:ext cx="8382000" cy="40467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7200" b="1" dirty="0">
                <a:solidFill>
                  <a:srgbClr val="425563"/>
                </a:solidFill>
              </a:rPr>
              <a:t>Automated </a:t>
            </a:r>
            <a:br>
              <a:rPr lang="en-US" sz="7200" b="1" dirty="0">
                <a:solidFill>
                  <a:srgbClr val="425563"/>
                </a:solidFill>
              </a:rPr>
            </a:br>
            <a:r>
              <a:rPr lang="en-US" sz="7200" b="1" dirty="0">
                <a:solidFill>
                  <a:srgbClr val="425563"/>
                </a:solidFill>
              </a:rPr>
              <a:t>Email Distribution Lists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5181600"/>
            <a:ext cx="8305799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en-US" sz="7200" dirty="0">
                <a:solidFill>
                  <a:srgbClr val="425563"/>
                </a:solidFill>
              </a:rPr>
            </a:br>
            <a:r>
              <a:rPr lang="en-US" sz="2400" dirty="0">
                <a:solidFill>
                  <a:srgbClr val="425563"/>
                </a:solidFill>
              </a:rPr>
              <a:t>Presented by Eric Ames</a:t>
            </a:r>
            <a:br>
              <a:rPr lang="en-US" sz="2400" dirty="0">
                <a:solidFill>
                  <a:srgbClr val="425563"/>
                </a:solidFill>
              </a:rPr>
            </a:br>
            <a:r>
              <a:rPr lang="en-US" sz="2400" dirty="0">
                <a:solidFill>
                  <a:srgbClr val="425563"/>
                </a:solidFill>
              </a:rPr>
              <a:t>February 22, 2022</a:t>
            </a:r>
            <a:endParaRPr lang="en-US" sz="6000" dirty="0">
              <a:solidFill>
                <a:srgbClr val="425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8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3202" y="346200"/>
            <a:ext cx="7276398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425563"/>
                </a:solidFill>
              </a:rPr>
              <a:t>Automated Email Distribution Lists</a:t>
            </a:r>
            <a:endParaRPr sz="6000" b="1" dirty="0">
              <a:solidFill>
                <a:srgbClr val="42556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10" name="Rectangle 9"/>
          <p:cNvSpPr/>
          <p:nvPr/>
        </p:nvSpPr>
        <p:spPr>
          <a:xfrm>
            <a:off x="5703903" y="2743200"/>
            <a:ext cx="3352800" cy="2836324"/>
          </a:xfrm>
          <a:prstGeom prst="rect">
            <a:avLst/>
          </a:prstGeom>
          <a:solidFill>
            <a:schemeClr val="tx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794350" y="2930592"/>
            <a:ext cx="3194100" cy="2454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+mn-lt"/>
              </a:rPr>
              <a:t>Problem Statement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Proposed Solution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Future Opportunities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+mn-lt"/>
              </a:rPr>
              <a:t>Call to Action</a:t>
            </a:r>
            <a:endParaRPr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26" name="Picture 2" descr="https://img1.looper.com/img/gallery/willy-wonka-prequel-release-date-cast-and-plot-what-we-know-so-far/l-intro-16110931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1" y="2743200"/>
            <a:ext cx="5029201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4"/>
          <p:cNvSpPr txBox="1"/>
          <p:nvPr/>
        </p:nvSpPr>
        <p:spPr>
          <a:xfrm>
            <a:off x="244302" y="2805112"/>
            <a:ext cx="1417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SO…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8956" y="4648827"/>
            <a:ext cx="21105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rgbClr val="FFFFFF"/>
                </a:solidFill>
              </a:rPr>
              <a:t>Did you get my email?</a:t>
            </a:r>
            <a:endParaRPr sz="2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3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694630" y="3657600"/>
            <a:ext cx="6975033" cy="301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Inability to effectively and efficiently communicate via email to groups of people</a:t>
            </a:r>
            <a:endParaRPr sz="1600" dirty="0">
              <a:solidFill>
                <a:srgbClr val="425563"/>
              </a:solidFill>
              <a:latin typeface="+mn-lt"/>
            </a:endParaRPr>
          </a:p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Missed communications</a:t>
            </a:r>
            <a:endParaRPr sz="1600" dirty="0">
              <a:solidFill>
                <a:srgbClr val="425563"/>
              </a:solidFill>
              <a:latin typeface="+mn-lt"/>
            </a:endParaRPr>
          </a:p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Employee frustration</a:t>
            </a:r>
            <a:endParaRPr sz="1600" dirty="0">
              <a:solidFill>
                <a:srgbClr val="425563"/>
              </a:solidFill>
              <a:latin typeface="+mn-lt"/>
            </a:endParaRPr>
          </a:p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Inability to improve and automate processes</a:t>
            </a:r>
            <a:endParaRPr sz="1600" dirty="0">
              <a:solidFill>
                <a:srgbClr val="425563"/>
              </a:solidFill>
              <a:latin typeface="+mn-lt"/>
            </a:endParaRPr>
          </a:p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Inaccurate lists</a:t>
            </a:r>
            <a:endParaRPr sz="1600" dirty="0">
              <a:solidFill>
                <a:srgbClr val="425563"/>
              </a:solidFill>
              <a:latin typeface="+mn-lt"/>
            </a:endParaRPr>
          </a:p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Outdated lists that are never retired</a:t>
            </a:r>
            <a:endParaRPr sz="1600" dirty="0">
              <a:solidFill>
                <a:srgbClr val="425563"/>
              </a:solidFill>
              <a:latin typeface="+mn-lt"/>
            </a:endParaRPr>
          </a:p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Inconsistent and non-intuitive naming conventions</a:t>
            </a:r>
            <a:endParaRPr sz="1600" dirty="0">
              <a:solidFill>
                <a:srgbClr val="425563"/>
              </a:solidFill>
              <a:latin typeface="+mn-lt"/>
            </a:endParaRPr>
          </a:p>
          <a:p>
            <a:pPr marL="633413" lvl="0" indent="-3175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  <a:latin typeface="+mn-lt"/>
              </a:rPr>
              <a:t>Added workload for limited admin resources</a:t>
            </a:r>
            <a:endParaRPr sz="1600" dirty="0">
              <a:solidFill>
                <a:srgbClr val="425563"/>
              </a:solidFill>
              <a:latin typeface="+mn-l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14163" y="1219200"/>
            <a:ext cx="8155500" cy="834800"/>
          </a:xfrm>
          <a:prstGeom prst="rect">
            <a:avLst/>
          </a:prstGeom>
          <a:solidFill>
            <a:srgbClr val="4255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14163" y="1219200"/>
            <a:ext cx="8001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Proliferating email distribution lists that are manually created, time consuming and inconsistently managed.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42556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937" y="2433477"/>
            <a:ext cx="2341949" cy="914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27714" y="2443792"/>
            <a:ext cx="2341949" cy="914400"/>
          </a:xfrm>
          <a:prstGeom prst="rect">
            <a:avLst/>
          </a:prstGeom>
          <a:solidFill>
            <a:srgbClr val="99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0773" y="2438400"/>
            <a:ext cx="234786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5"/>
          <p:cNvSpPr txBox="1"/>
          <p:nvPr/>
        </p:nvSpPr>
        <p:spPr>
          <a:xfrm>
            <a:off x="663380" y="2526283"/>
            <a:ext cx="2062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5563"/>
                </a:solidFill>
              </a:rPr>
              <a:t>100 Admins</a:t>
            </a:r>
            <a:endParaRPr b="1" dirty="0">
              <a:solidFill>
                <a:srgbClr val="4255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5563"/>
                </a:solidFill>
              </a:rPr>
              <a:t>2 Hours/Month</a:t>
            </a:r>
            <a:endParaRPr b="1" dirty="0">
              <a:solidFill>
                <a:srgbClr val="425563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27715" y="2441120"/>
            <a:ext cx="2341948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8,400 Hours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Per Year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* </a:t>
            </a:r>
            <a:r>
              <a:rPr lang="en-US" sz="1200" b="1" dirty="0">
                <a:solidFill>
                  <a:srgbClr val="FFFFFF"/>
                </a:solidFill>
              </a:rPr>
              <a:t>E</a:t>
            </a:r>
            <a:r>
              <a:rPr lang="en" sz="1200" b="1" dirty="0">
                <a:solidFill>
                  <a:srgbClr val="FFFFFF"/>
                </a:solidFill>
              </a:rPr>
              <a:t>quivalent of 4 FTEs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02661" y="2521360"/>
            <a:ext cx="1978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1,000 Managers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.5 Hours/Month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695" y="361030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indent="0">
              <a:buClr>
                <a:schemeClr val="dk1"/>
              </a:buClr>
              <a:buSzPts val="1400"/>
              <a:buNone/>
            </a:pPr>
            <a:r>
              <a:rPr lang="en-US" b="1" dirty="0">
                <a:solidFill>
                  <a:srgbClr val="425563"/>
                </a:solidFill>
              </a:rPr>
              <a:t>The Impact:</a:t>
            </a:r>
            <a:endParaRPr lang="en" dirty="0">
              <a:solidFill>
                <a:srgbClr val="42556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28115" y="2590698"/>
                <a:ext cx="69602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4000" b="1" i="1" dirty="0" smtClean="0">
                          <a:solidFill>
                            <a:srgbClr val="425563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15" y="2590698"/>
                <a:ext cx="696024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819400" y="2590800"/>
                <a:ext cx="69602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4000" b="1" i="1" dirty="0" smtClean="0">
                          <a:solidFill>
                            <a:srgbClr val="425563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590800"/>
                <a:ext cx="69602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Google Shape;60;p14"/>
          <p:cNvSpPr txBox="1">
            <a:spLocks noGrp="1"/>
          </p:cNvSpPr>
          <p:nvPr>
            <p:ph type="title"/>
          </p:nvPr>
        </p:nvSpPr>
        <p:spPr>
          <a:xfrm>
            <a:off x="152400" y="11837"/>
            <a:ext cx="89916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425563"/>
                </a:solidFill>
              </a:rPr>
              <a:t>Problem Statement</a:t>
            </a:r>
            <a:endParaRPr sz="4400" b="1" dirty="0">
              <a:solidFill>
                <a:srgbClr val="4255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6960" y="838200"/>
            <a:ext cx="8709905" cy="0"/>
          </a:xfrm>
          <a:prstGeom prst="line">
            <a:avLst/>
          </a:prstGeom>
          <a:ln w="19050">
            <a:solidFill>
              <a:srgbClr val="4255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533400" y="4267200"/>
            <a:ext cx="8397324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04800">
              <a:spcAft>
                <a:spcPts val="600"/>
              </a:spcAft>
              <a:buClr>
                <a:srgbClr val="38761D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25563"/>
                </a:solidFill>
              </a:rPr>
              <a:t>No request required</a:t>
            </a: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Clr>
                <a:srgbClr val="38761D"/>
              </a:buClr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</a:rPr>
              <a:t>Email distribution lists updated in near real time</a:t>
            </a:r>
            <a:endParaRPr sz="1600" dirty="0">
              <a:solidFill>
                <a:srgbClr val="42556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Clr>
                <a:srgbClr val="38761D"/>
              </a:buClr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</a:rPr>
              <a:t>Consistent and intuitive naming convention</a:t>
            </a:r>
            <a:endParaRPr sz="1600" dirty="0">
              <a:solidFill>
                <a:srgbClr val="42556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Clr>
                <a:srgbClr val="38761D"/>
              </a:buClr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</a:rPr>
              <a:t>Elimination of toil</a:t>
            </a:r>
            <a:endParaRPr sz="1600" dirty="0">
              <a:solidFill>
                <a:srgbClr val="425563"/>
              </a:solidFill>
            </a:endParaRPr>
          </a:p>
          <a:p>
            <a:pPr marL="457200" indent="-304800">
              <a:spcAft>
                <a:spcPts val="600"/>
              </a:spcAft>
              <a:buClr>
                <a:srgbClr val="38761D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25563"/>
                </a:solidFill>
              </a:rPr>
              <a:t>Communications delivered to intended audience</a:t>
            </a: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Clr>
                <a:srgbClr val="38761D"/>
              </a:buClr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rgbClr val="425563"/>
                </a:solidFill>
              </a:rPr>
              <a:t>Happy employees</a:t>
            </a:r>
            <a:endParaRPr sz="1600" dirty="0">
              <a:solidFill>
                <a:srgbClr val="42556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1467183"/>
            <a:ext cx="1905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6229" y="2852259"/>
            <a:ext cx="1905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81400" y="2090679"/>
            <a:ext cx="1905000" cy="914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42500" y="2090679"/>
            <a:ext cx="1905000" cy="9144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4255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Google Shape;78;p15"/>
          <p:cNvSpPr txBox="1"/>
          <p:nvPr/>
        </p:nvSpPr>
        <p:spPr>
          <a:xfrm>
            <a:off x="827709" y="1555066"/>
            <a:ext cx="19035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25563"/>
                </a:solidFill>
              </a:rPr>
              <a:t>Location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25563"/>
                </a:solidFill>
              </a:rPr>
              <a:t>Data</a:t>
            </a:r>
            <a:endParaRPr b="1" dirty="0">
              <a:solidFill>
                <a:srgbClr val="425563"/>
              </a:solidFill>
            </a:endParaRPr>
          </a:p>
        </p:txBody>
      </p:sp>
      <p:sp>
        <p:nvSpPr>
          <p:cNvPr id="23" name="Google Shape;78;p15"/>
          <p:cNvSpPr txBox="1"/>
          <p:nvPr/>
        </p:nvSpPr>
        <p:spPr>
          <a:xfrm>
            <a:off x="827709" y="2980979"/>
            <a:ext cx="19035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25563"/>
                </a:solidFill>
              </a:rPr>
              <a:t>HR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25563"/>
                </a:solidFill>
              </a:rPr>
              <a:t>Data</a:t>
            </a:r>
            <a:endParaRPr b="1" dirty="0">
              <a:solidFill>
                <a:srgbClr val="425563"/>
              </a:solidFill>
            </a:endParaRPr>
          </a:p>
        </p:txBody>
      </p:sp>
      <p:sp>
        <p:nvSpPr>
          <p:cNvPr id="24" name="Google Shape;78;p15"/>
          <p:cNvSpPr txBox="1"/>
          <p:nvPr/>
        </p:nvSpPr>
        <p:spPr>
          <a:xfrm>
            <a:off x="3581400" y="2343691"/>
            <a:ext cx="190352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25563"/>
                </a:solidFill>
              </a:rPr>
              <a:t>Orchestration</a:t>
            </a:r>
            <a:endParaRPr b="1" dirty="0">
              <a:solidFill>
                <a:srgbClr val="425563"/>
              </a:solidFill>
            </a:endParaRPr>
          </a:p>
        </p:txBody>
      </p:sp>
      <p:sp>
        <p:nvSpPr>
          <p:cNvPr id="25" name="Google Shape;78;p15"/>
          <p:cNvSpPr txBox="1"/>
          <p:nvPr/>
        </p:nvSpPr>
        <p:spPr>
          <a:xfrm>
            <a:off x="6342500" y="2239744"/>
            <a:ext cx="19035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25563"/>
                </a:solidFill>
              </a:rPr>
              <a:t>Global Address Book</a:t>
            </a:r>
            <a:endParaRPr b="1" dirty="0">
              <a:solidFill>
                <a:srgbClr val="425563"/>
              </a:solidFill>
            </a:endParaRPr>
          </a:p>
        </p:txBody>
      </p:sp>
      <p:cxnSp>
        <p:nvCxnSpPr>
          <p:cNvPr id="5" name="Straight Arrow Connector 4"/>
          <p:cNvCxnSpPr>
            <a:endCxn id="24" idx="1"/>
          </p:cNvCxnSpPr>
          <p:nvPr/>
        </p:nvCxnSpPr>
        <p:spPr>
          <a:xfrm>
            <a:off x="2767614" y="1931610"/>
            <a:ext cx="813786" cy="6428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4" idx="1"/>
          </p:cNvCxnSpPr>
          <p:nvPr/>
        </p:nvCxnSpPr>
        <p:spPr>
          <a:xfrm flipV="1">
            <a:off x="2738762" y="2574509"/>
            <a:ext cx="842638" cy="7606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5" idx="1"/>
          </p:cNvCxnSpPr>
          <p:nvPr/>
        </p:nvCxnSpPr>
        <p:spPr>
          <a:xfrm>
            <a:off x="5486400" y="2605684"/>
            <a:ext cx="856100" cy="33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60;p14"/>
          <p:cNvSpPr txBox="1">
            <a:spLocks noGrp="1"/>
          </p:cNvSpPr>
          <p:nvPr>
            <p:ph type="title"/>
          </p:nvPr>
        </p:nvSpPr>
        <p:spPr>
          <a:xfrm>
            <a:off x="152400" y="11837"/>
            <a:ext cx="89916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425563"/>
                </a:solidFill>
              </a:rPr>
              <a:t>Proposed Solution</a:t>
            </a:r>
            <a:endParaRPr sz="4400" b="1" dirty="0">
              <a:solidFill>
                <a:srgbClr val="4255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36960" y="838200"/>
            <a:ext cx="8709905" cy="0"/>
          </a:xfrm>
          <a:prstGeom prst="line">
            <a:avLst/>
          </a:prstGeom>
          <a:ln w="19050">
            <a:solidFill>
              <a:srgbClr val="4255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3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304800" y="1169736"/>
            <a:ext cx="2742600" cy="496960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1" name="Google Shape;111;p17"/>
          <p:cNvSpPr/>
          <p:nvPr/>
        </p:nvSpPr>
        <p:spPr>
          <a:xfrm>
            <a:off x="3159525" y="1169736"/>
            <a:ext cx="2742600" cy="49696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014250" y="1169736"/>
            <a:ext cx="2742600" cy="496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04800" y="1328236"/>
            <a:ext cx="2742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5563"/>
                </a:solidFill>
              </a:rPr>
              <a:t>By Reporting Structure and/or Title</a:t>
            </a:r>
            <a:endParaRPr b="1" dirty="0">
              <a:solidFill>
                <a:srgbClr val="425563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159525" y="1328236"/>
            <a:ext cx="2742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5563"/>
                </a:solidFill>
              </a:rPr>
              <a:t>By Location</a:t>
            </a:r>
            <a:endParaRPr b="1" dirty="0">
              <a:solidFill>
                <a:srgbClr val="425563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014250" y="1380168"/>
            <a:ext cx="2742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5563"/>
                </a:solidFill>
              </a:rPr>
              <a:t>Blended Approach</a:t>
            </a:r>
            <a:endParaRPr b="1" dirty="0">
              <a:solidFill>
                <a:srgbClr val="425563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04800" y="2087128"/>
            <a:ext cx="2742600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Jane Smith - FTE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Jane Smith - Contractors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Jane Smith - All</a:t>
            </a:r>
            <a:endParaRPr sz="1200" dirty="0">
              <a:solidFill>
                <a:srgbClr val="42556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Engineering - FTE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Engineering - Contractors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Engineering - All</a:t>
            </a:r>
            <a:endParaRPr sz="1200" dirty="0">
              <a:solidFill>
                <a:srgbClr val="425563"/>
              </a:solidFill>
            </a:endParaRP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Sales - FTE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Sales - Contractors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Sales - All</a:t>
            </a:r>
            <a:endParaRPr sz="1200" dirty="0">
              <a:solidFill>
                <a:srgbClr val="42556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Administrative Assistants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Architects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Project Managers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Senior Vice Presidents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Vice Presidents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Directors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People Managers</a:t>
            </a:r>
            <a:endParaRPr sz="1200" dirty="0">
              <a:solidFill>
                <a:srgbClr val="425563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214725" y="1911203"/>
            <a:ext cx="2632200" cy="273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Arizona - FTE</a:t>
            </a: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Arizona - Contractors</a:t>
            </a: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Arizona - All</a:t>
            </a:r>
            <a:endParaRPr sz="1200" dirty="0">
              <a:solidFill>
                <a:srgbClr val="42556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Time Square - FTE</a:t>
            </a: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Time Square - Contractors</a:t>
            </a: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Time Square - All</a:t>
            </a:r>
            <a:endParaRPr sz="1200" dirty="0">
              <a:solidFill>
                <a:srgbClr val="425563"/>
              </a:solidFill>
            </a:endParaRP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8th Floor - FTE</a:t>
            </a: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8th Floor - Contractors</a:t>
            </a: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8th Floor - All</a:t>
            </a:r>
            <a:endParaRPr sz="1200" dirty="0">
              <a:solidFill>
                <a:srgbClr val="42556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Telecommuters</a:t>
            </a:r>
            <a:endParaRPr sz="1200" dirty="0">
              <a:solidFill>
                <a:srgbClr val="4255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18" name="Google Shape;118;p17"/>
          <p:cNvSpPr txBox="1"/>
          <p:nvPr/>
        </p:nvSpPr>
        <p:spPr>
          <a:xfrm>
            <a:off x="6069450" y="1911203"/>
            <a:ext cx="26322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Operations CA - FTE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Operations CA - Contractors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Operations CA - All</a:t>
            </a:r>
            <a:endParaRPr sz="1200" dirty="0">
              <a:solidFill>
                <a:srgbClr val="42556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Engineering AZ - FTE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Engineering AZ - Contractors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Engineering AZ - All</a:t>
            </a:r>
            <a:endParaRPr sz="1200" dirty="0">
              <a:solidFill>
                <a:srgbClr val="425563"/>
              </a:solidFill>
            </a:endParaRP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Sales SW - FTE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Sales SW - Contractors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Sales SW - All</a:t>
            </a:r>
            <a:endParaRPr sz="1200" dirty="0">
              <a:solidFill>
                <a:srgbClr val="42556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Administrative Assistants - Arizona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Administrative Assistants - 8th Floor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Telecommuters AZ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Telecommuters CA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All FTEs AZ</a:t>
            </a:r>
            <a:endParaRPr sz="1200" dirty="0">
              <a:solidFill>
                <a:srgbClr val="42556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rgbClr val="425563"/>
                </a:solidFill>
              </a:rPr>
              <a:t>All FTEs CO</a:t>
            </a:r>
            <a:endParaRPr sz="1200" dirty="0">
              <a:solidFill>
                <a:srgbClr val="425563"/>
              </a:solidFill>
            </a:endParaRPr>
          </a:p>
        </p:txBody>
      </p:sp>
      <p:sp>
        <p:nvSpPr>
          <p:cNvPr id="17" name="Google Shape;60;p14"/>
          <p:cNvSpPr txBox="1">
            <a:spLocks noGrp="1"/>
          </p:cNvSpPr>
          <p:nvPr>
            <p:ph type="title"/>
          </p:nvPr>
        </p:nvSpPr>
        <p:spPr>
          <a:xfrm>
            <a:off x="152400" y="11837"/>
            <a:ext cx="89916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425563"/>
                </a:solidFill>
              </a:rPr>
              <a:t>Future Opportunities</a:t>
            </a:r>
            <a:endParaRPr sz="4400" b="1" dirty="0">
              <a:solidFill>
                <a:srgbClr val="4255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36960" y="838200"/>
            <a:ext cx="8709905" cy="0"/>
          </a:xfrm>
          <a:prstGeom prst="line">
            <a:avLst/>
          </a:prstGeom>
          <a:ln w="19050">
            <a:solidFill>
              <a:srgbClr val="4255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2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33400" y="1347437"/>
            <a:ext cx="80859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Executive Business and Technology Sponsorship Needed</a:t>
            </a:r>
            <a:endParaRPr sz="2000" dirty="0">
              <a:solidFill>
                <a:srgbClr val="42556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Project Coordinator Needed</a:t>
            </a:r>
            <a:endParaRPr sz="2000" dirty="0">
              <a:solidFill>
                <a:srgbClr val="42556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Global Address Book Process Owner Identified and responsible for communication and Organizational Change Management</a:t>
            </a:r>
            <a:endParaRPr sz="2000" dirty="0">
              <a:solidFill>
                <a:srgbClr val="42556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Ability to create, delete and manage groups in the active directory</a:t>
            </a:r>
            <a:endParaRPr sz="2000" dirty="0">
              <a:solidFill>
                <a:srgbClr val="42556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Development Support Needed</a:t>
            </a:r>
            <a:endParaRPr sz="2000" dirty="0">
              <a:solidFill>
                <a:srgbClr val="42556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List of Employees with Titles and Departmental Information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List of Business Units</a:t>
            </a:r>
            <a:endParaRPr sz="2000" dirty="0">
              <a:solidFill>
                <a:srgbClr val="42556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425563"/>
                </a:solidFill>
              </a:rPr>
              <a:t>List of Campuses</a:t>
            </a:r>
            <a:endParaRPr sz="2000" dirty="0">
              <a:solidFill>
                <a:srgbClr val="425563"/>
              </a:solidFill>
            </a:endParaRPr>
          </a:p>
        </p:txBody>
      </p:sp>
      <p:sp>
        <p:nvSpPr>
          <p:cNvPr id="8" name="Google Shape;60;p14"/>
          <p:cNvSpPr txBox="1">
            <a:spLocks noGrp="1"/>
          </p:cNvSpPr>
          <p:nvPr>
            <p:ph type="title"/>
          </p:nvPr>
        </p:nvSpPr>
        <p:spPr>
          <a:xfrm>
            <a:off x="152400" y="11837"/>
            <a:ext cx="89916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425563"/>
                </a:solidFill>
              </a:rPr>
              <a:t>Call To Action</a:t>
            </a:r>
            <a:endParaRPr sz="4400" b="1" dirty="0">
              <a:solidFill>
                <a:srgbClr val="4255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6960" y="838200"/>
            <a:ext cx="8709905" cy="0"/>
          </a:xfrm>
          <a:prstGeom prst="line">
            <a:avLst/>
          </a:prstGeom>
          <a:ln w="19050">
            <a:solidFill>
              <a:srgbClr val="4255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1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132</TotalTime>
  <Words>360</Words>
  <Application>Microsoft Office PowerPoint</Application>
  <PresentationFormat>On-screen Show (4:3)</PresentationFormat>
  <Paragraphs>107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Courier New</vt:lpstr>
      <vt:lpstr>Palatino Linotype</vt:lpstr>
      <vt:lpstr>Wingdings</vt:lpstr>
      <vt:lpstr>Executive</vt:lpstr>
      <vt:lpstr>Automated  Email Distribution Lists</vt:lpstr>
      <vt:lpstr>Automated Email Distribution Lists </vt:lpstr>
      <vt:lpstr>Problem Statement </vt:lpstr>
      <vt:lpstr>Proposed Solution </vt:lpstr>
      <vt:lpstr>Future Opportunities </vt:lpstr>
      <vt:lpstr>Call To Action </vt:lpstr>
    </vt:vector>
  </TitlesOfParts>
  <Company>Rancho Solano Private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 Email Distribution Lists</dc:title>
  <dc:creator>Stacy</dc:creator>
  <cp:lastModifiedBy>ERIC AMES</cp:lastModifiedBy>
  <cp:revision>24</cp:revision>
  <dcterms:created xsi:type="dcterms:W3CDTF">2022-02-21T23:37:13Z</dcterms:created>
  <dcterms:modified xsi:type="dcterms:W3CDTF">2022-02-22T02:06:22Z</dcterms:modified>
</cp:coreProperties>
</file>