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sldIdLst>
    <p:sldId id="256" r:id="rId3"/>
    <p:sldId id="298" r:id="rId4"/>
    <p:sldId id="295" r:id="rId5"/>
    <p:sldId id="296" r:id="rId6"/>
    <p:sldId id="272" r:id="rId7"/>
    <p:sldId id="294" r:id="rId8"/>
    <p:sldId id="281" r:id="rId9"/>
    <p:sldId id="273" r:id="rId10"/>
    <p:sldId id="282" r:id="rId11"/>
    <p:sldId id="277" r:id="rId12"/>
    <p:sldId id="284" r:id="rId13"/>
    <p:sldId id="276" r:id="rId14"/>
    <p:sldId id="292" r:id="rId15"/>
    <p:sldId id="293" r:id="rId16"/>
    <p:sldId id="264" r:id="rId17"/>
    <p:sldId id="278" r:id="rId18"/>
    <p:sldId id="299" r:id="rId19"/>
    <p:sldId id="290" r:id="rId20"/>
    <p:sldId id="261" r:id="rId21"/>
    <p:sldId id="291" r:id="rId22"/>
    <p:sldId id="268" r:id="rId23"/>
    <p:sldId id="269" r:id="rId24"/>
    <p:sldId id="300" r:id="rId25"/>
    <p:sldId id="258" r:id="rId2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Judu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FDCA4D3-184E-4EDD-B31B-19FEE23B65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902002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r>
              <a:rPr lang="id-ID" dirty="0"/>
              <a:t>Judul </a:t>
            </a:r>
            <a:r>
              <a:rPr lang="en-US" dirty="0"/>
              <a:t>M</a:t>
            </a:r>
            <a:r>
              <a:rPr lang="id-ID" dirty="0"/>
              <a:t>ateri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F2F27948-F0E4-47BE-AA5C-36A2A6BA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61A2-ABB1-488A-BDE3-DB0E5401D16B}" type="datetimeFigureOut">
              <a:rPr lang="id-ID" smtClean="0"/>
              <a:t>15/10/2024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0141476-84CC-4991-800F-02991B53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Nama Dosen</a:t>
            </a:r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8400579-7398-4838-A137-99104F3F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FEED-30FB-427F-B3A4-40378109675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513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Judul dan Kon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FD74FF7-F449-459D-846F-F48CA016FF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43100" y="365125"/>
            <a:ext cx="7705724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id-ID" dirty="0"/>
              <a:t>Klik untuk mengedit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2DB327F-C537-43F1-BBA6-B21844357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44125" cy="466725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id-ID" dirty="0"/>
              <a:t>Klik untuk edit gaya teks Master</a:t>
            </a:r>
          </a:p>
          <a:p>
            <a:pPr lvl="1"/>
            <a:r>
              <a:rPr lang="id-ID" dirty="0"/>
              <a:t>Tingkat kedua</a:t>
            </a:r>
          </a:p>
          <a:p>
            <a:pPr lvl="2"/>
            <a:r>
              <a:rPr lang="id-ID" dirty="0"/>
              <a:t>Tingkat ketiga</a:t>
            </a:r>
          </a:p>
          <a:p>
            <a:pPr lvl="3"/>
            <a:r>
              <a:rPr lang="id-ID" dirty="0"/>
              <a:t>Tingkat keempat</a:t>
            </a:r>
          </a:p>
          <a:p>
            <a:pPr lvl="4"/>
            <a:r>
              <a:rPr lang="id-ID" dirty="0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10E49098-8DAB-491F-9568-2951506A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61A2-ABB1-488A-BDE3-DB0E5401D16B}" type="datetimeFigureOut">
              <a:rPr lang="id-ID" smtClean="0"/>
              <a:t>15/10/2024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9024554B-9881-452E-8410-A981370E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7EA75EA-2D7D-441A-A9FC-BC958C4E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FEED-30FB-427F-B3A4-40378109675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31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Judul Saj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15E9DFE-DA45-4BB7-A46F-C69442B4D6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980505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r>
              <a:rPr lang="id-ID" dirty="0"/>
              <a:t>TERIMA KASIH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29850481-62F4-4D9D-A596-DB920DE2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ook Antiqua" panose="02040602050305030304" pitchFamily="18" charset="0"/>
              </a:defRPr>
            </a:lvl1pPr>
          </a:lstStyle>
          <a:p>
            <a:fld id="{0EDE61A2-ABB1-488A-BDE3-DB0E5401D16B}" type="datetimeFigureOut">
              <a:rPr lang="id-ID" smtClean="0"/>
              <a:pPr/>
              <a:t>15/10/2024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AAAD8BE9-8071-41E3-A3C6-81274CB4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ook Antiqua" panose="02040602050305030304" pitchFamily="18" charset="0"/>
              </a:defRPr>
            </a:lvl1pPr>
          </a:lstStyle>
          <a:p>
            <a:r>
              <a:rPr lang="id-ID"/>
              <a:t>Nama Dosen</a:t>
            </a:r>
            <a:endParaRPr lang="id-ID" dirty="0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691A99E7-AE92-4D10-A839-2E669C90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ook Antiqua" panose="02040602050305030304" pitchFamily="18" charset="0"/>
              </a:defRPr>
            </a:lvl1pPr>
          </a:lstStyle>
          <a:p>
            <a:fld id="{84DBFEED-30FB-427F-B3A4-40378109675E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233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2F6829B-307A-4C64-9EAB-CD6E876848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062288"/>
            <a:ext cx="10515600" cy="1500187"/>
          </a:xfrm>
        </p:spPr>
        <p:txBody>
          <a:bodyPr anchor="b"/>
          <a:lstStyle>
            <a:lvl1pPr>
              <a:defRPr sz="6000"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r>
              <a:rPr lang="id-ID" dirty="0"/>
              <a:t>PAGE BREAK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CC523679-F19F-4F0E-90E0-6CD237978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6873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  <a:latin typeface="Book Antiqua" panose="0204060205030503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 dirty="0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FCC50DA2-515B-4829-BA53-0DEC30E4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ook Antiqua" panose="02040602050305030304" pitchFamily="18" charset="0"/>
              </a:defRPr>
            </a:lvl1pPr>
          </a:lstStyle>
          <a:p>
            <a:fld id="{0EDE61A2-ABB1-488A-BDE3-DB0E5401D16B}" type="datetimeFigureOut">
              <a:rPr lang="id-ID" smtClean="0"/>
              <a:pPr/>
              <a:t>15/10/2024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C8ADAF2A-B631-4DEC-9CDE-506FBFAB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ook Antiqua" panose="02040602050305030304" pitchFamily="18" charset="0"/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94BCE1B7-350B-48DF-A2CE-F9B9717E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ook Antiqua" panose="02040602050305030304" pitchFamily="18" charset="0"/>
              </a:defRPr>
            </a:lvl1pPr>
          </a:lstStyle>
          <a:p>
            <a:fld id="{84DBFEED-30FB-427F-B3A4-40378109675E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041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FD74FF7-F449-459D-846F-F48CA016FF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43100" y="365125"/>
            <a:ext cx="7705724" cy="1325563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id-ID" dirty="0"/>
              <a:t>Klik untuk mengedit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2DB327F-C537-43F1-BBA6-B21844357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44125" cy="466725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id-ID" dirty="0"/>
              <a:t>Klik untuk edit gaya teks Master</a:t>
            </a:r>
          </a:p>
          <a:p>
            <a:pPr lvl="1"/>
            <a:r>
              <a:rPr lang="id-ID" dirty="0"/>
              <a:t>Tingkat kedua</a:t>
            </a:r>
          </a:p>
          <a:p>
            <a:pPr lvl="2"/>
            <a:r>
              <a:rPr lang="id-ID" dirty="0"/>
              <a:t>Tingkat ketiga</a:t>
            </a:r>
          </a:p>
          <a:p>
            <a:pPr lvl="3"/>
            <a:r>
              <a:rPr lang="id-ID" dirty="0"/>
              <a:t>Tingkat keempat</a:t>
            </a:r>
          </a:p>
          <a:p>
            <a:pPr lvl="4"/>
            <a:r>
              <a:rPr lang="id-ID" dirty="0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10E49098-8DAB-491F-9568-2951506A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61A2-ABB1-488A-BDE3-DB0E5401D16B}" type="datetimeFigureOut">
              <a:rPr lang="id-ID" smtClean="0"/>
              <a:t>15/10/2024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9024554B-9881-452E-8410-A981370E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7EA75EA-2D7D-441A-A9FC-BC958C4EB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FEED-30FB-427F-B3A4-40378109675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474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415E9DFE-DA45-4BB7-A46F-C69442B4D6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980505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>
                    <a:lumMod val="50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r>
              <a:rPr lang="id-ID" dirty="0"/>
              <a:t>TERIMA KASIH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29850481-62F4-4D9D-A596-DB920DE2A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ook Antiqua" panose="02040602050305030304" pitchFamily="18" charset="0"/>
              </a:defRPr>
            </a:lvl1pPr>
          </a:lstStyle>
          <a:p>
            <a:fld id="{0EDE61A2-ABB1-488A-BDE3-DB0E5401D16B}" type="datetimeFigureOut">
              <a:rPr lang="id-ID" smtClean="0"/>
              <a:pPr/>
              <a:t>15/10/2024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AAAD8BE9-8071-41E3-A3C6-81274CB4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ook Antiqua" panose="02040602050305030304" pitchFamily="18" charset="0"/>
              </a:defRPr>
            </a:lvl1pPr>
          </a:lstStyle>
          <a:p>
            <a:r>
              <a:rPr lang="id-ID"/>
              <a:t>Nama Dosen</a:t>
            </a:r>
            <a:endParaRPr lang="id-ID" dirty="0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691A99E7-AE92-4D10-A839-2E669C90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ook Antiqua" panose="02040602050305030304" pitchFamily="18" charset="0"/>
              </a:defRPr>
            </a:lvl1pPr>
          </a:lstStyle>
          <a:p>
            <a:fld id="{84DBFEED-30FB-427F-B3A4-40378109675E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287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EDE61A2-ABB1-488A-BDE3-DB0E5401D16B}" type="datetimeFigureOut">
              <a:rPr lang="id-ID" smtClean="0"/>
              <a:pPr/>
              <a:t>15/10/2024</a:t>
            </a:fld>
            <a:endParaRPr lang="id-ID"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id-ID"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4DBFEED-30FB-427F-B3A4-40378109675E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047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EDE61A2-ABB1-488A-BDE3-DB0E5401D16B}" type="datetimeFigureOut">
              <a:rPr lang="id-ID" smtClean="0"/>
              <a:pPr/>
              <a:t>15/10/2024</a:t>
            </a:fld>
            <a:endParaRPr lang="id-ID"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id-ID"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4DBFEED-30FB-427F-B3A4-40378109675E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86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EDE61A2-ABB1-488A-BDE3-DB0E5401D16B}" type="datetimeFigureOut">
              <a:rPr lang="id-ID" smtClean="0"/>
              <a:pPr/>
              <a:t>15/10/2024</a:t>
            </a:fld>
            <a:endParaRPr lang="id-ID"/>
          </a:p>
        </p:txBody>
      </p:sp>
      <p:sp>
        <p:nvSpPr>
          <p:cNvPr id="26" name="Google Shape;2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id-ID"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4DBFEED-30FB-427F-B3A4-40378109675E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2516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>
            <a:spLocks noGrp="1"/>
          </p:cNvSpPr>
          <p:nvPr>
            <p:ph type="title" hasCustomPrompt="1"/>
          </p:nvPr>
        </p:nvSpPr>
        <p:spPr>
          <a:xfrm>
            <a:off x="838200" y="685800"/>
            <a:ext cx="10515600" cy="96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fete</a:t>
            </a:r>
            <a:endParaRPr dirty="0"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EDE61A2-ABB1-488A-BDE3-DB0E5401D16B}" type="datetimeFigureOut">
              <a:rPr lang="id-ID" smtClean="0"/>
              <a:pPr/>
              <a:t>15/10/2024</a:t>
            </a:fld>
            <a:endParaRPr lang="id-ID"/>
          </a:p>
        </p:txBody>
      </p:sp>
      <p:sp>
        <p:nvSpPr>
          <p:cNvPr id="39" name="Google Shape;3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id-ID"/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4DBFEED-30FB-427F-B3A4-40378109675E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29632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EDE61A2-ABB1-488A-BDE3-DB0E5401D16B}" type="datetimeFigureOut">
              <a:rPr lang="id-ID" smtClean="0"/>
              <a:pPr/>
              <a:t>15/10/2024</a:t>
            </a:fld>
            <a:endParaRPr lang="id-ID"/>
          </a:p>
        </p:txBody>
      </p:sp>
      <p:sp>
        <p:nvSpPr>
          <p:cNvPr id="45" name="Google Shape;4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id-ID"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4DBFEED-30FB-427F-B3A4-40378109675E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846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1010402F-130C-4392-B163-0BF3FF3D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C5A4A799-C1E2-4EA2-BF87-B3A428C17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9F1F74F0-3E98-4944-A985-69931E476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fld id="{0EDE61A2-ABB1-488A-BDE3-DB0E5401D16B}" type="datetimeFigureOut">
              <a:rPr lang="id-ID" smtClean="0"/>
              <a:pPr/>
              <a:t>15/10/2024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2E82031D-8585-44C4-A70D-41EBEBA45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274474A6-1514-412F-87F4-79A549ACD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fld id="{84DBFEED-30FB-427F-B3A4-40378109675E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566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a</a:t>
            </a:r>
            <a:endParaRPr dirty="0"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b</a:t>
            </a:r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EDE61A2-ABB1-488A-BDE3-DB0E5401D16B}" type="datetimeFigureOut">
              <a:rPr lang="id-ID" smtClean="0"/>
              <a:pPr/>
              <a:t>15/10/2024</a:t>
            </a:fld>
            <a:endParaRPr lang="id-ID"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id-ID"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84DBFEED-30FB-427F-B3A4-40378109675E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6628403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EE42498-E895-4D13-8A67-B5F883DF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2490" y="2813511"/>
            <a:ext cx="9144000" cy="2387600"/>
          </a:xfrm>
        </p:spPr>
        <p:txBody>
          <a:bodyPr>
            <a:normAutofit/>
          </a:bodyPr>
          <a:lstStyle/>
          <a:p>
            <a:r>
              <a:rPr lang="en-US" sz="3000" b="1" dirty="0"/>
              <a:t>Data Warehouse</a:t>
            </a:r>
            <a:br>
              <a:rPr lang="en-US" sz="3000" dirty="0">
                <a:latin typeface="Book Antiqua" panose="02040602050305030304" pitchFamily="18" charset="0"/>
              </a:rPr>
            </a:br>
            <a:br>
              <a:rPr lang="en-US" sz="3000" dirty="0">
                <a:latin typeface="Book Antiqua" panose="02040602050305030304" pitchFamily="18" charset="0"/>
              </a:rPr>
            </a:br>
            <a:r>
              <a:rPr lang="en-US" sz="3000" b="1" dirty="0">
                <a:latin typeface="Book Antiqua" panose="02040602050305030304" pitchFamily="18" charset="0"/>
              </a:rPr>
              <a:t>Program </a:t>
            </a:r>
            <a:r>
              <a:rPr lang="en-US" sz="3000" b="1" dirty="0" err="1">
                <a:latin typeface="Book Antiqua" panose="02040602050305030304" pitchFamily="18" charset="0"/>
              </a:rPr>
              <a:t>Studi</a:t>
            </a:r>
            <a:r>
              <a:rPr lang="en-US" sz="3000" b="1" dirty="0">
                <a:latin typeface="Book Antiqua" panose="02040602050305030304" pitchFamily="18" charset="0"/>
              </a:rPr>
              <a:t> </a:t>
            </a:r>
            <a:r>
              <a:rPr lang="en-US" sz="3000" b="1" dirty="0" err="1">
                <a:latin typeface="Book Antiqua" panose="02040602050305030304" pitchFamily="18" charset="0"/>
              </a:rPr>
              <a:t>Sistem</a:t>
            </a:r>
            <a:r>
              <a:rPr lang="en-US" sz="3000" b="1" dirty="0">
                <a:latin typeface="Book Antiqua" panose="02040602050305030304" pitchFamily="18" charset="0"/>
              </a:rPr>
              <a:t> </a:t>
            </a:r>
            <a:r>
              <a:rPr lang="en-US" sz="3000" b="1" dirty="0" err="1">
                <a:latin typeface="Book Antiqua" panose="02040602050305030304" pitchFamily="18" charset="0"/>
              </a:rPr>
              <a:t>Informasi</a:t>
            </a:r>
            <a:br>
              <a:rPr lang="en-US" sz="3000" b="1" dirty="0">
                <a:latin typeface="Book Antiqua" panose="02040602050305030304" pitchFamily="18" charset="0"/>
              </a:rPr>
            </a:br>
            <a:r>
              <a:rPr lang="en-US" sz="3000" b="1" dirty="0" err="1">
                <a:latin typeface="Book Antiqua" panose="02040602050305030304" pitchFamily="18" charset="0"/>
              </a:rPr>
              <a:t>Fakultas</a:t>
            </a:r>
            <a:r>
              <a:rPr lang="en-US" sz="3000" b="1" dirty="0">
                <a:latin typeface="Book Antiqua" panose="02040602050305030304" pitchFamily="18" charset="0"/>
              </a:rPr>
              <a:t> </a:t>
            </a:r>
            <a:r>
              <a:rPr lang="en-US" sz="3000" b="1" dirty="0" err="1">
                <a:latin typeface="Book Antiqua" panose="02040602050305030304" pitchFamily="18" charset="0"/>
              </a:rPr>
              <a:t>Ilmu</a:t>
            </a:r>
            <a:r>
              <a:rPr lang="en-US" sz="3000" b="1" dirty="0">
                <a:latin typeface="Book Antiqua" panose="02040602050305030304" pitchFamily="18" charset="0"/>
              </a:rPr>
              <a:t> </a:t>
            </a:r>
            <a:r>
              <a:rPr lang="en-US" sz="3000" b="1" dirty="0" err="1">
                <a:latin typeface="Book Antiqua" panose="02040602050305030304" pitchFamily="18" charset="0"/>
              </a:rPr>
              <a:t>Komputer</a:t>
            </a:r>
            <a:r>
              <a:rPr lang="en-US" sz="3000" b="1" dirty="0">
                <a:latin typeface="Book Antiqua" panose="02040602050305030304" pitchFamily="18" charset="0"/>
              </a:rPr>
              <a:t> dan </a:t>
            </a:r>
            <a:r>
              <a:rPr lang="en-US" sz="3000" b="1" dirty="0" err="1">
                <a:latin typeface="Book Antiqua" panose="02040602050305030304" pitchFamily="18" charset="0"/>
              </a:rPr>
              <a:t>Rekayasa</a:t>
            </a:r>
            <a:endParaRPr lang="id-ID" sz="3000" b="1" dirty="0">
              <a:latin typeface="Book Antiqua" panose="0204060205030503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CC3CB4-5D7D-4194-B0B8-E51CAE45038C}"/>
              </a:ext>
            </a:extLst>
          </p:cNvPr>
          <p:cNvSpPr txBox="1"/>
          <p:nvPr/>
        </p:nvSpPr>
        <p:spPr>
          <a:xfrm>
            <a:off x="189037" y="6197699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Book Antiqua" panose="02040602050305030304" pitchFamily="18" charset="0"/>
              </a:rPr>
              <a:t>Dr. Mardiani, </a:t>
            </a:r>
            <a:r>
              <a:rPr lang="en-US" sz="20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S.Si</a:t>
            </a:r>
            <a:r>
              <a:rPr lang="en-US" sz="2000" b="1" dirty="0">
                <a:solidFill>
                  <a:srgbClr val="002060"/>
                </a:solidFill>
                <a:latin typeface="Book Antiqua" panose="02040602050305030304" pitchFamily="18" charset="0"/>
              </a:rPr>
              <a:t>., M.T.I</a:t>
            </a:r>
          </a:p>
        </p:txBody>
      </p:sp>
    </p:spTree>
    <p:extLst>
      <p:ext uri="{BB962C8B-B14F-4D97-AF65-F5344CB8AC3E}">
        <p14:creationId xmlns:p14="http://schemas.microsoft.com/office/powerpoint/2010/main" val="23806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 Up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957" y="714356"/>
            <a:ext cx="10531970" cy="493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205" y="2000240"/>
            <a:ext cx="9217660" cy="4095760"/>
          </a:xfrm>
        </p:spPr>
        <p:txBody>
          <a:bodyPr/>
          <a:lstStyle/>
          <a:p>
            <a:pPr>
              <a:buNone/>
            </a:pPr>
            <a:r>
              <a:rPr lang="en-US" sz="4400" dirty="0" err="1"/>
              <a:t>Menampilkan</a:t>
            </a:r>
            <a:r>
              <a:rPr lang="en-US" sz="4400" dirty="0"/>
              <a:t> </a:t>
            </a:r>
            <a:r>
              <a:rPr lang="en-US" sz="4400" dirty="0" err="1"/>
              <a:t>nama</a:t>
            </a:r>
            <a:r>
              <a:rPr lang="en-US" sz="4400" dirty="0"/>
              <a:t> </a:t>
            </a:r>
            <a:r>
              <a:rPr lang="en-US" sz="4400" dirty="0" err="1"/>
              <a:t>kota</a:t>
            </a:r>
            <a:r>
              <a:rPr lang="en-US" sz="4400" dirty="0"/>
              <a:t> </a:t>
            </a:r>
            <a:r>
              <a:rPr lang="en-US" sz="4400" dirty="0" err="1"/>
              <a:t>dan</a:t>
            </a:r>
            <a:r>
              <a:rPr lang="en-US" sz="4400" dirty="0"/>
              <a:t> total </a:t>
            </a:r>
            <a:r>
              <a:rPr lang="en-US" sz="4400" dirty="0" err="1"/>
              <a:t>penjualan</a:t>
            </a:r>
            <a:r>
              <a:rPr lang="en-US" sz="4400" dirty="0"/>
              <a:t> per </a:t>
            </a:r>
            <a:r>
              <a:rPr lang="en-US" sz="4400" dirty="0" err="1"/>
              <a:t>kota</a:t>
            </a:r>
            <a:r>
              <a:rPr lang="en-US" sz="4400" dirty="0"/>
              <a:t>!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4991" y="714356"/>
            <a:ext cx="10368915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5041" y="785794"/>
            <a:ext cx="10122539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5109" y="1447800"/>
            <a:ext cx="9571757" cy="4648200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perkota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dijumlahkan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detail </a:t>
            </a:r>
            <a:r>
              <a:rPr lang="en-US" dirty="0" err="1"/>
              <a:t>pelanggannya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perpelanggan</a:t>
            </a:r>
            <a:r>
              <a:rPr lang="en-US" dirty="0"/>
              <a:t>.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4963" y="-1"/>
            <a:ext cx="8551560" cy="6853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89" y="142875"/>
            <a:ext cx="8407534" cy="4572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solidFill>
                  <a:srgbClr val="FF9900"/>
                </a:solidFill>
              </a:rPr>
              <a:t>Star Schema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509" y="35707"/>
            <a:ext cx="4299579" cy="207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95714" y="318655"/>
            <a:ext cx="3870724" cy="2385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22904" y="1035815"/>
            <a:ext cx="3796139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4964" y="3071810"/>
            <a:ext cx="11072031" cy="3565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dirty="0">
                <a:solidFill>
                  <a:srgbClr val="FF0000"/>
                </a:solidFill>
              </a:rPr>
              <a:t>Slice: </a:t>
            </a:r>
            <a:r>
              <a:rPr lang="en-US" dirty="0" err="1"/>
              <a:t>merujuk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kubus</a:t>
            </a:r>
            <a:endParaRPr lang="en-US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4991" y="714358"/>
            <a:ext cx="9721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/>
              <a:t>Slice </a:t>
            </a:r>
            <a:r>
              <a:rPr lang="en-US" sz="4800" dirty="0" err="1"/>
              <a:t>untuk</a:t>
            </a:r>
            <a:r>
              <a:rPr lang="en-US" sz="4800" dirty="0"/>
              <a:t> </a:t>
            </a:r>
            <a:r>
              <a:rPr lang="en-US" sz="4800" dirty="0" err="1"/>
              <a:t>idkota</a:t>
            </a:r>
            <a:r>
              <a:rPr lang="en-US" sz="4800" dirty="0"/>
              <a:t> = A1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008" y="1571612"/>
            <a:ext cx="9226969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Dice:</a:t>
            </a:r>
            <a:r>
              <a:rPr lang="en-US" dirty="0"/>
              <a:t> </a:t>
            </a:r>
            <a:r>
              <a:rPr lang="en-US" dirty="0" err="1"/>
              <a:t>merujuk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sesungguhnya</a:t>
            </a:r>
            <a:r>
              <a:rPr lang="en-US" dirty="0"/>
              <a:t> </a:t>
            </a:r>
            <a:r>
              <a:rPr lang="en-US" dirty="0" err="1"/>
              <a:t>sepanjang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(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142" y="1643050"/>
            <a:ext cx="9451768" cy="3000396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Perancangan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Datawarehouse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dengan</a:t>
            </a:r>
            <a:r>
              <a:rPr lang="en-US" dirty="0">
                <a:solidFill>
                  <a:srgbClr val="000000"/>
                </a:solidFill>
              </a:rPr>
              <a:t> Microsoft SQL Server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4964" y="714358"/>
            <a:ext cx="11522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/>
              <a:t>Dice </a:t>
            </a:r>
            <a:r>
              <a:rPr lang="en-US" sz="4000" dirty="0" err="1"/>
              <a:t>untuk</a:t>
            </a:r>
            <a:r>
              <a:rPr lang="en-US" sz="4000" dirty="0"/>
              <a:t> </a:t>
            </a:r>
            <a:r>
              <a:rPr lang="en-US" sz="4000" dirty="0" err="1"/>
              <a:t>idwaktu</a:t>
            </a:r>
            <a:r>
              <a:rPr lang="en-US" sz="4000" dirty="0"/>
              <a:t> = T1 </a:t>
            </a:r>
            <a:r>
              <a:rPr lang="en-US" sz="4000" dirty="0" err="1"/>
              <a:t>dan</a:t>
            </a:r>
            <a:r>
              <a:rPr lang="en-US" sz="4000" dirty="0"/>
              <a:t> T2 </a:t>
            </a:r>
            <a:r>
              <a:rPr lang="en-US" sz="4000" dirty="0" err="1"/>
              <a:t>serta</a:t>
            </a:r>
            <a:r>
              <a:rPr lang="en-US" sz="4000" dirty="0"/>
              <a:t> </a:t>
            </a:r>
            <a:r>
              <a:rPr lang="en-US" sz="4000" dirty="0" err="1"/>
              <a:t>idproduk</a:t>
            </a:r>
            <a:r>
              <a:rPr lang="en-US" sz="4000" dirty="0"/>
              <a:t> = F01,F02 </a:t>
            </a:r>
            <a:r>
              <a:rPr lang="en-US" sz="4000" dirty="0" err="1"/>
              <a:t>dan</a:t>
            </a:r>
            <a:r>
              <a:rPr lang="en-US" sz="4000" dirty="0"/>
              <a:t> F03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4941" y="2000240"/>
            <a:ext cx="11355251" cy="434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Snowflake Schema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4980" y="642918"/>
            <a:ext cx="9631762" cy="625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 Constellation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957" y="612424"/>
            <a:ext cx="9811191" cy="624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828" y="1403242"/>
            <a:ext cx="10873208" cy="5760640"/>
          </a:xfrm>
        </p:spPr>
        <p:txBody>
          <a:bodyPr/>
          <a:lstStyle/>
          <a:p>
            <a:pPr marL="742950" indent="-742950">
              <a:buAutoNum type="arabicPeriod"/>
            </a:pPr>
            <a:r>
              <a:rPr lang="en-US" sz="4400" dirty="0" err="1"/>
              <a:t>Tampilkan</a:t>
            </a:r>
            <a:r>
              <a:rPr lang="en-US" sz="4400" dirty="0"/>
              <a:t> </a:t>
            </a:r>
            <a:r>
              <a:rPr lang="en-US" sz="4400" dirty="0" err="1"/>
              <a:t>nama</a:t>
            </a:r>
            <a:r>
              <a:rPr lang="en-US" sz="4400" dirty="0"/>
              <a:t> </a:t>
            </a:r>
            <a:r>
              <a:rPr lang="en-US" sz="4400" dirty="0" err="1"/>
              <a:t>pelanggan</a:t>
            </a:r>
            <a:r>
              <a:rPr lang="en-US" sz="4400" dirty="0"/>
              <a:t> </a:t>
            </a:r>
            <a:r>
              <a:rPr lang="en-US" sz="4400" dirty="0" err="1"/>
              <a:t>dan</a:t>
            </a:r>
            <a:r>
              <a:rPr lang="en-US" sz="4400" dirty="0"/>
              <a:t> total </a:t>
            </a:r>
            <a:r>
              <a:rPr lang="en-US" sz="4400" dirty="0" err="1"/>
              <a:t>penjualan</a:t>
            </a:r>
            <a:r>
              <a:rPr lang="en-US" sz="4400" dirty="0"/>
              <a:t> per </a:t>
            </a:r>
            <a:r>
              <a:rPr lang="en-US" sz="4400" dirty="0" err="1"/>
              <a:t>nama</a:t>
            </a:r>
            <a:r>
              <a:rPr lang="en-US" sz="4400" dirty="0"/>
              <a:t> </a:t>
            </a:r>
            <a:r>
              <a:rPr lang="en-US" sz="4400" dirty="0" err="1"/>
              <a:t>pelanggan</a:t>
            </a:r>
            <a:r>
              <a:rPr lang="en-US" sz="4400" dirty="0"/>
              <a:t>?</a:t>
            </a:r>
          </a:p>
          <a:p>
            <a:pPr marL="742950" indent="-742950">
              <a:buFontTx/>
              <a:buAutoNum type="arabicPeriod"/>
            </a:pPr>
            <a:r>
              <a:rPr lang="en-US" sz="4400" dirty="0" err="1"/>
              <a:t>Bisakah</a:t>
            </a:r>
            <a:r>
              <a:rPr lang="en-US" sz="4400" dirty="0"/>
              <a:t> slice </a:t>
            </a:r>
            <a:r>
              <a:rPr lang="en-US" sz="4400" dirty="0" err="1"/>
              <a:t>dianggap</a:t>
            </a:r>
            <a:r>
              <a:rPr lang="en-US" sz="4400" dirty="0"/>
              <a:t> </a:t>
            </a:r>
            <a:r>
              <a:rPr lang="en-US" sz="4400" dirty="0" err="1"/>
              <a:t>sama</a:t>
            </a:r>
            <a:r>
              <a:rPr lang="en-US" sz="4400" dirty="0"/>
              <a:t> </a:t>
            </a:r>
            <a:r>
              <a:rPr lang="en-US" sz="4400" dirty="0" err="1"/>
              <a:t>dengan</a:t>
            </a:r>
            <a:r>
              <a:rPr lang="en-US" sz="4400" dirty="0"/>
              <a:t> dice?</a:t>
            </a:r>
          </a:p>
          <a:p>
            <a:pPr marL="742950" indent="-742950">
              <a:buFontTx/>
              <a:buAutoNum type="arabicPeriod"/>
            </a:pPr>
            <a:r>
              <a:rPr lang="en-US" sz="4400" dirty="0" err="1"/>
              <a:t>Apakah</a:t>
            </a:r>
            <a:r>
              <a:rPr lang="en-US" sz="4400" dirty="0"/>
              <a:t> </a:t>
            </a:r>
            <a:r>
              <a:rPr lang="en-US" sz="4400" dirty="0" err="1"/>
              <a:t>mungkin</a:t>
            </a:r>
            <a:r>
              <a:rPr lang="en-US" sz="4400" dirty="0"/>
              <a:t> Snowflake </a:t>
            </a:r>
            <a:r>
              <a:rPr lang="en-US" sz="4400" dirty="0" err="1"/>
              <a:t>dan</a:t>
            </a:r>
            <a:r>
              <a:rPr lang="en-US" sz="4400" dirty="0"/>
              <a:t> constellation </a:t>
            </a:r>
            <a:r>
              <a:rPr lang="en-US" sz="4400" dirty="0" err="1"/>
              <a:t>berada</a:t>
            </a:r>
            <a:r>
              <a:rPr lang="en-US" sz="4400" dirty="0"/>
              <a:t> </a:t>
            </a:r>
            <a:r>
              <a:rPr lang="en-US" sz="4400" dirty="0" err="1"/>
              <a:t>pada</a:t>
            </a:r>
            <a:r>
              <a:rPr lang="en-US" sz="4400" dirty="0"/>
              <a:t> </a:t>
            </a:r>
            <a:r>
              <a:rPr lang="en-US" sz="4400" dirty="0" err="1"/>
              <a:t>satu</a:t>
            </a:r>
            <a:r>
              <a:rPr lang="en-US" sz="4400" dirty="0"/>
              <a:t> </a:t>
            </a:r>
            <a:r>
              <a:rPr lang="en-US" sz="4400" dirty="0" err="1"/>
              <a:t>skema</a:t>
            </a:r>
            <a:r>
              <a:rPr lang="en-US" sz="4400" dirty="0"/>
              <a:t>, </a:t>
            </a:r>
            <a:r>
              <a:rPr lang="en-US" sz="4400" dirty="0" err="1"/>
              <a:t>jelaskan</a:t>
            </a:r>
            <a:r>
              <a:rPr lang="en-US" sz="4400" dirty="0"/>
              <a:t> ?</a:t>
            </a:r>
          </a:p>
          <a:p>
            <a:pPr marL="742950" indent="-742950">
              <a:buFontTx/>
              <a:buAutoNum type="arabicPeriod"/>
            </a:pPr>
            <a:endParaRPr lang="en-US" sz="4400" dirty="0"/>
          </a:p>
          <a:p>
            <a:pPr marL="742950" indent="-742950">
              <a:buAutoNum type="arabicPeriod"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368286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7B4CB129-046B-4D9D-B365-9F7FB0F0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d-ID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TERIMA KASIH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D338D5-166C-4A99-B365-951080C214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7499" y="6227762"/>
            <a:ext cx="544512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002060"/>
                </a:solidFill>
                <a:latin typeface="Book Antiqua" panose="02040602050305030304" pitchFamily="18" charset="0"/>
              </a:rPr>
              <a:t>Dr. Mardiani</a:t>
            </a:r>
            <a:r>
              <a:rPr lang="en-US" sz="3200" b="1" dirty="0">
                <a:solidFill>
                  <a:srgbClr val="002060"/>
                </a:solidFill>
                <a:latin typeface="Book Antiqua" panose="02040602050305030304" pitchFamily="18" charset="0"/>
              </a:rPr>
              <a:t>, </a:t>
            </a:r>
            <a:r>
              <a:rPr lang="en-US" sz="3200" b="1" dirty="0" err="1">
                <a:solidFill>
                  <a:srgbClr val="002060"/>
                </a:solidFill>
                <a:latin typeface="Book Antiqua" panose="02040602050305030304" pitchFamily="18" charset="0"/>
              </a:rPr>
              <a:t>S.Si</a:t>
            </a:r>
            <a:r>
              <a:rPr lang="en-US" sz="3200" b="1" dirty="0">
                <a:solidFill>
                  <a:srgbClr val="002060"/>
                </a:solidFill>
                <a:latin typeface="Book Antiqua" panose="02040602050305030304" pitchFamily="18" charset="0"/>
              </a:rPr>
              <a:t>., M.T.I</a:t>
            </a:r>
          </a:p>
        </p:txBody>
      </p:sp>
    </p:spTree>
    <p:extLst>
      <p:ext uri="{BB962C8B-B14F-4D97-AF65-F5344CB8AC3E}">
        <p14:creationId xmlns:p14="http://schemas.microsoft.com/office/powerpoint/2010/main" val="234049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7974" y="1368474"/>
            <a:ext cx="9577727" cy="5076828"/>
          </a:xfrm>
        </p:spPr>
        <p:txBody>
          <a:bodyPr/>
          <a:lstStyle/>
          <a:p>
            <a:pPr>
              <a:buNone/>
            </a:pPr>
            <a:r>
              <a:rPr lang="en-US" u="sng" dirty="0"/>
              <a:t>Software </a:t>
            </a:r>
            <a:r>
              <a:rPr lang="en-US" u="sng" dirty="0" err="1"/>
              <a:t>Datawarehouse</a:t>
            </a:r>
            <a:endParaRPr lang="en-US" u="sng" dirty="0"/>
          </a:p>
          <a:p>
            <a:pPr>
              <a:buNone/>
            </a:pP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database yang </a:t>
            </a:r>
            <a:r>
              <a:rPr lang="en-US" dirty="0" err="1"/>
              <a:t>menawarkan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perancangan</a:t>
            </a:r>
            <a:r>
              <a:rPr lang="en-US" dirty="0"/>
              <a:t> Data Warehouse,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didominasi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database yang </a:t>
            </a:r>
            <a:r>
              <a:rPr lang="en-US" dirty="0" err="1"/>
              <a:t>berbau</a:t>
            </a:r>
            <a:r>
              <a:rPr lang="en-US" dirty="0"/>
              <a:t> </a:t>
            </a:r>
            <a:r>
              <a:rPr lang="en-US" dirty="0" err="1"/>
              <a:t>komersial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3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database yang support </a:t>
            </a:r>
            <a:r>
              <a:rPr lang="en-US" dirty="0" err="1"/>
              <a:t>untuk</a:t>
            </a:r>
            <a:r>
              <a:rPr lang="en-US" dirty="0"/>
              <a:t> data warehouse, </a:t>
            </a:r>
            <a:r>
              <a:rPr lang="en-US" dirty="0" err="1"/>
              <a:t>yaitu</a:t>
            </a:r>
            <a:r>
              <a:rPr lang="en-US" dirty="0"/>
              <a:t> Oracle, SQL Server </a:t>
            </a:r>
            <a:r>
              <a:rPr lang="en-US" dirty="0" err="1"/>
              <a:t>dan</a:t>
            </a:r>
            <a:r>
              <a:rPr lang="en-US" dirty="0"/>
              <a:t> DB2.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747" y="1638695"/>
            <a:ext cx="10892038" cy="56436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Microsoft SQL Server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database </a:t>
            </a:r>
            <a:r>
              <a:rPr lang="en-US" dirty="0" err="1"/>
              <a:t>handal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terkemuka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Indonesia.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Microsoft SQL Server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pendobrak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inovasi</a:t>
            </a:r>
            <a:r>
              <a:rPr lang="en-US" dirty="0"/>
              <a:t> database modern yang </a:t>
            </a:r>
            <a:r>
              <a:rPr lang="en-US" dirty="0" err="1"/>
              <a:t>mengetengahkan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, </a:t>
            </a:r>
            <a:r>
              <a:rPr lang="en-US" dirty="0" err="1"/>
              <a:t>kecepatan</a:t>
            </a:r>
            <a:r>
              <a:rPr lang="en-US" dirty="0"/>
              <a:t>, </a:t>
            </a:r>
            <a:r>
              <a:rPr lang="en-US" dirty="0" err="1"/>
              <a:t>ketepatan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kecanggihan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mengelola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database modern </a:t>
            </a:r>
            <a:r>
              <a:rPr lang="en-US" dirty="0" err="1"/>
              <a:t>berskala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, </a:t>
            </a:r>
            <a:r>
              <a:rPr lang="en-US" dirty="0" err="1"/>
              <a:t>menengah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 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4965" y="5286388"/>
            <a:ext cx="5205895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4964" y="2"/>
            <a:ext cx="9181677" cy="1764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4964" y="1714488"/>
            <a:ext cx="5937649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4964" y="3429000"/>
            <a:ext cx="6424691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735258" y="2012946"/>
            <a:ext cx="5310953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Produk</a:t>
            </a:r>
            <a:r>
              <a:rPr lang="en-US" sz="20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(p) : </a:t>
            </a:r>
            <a:r>
              <a:rPr lang="en-US" sz="2000" b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kodeProduk</a:t>
            </a:r>
            <a:r>
              <a:rPr lang="en-US" sz="20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(PK),  </a:t>
            </a:r>
            <a:r>
              <a:rPr lang="en-US" sz="2000" b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namaproduk</a:t>
            </a:r>
            <a:r>
              <a:rPr lang="en-US" sz="20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 </a:t>
            </a:r>
            <a:r>
              <a:rPr lang="en-US" sz="2000" b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jenis,harga</a:t>
            </a:r>
            <a:endParaRPr lang="en-US" sz="20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Pelanggan</a:t>
            </a:r>
            <a:r>
              <a:rPr lang="en-US" sz="20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(n) : </a:t>
            </a:r>
            <a:r>
              <a:rPr lang="en-US" sz="2000" b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kodePelanggan</a:t>
            </a:r>
            <a:r>
              <a:rPr lang="en-US" sz="20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(PK), </a:t>
            </a:r>
            <a:r>
              <a:rPr lang="en-US" sz="2000" b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namapelanggan</a:t>
            </a:r>
            <a:r>
              <a:rPr lang="en-US" sz="20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b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kota</a:t>
            </a:r>
            <a:endParaRPr lang="en-US" sz="20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Nota(t) 	: </a:t>
            </a:r>
            <a:r>
              <a:rPr lang="en-US" sz="2000" b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noNota</a:t>
            </a:r>
            <a:r>
              <a:rPr lang="en-US" sz="20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(PK), </a:t>
            </a:r>
            <a:r>
              <a:rPr lang="en-US" sz="2000" b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tglnota</a:t>
            </a:r>
            <a:r>
              <a:rPr lang="en-US" sz="20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lang="en-US" sz="2000" b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kodePelanggan</a:t>
            </a:r>
            <a:r>
              <a:rPr lang="en-US" sz="20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(FK)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latin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DetailNota</a:t>
            </a:r>
            <a:r>
              <a:rPr lang="en-US" sz="20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(d) : </a:t>
            </a:r>
            <a:r>
              <a:rPr lang="en-US" sz="2000" b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noNota</a:t>
            </a:r>
            <a:r>
              <a:rPr lang="en-US" sz="20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(FK), </a:t>
            </a:r>
            <a:r>
              <a:rPr lang="en-US" sz="2000" b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kodeProduk</a:t>
            </a:r>
            <a:r>
              <a:rPr lang="en-US" sz="20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(FK), </a:t>
            </a:r>
            <a:r>
              <a:rPr lang="en-US" sz="2000" b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jumlahbeli</a:t>
            </a:r>
            <a:endParaRPr lang="en-US" sz="2000" b="1" dirty="0">
              <a:latin typeface="Arial" pitchFamily="34" charset="0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35092" y="319667"/>
            <a:ext cx="9271735" cy="6109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205" y="2000240"/>
            <a:ext cx="9217660" cy="4095760"/>
          </a:xfrm>
        </p:spPr>
        <p:txBody>
          <a:bodyPr/>
          <a:lstStyle/>
          <a:p>
            <a:pPr>
              <a:buNone/>
            </a:pPr>
            <a:r>
              <a:rPr lang="en-US" sz="4400" dirty="0" err="1"/>
              <a:t>Menampilkan</a:t>
            </a:r>
            <a:r>
              <a:rPr lang="en-US" sz="4400" dirty="0"/>
              <a:t> </a:t>
            </a:r>
            <a:r>
              <a:rPr lang="en-US" sz="4400" dirty="0" err="1"/>
              <a:t>nama</a:t>
            </a:r>
            <a:r>
              <a:rPr lang="en-US" sz="4400" dirty="0"/>
              <a:t> </a:t>
            </a:r>
            <a:r>
              <a:rPr lang="en-US" sz="4400" dirty="0" err="1"/>
              <a:t>produk</a:t>
            </a:r>
            <a:r>
              <a:rPr lang="en-US" sz="4400" dirty="0"/>
              <a:t> </a:t>
            </a:r>
            <a:r>
              <a:rPr lang="en-US" sz="4400" dirty="0" err="1"/>
              <a:t>dan</a:t>
            </a:r>
            <a:r>
              <a:rPr lang="en-US" sz="4400" dirty="0"/>
              <a:t> total </a:t>
            </a:r>
            <a:r>
              <a:rPr lang="en-US" sz="4400" dirty="0" err="1"/>
              <a:t>penjualan</a:t>
            </a:r>
            <a:r>
              <a:rPr lang="en-US" sz="4400" dirty="0"/>
              <a:t> per </a:t>
            </a:r>
            <a:r>
              <a:rPr lang="en-US" sz="4400" dirty="0" err="1"/>
              <a:t>produk</a:t>
            </a:r>
            <a:r>
              <a:rPr lang="en-US" sz="4400" dirty="0"/>
              <a:t>!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006" y="714356"/>
            <a:ext cx="10905418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205" y="2000240"/>
            <a:ext cx="9217660" cy="4095760"/>
          </a:xfrm>
        </p:spPr>
        <p:txBody>
          <a:bodyPr/>
          <a:lstStyle/>
          <a:p>
            <a:pPr>
              <a:buNone/>
            </a:pPr>
            <a:r>
              <a:rPr lang="en-US" sz="4400" dirty="0" err="1"/>
              <a:t>Menampilkan</a:t>
            </a:r>
            <a:r>
              <a:rPr lang="en-US" sz="4400" dirty="0"/>
              <a:t> </a:t>
            </a:r>
            <a:r>
              <a:rPr lang="en-US" sz="4400" dirty="0" err="1"/>
              <a:t>nama</a:t>
            </a:r>
            <a:r>
              <a:rPr lang="en-US" sz="4400" dirty="0"/>
              <a:t> </a:t>
            </a:r>
            <a:r>
              <a:rPr lang="en-US" sz="4400" dirty="0" err="1"/>
              <a:t>produk</a:t>
            </a:r>
            <a:r>
              <a:rPr lang="en-US" sz="4400" dirty="0"/>
              <a:t> </a:t>
            </a:r>
            <a:r>
              <a:rPr lang="en-US" sz="4400" dirty="0" err="1"/>
              <a:t>dan</a:t>
            </a:r>
            <a:r>
              <a:rPr lang="en-US" sz="4400" dirty="0"/>
              <a:t> total </a:t>
            </a:r>
            <a:r>
              <a:rPr lang="en-US" sz="4400" dirty="0" err="1"/>
              <a:t>penjualan</a:t>
            </a:r>
            <a:r>
              <a:rPr lang="en-US" sz="4400" dirty="0"/>
              <a:t> per </a:t>
            </a:r>
            <a:r>
              <a:rPr lang="en-US" sz="4400" dirty="0" err="1"/>
              <a:t>produk</a:t>
            </a:r>
            <a:r>
              <a:rPr lang="en-US" sz="4400" dirty="0"/>
              <a:t> </a:t>
            </a:r>
            <a:r>
              <a:rPr lang="en-US" sz="4400" dirty="0" err="1"/>
              <a:t>beserta</a:t>
            </a:r>
            <a:r>
              <a:rPr lang="en-US" sz="4400" dirty="0"/>
              <a:t> total </a:t>
            </a:r>
            <a:r>
              <a:rPr lang="en-US" sz="4400" dirty="0" err="1"/>
              <a:t>seluruh</a:t>
            </a:r>
            <a:r>
              <a:rPr lang="en-US" sz="4400" dirty="0"/>
              <a:t> </a:t>
            </a:r>
            <a:r>
              <a:rPr lang="en-US" sz="4400" dirty="0" err="1"/>
              <a:t>produk</a:t>
            </a:r>
            <a:r>
              <a:rPr lang="en-US" sz="4400" dirty="0"/>
              <a:t>!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i2" id="{DA702178-1D17-4301-B433-25F507032DE5}" vid="{942C347E-8254-424B-9942-39C725FADC64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 Them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 Them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 Them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 Them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 Them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 Them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 Them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 Them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 Them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 Them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 Them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 Them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 Them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 Them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 Them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 Them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 Them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 Them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 Them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 Theme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 Kuliah</Template>
  <TotalTime>50</TotalTime>
  <Words>339</Words>
  <Application>Microsoft Office PowerPoint</Application>
  <PresentationFormat>Widescreen</PresentationFormat>
  <Paragraphs>35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Book Antiqua</vt:lpstr>
      <vt:lpstr>Calibri</vt:lpstr>
      <vt:lpstr>Georgia</vt:lpstr>
      <vt:lpstr>Times New Roman</vt:lpstr>
      <vt:lpstr>Tema Office</vt:lpstr>
      <vt:lpstr>Office Theme</vt:lpstr>
      <vt:lpstr>Data Warehouse  Program Studi Sistem Informasi Fakultas Ilmu Komputer dan Rekayasa</vt:lpstr>
      <vt:lpstr>Perancangan Datawarehouse dengan Microsoft SQL Server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Roll Up</vt:lpstr>
      <vt:lpstr>PowerPoint Presentation</vt:lpstr>
      <vt:lpstr>PowerPoint Presentation</vt:lpstr>
      <vt:lpstr>PowerPoint Presentation</vt:lpstr>
      <vt:lpstr>PowerPoint Presentation</vt:lpstr>
      <vt:lpstr>Star Schema</vt:lpstr>
      <vt:lpstr>PowerPoint Presentation</vt:lpstr>
      <vt:lpstr>Slice</vt:lpstr>
      <vt:lpstr>PowerPoint Presentation</vt:lpstr>
      <vt:lpstr>Dice</vt:lpstr>
      <vt:lpstr>PowerPoint Presentation</vt:lpstr>
      <vt:lpstr>Snowflake Schema</vt:lpstr>
      <vt:lpstr>Fact Constellation</vt:lpstr>
      <vt:lpstr>Latihan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 MATA KULIAH</dc:title>
  <dc:creator>M. Rizky Pribadi</dc:creator>
  <cp:lastModifiedBy>Mardiani Mardiani</cp:lastModifiedBy>
  <cp:revision>15</cp:revision>
  <dcterms:created xsi:type="dcterms:W3CDTF">2021-09-10T02:16:09Z</dcterms:created>
  <dcterms:modified xsi:type="dcterms:W3CDTF">2024-10-15T03:53:22Z</dcterms:modified>
</cp:coreProperties>
</file>