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embeddedFontLst>
    <p:embeddedFont>
      <p:font typeface="Tahoma"/>
      <p:regular r:id="rId57"/>
      <p:bold r:id="rId58"/>
    </p:embeddedFont>
    <p:embeddedFont>
      <p:font typeface="Book Antiqua"/>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3" roundtripDataSignature="AMtx7mjHv9i2Ba2nVcXibOxmkai5bPjk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ookAntiqua-boldItalic.fntdata"/><Relationship Id="rId61" Type="http://schemas.openxmlformats.org/officeDocument/2006/relationships/font" Target="fonts/BookAntiqua-italic.fntdata"/><Relationship Id="rId20" Type="http://schemas.openxmlformats.org/officeDocument/2006/relationships/slide" Target="slides/slide15.xml"/><Relationship Id="rId63"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ookAntiqua-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Tahoma-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BookAntiqua-regular.fntdata"/><Relationship Id="rId14" Type="http://schemas.openxmlformats.org/officeDocument/2006/relationships/slide" Target="slides/slide9.xml"/><Relationship Id="rId58" Type="http://schemas.openxmlformats.org/officeDocument/2006/relationships/font" Target="fonts/Tahom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18d242bf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3118d242bf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18d242bfe_0_1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3118d242bfe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18d242bfe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3118d242bfe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p:cSld name="Slide Judul">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50"/>
          <p:cNvSpPr txBox="1"/>
          <p:nvPr>
            <p:ph type="ctrTitle"/>
          </p:nvPr>
        </p:nvSpPr>
        <p:spPr>
          <a:xfrm>
            <a:off x="1524000" y="2902002"/>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1F3864"/>
              </a:buClr>
              <a:buSzPts val="6000"/>
              <a:buFont typeface="Book Antiqua"/>
              <a:buNone/>
              <a:defRPr sz="6000">
                <a:solidFill>
                  <a:srgbClr val="1F386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bg>
      <p:bgPr>
        <a:blipFill>
          <a:blip r:embed="rId2">
            <a:alphaModFix/>
          </a:blip>
          <a:stretch>
            <a:fillRect/>
          </a:stretch>
        </a:blipFill>
      </p:bgPr>
    </p:bg>
    <p:spTree>
      <p:nvGrpSpPr>
        <p:cNvPr id="74" name="Shape 74"/>
        <p:cNvGrpSpPr/>
        <p:nvPr/>
      </p:nvGrpSpPr>
      <p:grpSpPr>
        <a:xfrm>
          <a:off x="0" y="0"/>
          <a:ext cx="0" cy="0"/>
          <a:chOff x="0" y="0"/>
          <a:chExt cx="0" cy="0"/>
        </a:xfrm>
      </p:grpSpPr>
      <p:sp>
        <p:nvSpPr>
          <p:cNvPr id="75" name="Google Shape;75;p61"/>
          <p:cNvSpPr txBox="1"/>
          <p:nvPr>
            <p:ph type="title"/>
          </p:nvPr>
        </p:nvSpPr>
        <p:spPr>
          <a:xfrm>
            <a:off x="838200" y="298050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a:solidFill>
                  <a:srgbClr val="1F3864"/>
                </a:solidFill>
                <a:latin typeface="Book Antiqua"/>
                <a:ea typeface="Book Antiqua"/>
                <a:cs typeface="Book Antiqua"/>
                <a:sym typeface="Book Antiqu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Book Antiqua"/>
                <a:ea typeface="Book Antiqua"/>
                <a:cs typeface="Book Antiqua"/>
                <a:sym typeface="Book Antiqu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Book Antiqua"/>
                <a:ea typeface="Book Antiqua"/>
                <a:cs typeface="Book Antiqua"/>
                <a:sym typeface="Book Antiqu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1pPr>
            <a:lvl2pPr indent="0" lvl="1"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2pPr>
            <a:lvl3pPr indent="0" lvl="2"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3pPr>
            <a:lvl4pPr indent="0" lvl="3"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4pPr>
            <a:lvl5pPr indent="0" lvl="4"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5pPr>
            <a:lvl6pPr indent="0" lvl="5"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6pPr>
            <a:lvl7pPr indent="0" lvl="6"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7pPr>
            <a:lvl8pPr indent="0" lvl="7"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8pPr>
            <a:lvl9pPr indent="0" lvl="8" marL="0" algn="r">
              <a:lnSpc>
                <a:spcPct val="100000"/>
              </a:lnSpc>
              <a:spcBef>
                <a:spcPts val="0"/>
              </a:spcBef>
              <a:spcAft>
                <a:spcPts val="0"/>
              </a:spcAft>
              <a:buSzPts val="1200"/>
              <a:buNone/>
              <a:defRPr b="0" i="0" sz="1200" u="none" cap="none" strike="noStrike">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53"/>
          <p:cNvSpPr txBox="1"/>
          <p:nvPr>
            <p:ph type="title"/>
          </p:nvPr>
        </p:nvSpPr>
        <p:spPr>
          <a:xfrm>
            <a:off x="831850" y="3062288"/>
            <a:ext cx="10515600" cy="15001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F3864"/>
              </a:buClr>
              <a:buSzPts val="6000"/>
              <a:buFont typeface="Book Antiqua"/>
              <a:buNone/>
              <a:defRPr sz="6000">
                <a:solidFill>
                  <a:srgbClr val="1F386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53"/>
          <p:cNvSpPr txBox="1"/>
          <p:nvPr>
            <p:ph idx="1" type="body"/>
          </p:nvPr>
        </p:nvSpPr>
        <p:spPr>
          <a:xfrm>
            <a:off x="831850" y="4589463"/>
            <a:ext cx="10515600" cy="6873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002060"/>
              </a:buClr>
              <a:buSzPts val="2400"/>
              <a:buNone/>
              <a:defRPr sz="2400">
                <a:solidFill>
                  <a:srgbClr val="002060"/>
                </a:solidFill>
                <a:latin typeface="Book Antiqua"/>
                <a:ea typeface="Book Antiqua"/>
                <a:cs typeface="Book Antiqua"/>
                <a:sym typeface="Book Antiqua"/>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9" name="Google Shape;19;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Book Antiqua"/>
                <a:ea typeface="Book Antiqua"/>
                <a:cs typeface="Book Antiqua"/>
                <a:sym typeface="Book Antiqua"/>
              </a:defRPr>
            </a:lvl1pPr>
            <a:lvl2pPr indent="0" lvl="1" marL="0" algn="r">
              <a:spcBef>
                <a:spcPts val="0"/>
              </a:spcBef>
              <a:buNone/>
              <a:defRPr sz="1200">
                <a:solidFill>
                  <a:srgbClr val="888888"/>
                </a:solidFill>
                <a:latin typeface="Book Antiqua"/>
                <a:ea typeface="Book Antiqua"/>
                <a:cs typeface="Book Antiqua"/>
                <a:sym typeface="Book Antiqua"/>
              </a:defRPr>
            </a:lvl2pPr>
            <a:lvl3pPr indent="0" lvl="2" marL="0" algn="r">
              <a:spcBef>
                <a:spcPts val="0"/>
              </a:spcBef>
              <a:buNone/>
              <a:defRPr sz="1200">
                <a:solidFill>
                  <a:srgbClr val="888888"/>
                </a:solidFill>
                <a:latin typeface="Book Antiqua"/>
                <a:ea typeface="Book Antiqua"/>
                <a:cs typeface="Book Antiqua"/>
                <a:sym typeface="Book Antiqua"/>
              </a:defRPr>
            </a:lvl3pPr>
            <a:lvl4pPr indent="0" lvl="3" marL="0" algn="r">
              <a:spcBef>
                <a:spcPts val="0"/>
              </a:spcBef>
              <a:buNone/>
              <a:defRPr sz="1200">
                <a:solidFill>
                  <a:srgbClr val="888888"/>
                </a:solidFill>
                <a:latin typeface="Book Antiqua"/>
                <a:ea typeface="Book Antiqua"/>
                <a:cs typeface="Book Antiqua"/>
                <a:sym typeface="Book Antiqua"/>
              </a:defRPr>
            </a:lvl4pPr>
            <a:lvl5pPr indent="0" lvl="4" marL="0" algn="r">
              <a:spcBef>
                <a:spcPts val="0"/>
              </a:spcBef>
              <a:buNone/>
              <a:defRPr sz="1200">
                <a:solidFill>
                  <a:srgbClr val="888888"/>
                </a:solidFill>
                <a:latin typeface="Book Antiqua"/>
                <a:ea typeface="Book Antiqua"/>
                <a:cs typeface="Book Antiqua"/>
                <a:sym typeface="Book Antiqua"/>
              </a:defRPr>
            </a:lvl5pPr>
            <a:lvl6pPr indent="0" lvl="5" marL="0" algn="r">
              <a:spcBef>
                <a:spcPts val="0"/>
              </a:spcBef>
              <a:buNone/>
              <a:defRPr sz="1200">
                <a:solidFill>
                  <a:srgbClr val="888888"/>
                </a:solidFill>
                <a:latin typeface="Book Antiqua"/>
                <a:ea typeface="Book Antiqua"/>
                <a:cs typeface="Book Antiqua"/>
                <a:sym typeface="Book Antiqua"/>
              </a:defRPr>
            </a:lvl6pPr>
            <a:lvl7pPr indent="0" lvl="6" marL="0" algn="r">
              <a:spcBef>
                <a:spcPts val="0"/>
              </a:spcBef>
              <a:buNone/>
              <a:defRPr sz="1200">
                <a:solidFill>
                  <a:srgbClr val="888888"/>
                </a:solidFill>
                <a:latin typeface="Book Antiqua"/>
                <a:ea typeface="Book Antiqua"/>
                <a:cs typeface="Book Antiqua"/>
                <a:sym typeface="Book Antiqua"/>
              </a:defRPr>
            </a:lvl7pPr>
            <a:lvl8pPr indent="0" lvl="7" marL="0" algn="r">
              <a:spcBef>
                <a:spcPts val="0"/>
              </a:spcBef>
              <a:buNone/>
              <a:defRPr sz="1200">
                <a:solidFill>
                  <a:srgbClr val="888888"/>
                </a:solidFill>
                <a:latin typeface="Book Antiqua"/>
                <a:ea typeface="Book Antiqua"/>
                <a:cs typeface="Book Antiqua"/>
                <a:sym typeface="Book Antiqua"/>
              </a:defRPr>
            </a:lvl8pPr>
            <a:lvl9pPr indent="0" lvl="8" marL="0" algn="r">
              <a:spcBef>
                <a:spcPts val="0"/>
              </a:spcBef>
              <a:buNone/>
              <a:defRPr sz="1200">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54"/>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060"/>
              </a:buClr>
              <a:buSzPts val="4000"/>
              <a:buFont typeface="Book Antiqua"/>
              <a:buNone/>
              <a:defRPr sz="40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4"/>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002060"/>
              </a:buClr>
              <a:buSzPts val="2800"/>
              <a:buChar char="•"/>
              <a:defRPr>
                <a:solidFill>
                  <a:srgbClr val="002060"/>
                </a:solidFill>
              </a:defRPr>
            </a:lvl1pPr>
            <a:lvl2pPr indent="-381000" lvl="1" marL="914400" algn="l">
              <a:lnSpc>
                <a:spcPct val="90000"/>
              </a:lnSpc>
              <a:spcBef>
                <a:spcPts val="500"/>
              </a:spcBef>
              <a:spcAft>
                <a:spcPts val="0"/>
              </a:spcAft>
              <a:buClr>
                <a:srgbClr val="002060"/>
              </a:buClr>
              <a:buSzPts val="2400"/>
              <a:buChar char="•"/>
              <a:defRPr>
                <a:solidFill>
                  <a:srgbClr val="002060"/>
                </a:solidFill>
              </a:defRPr>
            </a:lvl2pPr>
            <a:lvl3pPr indent="-355600" lvl="2" marL="1371600" algn="l">
              <a:lnSpc>
                <a:spcPct val="90000"/>
              </a:lnSpc>
              <a:spcBef>
                <a:spcPts val="500"/>
              </a:spcBef>
              <a:spcAft>
                <a:spcPts val="0"/>
              </a:spcAft>
              <a:buClr>
                <a:srgbClr val="002060"/>
              </a:buClr>
              <a:buSzPts val="2000"/>
              <a:buChar char="•"/>
              <a:defRPr>
                <a:solidFill>
                  <a:srgbClr val="002060"/>
                </a:solidFill>
              </a:defRPr>
            </a:lvl3pPr>
            <a:lvl4pPr indent="-342900" lvl="3" marL="1828800" algn="l">
              <a:lnSpc>
                <a:spcPct val="90000"/>
              </a:lnSpc>
              <a:spcBef>
                <a:spcPts val="500"/>
              </a:spcBef>
              <a:spcAft>
                <a:spcPts val="0"/>
              </a:spcAft>
              <a:buClr>
                <a:srgbClr val="002060"/>
              </a:buClr>
              <a:buSzPts val="1800"/>
              <a:buChar char="•"/>
              <a:defRPr>
                <a:solidFill>
                  <a:srgbClr val="002060"/>
                </a:solidFill>
              </a:defRPr>
            </a:lvl4pPr>
            <a:lvl5pPr indent="-342900" lvl="4" marL="2286000" algn="l">
              <a:lnSpc>
                <a:spcPct val="90000"/>
              </a:lnSpc>
              <a:spcBef>
                <a:spcPts val="500"/>
              </a:spcBef>
              <a:spcAft>
                <a:spcPts val="0"/>
              </a:spcAft>
              <a:buClr>
                <a:srgbClr val="002060"/>
              </a:buClr>
              <a:buSzPts val="1800"/>
              <a:buChar char="•"/>
              <a:defRPr>
                <a:solidFill>
                  <a:srgbClr val="002060"/>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55"/>
          <p:cNvSpPr txBox="1"/>
          <p:nvPr>
            <p:ph type="title"/>
          </p:nvPr>
        </p:nvSpPr>
        <p:spPr>
          <a:xfrm>
            <a:off x="838200" y="2980505"/>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1F3864"/>
              </a:buClr>
              <a:buSzPts val="4400"/>
              <a:buFont typeface="Book Antiqua"/>
              <a:buNone/>
              <a:defRPr>
                <a:solidFill>
                  <a:srgbClr val="1F3864"/>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Book Antiqua"/>
                <a:ea typeface="Book Antiqua"/>
                <a:cs typeface="Book Antiqua"/>
                <a:sym typeface="Book Antiqua"/>
              </a:defRPr>
            </a:lvl1pPr>
            <a:lvl2pPr indent="0" lvl="1" marL="0" algn="r">
              <a:spcBef>
                <a:spcPts val="0"/>
              </a:spcBef>
              <a:buNone/>
              <a:defRPr sz="1200">
                <a:solidFill>
                  <a:srgbClr val="888888"/>
                </a:solidFill>
                <a:latin typeface="Book Antiqua"/>
                <a:ea typeface="Book Antiqua"/>
                <a:cs typeface="Book Antiqua"/>
                <a:sym typeface="Book Antiqua"/>
              </a:defRPr>
            </a:lvl2pPr>
            <a:lvl3pPr indent="0" lvl="2" marL="0" algn="r">
              <a:spcBef>
                <a:spcPts val="0"/>
              </a:spcBef>
              <a:buNone/>
              <a:defRPr sz="1200">
                <a:solidFill>
                  <a:srgbClr val="888888"/>
                </a:solidFill>
                <a:latin typeface="Book Antiqua"/>
                <a:ea typeface="Book Antiqua"/>
                <a:cs typeface="Book Antiqua"/>
                <a:sym typeface="Book Antiqua"/>
              </a:defRPr>
            </a:lvl3pPr>
            <a:lvl4pPr indent="0" lvl="3" marL="0" algn="r">
              <a:spcBef>
                <a:spcPts val="0"/>
              </a:spcBef>
              <a:buNone/>
              <a:defRPr sz="1200">
                <a:solidFill>
                  <a:srgbClr val="888888"/>
                </a:solidFill>
                <a:latin typeface="Book Antiqua"/>
                <a:ea typeface="Book Antiqua"/>
                <a:cs typeface="Book Antiqua"/>
                <a:sym typeface="Book Antiqua"/>
              </a:defRPr>
            </a:lvl4pPr>
            <a:lvl5pPr indent="0" lvl="4" marL="0" algn="r">
              <a:spcBef>
                <a:spcPts val="0"/>
              </a:spcBef>
              <a:buNone/>
              <a:defRPr sz="1200">
                <a:solidFill>
                  <a:srgbClr val="888888"/>
                </a:solidFill>
                <a:latin typeface="Book Antiqua"/>
                <a:ea typeface="Book Antiqua"/>
                <a:cs typeface="Book Antiqua"/>
                <a:sym typeface="Book Antiqua"/>
              </a:defRPr>
            </a:lvl5pPr>
            <a:lvl6pPr indent="0" lvl="5" marL="0" algn="r">
              <a:spcBef>
                <a:spcPts val="0"/>
              </a:spcBef>
              <a:buNone/>
              <a:defRPr sz="1200">
                <a:solidFill>
                  <a:srgbClr val="888888"/>
                </a:solidFill>
                <a:latin typeface="Book Antiqua"/>
                <a:ea typeface="Book Antiqua"/>
                <a:cs typeface="Book Antiqua"/>
                <a:sym typeface="Book Antiqua"/>
              </a:defRPr>
            </a:lvl6pPr>
            <a:lvl7pPr indent="0" lvl="6" marL="0" algn="r">
              <a:spcBef>
                <a:spcPts val="0"/>
              </a:spcBef>
              <a:buNone/>
              <a:defRPr sz="1200">
                <a:solidFill>
                  <a:srgbClr val="888888"/>
                </a:solidFill>
                <a:latin typeface="Book Antiqua"/>
                <a:ea typeface="Book Antiqua"/>
                <a:cs typeface="Book Antiqua"/>
                <a:sym typeface="Book Antiqua"/>
              </a:defRPr>
            </a:lvl7pPr>
            <a:lvl8pPr indent="0" lvl="7" marL="0" algn="r">
              <a:spcBef>
                <a:spcPts val="0"/>
              </a:spcBef>
              <a:buNone/>
              <a:defRPr sz="1200">
                <a:solidFill>
                  <a:srgbClr val="888888"/>
                </a:solidFill>
                <a:latin typeface="Book Antiqua"/>
                <a:ea typeface="Book Antiqua"/>
                <a:cs typeface="Book Antiqua"/>
                <a:sym typeface="Book Antiqua"/>
              </a:defRPr>
            </a:lvl8pPr>
            <a:lvl9pPr indent="0" lvl="8" marL="0" algn="r">
              <a:spcBef>
                <a:spcPts val="0"/>
              </a:spcBef>
              <a:buNone/>
              <a:defRPr sz="1200">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2"/>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sz="40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2"/>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solidFill>
                  <a:srgbClr val="002060"/>
                </a:solidFill>
              </a:defRPr>
            </a:lvl1pPr>
            <a:lvl2pPr indent="-381000" lvl="1" marL="914400" algn="l">
              <a:lnSpc>
                <a:spcPct val="90000"/>
              </a:lnSpc>
              <a:spcBef>
                <a:spcPts val="500"/>
              </a:spcBef>
              <a:spcAft>
                <a:spcPts val="0"/>
              </a:spcAft>
              <a:buSzPts val="2400"/>
              <a:buChar char="•"/>
              <a:defRPr>
                <a:solidFill>
                  <a:srgbClr val="002060"/>
                </a:solidFill>
              </a:defRPr>
            </a:lvl2pPr>
            <a:lvl3pPr indent="-355600" lvl="2" marL="1371600" algn="l">
              <a:lnSpc>
                <a:spcPct val="90000"/>
              </a:lnSpc>
              <a:spcBef>
                <a:spcPts val="500"/>
              </a:spcBef>
              <a:spcAft>
                <a:spcPts val="0"/>
              </a:spcAft>
              <a:buSzPts val="2000"/>
              <a:buChar char="•"/>
              <a:defRPr>
                <a:solidFill>
                  <a:srgbClr val="002060"/>
                </a:solidFill>
              </a:defRPr>
            </a:lvl3pPr>
            <a:lvl4pPr indent="-342900" lvl="3" marL="1828800" algn="l">
              <a:lnSpc>
                <a:spcPct val="90000"/>
              </a:lnSpc>
              <a:spcBef>
                <a:spcPts val="500"/>
              </a:spcBef>
              <a:spcAft>
                <a:spcPts val="0"/>
              </a:spcAft>
              <a:buSzPts val="1800"/>
              <a:buChar char="•"/>
              <a:defRPr>
                <a:solidFill>
                  <a:srgbClr val="002060"/>
                </a:solidFill>
              </a:defRPr>
            </a:lvl4pPr>
            <a:lvl5pPr indent="-342900" lvl="4" marL="2286000" algn="l">
              <a:lnSpc>
                <a:spcPct val="90000"/>
              </a:lnSpc>
              <a:spcBef>
                <a:spcPts val="500"/>
              </a:spcBef>
              <a:spcAft>
                <a:spcPts val="0"/>
              </a:spcAft>
              <a:buSzPts val="1800"/>
              <a:buChar char="•"/>
              <a:defRPr>
                <a:solidFill>
                  <a:srgbClr val="002060"/>
                </a:solidFill>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42" name="Google Shape;4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a:lvl1pPr>
            <a:lvl2pPr indent="0" lvl="1" marL="0" marR="0" algn="r">
              <a:lnSpc>
                <a:spcPct val="100000"/>
              </a:lnSpc>
              <a:spcBef>
                <a:spcPts val="0"/>
              </a:spcBef>
              <a:spcAft>
                <a:spcPts val="0"/>
              </a:spcAft>
              <a:buClr>
                <a:srgbClr val="000000"/>
              </a:buClr>
              <a:buSzPts val="1200"/>
              <a:buFont typeface="Arial"/>
              <a:buNone/>
              <a:defRPr/>
            </a:lvl2pPr>
            <a:lvl3pPr indent="0" lvl="2" marL="0" marR="0" algn="r">
              <a:lnSpc>
                <a:spcPct val="100000"/>
              </a:lnSpc>
              <a:spcBef>
                <a:spcPts val="0"/>
              </a:spcBef>
              <a:spcAft>
                <a:spcPts val="0"/>
              </a:spcAft>
              <a:buClr>
                <a:srgbClr val="000000"/>
              </a:buClr>
              <a:buSzPts val="1200"/>
              <a:buFont typeface="Arial"/>
              <a:buNone/>
              <a:defRPr/>
            </a:lvl3pPr>
            <a:lvl4pPr indent="0" lvl="3" marL="0" marR="0" algn="r">
              <a:lnSpc>
                <a:spcPct val="100000"/>
              </a:lnSpc>
              <a:spcBef>
                <a:spcPts val="0"/>
              </a:spcBef>
              <a:spcAft>
                <a:spcPts val="0"/>
              </a:spcAft>
              <a:buClr>
                <a:srgbClr val="000000"/>
              </a:buClr>
              <a:buSzPts val="1200"/>
              <a:buFont typeface="Arial"/>
              <a:buNone/>
              <a:defRPr/>
            </a:lvl4pPr>
            <a:lvl5pPr indent="0" lvl="4" marL="0" marR="0" algn="r">
              <a:lnSpc>
                <a:spcPct val="100000"/>
              </a:lnSpc>
              <a:spcBef>
                <a:spcPts val="0"/>
              </a:spcBef>
              <a:spcAft>
                <a:spcPts val="0"/>
              </a:spcAft>
              <a:buClr>
                <a:srgbClr val="000000"/>
              </a:buClr>
              <a:buSzPts val="1200"/>
              <a:buFont typeface="Arial"/>
              <a:buNone/>
              <a:defRPr/>
            </a:lvl5pPr>
            <a:lvl6pPr indent="0" lvl="5" marL="0" marR="0" algn="r">
              <a:lnSpc>
                <a:spcPct val="100000"/>
              </a:lnSpc>
              <a:spcBef>
                <a:spcPts val="0"/>
              </a:spcBef>
              <a:spcAft>
                <a:spcPts val="0"/>
              </a:spcAft>
              <a:buClr>
                <a:srgbClr val="000000"/>
              </a:buClr>
              <a:buSzPts val="1200"/>
              <a:buFont typeface="Arial"/>
              <a:buNone/>
              <a:defRPr/>
            </a:lvl6pPr>
            <a:lvl7pPr indent="0" lvl="6" marL="0" marR="0" algn="r">
              <a:lnSpc>
                <a:spcPct val="100000"/>
              </a:lnSpc>
              <a:spcBef>
                <a:spcPts val="0"/>
              </a:spcBef>
              <a:spcAft>
                <a:spcPts val="0"/>
              </a:spcAft>
              <a:buClr>
                <a:srgbClr val="000000"/>
              </a:buClr>
              <a:buSzPts val="1200"/>
              <a:buFont typeface="Arial"/>
              <a:buNone/>
              <a:defRPr/>
            </a:lvl7pPr>
            <a:lvl8pPr indent="0" lvl="7" marL="0" marR="0" algn="r">
              <a:lnSpc>
                <a:spcPct val="100000"/>
              </a:lnSpc>
              <a:spcBef>
                <a:spcPts val="0"/>
              </a:spcBef>
              <a:spcAft>
                <a:spcPts val="0"/>
              </a:spcAft>
              <a:buClr>
                <a:srgbClr val="000000"/>
              </a:buClr>
              <a:buSzPts val="1200"/>
              <a:buFont typeface="Arial"/>
              <a:buNone/>
              <a:defRPr/>
            </a:lvl8pPr>
            <a:lvl9pPr indent="0" lvl="8" marL="0" marR="0" algn="r">
              <a:lnSpc>
                <a:spcPct val="100000"/>
              </a:lnSpc>
              <a:spcBef>
                <a:spcPts val="0"/>
              </a:spcBef>
              <a:spcAft>
                <a:spcPts val="0"/>
              </a:spcAft>
              <a:buClr>
                <a:srgbClr val="000000"/>
              </a:buClr>
              <a:buSzPts val="12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5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8" name="Google Shape;48;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5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 name="Shape 62"/>
        <p:cNvGrpSpPr/>
        <p:nvPr/>
      </p:nvGrpSpPr>
      <p:grpSpPr>
        <a:xfrm>
          <a:off x="0" y="0"/>
          <a:ext cx="0" cy="0"/>
          <a:chOff x="0" y="0"/>
          <a:chExt cx="0" cy="0"/>
        </a:xfrm>
      </p:grpSpPr>
      <p:sp>
        <p:nvSpPr>
          <p:cNvPr id="63" name="Google Shape;63;p59"/>
          <p:cNvSpPr txBox="1"/>
          <p:nvPr>
            <p:ph type="title"/>
          </p:nvPr>
        </p:nvSpPr>
        <p:spPr>
          <a:xfrm>
            <a:off x="838200" y="685800"/>
            <a:ext cx="10515600" cy="9604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theme" Target="../theme/theme3.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Book Antiqua"/>
              <a:buNone/>
              <a:defRPr b="0" i="0" sz="4400" u="none" cap="none" strike="noStrike">
                <a:solidFill>
                  <a:schemeClr val="dk1"/>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Book Antiqua"/>
                <a:ea typeface="Book Antiqua"/>
                <a:cs typeface="Book Antiqua"/>
                <a:sym typeface="Book Antiqua"/>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Book Antiqua"/>
                <a:ea typeface="Book Antiqua"/>
                <a:cs typeface="Book Antiqua"/>
                <a:sym typeface="Book Antiqua"/>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Book Antiqua"/>
                <a:ea typeface="Book Antiqua"/>
                <a:cs typeface="Book Antiqua"/>
                <a:sym typeface="Book Antiqua"/>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Book Antiqua"/>
                <a:ea typeface="Book Antiqua"/>
                <a:cs typeface="Book Antiqua"/>
                <a:sym typeface="Book Antiqu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Book Antiqua"/>
                <a:ea typeface="Book Antiqua"/>
                <a:cs typeface="Book Antiqua"/>
                <a:sym typeface="Book Antiqua"/>
              </a:defRPr>
            </a:lvl1pPr>
            <a:lvl2pPr indent="0" lvl="1" marL="0" marR="0" rtl="0" algn="r">
              <a:spcBef>
                <a:spcPts val="0"/>
              </a:spcBef>
              <a:buNone/>
              <a:defRPr b="0" i="0" sz="1200" u="none" cap="none" strike="noStrike">
                <a:solidFill>
                  <a:srgbClr val="888888"/>
                </a:solidFill>
                <a:latin typeface="Book Antiqua"/>
                <a:ea typeface="Book Antiqua"/>
                <a:cs typeface="Book Antiqua"/>
                <a:sym typeface="Book Antiqua"/>
              </a:defRPr>
            </a:lvl2pPr>
            <a:lvl3pPr indent="0" lvl="2" marL="0" marR="0" rtl="0" algn="r">
              <a:spcBef>
                <a:spcPts val="0"/>
              </a:spcBef>
              <a:buNone/>
              <a:defRPr b="0" i="0" sz="1200" u="none" cap="none" strike="noStrike">
                <a:solidFill>
                  <a:srgbClr val="888888"/>
                </a:solidFill>
                <a:latin typeface="Book Antiqua"/>
                <a:ea typeface="Book Antiqua"/>
                <a:cs typeface="Book Antiqua"/>
                <a:sym typeface="Book Antiqua"/>
              </a:defRPr>
            </a:lvl3pPr>
            <a:lvl4pPr indent="0" lvl="3" marL="0" marR="0" rtl="0" algn="r">
              <a:spcBef>
                <a:spcPts val="0"/>
              </a:spcBef>
              <a:buNone/>
              <a:defRPr b="0" i="0" sz="1200" u="none" cap="none" strike="noStrike">
                <a:solidFill>
                  <a:srgbClr val="888888"/>
                </a:solidFill>
                <a:latin typeface="Book Antiqua"/>
                <a:ea typeface="Book Antiqua"/>
                <a:cs typeface="Book Antiqua"/>
                <a:sym typeface="Book Antiqua"/>
              </a:defRPr>
            </a:lvl4pPr>
            <a:lvl5pPr indent="0" lvl="4" marL="0" marR="0" rtl="0" algn="r">
              <a:spcBef>
                <a:spcPts val="0"/>
              </a:spcBef>
              <a:buNone/>
              <a:defRPr b="0" i="0" sz="1200" u="none" cap="none" strike="noStrike">
                <a:solidFill>
                  <a:srgbClr val="888888"/>
                </a:solidFill>
                <a:latin typeface="Book Antiqua"/>
                <a:ea typeface="Book Antiqua"/>
                <a:cs typeface="Book Antiqua"/>
                <a:sym typeface="Book Antiqua"/>
              </a:defRPr>
            </a:lvl5pPr>
            <a:lvl6pPr indent="0" lvl="5" marL="0" marR="0" rtl="0" algn="r">
              <a:spcBef>
                <a:spcPts val="0"/>
              </a:spcBef>
              <a:buNone/>
              <a:defRPr b="0" i="0" sz="1200" u="none" cap="none" strike="noStrike">
                <a:solidFill>
                  <a:srgbClr val="888888"/>
                </a:solidFill>
                <a:latin typeface="Book Antiqua"/>
                <a:ea typeface="Book Antiqua"/>
                <a:cs typeface="Book Antiqua"/>
                <a:sym typeface="Book Antiqua"/>
              </a:defRPr>
            </a:lvl6pPr>
            <a:lvl7pPr indent="0" lvl="6" marL="0" marR="0" rtl="0" algn="r">
              <a:spcBef>
                <a:spcPts val="0"/>
              </a:spcBef>
              <a:buNone/>
              <a:defRPr b="0" i="0" sz="1200" u="none" cap="none" strike="noStrike">
                <a:solidFill>
                  <a:srgbClr val="888888"/>
                </a:solidFill>
                <a:latin typeface="Book Antiqua"/>
                <a:ea typeface="Book Antiqua"/>
                <a:cs typeface="Book Antiqua"/>
                <a:sym typeface="Book Antiqua"/>
              </a:defRPr>
            </a:lvl7pPr>
            <a:lvl8pPr indent="0" lvl="7" marL="0" marR="0" rtl="0" algn="r">
              <a:spcBef>
                <a:spcPts val="0"/>
              </a:spcBef>
              <a:buNone/>
              <a:defRPr b="0" i="0" sz="1200" u="none" cap="none" strike="noStrike">
                <a:solidFill>
                  <a:srgbClr val="888888"/>
                </a:solidFill>
                <a:latin typeface="Book Antiqua"/>
                <a:ea typeface="Book Antiqua"/>
                <a:cs typeface="Book Antiqua"/>
                <a:sym typeface="Book Antiqua"/>
              </a:defRPr>
            </a:lvl8pPr>
            <a:lvl9pPr indent="0" lvl="8" marL="0" marR="0" rtl="0" algn="r">
              <a:spcBef>
                <a:spcPts val="0"/>
              </a:spcBef>
              <a:buNone/>
              <a:defRPr b="0" i="0" sz="1200" u="none" cap="none" strike="noStrike">
                <a:solidFill>
                  <a:srgbClr val="888888"/>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 name="Shape 33"/>
        <p:cNvGrpSpPr/>
        <p:nvPr/>
      </p:nvGrpSpPr>
      <p:grpSpPr>
        <a:xfrm>
          <a:off x="0" y="0"/>
          <a:ext cx="0" cy="0"/>
          <a:chOff x="0" y="0"/>
          <a:chExt cx="0" cy="0"/>
        </a:xfrm>
      </p:grpSpPr>
      <p:sp>
        <p:nvSpPr>
          <p:cNvPr id="34" name="Google Shape;3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7" name="Google Shape;3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4.jp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jp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jp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jp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jpg"/><Relationship Id="rId4"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4.jp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4.jp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4.jpg"/><Relationship Id="rId4" Type="http://schemas.openxmlformats.org/officeDocument/2006/relationships/image" Target="../media/image24.png"/><Relationship Id="rId5" Type="http://schemas.openxmlformats.org/officeDocument/2006/relationships/image" Target="../media/image14.png"/><Relationship Id="rId6"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4.jpg"/><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4.jpg"/><Relationship Id="rId4" Type="http://schemas.openxmlformats.org/officeDocument/2006/relationships/image" Target="../media/image26.png"/><Relationship Id="rId5" Type="http://schemas.openxmlformats.org/officeDocument/2006/relationships/image" Target="../media/image20.png"/><Relationship Id="rId6"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4.jpg"/><Relationship Id="rId4" Type="http://schemas.openxmlformats.org/officeDocument/2006/relationships/image" Target="../media/image23.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image" Target="../media/image4.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4.jpg"/><Relationship Id="rId4" Type="http://schemas.openxmlformats.org/officeDocument/2006/relationships/image" Target="../media/image29.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4.jpg"/><Relationship Id="rId4" Type="http://schemas.openxmlformats.org/officeDocument/2006/relationships/image" Target="../media/image30.png"/><Relationship Id="rId5"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
          <p:cNvSpPr txBox="1"/>
          <p:nvPr>
            <p:ph type="ctrTitle"/>
          </p:nvPr>
        </p:nvSpPr>
        <p:spPr>
          <a:xfrm>
            <a:off x="1612490" y="281351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F3864"/>
              </a:buClr>
              <a:buSzPts val="3000"/>
              <a:buFont typeface="Book Antiqua"/>
              <a:buNone/>
            </a:pPr>
            <a:r>
              <a:rPr b="1" lang="en-US" sz="3000"/>
              <a:t>Data Warehouse</a:t>
            </a:r>
            <a:br>
              <a:rPr lang="en-US" sz="3000">
                <a:latin typeface="Book Antiqua"/>
                <a:ea typeface="Book Antiqua"/>
                <a:cs typeface="Book Antiqua"/>
                <a:sym typeface="Book Antiqua"/>
              </a:rPr>
            </a:br>
            <a:br>
              <a:rPr lang="en-US" sz="3000">
                <a:latin typeface="Book Antiqua"/>
                <a:ea typeface="Book Antiqua"/>
                <a:cs typeface="Book Antiqua"/>
                <a:sym typeface="Book Antiqua"/>
              </a:rPr>
            </a:br>
            <a:r>
              <a:rPr b="1" lang="en-US" sz="3000">
                <a:latin typeface="Book Antiqua"/>
                <a:ea typeface="Book Antiqua"/>
                <a:cs typeface="Book Antiqua"/>
                <a:sym typeface="Book Antiqua"/>
              </a:rPr>
              <a:t>Program Studi Sistem Informasi</a:t>
            </a:r>
            <a:br>
              <a:rPr b="1" lang="en-US" sz="3000">
                <a:latin typeface="Book Antiqua"/>
                <a:ea typeface="Book Antiqua"/>
                <a:cs typeface="Book Antiqua"/>
                <a:sym typeface="Book Antiqua"/>
              </a:rPr>
            </a:br>
            <a:r>
              <a:rPr b="1" lang="en-US" sz="3000">
                <a:latin typeface="Book Antiqua"/>
                <a:ea typeface="Book Antiqua"/>
                <a:cs typeface="Book Antiqua"/>
                <a:sym typeface="Book Antiqua"/>
              </a:rPr>
              <a:t>Fakultas Ilmu Komputer dan Rekayasa</a:t>
            </a:r>
            <a:endParaRPr b="1" sz="3000">
              <a:latin typeface="Book Antiqua"/>
              <a:ea typeface="Book Antiqua"/>
              <a:cs typeface="Book Antiqua"/>
              <a:sym typeface="Book Antiqua"/>
            </a:endParaRPr>
          </a:p>
        </p:txBody>
      </p:sp>
      <p:sp>
        <p:nvSpPr>
          <p:cNvPr id="84" name="Google Shape;84;p1"/>
          <p:cNvSpPr txBox="1"/>
          <p:nvPr/>
        </p:nvSpPr>
        <p:spPr>
          <a:xfrm>
            <a:off x="189037" y="6197699"/>
            <a:ext cx="64807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2060"/>
                </a:solidFill>
                <a:latin typeface="Book Antiqua"/>
                <a:ea typeface="Book Antiqua"/>
                <a:cs typeface="Book Antiqua"/>
                <a:sym typeface="Book Antiqua"/>
              </a:rPr>
              <a:t>Dr. Mardiani, S.Si., M.T.I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7"/>
          <p:cNvSpPr/>
          <p:nvPr/>
        </p:nvSpPr>
        <p:spPr>
          <a:xfrm>
            <a:off x="875061" y="1571627"/>
            <a:ext cx="10531897" cy="3143259"/>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7"/>
          <p:cNvSpPr/>
          <p:nvPr/>
        </p:nvSpPr>
        <p:spPr>
          <a:xfrm>
            <a:off x="1271464" y="500064"/>
            <a:ext cx="7291314" cy="714375"/>
          </a:xfrm>
          <a:prstGeom prst="rect">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7"/>
          <p:cNvSpPr txBox="1"/>
          <p:nvPr>
            <p:ph type="title"/>
          </p:nvPr>
        </p:nvSpPr>
        <p:spPr>
          <a:xfrm>
            <a:off x="1415125" y="500042"/>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dk1"/>
                </a:solidFill>
              </a:rPr>
              <a:t>Keuntungan Datamining</a:t>
            </a:r>
            <a:endParaRPr>
              <a:solidFill>
                <a:schemeClr val="dk1"/>
              </a:solidFill>
            </a:endParaRPr>
          </a:p>
        </p:txBody>
      </p:sp>
      <p:sp>
        <p:nvSpPr>
          <p:cNvPr id="146" name="Google Shape;146;p7"/>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Perusahaan fokus ke informasi yg </a:t>
            </a:r>
            <a:r>
              <a:rPr lang="en-US" u="sng"/>
              <a:t>berharga</a:t>
            </a:r>
            <a:r>
              <a:rPr lang="en-US"/>
              <a:t> di datawarehouse/databasenya.</a:t>
            </a:r>
            <a:endParaRPr/>
          </a:p>
          <a:p>
            <a:pPr indent="-406400" lvl="0" marL="457200" rtl="0" algn="l">
              <a:lnSpc>
                <a:spcPct val="90000"/>
              </a:lnSpc>
              <a:spcBef>
                <a:spcPts val="1000"/>
              </a:spcBef>
              <a:spcAft>
                <a:spcPts val="0"/>
              </a:spcAft>
              <a:buSzPts val="2800"/>
              <a:buChar char="•"/>
            </a:pPr>
            <a:r>
              <a:rPr lang="en-US"/>
              <a:t>Meramalkan masa depan  🡪 perusahaan dapat mempersiapkan diri</a:t>
            </a:r>
            <a:endParaRPr/>
          </a:p>
          <a:p>
            <a:pPr indent="-228600" lvl="0" marL="457200" rtl="0" algn="l">
              <a:lnSpc>
                <a:spcPct val="90000"/>
              </a:lnSpc>
              <a:spcBef>
                <a:spcPts val="1000"/>
              </a:spcBef>
              <a:spcAft>
                <a:spcPts val="0"/>
              </a:spcAft>
              <a:buSzPts val="2800"/>
              <a:buNone/>
            </a:pPr>
            <a:r>
              <a:t/>
            </a:r>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8"/>
          <p:cNvSpPr/>
          <p:nvPr/>
        </p:nvSpPr>
        <p:spPr>
          <a:xfrm>
            <a:off x="965077" y="4786313"/>
            <a:ext cx="10351864" cy="1143000"/>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8"/>
          <p:cNvSpPr/>
          <p:nvPr/>
        </p:nvSpPr>
        <p:spPr>
          <a:xfrm>
            <a:off x="965077" y="3000384"/>
            <a:ext cx="10351864" cy="17145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8"/>
          <p:cNvSpPr/>
          <p:nvPr/>
        </p:nvSpPr>
        <p:spPr>
          <a:xfrm>
            <a:off x="965077" y="928688"/>
            <a:ext cx="10351864" cy="164306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8"/>
          <p:cNvSpPr txBox="1"/>
          <p:nvPr>
            <p:ph type="title"/>
          </p:nvPr>
        </p:nvSpPr>
        <p:spPr>
          <a:xfrm>
            <a:off x="890063" y="321465"/>
            <a:ext cx="10411876" cy="7858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Contoh:</a:t>
            </a:r>
            <a:endParaRPr/>
          </a:p>
        </p:txBody>
      </p:sp>
      <p:sp>
        <p:nvSpPr>
          <p:cNvPr id="155" name="Google Shape;155;p8"/>
          <p:cNvSpPr txBox="1"/>
          <p:nvPr>
            <p:ph idx="1" type="body"/>
          </p:nvPr>
        </p:nvSpPr>
        <p:spPr>
          <a:xfrm>
            <a:off x="719033" y="1081088"/>
            <a:ext cx="10753937" cy="5562600"/>
          </a:xfrm>
          <a:prstGeom prst="rect">
            <a:avLst/>
          </a:prstGeom>
          <a:noFill/>
          <a:ln>
            <a:noFill/>
          </a:ln>
        </p:spPr>
        <p:txBody>
          <a:bodyPr anchorCtr="0" anchor="t" bIns="45700" lIns="91425" spcFirstLastPara="1" rIns="91425" wrap="square" tIns="45700">
            <a:normAutofit/>
          </a:bodyPr>
          <a:lstStyle/>
          <a:p>
            <a:pPr indent="-406400" lvl="0" marL="457200" rtl="0" algn="l">
              <a:lnSpc>
                <a:spcPct val="80000"/>
              </a:lnSpc>
              <a:spcBef>
                <a:spcPts val="1000"/>
              </a:spcBef>
              <a:spcAft>
                <a:spcPts val="0"/>
              </a:spcAft>
              <a:buSzPts val="2800"/>
              <a:buFont typeface="Calibri"/>
              <a:buNone/>
            </a:pPr>
            <a:r>
              <a:rPr lang="en-US"/>
              <a:t>	Midwest grocery chain menggunakan DM untuk menganalisisi pola pembelian: saat pria membeli roti di hari Kamis dan Sabtu, mereka juga membeli minuman. </a:t>
            </a:r>
            <a:endParaRPr/>
          </a:p>
          <a:p>
            <a:pPr indent="-406400" lvl="0" marL="457200" rtl="0" algn="l">
              <a:lnSpc>
                <a:spcPct val="80000"/>
              </a:lnSpc>
              <a:spcBef>
                <a:spcPts val="1000"/>
              </a:spcBef>
              <a:spcAft>
                <a:spcPts val="0"/>
              </a:spcAft>
              <a:buSzPts val="2800"/>
              <a:buFont typeface="Calibri"/>
              <a:buNone/>
            </a:pPr>
            <a:r>
              <a:t/>
            </a:r>
            <a:endParaRPr/>
          </a:p>
          <a:p>
            <a:pPr indent="-406400" lvl="0" marL="457200" rtl="0" algn="l">
              <a:lnSpc>
                <a:spcPct val="80000"/>
              </a:lnSpc>
              <a:spcBef>
                <a:spcPts val="1000"/>
              </a:spcBef>
              <a:spcAft>
                <a:spcPts val="0"/>
              </a:spcAft>
              <a:buSzPts val="2800"/>
              <a:buFont typeface="Calibri"/>
              <a:buNone/>
            </a:pPr>
            <a:r>
              <a:t/>
            </a:r>
            <a:endParaRPr/>
          </a:p>
          <a:p>
            <a:pPr indent="-406400" lvl="0" marL="457200" rtl="0" algn="l">
              <a:lnSpc>
                <a:spcPct val="80000"/>
              </a:lnSpc>
              <a:spcBef>
                <a:spcPts val="1000"/>
              </a:spcBef>
              <a:spcAft>
                <a:spcPts val="0"/>
              </a:spcAft>
              <a:buSzPts val="2800"/>
              <a:buFont typeface="Calibri"/>
              <a:buNone/>
            </a:pPr>
            <a:r>
              <a:rPr lang="en-US"/>
              <a:t>	Analisis lebih lanjut: pembeli ini belanja di hari kamis dan sabtu, tapi di hari kamis jumlah item lebih sedikit. Kesimpulan yang diambil: pembeli membeli minuman untuk dihabiskan saat weekend.</a:t>
            </a:r>
            <a:endParaRPr/>
          </a:p>
          <a:p>
            <a:pPr indent="-406400" lvl="0" marL="457200" rtl="0" algn="l">
              <a:lnSpc>
                <a:spcPct val="80000"/>
              </a:lnSpc>
              <a:spcBef>
                <a:spcPts val="1000"/>
              </a:spcBef>
              <a:spcAft>
                <a:spcPts val="0"/>
              </a:spcAft>
              <a:buSzPts val="2800"/>
              <a:buFont typeface="Calibri"/>
              <a:buNone/>
            </a:pPr>
            <a:r>
              <a:t/>
            </a:r>
            <a:endParaRPr/>
          </a:p>
          <a:p>
            <a:pPr indent="-406400" lvl="0" marL="457200" rtl="0" algn="l">
              <a:lnSpc>
                <a:spcPct val="80000"/>
              </a:lnSpc>
              <a:spcBef>
                <a:spcPts val="1000"/>
              </a:spcBef>
              <a:spcAft>
                <a:spcPts val="0"/>
              </a:spcAft>
              <a:buSzPts val="2800"/>
              <a:buFont typeface="Calibri"/>
              <a:buNone/>
            </a:pPr>
            <a:r>
              <a:rPr lang="en-US"/>
              <a:t>	Tindak lanjut: menjual minuman dengan harga full di hari Kamis dan Sabtu. Mendekatkan posisi roti dan minuman.</a:t>
            </a:r>
            <a:endParaRPr/>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9"/>
          <p:cNvSpPr txBox="1"/>
          <p:nvPr>
            <p:ph type="title"/>
          </p:nvPr>
        </p:nvSpPr>
        <p:spPr>
          <a:xfrm>
            <a:off x="1699029" y="665018"/>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Lanjutan..</a:t>
            </a:r>
            <a:endParaRPr/>
          </a:p>
        </p:txBody>
      </p:sp>
      <p:sp>
        <p:nvSpPr>
          <p:cNvPr id="161" name="Google Shape;161;p9"/>
          <p:cNvSpPr txBox="1"/>
          <p:nvPr>
            <p:ph idx="1" type="body"/>
          </p:nvPr>
        </p:nvSpPr>
        <p:spPr>
          <a:xfrm>
            <a:off x="708844" y="1236498"/>
            <a:ext cx="10369868" cy="5214974"/>
          </a:xfrm>
          <a:prstGeom prst="rect">
            <a:avLst/>
          </a:prstGeom>
          <a:noFill/>
          <a:ln>
            <a:noFill/>
          </a:ln>
        </p:spPr>
        <p:txBody>
          <a:bodyPr anchorCtr="0" anchor="t" bIns="45700" lIns="91425" spcFirstLastPara="1" rIns="91425" wrap="square" tIns="45700">
            <a:normAutofit/>
          </a:bodyPr>
          <a:lstStyle/>
          <a:p>
            <a:pPr indent="-406400" lvl="0" marL="457200" rtl="0" algn="l">
              <a:lnSpc>
                <a:spcPct val="80000"/>
              </a:lnSpc>
              <a:spcBef>
                <a:spcPts val="1000"/>
              </a:spcBef>
              <a:spcAft>
                <a:spcPts val="0"/>
              </a:spcAft>
              <a:buSzPts val="2800"/>
              <a:buFont typeface="Noto Sans Symbols"/>
              <a:buNone/>
            </a:pPr>
            <a:r>
              <a:rPr lang="en-US" sz="2200"/>
              <a:t>	</a:t>
            </a:r>
            <a:r>
              <a:rPr b="1" lang="en-US" sz="2200"/>
              <a:t>CONTOH KASUS :</a:t>
            </a:r>
            <a:endParaRPr/>
          </a:p>
          <a:p>
            <a:pPr indent="-406400" lvl="0" marL="457200" rtl="0" algn="l">
              <a:lnSpc>
                <a:spcPct val="80000"/>
              </a:lnSpc>
              <a:spcBef>
                <a:spcPts val="1000"/>
              </a:spcBef>
              <a:spcAft>
                <a:spcPts val="0"/>
              </a:spcAft>
              <a:buSzPts val="2800"/>
              <a:buFont typeface="Noto Sans Symbols"/>
              <a:buNone/>
            </a:pPr>
            <a:r>
              <a:rPr lang="en-US" sz="2200"/>
              <a:t>	</a:t>
            </a:r>
            <a:r>
              <a:rPr lang="en-US" sz="2600"/>
              <a:t>Jika Anda mempunyai kartu kredit, sudah pasti Anda bakal sering menerima surat berisi brosur penawaran barang atau jasa. Jika Bank pemberi kartu kredit Anda mempunyai 1.000.000 nasabah, dan mengirimkan sebuah (hanya satu) penawaran dengan biaya pengiriman sebesar Rp. 1.000 per buah maka biaya yang dihabiskan adalah Rp. 1 Milyar!! Jika Bank tersebut mengirimkan penawaran sekali sebulan yang berarti 12x dalam setahun maka anggaran yang dikeluarkan per tahunnya adalah Rp. 12 Milyar!! Dari dana Rp. 12 Milyar yang dikeluarkan, berapa persenkah konsumen yang benar-benar membeli? Mungkin hanya 10 %-nya saja. Secara harfiah, berarti 90% dari dana tersebut terbuang sia-sia.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10"/>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Lanjutan..</a:t>
            </a:r>
            <a:endParaRPr/>
          </a:p>
        </p:txBody>
      </p:sp>
      <p:sp>
        <p:nvSpPr>
          <p:cNvPr id="167" name="Google Shape;167;p10"/>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700"/>
              <a:t>Dari contoh kasus di atas merupakan salah satu persoalan yang dapat diatasi oleh data mining dari sekian banyak potensi permasalahan yang ada. Data mining dapat menambang data transaksi belanja kartu kredit untuk melihat manakah pembeli-pembeli yang memang potensial untuk membeli produk tertentu. Mungkin tidak sampai presisi 10%, tapi bayangkan jika kita dapat menyaring 20% saja, tentunya 80% dana dapat digunakan untuk hal lainnya.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11"/>
          <p:cNvSpPr txBox="1"/>
          <p:nvPr>
            <p:ph type="title"/>
          </p:nvPr>
        </p:nvSpPr>
        <p:spPr>
          <a:xfrm>
            <a:off x="1758121" y="538122"/>
            <a:ext cx="10433879" cy="533400"/>
          </a:xfrm>
          <a:prstGeom prst="rect">
            <a:avLst/>
          </a:prstGeom>
          <a:noFill/>
          <a:ln>
            <a:noFill/>
          </a:ln>
        </p:spPr>
        <p:txBody>
          <a:bodyPr anchorCtr="0" anchor="b" bIns="44450" lIns="90475" spcFirstLastPara="1" rIns="90475" wrap="square" tIns="44450">
            <a:normAutofit/>
          </a:bodyPr>
          <a:lstStyle/>
          <a:p>
            <a:pPr indent="0" lvl="0" marL="0" rtl="0" algn="l">
              <a:lnSpc>
                <a:spcPct val="90000"/>
              </a:lnSpc>
              <a:spcBef>
                <a:spcPts val="0"/>
              </a:spcBef>
              <a:spcAft>
                <a:spcPts val="0"/>
              </a:spcAft>
              <a:buSzPts val="4400"/>
              <a:buNone/>
            </a:pPr>
            <a:r>
              <a:rPr lang="en-US" sz="2800">
                <a:solidFill>
                  <a:schemeClr val="dk1"/>
                </a:solidFill>
              </a:rPr>
              <a:t>Contoh</a:t>
            </a:r>
            <a:endParaRPr sz="2800">
              <a:solidFill>
                <a:schemeClr val="dk1"/>
              </a:solidFill>
            </a:endParaRPr>
          </a:p>
        </p:txBody>
      </p:sp>
      <p:sp>
        <p:nvSpPr>
          <p:cNvPr id="173" name="Google Shape;173;p11"/>
          <p:cNvSpPr txBox="1"/>
          <p:nvPr>
            <p:ph idx="1" type="body"/>
          </p:nvPr>
        </p:nvSpPr>
        <p:spPr>
          <a:xfrm>
            <a:off x="1042901" y="1071522"/>
            <a:ext cx="10621947" cy="5786478"/>
          </a:xfrm>
          <a:prstGeom prst="rect">
            <a:avLst/>
          </a:prstGeom>
          <a:solidFill>
            <a:srgbClr val="D5DBE5"/>
          </a:solid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Noto Sans Symbols"/>
              <a:buChar char="❑"/>
            </a:pPr>
            <a:r>
              <a:rPr lang="en-US" sz="2000"/>
              <a:t>Proses untuk menemukan model atau fungsi yang menjelaskan atau membedakan konsep atau kelas data dengan tujuan untuk dapat memprediksi kelas dari suatu objek yang labelnya tidak diketahui</a:t>
            </a:r>
            <a:endParaRPr sz="2000"/>
          </a:p>
          <a:p>
            <a:pPr indent="-406400" lvl="0" marL="457200" rtl="0" algn="l">
              <a:lnSpc>
                <a:spcPct val="90000"/>
              </a:lnSpc>
              <a:spcBef>
                <a:spcPts val="1000"/>
              </a:spcBef>
              <a:spcAft>
                <a:spcPts val="0"/>
              </a:spcAft>
              <a:buSzPts val="2800"/>
              <a:buFont typeface="Noto Sans Symbols"/>
              <a:buChar char="❑"/>
            </a:pPr>
            <a:r>
              <a:rPr b="1" lang="en-US" sz="2000"/>
              <a:t>Contoh : Mendeteksi Penipuan</a:t>
            </a:r>
            <a:endParaRPr b="1" sz="2000"/>
          </a:p>
          <a:p>
            <a:pPr indent="-406400" lvl="0" marL="457200" rtl="0" algn="l">
              <a:lnSpc>
                <a:spcPct val="90000"/>
              </a:lnSpc>
              <a:spcBef>
                <a:spcPts val="1000"/>
              </a:spcBef>
              <a:spcAft>
                <a:spcPts val="0"/>
              </a:spcAft>
              <a:buSzPts val="2800"/>
              <a:buFont typeface="Noto Sans Symbols"/>
              <a:buChar char="❑"/>
            </a:pPr>
            <a:r>
              <a:rPr b="1" lang="en-US" sz="2000"/>
              <a:t>Tujuan : Memprediksi kasus kecurangan transaksi  kartu kredit.</a:t>
            </a:r>
            <a:endParaRPr/>
          </a:p>
          <a:p>
            <a:pPr indent="-381000" lvl="1" marL="914400" rtl="0" algn="l">
              <a:lnSpc>
                <a:spcPct val="90000"/>
              </a:lnSpc>
              <a:spcBef>
                <a:spcPts val="500"/>
              </a:spcBef>
              <a:spcAft>
                <a:spcPts val="0"/>
              </a:spcAft>
              <a:buSzPts val="2400"/>
              <a:buChar char="•"/>
            </a:pPr>
            <a:r>
              <a:rPr b="1" lang="en-US" sz="2000"/>
              <a:t>Pendekatan :</a:t>
            </a:r>
            <a:endParaRPr/>
          </a:p>
          <a:p>
            <a:pPr indent="-355600" lvl="2" marL="1371600" rtl="0" algn="l">
              <a:lnSpc>
                <a:spcPct val="90000"/>
              </a:lnSpc>
              <a:spcBef>
                <a:spcPts val="500"/>
              </a:spcBef>
              <a:spcAft>
                <a:spcPts val="0"/>
              </a:spcAft>
              <a:buSzPts val="2000"/>
              <a:buChar char="•"/>
            </a:pPr>
            <a:r>
              <a:rPr b="1" lang="en-US"/>
              <a:t>Menggunakan transaksi kartu kredit dan informasi dilihat dari atribut account holder</a:t>
            </a:r>
            <a:endParaRPr/>
          </a:p>
          <a:p>
            <a:pPr indent="-342900" lvl="3" marL="1828800" rtl="0" algn="l">
              <a:lnSpc>
                <a:spcPct val="90000"/>
              </a:lnSpc>
              <a:spcBef>
                <a:spcPts val="500"/>
              </a:spcBef>
              <a:spcAft>
                <a:spcPts val="0"/>
              </a:spcAft>
              <a:buSzPts val="1800"/>
              <a:buChar char="•"/>
            </a:pPr>
            <a:r>
              <a:rPr b="1" lang="en-US"/>
              <a:t>Kapan cutomer melakukan pembelian, Dengan cara apa customer membayar, sebarapa sering customer membayar secara tepat waktu, dll</a:t>
            </a:r>
            <a:endParaRPr b="1"/>
          </a:p>
          <a:p>
            <a:pPr indent="-355600" lvl="2" marL="1371600" rtl="0" algn="l">
              <a:lnSpc>
                <a:spcPct val="90000"/>
              </a:lnSpc>
              <a:spcBef>
                <a:spcPts val="500"/>
              </a:spcBef>
              <a:spcAft>
                <a:spcPts val="0"/>
              </a:spcAft>
              <a:buSzPts val="2000"/>
              <a:buChar char="•"/>
            </a:pPr>
            <a:r>
              <a:rPr b="1" lang="en-US"/>
              <a:t>Beri nama/tanda transaksi yang telah dilaksanakan sebagai transaksi yang curang atau yang baik. Ini sebagai atribut klass ( the class attribute.)</a:t>
            </a:r>
            <a:endParaRPr/>
          </a:p>
          <a:p>
            <a:pPr indent="-355600" lvl="2" marL="1371600" rtl="0" algn="l">
              <a:lnSpc>
                <a:spcPct val="90000"/>
              </a:lnSpc>
              <a:spcBef>
                <a:spcPts val="500"/>
              </a:spcBef>
              <a:spcAft>
                <a:spcPts val="0"/>
              </a:spcAft>
              <a:buSzPts val="2000"/>
              <a:buChar char="•"/>
            </a:pPr>
            <a:r>
              <a:rPr b="1" lang="en-US"/>
              <a:t>Pelajari model untuk class transaksi</a:t>
            </a:r>
            <a:endParaRPr b="1"/>
          </a:p>
          <a:p>
            <a:pPr indent="-355600" lvl="2" marL="1371600" rtl="0" algn="l">
              <a:lnSpc>
                <a:spcPct val="90000"/>
              </a:lnSpc>
              <a:spcBef>
                <a:spcPts val="500"/>
              </a:spcBef>
              <a:spcAft>
                <a:spcPts val="0"/>
              </a:spcAft>
              <a:buSzPts val="2000"/>
              <a:buChar char="•"/>
            </a:pPr>
            <a:r>
              <a:rPr b="1" lang="en-US"/>
              <a:t>Gunakan model ini untuk mendeteksi kecurangan dengan meneliti transaksi kartu kredit pada account.</a:t>
            </a:r>
            <a:endParaRPr/>
          </a:p>
        </p:txBody>
      </p:sp>
      <p:sp>
        <p:nvSpPr>
          <p:cNvPr id="174" name="Google Shape;174;p11"/>
          <p:cNvSpPr txBox="1"/>
          <p:nvPr>
            <p:ph idx="11" type="ftr"/>
          </p:nvPr>
        </p:nvSpPr>
        <p:spPr>
          <a:xfrm>
            <a:off x="4271673" y="6356352"/>
            <a:ext cx="3648657"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Arsitektur dan Model Data Mining</a:t>
            </a:r>
            <a:endParaRPr/>
          </a:p>
        </p:txBody>
      </p:sp>
      <p:sp>
        <p:nvSpPr>
          <p:cNvPr id="175" name="Google Shape;175;p11"/>
          <p:cNvSpPr txBox="1"/>
          <p:nvPr>
            <p:ph idx="12" type="sldNum"/>
          </p:nvPr>
        </p:nvSpPr>
        <p:spPr>
          <a:xfrm>
            <a:off x="8592450" y="6356352"/>
            <a:ext cx="268848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12"/>
          <p:cNvSpPr/>
          <p:nvPr/>
        </p:nvSpPr>
        <p:spPr>
          <a:xfrm>
            <a:off x="965078" y="3429002"/>
            <a:ext cx="10261848" cy="1571625"/>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12"/>
          <p:cNvSpPr/>
          <p:nvPr/>
        </p:nvSpPr>
        <p:spPr>
          <a:xfrm>
            <a:off x="965078" y="1285876"/>
            <a:ext cx="10261848" cy="2071687"/>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12"/>
          <p:cNvSpPr txBox="1"/>
          <p:nvPr>
            <p:ph type="title"/>
          </p:nvPr>
        </p:nvSpPr>
        <p:spPr>
          <a:xfrm>
            <a:off x="1235091" y="357166"/>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Contoh Aplikasi</a:t>
            </a:r>
            <a:endParaRPr/>
          </a:p>
        </p:txBody>
      </p:sp>
      <p:sp>
        <p:nvSpPr>
          <p:cNvPr id="183" name="Google Shape;183;p12"/>
          <p:cNvSpPr txBox="1"/>
          <p:nvPr>
            <p:ph idx="1" type="body"/>
          </p:nvPr>
        </p:nvSpPr>
        <p:spPr>
          <a:xfrm>
            <a:off x="911067" y="1295401"/>
            <a:ext cx="10369868" cy="4525963"/>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Calibri"/>
              <a:buNone/>
            </a:pPr>
            <a:r>
              <a:rPr lang="en-US"/>
              <a:t>	Bank me-mining transaksi customer untuk mengidentifikasi customer yang kemungkinan besar tertarik terhadap produk baru.</a:t>
            </a:r>
            <a:endParaRPr/>
          </a:p>
          <a:p>
            <a:pPr indent="-406400" lvl="0" marL="457200" rtl="0" algn="l">
              <a:lnSpc>
                <a:spcPct val="90000"/>
              </a:lnSpc>
              <a:spcBef>
                <a:spcPts val="1000"/>
              </a:spcBef>
              <a:spcAft>
                <a:spcPts val="0"/>
              </a:spcAft>
              <a:buSzPts val="2800"/>
              <a:buFont typeface="Calibri"/>
              <a:buNone/>
            </a:pPr>
            <a:r>
              <a:rPr lang="en-US"/>
              <a:t>	Setelah teknik ini digunakan, terjadi peningkatan </a:t>
            </a:r>
            <a:r>
              <a:rPr b="1" lang="en-US"/>
              <a:t>20 kali lipat penurunan biaya </a:t>
            </a:r>
            <a:r>
              <a:rPr lang="en-US"/>
              <a:t>dibandingkan dengan cara biasa.</a:t>
            </a:r>
            <a:endParaRPr/>
          </a:p>
        </p:txBody>
      </p:sp>
    </p:spTree>
  </p:cSld>
  <p:clrMapOvr>
    <a:masterClrMapping/>
  </p:clrMapOvr>
  <p:transition>
    <p:wheel spokes="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13"/>
          <p:cNvSpPr/>
          <p:nvPr/>
        </p:nvSpPr>
        <p:spPr>
          <a:xfrm>
            <a:off x="965078" y="1285877"/>
            <a:ext cx="10261848" cy="2928943"/>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3"/>
          <p:cNvSpPr txBox="1"/>
          <p:nvPr>
            <p:ph type="title"/>
          </p:nvPr>
        </p:nvSpPr>
        <p:spPr>
          <a:xfrm>
            <a:off x="911067" y="274638"/>
            <a:ext cx="10369868" cy="8683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Contoh Aplikasi</a:t>
            </a:r>
            <a:endParaRPr/>
          </a:p>
        </p:txBody>
      </p:sp>
      <p:sp>
        <p:nvSpPr>
          <p:cNvPr id="190" name="Google Shape;190;p13"/>
          <p:cNvSpPr txBox="1"/>
          <p:nvPr>
            <p:ph idx="1" type="body"/>
          </p:nvPr>
        </p:nvSpPr>
        <p:spPr>
          <a:xfrm>
            <a:off x="334964" y="1371602"/>
            <a:ext cx="10945971" cy="2486025"/>
          </a:xfrm>
          <a:prstGeom prst="rect">
            <a:avLst/>
          </a:prstGeom>
          <a:noFill/>
          <a:ln>
            <a:noFill/>
          </a:ln>
        </p:spPr>
        <p:txBody>
          <a:bodyPr anchorCtr="0" anchor="t" bIns="45700" lIns="91425" spcFirstLastPara="1" rIns="91425" wrap="square" tIns="45700">
            <a:normAutofit/>
          </a:bodyPr>
          <a:lstStyle/>
          <a:p>
            <a:pPr indent="-381000" lvl="1" marL="914400" rtl="0" algn="l">
              <a:lnSpc>
                <a:spcPct val="90000"/>
              </a:lnSpc>
              <a:spcBef>
                <a:spcPts val="500"/>
              </a:spcBef>
              <a:spcAft>
                <a:spcPts val="0"/>
              </a:spcAft>
              <a:buSzPts val="2400"/>
              <a:buFont typeface="Calibri"/>
              <a:buNone/>
            </a:pPr>
            <a:r>
              <a:rPr lang="en-US" sz="3600"/>
              <a:t>	Perusahaan transportasi memining data customer untuk mengelompokkan customer yang memiliki nilai tinggi yang perlu diprioritaskan. </a:t>
            </a:r>
            <a:endParaRPr/>
          </a:p>
          <a:p>
            <a:pPr indent="-406400" lvl="0" marL="457200" rtl="0" algn="l">
              <a:lnSpc>
                <a:spcPct val="90000"/>
              </a:lnSpc>
              <a:spcBef>
                <a:spcPts val="1000"/>
              </a:spcBef>
              <a:spcAft>
                <a:spcPts val="0"/>
              </a:spcAft>
              <a:buSzPts val="2800"/>
              <a:buFont typeface="Calibri"/>
              <a:buNone/>
            </a:pPr>
            <a:r>
              <a:t/>
            </a:r>
            <a:endParaRPr sz="4000"/>
          </a:p>
        </p:txBody>
      </p:sp>
    </p:spTree>
  </p:cSld>
  <p:clrMapOvr>
    <a:masterClrMapping/>
  </p:clrMapOvr>
  <p:transition>
    <p:split dir="in"/>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14"/>
          <p:cNvSpPr txBox="1"/>
          <p:nvPr>
            <p:ph type="title"/>
          </p:nvPr>
        </p:nvSpPr>
        <p:spPr>
          <a:xfrm>
            <a:off x="875025" y="808038"/>
            <a:ext cx="9733789"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0066FF"/>
                </a:solidFill>
              </a:rPr>
              <a:t>Data Mining pada Industri Retail</a:t>
            </a:r>
            <a:endParaRPr/>
          </a:p>
        </p:txBody>
      </p:sp>
      <p:sp>
        <p:nvSpPr>
          <p:cNvPr id="196" name="Google Shape;196;p14"/>
          <p:cNvSpPr txBox="1"/>
          <p:nvPr>
            <p:ph idx="1" type="body"/>
          </p:nvPr>
        </p:nvSpPr>
        <p:spPr>
          <a:xfrm>
            <a:off x="910692" y="1782764"/>
            <a:ext cx="10370620" cy="4789509"/>
          </a:xfrm>
          <a:prstGeom prst="rect">
            <a:avLst/>
          </a:prstGeom>
          <a:solidFill>
            <a:srgbClr val="D5DBE5"/>
          </a:solidFill>
          <a:ln>
            <a:noFill/>
          </a:ln>
        </p:spPr>
        <p:txBody>
          <a:bodyPr anchorCtr="0" anchor="t" bIns="45700" lIns="91425" spcFirstLastPara="1" rIns="91425" wrap="square" tIns="45700">
            <a:normAutofit/>
          </a:bodyPr>
          <a:lstStyle/>
          <a:p>
            <a:pPr indent="-406400" lvl="0" marL="457200" rtl="0" algn="l">
              <a:lnSpc>
                <a:spcPct val="110000"/>
              </a:lnSpc>
              <a:spcBef>
                <a:spcPts val="1000"/>
              </a:spcBef>
              <a:spcAft>
                <a:spcPts val="0"/>
              </a:spcAft>
              <a:buSzPts val="2800"/>
              <a:buFont typeface="Calibri"/>
              <a:buChar char="•"/>
            </a:pPr>
            <a:r>
              <a:rPr lang="en-US"/>
              <a:t>Industri Retail: besarnya data penjualan, sejarah belanja pelanggan, dan lain-lain</a:t>
            </a:r>
            <a:endParaRPr/>
          </a:p>
          <a:p>
            <a:pPr indent="-406400" lvl="0" marL="457200" rtl="0" algn="l">
              <a:lnSpc>
                <a:spcPct val="110000"/>
              </a:lnSpc>
              <a:spcBef>
                <a:spcPts val="1000"/>
              </a:spcBef>
              <a:spcAft>
                <a:spcPts val="0"/>
              </a:spcAft>
              <a:buSzPts val="2800"/>
              <a:buFont typeface="Calibri"/>
              <a:buChar char="•"/>
            </a:pPr>
            <a:r>
              <a:rPr lang="en-US"/>
              <a:t>Aplikasi dari Retail data mining</a:t>
            </a:r>
            <a:endParaRPr/>
          </a:p>
          <a:p>
            <a:pPr indent="-381000" lvl="1" marL="914400" rtl="0" algn="l">
              <a:lnSpc>
                <a:spcPct val="110000"/>
              </a:lnSpc>
              <a:spcBef>
                <a:spcPts val="500"/>
              </a:spcBef>
              <a:spcAft>
                <a:spcPts val="0"/>
              </a:spcAft>
              <a:buSzPts val="2400"/>
              <a:buFont typeface="Calibri"/>
              <a:buChar char="•"/>
            </a:pPr>
            <a:r>
              <a:rPr lang="en-US"/>
              <a:t>Mengidentifikasi perilaku pembelian pelanggan</a:t>
            </a:r>
            <a:endParaRPr/>
          </a:p>
          <a:p>
            <a:pPr indent="-381000" lvl="1" marL="914400" rtl="0" algn="l">
              <a:lnSpc>
                <a:spcPct val="110000"/>
              </a:lnSpc>
              <a:spcBef>
                <a:spcPts val="500"/>
              </a:spcBef>
              <a:spcAft>
                <a:spcPts val="0"/>
              </a:spcAft>
              <a:buSzPts val="2400"/>
              <a:buFont typeface="Calibri"/>
              <a:buChar char="•"/>
            </a:pPr>
            <a:r>
              <a:rPr lang="en-US"/>
              <a:t>Menentukan kecenderungan pola belanja pelanggan</a:t>
            </a:r>
            <a:endParaRPr/>
          </a:p>
          <a:p>
            <a:pPr indent="-381000" lvl="1" marL="914400" rtl="0" algn="l">
              <a:lnSpc>
                <a:spcPct val="110000"/>
              </a:lnSpc>
              <a:spcBef>
                <a:spcPts val="500"/>
              </a:spcBef>
              <a:spcAft>
                <a:spcPts val="0"/>
              </a:spcAft>
              <a:buSzPts val="2400"/>
              <a:buFont typeface="Calibri"/>
              <a:buChar char="•"/>
            </a:pPr>
            <a:r>
              <a:rPr lang="en-US"/>
              <a:t>Meningkatkan mutu dari layanan pelanggan</a:t>
            </a:r>
            <a:endParaRPr/>
          </a:p>
          <a:p>
            <a:pPr indent="-381000" lvl="1" marL="914400" rtl="0" algn="l">
              <a:lnSpc>
                <a:spcPct val="110000"/>
              </a:lnSpc>
              <a:spcBef>
                <a:spcPts val="500"/>
              </a:spcBef>
              <a:spcAft>
                <a:spcPts val="0"/>
              </a:spcAft>
              <a:buSzPts val="2400"/>
              <a:buFont typeface="Calibri"/>
              <a:buChar char="•"/>
            </a:pPr>
            <a:r>
              <a:rPr lang="en-US"/>
              <a:t>Mencapai kepuasan pelanggan</a:t>
            </a:r>
            <a:endParaRPr/>
          </a:p>
          <a:p>
            <a:pPr indent="-381000" lvl="1" marL="914400" rtl="0" algn="l">
              <a:lnSpc>
                <a:spcPct val="110000"/>
              </a:lnSpc>
              <a:spcBef>
                <a:spcPts val="500"/>
              </a:spcBef>
              <a:spcAft>
                <a:spcPts val="0"/>
              </a:spcAft>
              <a:buSzPts val="2400"/>
              <a:buFont typeface="Calibri"/>
              <a:buChar char="•"/>
            </a:pPr>
            <a:r>
              <a:rPr lang="en-US"/>
              <a:t>Tingkatkan perbandingan konsumsi barang-barang</a:t>
            </a:r>
            <a:endParaRPr/>
          </a:p>
          <a:p>
            <a:pPr indent="-381000" lvl="1" marL="914400" rtl="0" algn="l">
              <a:lnSpc>
                <a:spcPct val="110000"/>
              </a:lnSpc>
              <a:spcBef>
                <a:spcPts val="500"/>
              </a:spcBef>
              <a:spcAft>
                <a:spcPts val="0"/>
              </a:spcAft>
              <a:buSzPts val="2400"/>
              <a:buFont typeface="Calibri"/>
              <a:buChar char="•"/>
            </a:pPr>
            <a:r>
              <a:rPr lang="en-US"/>
              <a:t>Mendisain keefektifan distribusi dan transportasi barang</a:t>
            </a:r>
            <a:endParaRPr/>
          </a:p>
        </p:txBody>
      </p:sp>
      <p:pic>
        <p:nvPicPr>
          <p:cNvPr descr="BD10358_" id="197" name="Google Shape;197;p14"/>
          <p:cNvPicPr preferRelativeResize="0"/>
          <p:nvPr/>
        </p:nvPicPr>
        <p:blipFill rotWithShape="1">
          <a:blip r:embed="rId4">
            <a:alphaModFix/>
          </a:blip>
          <a:srcRect b="0" l="0" r="0" t="0"/>
          <a:stretch/>
        </p:blipFill>
        <p:spPr>
          <a:xfrm>
            <a:off x="743243" y="1417638"/>
            <a:ext cx="10615211" cy="139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15"/>
          <p:cNvSpPr/>
          <p:nvPr/>
        </p:nvSpPr>
        <p:spPr>
          <a:xfrm>
            <a:off x="2537360" y="565151"/>
            <a:ext cx="5671021" cy="714375"/>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15"/>
          <p:cNvSpPr txBox="1"/>
          <p:nvPr>
            <p:ph type="title"/>
          </p:nvPr>
        </p:nvSpPr>
        <p:spPr>
          <a:xfrm>
            <a:off x="1103101" y="288929"/>
            <a:ext cx="10369868"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dk1"/>
                </a:solidFill>
              </a:rPr>
              <a:t>Proses</a:t>
            </a:r>
            <a:r>
              <a:rPr lang="en-US">
                <a:solidFill>
                  <a:schemeClr val="lt1"/>
                </a:solidFill>
              </a:rPr>
              <a:t> Datamining</a:t>
            </a:r>
            <a:endParaRPr>
              <a:solidFill>
                <a:schemeClr val="lt1"/>
              </a:solidFill>
            </a:endParaRPr>
          </a:p>
        </p:txBody>
      </p:sp>
      <p:sp>
        <p:nvSpPr>
          <p:cNvPr id="204" name="Google Shape;204;p15"/>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p:txBody>
      </p:sp>
      <p:grpSp>
        <p:nvGrpSpPr>
          <p:cNvPr id="205" name="Google Shape;205;p15"/>
          <p:cNvGrpSpPr/>
          <p:nvPr/>
        </p:nvGrpSpPr>
        <p:grpSpPr>
          <a:xfrm>
            <a:off x="623015" y="990602"/>
            <a:ext cx="10837952" cy="5654675"/>
            <a:chOff x="144" y="624"/>
            <a:chExt cx="5418" cy="3562"/>
          </a:xfrm>
        </p:grpSpPr>
        <p:cxnSp>
          <p:nvCxnSpPr>
            <p:cNvPr id="206" name="Google Shape;206;p15"/>
            <p:cNvCxnSpPr/>
            <p:nvPr/>
          </p:nvCxnSpPr>
          <p:spPr>
            <a:xfrm flipH="1" rot="10800000">
              <a:off x="768" y="3216"/>
              <a:ext cx="624" cy="384"/>
            </a:xfrm>
            <a:prstGeom prst="straightConnector1">
              <a:avLst/>
            </a:prstGeom>
            <a:solidFill>
              <a:srgbClr val="D5DBE5"/>
            </a:solidFill>
            <a:ln cap="flat" cmpd="sng" w="38100">
              <a:solidFill>
                <a:schemeClr val="dk1"/>
              </a:solidFill>
              <a:prstDash val="solid"/>
              <a:round/>
              <a:headEnd len="sm" w="sm" type="none"/>
              <a:tailEnd len="med" w="med" type="stealth"/>
            </a:ln>
          </p:spPr>
        </p:cxnSp>
        <p:cxnSp>
          <p:nvCxnSpPr>
            <p:cNvPr id="207" name="Google Shape;207;p15"/>
            <p:cNvCxnSpPr/>
            <p:nvPr/>
          </p:nvCxnSpPr>
          <p:spPr>
            <a:xfrm flipH="1" rot="10800000">
              <a:off x="4272" y="1008"/>
              <a:ext cx="624" cy="384"/>
            </a:xfrm>
            <a:prstGeom prst="straightConnector1">
              <a:avLst/>
            </a:prstGeom>
            <a:solidFill>
              <a:srgbClr val="D5DBE5"/>
            </a:solidFill>
            <a:ln cap="flat" cmpd="sng" w="38100">
              <a:solidFill>
                <a:schemeClr val="dk1"/>
              </a:solidFill>
              <a:prstDash val="solid"/>
              <a:round/>
              <a:headEnd len="sm" w="sm" type="none"/>
              <a:tailEnd len="med" w="med" type="stealth"/>
            </a:ln>
          </p:spPr>
        </p:cxnSp>
        <p:cxnSp>
          <p:nvCxnSpPr>
            <p:cNvPr id="208" name="Google Shape;208;p15"/>
            <p:cNvCxnSpPr/>
            <p:nvPr/>
          </p:nvCxnSpPr>
          <p:spPr>
            <a:xfrm flipH="1" rot="10800000">
              <a:off x="3216" y="1680"/>
              <a:ext cx="624" cy="384"/>
            </a:xfrm>
            <a:prstGeom prst="straightConnector1">
              <a:avLst/>
            </a:prstGeom>
            <a:solidFill>
              <a:srgbClr val="D5DBE5"/>
            </a:solidFill>
            <a:ln cap="flat" cmpd="sng" w="38100">
              <a:solidFill>
                <a:schemeClr val="dk1"/>
              </a:solidFill>
              <a:prstDash val="solid"/>
              <a:round/>
              <a:headEnd len="sm" w="sm" type="none"/>
              <a:tailEnd len="med" w="med" type="stealth"/>
            </a:ln>
          </p:spPr>
        </p:cxnSp>
        <p:cxnSp>
          <p:nvCxnSpPr>
            <p:cNvPr id="209" name="Google Shape;209;p15"/>
            <p:cNvCxnSpPr/>
            <p:nvPr/>
          </p:nvCxnSpPr>
          <p:spPr>
            <a:xfrm flipH="1" rot="10800000">
              <a:off x="2064" y="2352"/>
              <a:ext cx="624" cy="384"/>
            </a:xfrm>
            <a:prstGeom prst="straightConnector1">
              <a:avLst/>
            </a:prstGeom>
            <a:solidFill>
              <a:srgbClr val="D5DBE5"/>
            </a:solidFill>
            <a:ln cap="flat" cmpd="sng" w="38100">
              <a:solidFill>
                <a:schemeClr val="dk1"/>
              </a:solidFill>
              <a:prstDash val="solid"/>
              <a:round/>
              <a:headEnd len="sm" w="sm" type="none"/>
              <a:tailEnd len="med" w="med" type="stealth"/>
            </a:ln>
          </p:spPr>
        </p:cxnSp>
        <p:sp>
          <p:nvSpPr>
            <p:cNvPr id="210" name="Google Shape;210;p15"/>
            <p:cNvSpPr/>
            <p:nvPr/>
          </p:nvSpPr>
          <p:spPr>
            <a:xfrm>
              <a:off x="144" y="3504"/>
              <a:ext cx="432" cy="96"/>
            </a:xfrm>
            <a:prstGeom prst="ellipse">
              <a:avLst/>
            </a:prstGeom>
            <a:solidFill>
              <a:srgbClr val="D5DBE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5"/>
            <p:cNvSpPr/>
            <p:nvPr/>
          </p:nvSpPr>
          <p:spPr>
            <a:xfrm>
              <a:off x="144" y="3552"/>
              <a:ext cx="432" cy="256"/>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5"/>
            <p:cNvSpPr/>
            <p:nvPr/>
          </p:nvSpPr>
          <p:spPr>
            <a:xfrm>
              <a:off x="144" y="3744"/>
              <a:ext cx="432" cy="96"/>
            </a:xfrm>
            <a:prstGeom prst="ellipse">
              <a:avLst/>
            </a:prstGeom>
            <a:solidFill>
              <a:srgbClr val="D5DBE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5"/>
            <p:cNvSpPr/>
            <p:nvPr/>
          </p:nvSpPr>
          <p:spPr>
            <a:xfrm>
              <a:off x="384" y="3744"/>
              <a:ext cx="432" cy="96"/>
            </a:xfrm>
            <a:prstGeom prst="ellipse">
              <a:avLst/>
            </a:prstGeom>
            <a:solidFill>
              <a:srgbClr val="D5DBE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5"/>
            <p:cNvSpPr/>
            <p:nvPr/>
          </p:nvSpPr>
          <p:spPr>
            <a:xfrm>
              <a:off x="384" y="3792"/>
              <a:ext cx="432" cy="256"/>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5"/>
            <p:cNvSpPr/>
            <p:nvPr/>
          </p:nvSpPr>
          <p:spPr>
            <a:xfrm>
              <a:off x="384" y="3984"/>
              <a:ext cx="432" cy="96"/>
            </a:xfrm>
            <a:prstGeom prst="ellipse">
              <a:avLst/>
            </a:prstGeom>
            <a:solidFill>
              <a:srgbClr val="D5DBE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5"/>
            <p:cNvSpPr/>
            <p:nvPr/>
          </p:nvSpPr>
          <p:spPr>
            <a:xfrm>
              <a:off x="816" y="3600"/>
              <a:ext cx="432" cy="96"/>
            </a:xfrm>
            <a:prstGeom prst="ellipse">
              <a:avLst/>
            </a:prstGeom>
            <a:solidFill>
              <a:srgbClr val="D5DBE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5"/>
            <p:cNvSpPr/>
            <p:nvPr/>
          </p:nvSpPr>
          <p:spPr>
            <a:xfrm>
              <a:off x="816" y="3648"/>
              <a:ext cx="432" cy="256"/>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5"/>
            <p:cNvSpPr/>
            <p:nvPr/>
          </p:nvSpPr>
          <p:spPr>
            <a:xfrm>
              <a:off x="816" y="3840"/>
              <a:ext cx="432" cy="96"/>
            </a:xfrm>
            <a:prstGeom prst="ellipse">
              <a:avLst/>
            </a:prstGeom>
            <a:solidFill>
              <a:srgbClr val="D5DBE5"/>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5"/>
            <p:cNvSpPr txBox="1"/>
            <p:nvPr/>
          </p:nvSpPr>
          <p:spPr>
            <a:xfrm>
              <a:off x="330" y="3072"/>
              <a:ext cx="1107" cy="252"/>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Pembersihan Data</a:t>
              </a:r>
              <a:endParaRPr sz="1800">
                <a:solidFill>
                  <a:schemeClr val="dk1"/>
                </a:solidFill>
                <a:latin typeface="Times New Roman"/>
                <a:ea typeface="Times New Roman"/>
                <a:cs typeface="Times New Roman"/>
                <a:sym typeface="Times New Roman"/>
              </a:endParaRPr>
            </a:p>
          </p:txBody>
        </p:sp>
        <p:sp>
          <p:nvSpPr>
            <p:cNvPr id="220" name="Google Shape;220;p15"/>
            <p:cNvSpPr txBox="1"/>
            <p:nvPr/>
          </p:nvSpPr>
          <p:spPr>
            <a:xfrm>
              <a:off x="1133" y="3408"/>
              <a:ext cx="1007" cy="252"/>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Data Integration</a:t>
              </a:r>
              <a:endParaRPr sz="1800">
                <a:solidFill>
                  <a:schemeClr val="dk1"/>
                </a:solidFill>
                <a:latin typeface="Times New Roman"/>
                <a:ea typeface="Times New Roman"/>
                <a:cs typeface="Times New Roman"/>
                <a:sym typeface="Times New Roman"/>
              </a:endParaRPr>
            </a:p>
          </p:txBody>
        </p:sp>
        <p:sp>
          <p:nvSpPr>
            <p:cNvPr id="221" name="Google Shape;221;p15"/>
            <p:cNvSpPr txBox="1"/>
            <p:nvPr/>
          </p:nvSpPr>
          <p:spPr>
            <a:xfrm>
              <a:off x="864" y="3936"/>
              <a:ext cx="912" cy="250"/>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99"/>
                  </a:solidFill>
                  <a:latin typeface="Times New Roman"/>
                  <a:ea typeface="Times New Roman"/>
                  <a:cs typeface="Times New Roman"/>
                  <a:sym typeface="Times New Roman"/>
                </a:rPr>
                <a:t>Databases</a:t>
              </a:r>
              <a:endParaRPr/>
            </a:p>
          </p:txBody>
        </p:sp>
        <p:sp>
          <p:nvSpPr>
            <p:cNvPr id="222" name="Google Shape;222;p15"/>
            <p:cNvSpPr txBox="1"/>
            <p:nvPr/>
          </p:nvSpPr>
          <p:spPr>
            <a:xfrm>
              <a:off x="672" y="2592"/>
              <a:ext cx="1258" cy="250"/>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99"/>
                  </a:solidFill>
                  <a:latin typeface="Times New Roman"/>
                  <a:ea typeface="Times New Roman"/>
                  <a:cs typeface="Times New Roman"/>
                  <a:sym typeface="Times New Roman"/>
                </a:rPr>
                <a:t>Data Warehouse</a:t>
              </a:r>
              <a:endParaRPr/>
            </a:p>
          </p:txBody>
        </p:sp>
        <p:sp>
          <p:nvSpPr>
            <p:cNvPr id="223" name="Google Shape;223;p15"/>
            <p:cNvSpPr/>
            <p:nvPr/>
          </p:nvSpPr>
          <p:spPr>
            <a:xfrm>
              <a:off x="1488" y="2880"/>
              <a:ext cx="432" cy="432"/>
            </a:xfrm>
            <a:prstGeom prst="rect">
              <a:avLst/>
            </a:prstGeom>
            <a:solidFill>
              <a:srgbClr val="D5DB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5"/>
            <p:cNvSpPr/>
            <p:nvPr/>
          </p:nvSpPr>
          <p:spPr>
            <a:xfrm>
              <a:off x="2784" y="2160"/>
              <a:ext cx="288" cy="288"/>
            </a:xfrm>
            <a:prstGeom prst="rect">
              <a:avLst/>
            </a:prstGeom>
            <a:solidFill>
              <a:srgbClr val="D5DB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5"/>
            <p:cNvSpPr/>
            <p:nvPr/>
          </p:nvSpPr>
          <p:spPr>
            <a:xfrm>
              <a:off x="4080" y="1248"/>
              <a:ext cx="48" cy="384"/>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5"/>
            <p:cNvSpPr/>
            <p:nvPr/>
          </p:nvSpPr>
          <p:spPr>
            <a:xfrm>
              <a:off x="4128" y="1392"/>
              <a:ext cx="48" cy="240"/>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5"/>
            <p:cNvSpPr/>
            <p:nvPr/>
          </p:nvSpPr>
          <p:spPr>
            <a:xfrm>
              <a:off x="4032" y="1344"/>
              <a:ext cx="48" cy="288"/>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5"/>
            <p:cNvSpPr/>
            <p:nvPr/>
          </p:nvSpPr>
          <p:spPr>
            <a:xfrm>
              <a:off x="4176" y="1488"/>
              <a:ext cx="48" cy="144"/>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5"/>
            <p:cNvSpPr/>
            <p:nvPr/>
          </p:nvSpPr>
          <p:spPr>
            <a:xfrm>
              <a:off x="3888" y="1632"/>
              <a:ext cx="432" cy="48"/>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5"/>
            <p:cNvSpPr/>
            <p:nvPr/>
          </p:nvSpPr>
          <p:spPr>
            <a:xfrm>
              <a:off x="3936" y="1488"/>
              <a:ext cx="96" cy="144"/>
            </a:xfrm>
            <a:prstGeom prst="rect">
              <a:avLst/>
            </a:prstGeom>
            <a:solidFill>
              <a:srgbClr val="D5DB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5"/>
            <p:cNvSpPr/>
            <p:nvPr/>
          </p:nvSpPr>
          <p:spPr>
            <a:xfrm>
              <a:off x="4464" y="624"/>
              <a:ext cx="1098" cy="386"/>
            </a:xfrm>
            <a:prstGeom prst="rect">
              <a:avLst/>
            </a:prstGeom>
          </p:spPr>
          <p:txBody>
            <a:bodyPr>
              <a:prstTxWarp prst="textPlain"/>
            </a:bodyPr>
            <a:lstStyle/>
            <a:p>
              <a:pPr lvl="0" algn="ctr"/>
              <a:r>
                <a:rPr b="0" i="0">
                  <a:ln>
                    <a:noFill/>
                  </a:ln>
                  <a:gradFill>
                    <a:gsLst>
                      <a:gs pos="0">
                        <a:srgbClr val="FFE701"/>
                      </a:gs>
                      <a:gs pos="100000">
                        <a:srgbClr val="FE3E02"/>
                      </a:gs>
                    </a:gsLst>
                    <a:lin ang="5400000" scaled="0"/>
                  </a:gradFill>
                  <a:latin typeface="Impact"/>
                </a:rPr>
                <a:t>Knowledge</a:t>
              </a:r>
            </a:p>
          </p:txBody>
        </p:sp>
        <p:sp>
          <p:nvSpPr>
            <p:cNvPr id="232" name="Google Shape;232;p15"/>
            <p:cNvSpPr txBox="1"/>
            <p:nvPr/>
          </p:nvSpPr>
          <p:spPr>
            <a:xfrm>
              <a:off x="1734" y="2064"/>
              <a:ext cx="1135" cy="252"/>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0099"/>
                  </a:solidFill>
                  <a:latin typeface="Times New Roman"/>
                  <a:ea typeface="Times New Roman"/>
                  <a:cs typeface="Times New Roman"/>
                  <a:sym typeface="Times New Roman"/>
                </a:rPr>
                <a:t>Task-relevant Data</a:t>
              </a:r>
              <a:endParaRPr/>
            </a:p>
          </p:txBody>
        </p:sp>
        <p:sp>
          <p:nvSpPr>
            <p:cNvPr id="233" name="Google Shape;233;p15"/>
            <p:cNvSpPr txBox="1"/>
            <p:nvPr/>
          </p:nvSpPr>
          <p:spPr>
            <a:xfrm>
              <a:off x="2367" y="2553"/>
              <a:ext cx="583" cy="252"/>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Selection</a:t>
              </a:r>
              <a:endParaRPr/>
            </a:p>
          </p:txBody>
        </p:sp>
        <p:sp>
          <p:nvSpPr>
            <p:cNvPr id="234" name="Google Shape;234;p15"/>
            <p:cNvSpPr txBox="1"/>
            <p:nvPr/>
          </p:nvSpPr>
          <p:spPr>
            <a:xfrm>
              <a:off x="2786" y="1632"/>
              <a:ext cx="786" cy="252"/>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hlink"/>
                  </a:solidFill>
                  <a:latin typeface="Times New Roman"/>
                  <a:ea typeface="Times New Roman"/>
                  <a:cs typeface="Times New Roman"/>
                  <a:sym typeface="Times New Roman"/>
                </a:rPr>
                <a:t>Data Mining</a:t>
              </a:r>
              <a:endParaRPr/>
            </a:p>
          </p:txBody>
        </p:sp>
        <p:sp>
          <p:nvSpPr>
            <p:cNvPr id="235" name="Google Shape;235;p15"/>
            <p:cNvSpPr txBox="1"/>
            <p:nvPr/>
          </p:nvSpPr>
          <p:spPr>
            <a:xfrm>
              <a:off x="3453" y="1056"/>
              <a:ext cx="1135" cy="252"/>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Pattern Evaluation</a:t>
              </a:r>
              <a:endParaRPr/>
            </a:p>
          </p:txBody>
        </p:sp>
        <p:cxnSp>
          <p:nvCxnSpPr>
            <p:cNvPr id="236" name="Google Shape;236;p15"/>
            <p:cNvCxnSpPr/>
            <p:nvPr/>
          </p:nvCxnSpPr>
          <p:spPr>
            <a:xfrm>
              <a:off x="3552" y="1968"/>
              <a:ext cx="0" cy="1344"/>
            </a:xfrm>
            <a:prstGeom prst="straightConnector1">
              <a:avLst/>
            </a:prstGeom>
            <a:solidFill>
              <a:srgbClr val="D5DBE5"/>
            </a:solidFill>
            <a:ln cap="flat" cmpd="sng" w="38100">
              <a:solidFill>
                <a:schemeClr val="dk1"/>
              </a:solidFill>
              <a:prstDash val="solid"/>
              <a:round/>
              <a:headEnd len="med" w="med" type="triangle"/>
              <a:tailEnd len="med" w="med" type="none"/>
            </a:ln>
          </p:spPr>
        </p:cxnSp>
        <p:cxnSp>
          <p:nvCxnSpPr>
            <p:cNvPr id="237" name="Google Shape;237;p15"/>
            <p:cNvCxnSpPr/>
            <p:nvPr/>
          </p:nvCxnSpPr>
          <p:spPr>
            <a:xfrm>
              <a:off x="4608" y="1296"/>
              <a:ext cx="0" cy="2016"/>
            </a:xfrm>
            <a:prstGeom prst="straightConnector1">
              <a:avLst/>
            </a:prstGeom>
            <a:solidFill>
              <a:srgbClr val="D5DBE5"/>
            </a:solidFill>
            <a:ln cap="flat" cmpd="sng" w="38100">
              <a:solidFill>
                <a:schemeClr val="dk1"/>
              </a:solidFill>
              <a:prstDash val="solid"/>
              <a:round/>
              <a:headEnd len="sm" w="sm" type="none"/>
              <a:tailEnd len="med" w="med" type="triangle"/>
            </a:ln>
          </p:spPr>
        </p:cxnSp>
        <p:cxnSp>
          <p:nvCxnSpPr>
            <p:cNvPr id="238" name="Google Shape;238;p15"/>
            <p:cNvCxnSpPr/>
            <p:nvPr/>
          </p:nvCxnSpPr>
          <p:spPr>
            <a:xfrm rot="10800000">
              <a:off x="2496" y="3312"/>
              <a:ext cx="2112" cy="0"/>
            </a:xfrm>
            <a:prstGeom prst="straightConnector1">
              <a:avLst/>
            </a:prstGeom>
            <a:solidFill>
              <a:srgbClr val="D5DBE5"/>
            </a:solidFill>
            <a:ln cap="flat" cmpd="sng" w="38100">
              <a:solidFill>
                <a:schemeClr val="dk1"/>
              </a:solidFill>
              <a:prstDash val="solid"/>
              <a:round/>
              <a:headEnd len="med" w="med" type="none"/>
              <a:tailEnd len="med" w="med" type="triangle"/>
            </a:ln>
          </p:spPr>
        </p:cxnSp>
        <p:cxnSp>
          <p:nvCxnSpPr>
            <p:cNvPr id="239" name="Google Shape;239;p15"/>
            <p:cNvCxnSpPr/>
            <p:nvPr/>
          </p:nvCxnSpPr>
          <p:spPr>
            <a:xfrm rot="10800000">
              <a:off x="2496" y="2736"/>
              <a:ext cx="0" cy="576"/>
            </a:xfrm>
            <a:prstGeom prst="straightConnector1">
              <a:avLst/>
            </a:prstGeom>
            <a:solidFill>
              <a:srgbClr val="D5DBE5"/>
            </a:solidFill>
            <a:ln cap="flat" cmpd="sng" w="38100">
              <a:solidFill>
                <a:schemeClr val="dk1"/>
              </a:solidFill>
              <a:prstDash val="solid"/>
              <a:round/>
              <a:headEnd len="sm" w="sm" type="none"/>
              <a:tailEnd len="med" w="med" type="triangle"/>
            </a:ln>
          </p:spPr>
        </p:cxnSp>
        <p:cxnSp>
          <p:nvCxnSpPr>
            <p:cNvPr id="240" name="Google Shape;240;p15"/>
            <p:cNvCxnSpPr/>
            <p:nvPr/>
          </p:nvCxnSpPr>
          <p:spPr>
            <a:xfrm>
              <a:off x="4608" y="3312"/>
              <a:ext cx="0" cy="528"/>
            </a:xfrm>
            <a:prstGeom prst="straightConnector1">
              <a:avLst/>
            </a:prstGeom>
            <a:solidFill>
              <a:srgbClr val="D5DBE5"/>
            </a:solidFill>
            <a:ln cap="flat" cmpd="sng" w="38100">
              <a:solidFill>
                <a:schemeClr val="dk1"/>
              </a:solidFill>
              <a:prstDash val="dot"/>
              <a:round/>
              <a:headEnd len="sm" w="sm" type="none"/>
              <a:tailEnd len="med" w="med" type="triangle"/>
            </a:ln>
          </p:spPr>
        </p:cxnSp>
        <p:cxnSp>
          <p:nvCxnSpPr>
            <p:cNvPr id="241" name="Google Shape;241;p15"/>
            <p:cNvCxnSpPr/>
            <p:nvPr/>
          </p:nvCxnSpPr>
          <p:spPr>
            <a:xfrm rot="10800000">
              <a:off x="1440" y="3840"/>
              <a:ext cx="3168" cy="0"/>
            </a:xfrm>
            <a:prstGeom prst="straightConnector1">
              <a:avLst/>
            </a:prstGeom>
            <a:solidFill>
              <a:srgbClr val="D5DBE5"/>
            </a:solidFill>
            <a:ln cap="flat" cmpd="sng" w="38100">
              <a:solidFill>
                <a:schemeClr val="dk1"/>
              </a:solidFill>
              <a:prstDash val="dot"/>
              <a:round/>
              <a:headEnd len="sm" w="sm" type="none"/>
              <a:tailEnd len="med" w="med" type="triangle"/>
            </a:ln>
          </p:spPr>
        </p:cxnSp>
        <p:cxnSp>
          <p:nvCxnSpPr>
            <p:cNvPr id="242" name="Google Shape;242;p15"/>
            <p:cNvCxnSpPr/>
            <p:nvPr/>
          </p:nvCxnSpPr>
          <p:spPr>
            <a:xfrm rot="10800000">
              <a:off x="1200" y="3408"/>
              <a:ext cx="240" cy="432"/>
            </a:xfrm>
            <a:prstGeom prst="straightConnector1">
              <a:avLst/>
            </a:prstGeom>
            <a:solidFill>
              <a:srgbClr val="D5DBE5"/>
            </a:solidFill>
            <a:ln cap="flat" cmpd="sng" w="38100">
              <a:solidFill>
                <a:schemeClr val="dk1"/>
              </a:solidFill>
              <a:prstDash val="dot"/>
              <a:round/>
              <a:headEnd len="sm" w="sm" type="none"/>
              <a:tailEnd len="med" w="med" type="triangle"/>
            </a:ln>
          </p:spPr>
        </p:cxnSp>
        <p:cxnSp>
          <p:nvCxnSpPr>
            <p:cNvPr id="243" name="Google Shape;243;p15"/>
            <p:cNvCxnSpPr/>
            <p:nvPr/>
          </p:nvCxnSpPr>
          <p:spPr>
            <a:xfrm>
              <a:off x="1296" y="3408"/>
              <a:ext cx="1008" cy="0"/>
            </a:xfrm>
            <a:prstGeom prst="straightConnector1">
              <a:avLst/>
            </a:prstGeom>
            <a:solidFill>
              <a:srgbClr val="D5DBE5"/>
            </a:solidFill>
            <a:ln cap="flat" cmpd="sng" w="28575">
              <a:solidFill>
                <a:schemeClr val="dk1"/>
              </a:solidFill>
              <a:prstDash val="dash"/>
              <a:miter lim="800000"/>
              <a:headEnd len="med" w="med" type="none"/>
              <a:tailEnd len="med" w="med" type="none"/>
            </a:ln>
          </p:spPr>
        </p:cxnSp>
        <p:cxnSp>
          <p:nvCxnSpPr>
            <p:cNvPr id="244" name="Google Shape;244;p15"/>
            <p:cNvCxnSpPr/>
            <p:nvPr/>
          </p:nvCxnSpPr>
          <p:spPr>
            <a:xfrm rot="10800000">
              <a:off x="2304" y="2640"/>
              <a:ext cx="0" cy="768"/>
            </a:xfrm>
            <a:prstGeom prst="straightConnector1">
              <a:avLst/>
            </a:prstGeom>
            <a:solidFill>
              <a:srgbClr val="D5DBE5"/>
            </a:solidFill>
            <a:ln cap="flat" cmpd="sng" w="28575">
              <a:solidFill>
                <a:schemeClr val="dk1"/>
              </a:solidFill>
              <a:prstDash val="dash"/>
              <a:miter lim="800000"/>
              <a:headEnd len="med" w="med" type="none"/>
              <a:tailEnd len="med" w="med" type="triangle"/>
            </a:ln>
          </p:spPr>
        </p:cxnSp>
      </p:gr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8" name="Shape 248"/>
        <p:cNvGrpSpPr/>
        <p:nvPr/>
      </p:nvGrpSpPr>
      <p:grpSpPr>
        <a:xfrm>
          <a:off x="0" y="0"/>
          <a:ext cx="0" cy="0"/>
          <a:chOff x="0" y="0"/>
          <a:chExt cx="0" cy="0"/>
        </a:xfrm>
      </p:grpSpPr>
      <p:sp>
        <p:nvSpPr>
          <p:cNvPr id="249" name="Google Shape;249;p16"/>
          <p:cNvSpPr/>
          <p:nvPr/>
        </p:nvSpPr>
        <p:spPr>
          <a:xfrm>
            <a:off x="1055093" y="571500"/>
            <a:ext cx="10171832" cy="642938"/>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16"/>
          <p:cNvSpPr txBox="1"/>
          <p:nvPr>
            <p:ph type="title"/>
          </p:nvPr>
        </p:nvSpPr>
        <p:spPr>
          <a:xfrm>
            <a:off x="1055058" y="500042"/>
            <a:ext cx="10171903"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200">
                <a:solidFill>
                  <a:schemeClr val="lt1"/>
                </a:solidFill>
              </a:rPr>
              <a:t>Data Mining dan Business Intelligence</a:t>
            </a:r>
            <a:endParaRPr/>
          </a:p>
        </p:txBody>
      </p:sp>
      <p:sp>
        <p:nvSpPr>
          <p:cNvPr id="251" name="Google Shape;251;p16"/>
          <p:cNvSpPr/>
          <p:nvPr/>
        </p:nvSpPr>
        <p:spPr>
          <a:xfrm>
            <a:off x="1295137" y="1447800"/>
            <a:ext cx="9409695" cy="5029200"/>
          </a:xfrm>
          <a:prstGeom prst="flowChartExtract">
            <a:avLst/>
          </a:prstGeom>
          <a:solidFill>
            <a:srgbClr val="D5DBE5"/>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52" name="Google Shape;252;p16"/>
          <p:cNvCxnSpPr/>
          <p:nvPr/>
        </p:nvCxnSpPr>
        <p:spPr>
          <a:xfrm>
            <a:off x="1871241" y="5867400"/>
            <a:ext cx="8257487" cy="0"/>
          </a:xfrm>
          <a:prstGeom prst="straightConnector1">
            <a:avLst/>
          </a:prstGeom>
          <a:noFill/>
          <a:ln cap="flat" cmpd="sng" w="9525">
            <a:solidFill>
              <a:schemeClr val="dk1"/>
            </a:solidFill>
            <a:prstDash val="solid"/>
            <a:round/>
            <a:headEnd len="med" w="med" type="none"/>
            <a:tailEnd len="med" w="med" type="none"/>
          </a:ln>
        </p:spPr>
      </p:cxnSp>
      <p:cxnSp>
        <p:nvCxnSpPr>
          <p:cNvPr id="253" name="Google Shape;253;p16"/>
          <p:cNvCxnSpPr/>
          <p:nvPr/>
        </p:nvCxnSpPr>
        <p:spPr>
          <a:xfrm>
            <a:off x="2447343" y="5257800"/>
            <a:ext cx="7105280" cy="0"/>
          </a:xfrm>
          <a:prstGeom prst="straightConnector1">
            <a:avLst/>
          </a:prstGeom>
          <a:noFill/>
          <a:ln cap="flat" cmpd="sng" w="9525">
            <a:solidFill>
              <a:schemeClr val="dk1"/>
            </a:solidFill>
            <a:prstDash val="solid"/>
            <a:round/>
            <a:headEnd len="med" w="med" type="none"/>
            <a:tailEnd len="med" w="med" type="none"/>
          </a:ln>
        </p:spPr>
      </p:cxnSp>
      <p:cxnSp>
        <p:nvCxnSpPr>
          <p:cNvPr id="254" name="Google Shape;254;p16"/>
          <p:cNvCxnSpPr/>
          <p:nvPr/>
        </p:nvCxnSpPr>
        <p:spPr>
          <a:xfrm>
            <a:off x="3119464" y="4495800"/>
            <a:ext cx="5761038"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16"/>
          <p:cNvCxnSpPr/>
          <p:nvPr/>
        </p:nvCxnSpPr>
        <p:spPr>
          <a:xfrm>
            <a:off x="3887604" y="3733800"/>
            <a:ext cx="4224761" cy="0"/>
          </a:xfrm>
          <a:prstGeom prst="straightConnector1">
            <a:avLst/>
          </a:prstGeom>
          <a:noFill/>
          <a:ln cap="flat" cmpd="sng" w="9525">
            <a:solidFill>
              <a:schemeClr val="dk1"/>
            </a:solidFill>
            <a:prstDash val="solid"/>
            <a:round/>
            <a:headEnd len="med" w="med" type="none"/>
            <a:tailEnd len="med" w="med" type="none"/>
          </a:ln>
        </p:spPr>
      </p:cxnSp>
      <p:cxnSp>
        <p:nvCxnSpPr>
          <p:cNvPr id="256" name="Google Shape;256;p16"/>
          <p:cNvCxnSpPr/>
          <p:nvPr/>
        </p:nvCxnSpPr>
        <p:spPr>
          <a:xfrm>
            <a:off x="4655741" y="2895600"/>
            <a:ext cx="2688484" cy="0"/>
          </a:xfrm>
          <a:prstGeom prst="straightConnector1">
            <a:avLst/>
          </a:prstGeom>
          <a:noFill/>
          <a:ln cap="flat" cmpd="sng" w="9525">
            <a:solidFill>
              <a:schemeClr val="dk1"/>
            </a:solidFill>
            <a:prstDash val="solid"/>
            <a:round/>
            <a:headEnd len="med" w="med" type="none"/>
            <a:tailEnd len="med" w="med" type="none"/>
          </a:ln>
        </p:spPr>
      </p:cxnSp>
      <p:cxnSp>
        <p:nvCxnSpPr>
          <p:cNvPr id="257" name="Google Shape;257;p16"/>
          <p:cNvCxnSpPr/>
          <p:nvPr/>
        </p:nvCxnSpPr>
        <p:spPr>
          <a:xfrm rot="10800000">
            <a:off x="1007084" y="1447800"/>
            <a:ext cx="0" cy="5029200"/>
          </a:xfrm>
          <a:prstGeom prst="straightConnector1">
            <a:avLst/>
          </a:prstGeom>
          <a:noFill/>
          <a:ln cap="flat" cmpd="sng" w="38100">
            <a:solidFill>
              <a:schemeClr val="dk1"/>
            </a:solidFill>
            <a:prstDash val="solid"/>
            <a:round/>
            <a:headEnd len="med" w="med" type="none"/>
            <a:tailEnd len="med" w="med" type="triangle"/>
          </a:ln>
        </p:spPr>
      </p:cxnSp>
      <p:cxnSp>
        <p:nvCxnSpPr>
          <p:cNvPr id="258" name="Google Shape;258;p16"/>
          <p:cNvCxnSpPr/>
          <p:nvPr/>
        </p:nvCxnSpPr>
        <p:spPr>
          <a:xfrm rot="10800000">
            <a:off x="11472969" y="1447800"/>
            <a:ext cx="0" cy="5029200"/>
          </a:xfrm>
          <a:prstGeom prst="straightConnector1">
            <a:avLst/>
          </a:prstGeom>
          <a:noFill/>
          <a:ln cap="flat" cmpd="sng" w="38100">
            <a:solidFill>
              <a:schemeClr val="dk1"/>
            </a:solidFill>
            <a:prstDash val="solid"/>
            <a:round/>
            <a:headEnd len="med" w="med" type="none"/>
            <a:tailEnd len="med" w="med" type="triangle"/>
          </a:ln>
        </p:spPr>
      </p:cxnSp>
      <p:sp>
        <p:nvSpPr>
          <p:cNvPr id="259" name="Google Shape;259;p16"/>
          <p:cNvSpPr txBox="1"/>
          <p:nvPr/>
        </p:nvSpPr>
        <p:spPr>
          <a:xfrm>
            <a:off x="1367652" y="1509714"/>
            <a:ext cx="228940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Semakin mendukung </a:t>
            </a:r>
            <a:endParaRPr/>
          </a:p>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pengambilan keputusan</a:t>
            </a:r>
            <a:endParaRPr/>
          </a:p>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260" name="Google Shape;260;p16"/>
          <p:cNvSpPr txBox="1"/>
          <p:nvPr/>
        </p:nvSpPr>
        <p:spPr>
          <a:xfrm>
            <a:off x="10350737" y="1955800"/>
            <a:ext cx="1010212"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chemeClr val="dk1"/>
                </a:solidFill>
                <a:latin typeface="Times New Roman"/>
                <a:ea typeface="Times New Roman"/>
                <a:cs typeface="Times New Roman"/>
                <a:sym typeface="Times New Roman"/>
              </a:rPr>
              <a:t>End User</a:t>
            </a:r>
            <a:endParaRPr sz="1600">
              <a:solidFill>
                <a:schemeClr val="dk1"/>
              </a:solidFill>
              <a:latin typeface="Times New Roman"/>
              <a:ea typeface="Times New Roman"/>
              <a:cs typeface="Times New Roman"/>
              <a:sym typeface="Times New Roman"/>
            </a:endParaRPr>
          </a:p>
        </p:txBody>
      </p:sp>
      <p:sp>
        <p:nvSpPr>
          <p:cNvPr id="261" name="Google Shape;261;p16"/>
          <p:cNvSpPr txBox="1"/>
          <p:nvPr/>
        </p:nvSpPr>
        <p:spPr>
          <a:xfrm>
            <a:off x="10353769" y="2946402"/>
            <a:ext cx="949170"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chemeClr val="dk1"/>
                </a:solidFill>
                <a:latin typeface="Times New Roman"/>
                <a:ea typeface="Times New Roman"/>
                <a:cs typeface="Times New Roman"/>
                <a:sym typeface="Times New Roman"/>
              </a:rPr>
              <a:t>Business</a:t>
            </a:r>
            <a:endParaRPr/>
          </a:p>
          <a:p>
            <a:pPr indent="0" lvl="0" marL="0" marR="0" rtl="0" algn="r">
              <a:spcBef>
                <a:spcPts val="0"/>
              </a:spcBef>
              <a:spcAft>
                <a:spcPts val="0"/>
              </a:spcAft>
              <a:buNone/>
            </a:pPr>
            <a:r>
              <a:rPr b="1" lang="en-US" sz="1600">
                <a:solidFill>
                  <a:schemeClr val="dk1"/>
                </a:solidFill>
                <a:latin typeface="Times New Roman"/>
                <a:ea typeface="Times New Roman"/>
                <a:cs typeface="Times New Roman"/>
                <a:sym typeface="Times New Roman"/>
              </a:rPr>
              <a:t>  Analyst</a:t>
            </a:r>
            <a:endParaRPr/>
          </a:p>
        </p:txBody>
      </p:sp>
      <p:sp>
        <p:nvSpPr>
          <p:cNvPr id="262" name="Google Shape;262;p16"/>
          <p:cNvSpPr txBox="1"/>
          <p:nvPr/>
        </p:nvSpPr>
        <p:spPr>
          <a:xfrm>
            <a:off x="10430201" y="3784602"/>
            <a:ext cx="862736"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chemeClr val="dk1"/>
                </a:solidFill>
                <a:latin typeface="Times New Roman"/>
                <a:ea typeface="Times New Roman"/>
                <a:cs typeface="Times New Roman"/>
                <a:sym typeface="Times New Roman"/>
              </a:rPr>
              <a:t>     Data</a:t>
            </a:r>
            <a:endParaRPr/>
          </a:p>
          <a:p>
            <a:pPr indent="0" lvl="0" marL="0" marR="0" rtl="0" algn="r">
              <a:spcBef>
                <a:spcPts val="0"/>
              </a:spcBef>
              <a:spcAft>
                <a:spcPts val="0"/>
              </a:spcAft>
              <a:buNone/>
            </a:pPr>
            <a:r>
              <a:rPr b="1" lang="en-US" sz="1600">
                <a:solidFill>
                  <a:schemeClr val="dk1"/>
                </a:solidFill>
                <a:latin typeface="Times New Roman"/>
                <a:ea typeface="Times New Roman"/>
                <a:cs typeface="Times New Roman"/>
                <a:sym typeface="Times New Roman"/>
              </a:rPr>
              <a:t>Analyst</a:t>
            </a:r>
            <a:endParaRPr/>
          </a:p>
        </p:txBody>
      </p:sp>
      <p:sp>
        <p:nvSpPr>
          <p:cNvPr id="263" name="Google Shape;263;p16"/>
          <p:cNvSpPr txBox="1"/>
          <p:nvPr/>
        </p:nvSpPr>
        <p:spPr>
          <a:xfrm>
            <a:off x="10699069" y="5689600"/>
            <a:ext cx="615873"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600">
                <a:solidFill>
                  <a:schemeClr val="dk1"/>
                </a:solidFill>
                <a:latin typeface="Times New Roman"/>
                <a:ea typeface="Times New Roman"/>
                <a:cs typeface="Times New Roman"/>
                <a:sym typeface="Times New Roman"/>
              </a:rPr>
              <a:t>DBA</a:t>
            </a:r>
            <a:endParaRPr/>
          </a:p>
        </p:txBody>
      </p:sp>
      <p:sp>
        <p:nvSpPr>
          <p:cNvPr id="264" name="Google Shape;264;p16"/>
          <p:cNvSpPr txBox="1"/>
          <p:nvPr/>
        </p:nvSpPr>
        <p:spPr>
          <a:xfrm>
            <a:off x="5063813" y="2262838"/>
            <a:ext cx="175232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2"/>
                </a:solidFill>
                <a:latin typeface="Tahoma"/>
                <a:ea typeface="Tahoma"/>
                <a:cs typeface="Tahoma"/>
                <a:sym typeface="Tahoma"/>
              </a:rPr>
              <a:t>Pengambilan Keputusan</a:t>
            </a:r>
            <a:endParaRPr b="1" sz="1400">
              <a:solidFill>
                <a:schemeClr val="accent2"/>
              </a:solidFill>
              <a:latin typeface="Tahoma"/>
              <a:ea typeface="Tahoma"/>
              <a:cs typeface="Tahoma"/>
              <a:sym typeface="Tahoma"/>
            </a:endParaRPr>
          </a:p>
        </p:txBody>
      </p:sp>
      <p:sp>
        <p:nvSpPr>
          <p:cNvPr id="265" name="Google Shape;265;p16"/>
          <p:cNvSpPr txBox="1"/>
          <p:nvPr/>
        </p:nvSpPr>
        <p:spPr>
          <a:xfrm>
            <a:off x="4600750" y="2971801"/>
            <a:ext cx="20136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ahoma"/>
                <a:ea typeface="Tahoma"/>
                <a:cs typeface="Tahoma"/>
                <a:sym typeface="Tahoma"/>
              </a:rPr>
              <a:t>Presentasi Data</a:t>
            </a:r>
            <a:endParaRPr/>
          </a:p>
        </p:txBody>
      </p:sp>
      <p:sp>
        <p:nvSpPr>
          <p:cNvPr id="266" name="Google Shape;266;p16"/>
          <p:cNvSpPr txBox="1"/>
          <p:nvPr/>
        </p:nvSpPr>
        <p:spPr>
          <a:xfrm>
            <a:off x="4631363" y="3352801"/>
            <a:ext cx="18242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Teknik Visualiasi</a:t>
            </a:r>
            <a:endParaRPr/>
          </a:p>
        </p:txBody>
      </p:sp>
      <p:sp>
        <p:nvSpPr>
          <p:cNvPr id="267" name="Google Shape;267;p16"/>
          <p:cNvSpPr txBox="1"/>
          <p:nvPr/>
        </p:nvSpPr>
        <p:spPr>
          <a:xfrm>
            <a:off x="4655732" y="3765551"/>
            <a:ext cx="33306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ahoma"/>
                <a:ea typeface="Tahoma"/>
                <a:cs typeface="Tahoma"/>
                <a:sym typeface="Tahoma"/>
              </a:rPr>
              <a:t>Data Mining</a:t>
            </a:r>
            <a:endParaRPr/>
          </a:p>
        </p:txBody>
      </p:sp>
      <p:sp>
        <p:nvSpPr>
          <p:cNvPr id="268" name="Google Shape;268;p16"/>
          <p:cNvSpPr txBox="1"/>
          <p:nvPr/>
        </p:nvSpPr>
        <p:spPr>
          <a:xfrm>
            <a:off x="4592319" y="4038601"/>
            <a:ext cx="22172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chemeClr val="dk1"/>
                </a:solidFill>
                <a:latin typeface="Times New Roman"/>
                <a:ea typeface="Times New Roman"/>
                <a:cs typeface="Times New Roman"/>
                <a:sym typeface="Times New Roman"/>
              </a:rPr>
              <a:t>Penemuan Informasi</a:t>
            </a:r>
            <a:endParaRPr/>
          </a:p>
        </p:txBody>
      </p:sp>
      <p:sp>
        <p:nvSpPr>
          <p:cNvPr id="269" name="Google Shape;269;p16"/>
          <p:cNvSpPr txBox="1"/>
          <p:nvPr/>
        </p:nvSpPr>
        <p:spPr>
          <a:xfrm>
            <a:off x="4025623" y="4429133"/>
            <a:ext cx="360066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accent2"/>
                </a:solidFill>
                <a:latin typeface="Tahoma"/>
                <a:ea typeface="Tahoma"/>
                <a:cs typeface="Tahoma"/>
                <a:sym typeface="Tahoma"/>
              </a:rPr>
              <a:t>Eksplorasi Data</a:t>
            </a:r>
            <a:endParaRPr/>
          </a:p>
        </p:txBody>
      </p:sp>
      <p:sp>
        <p:nvSpPr>
          <p:cNvPr id="270" name="Google Shape;270;p16"/>
          <p:cNvSpPr txBox="1"/>
          <p:nvPr/>
        </p:nvSpPr>
        <p:spPr>
          <a:xfrm>
            <a:off x="2957433" y="4814840"/>
            <a:ext cx="637917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chemeClr val="dk1"/>
                </a:solidFill>
                <a:latin typeface="Times New Roman"/>
                <a:ea typeface="Times New Roman"/>
                <a:cs typeface="Times New Roman"/>
                <a:sym typeface="Times New Roman"/>
              </a:rPr>
              <a:t>Statistical Summary, Querying, and Reporting</a:t>
            </a:r>
            <a:endParaRPr b="1" i="1" sz="2000">
              <a:solidFill>
                <a:schemeClr val="lt1"/>
              </a:solidFill>
              <a:latin typeface="Times New Roman"/>
              <a:ea typeface="Times New Roman"/>
              <a:cs typeface="Times New Roman"/>
              <a:sym typeface="Times New Roman"/>
            </a:endParaRPr>
          </a:p>
        </p:txBody>
      </p:sp>
      <p:sp>
        <p:nvSpPr>
          <p:cNvPr id="271" name="Google Shape;271;p16"/>
          <p:cNvSpPr txBox="1"/>
          <p:nvPr/>
        </p:nvSpPr>
        <p:spPr>
          <a:xfrm>
            <a:off x="2791137" y="5410200"/>
            <a:ext cx="6428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accent2"/>
                </a:solidFill>
                <a:latin typeface="Tahoma"/>
                <a:ea typeface="Tahoma"/>
                <a:cs typeface="Tahoma"/>
                <a:sym typeface="Tahoma"/>
              </a:rPr>
              <a:t>Data Preprocessing/Integrasi, Data Warehouses</a:t>
            </a:r>
            <a:endParaRPr/>
          </a:p>
        </p:txBody>
      </p:sp>
      <p:sp>
        <p:nvSpPr>
          <p:cNvPr id="272" name="Google Shape;272;p16"/>
          <p:cNvSpPr txBox="1"/>
          <p:nvPr/>
        </p:nvSpPr>
        <p:spPr>
          <a:xfrm>
            <a:off x="4902165" y="5791201"/>
            <a:ext cx="16946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Tahoma"/>
                <a:ea typeface="Tahoma"/>
                <a:cs typeface="Tahoma"/>
                <a:sym typeface="Tahoma"/>
              </a:rPr>
              <a:t>Sumber Data</a:t>
            </a:r>
            <a:endParaRPr/>
          </a:p>
        </p:txBody>
      </p:sp>
      <p:sp>
        <p:nvSpPr>
          <p:cNvPr id="273" name="Google Shape;273;p16"/>
          <p:cNvSpPr txBox="1"/>
          <p:nvPr/>
        </p:nvSpPr>
        <p:spPr>
          <a:xfrm>
            <a:off x="1775224" y="6096001"/>
            <a:ext cx="896961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800">
                <a:solidFill>
                  <a:schemeClr val="dk1"/>
                </a:solidFill>
                <a:latin typeface="Times New Roman"/>
                <a:ea typeface="Times New Roman"/>
                <a:cs typeface="Times New Roman"/>
                <a:sym typeface="Times New Roman"/>
              </a:rPr>
              <a:t>Database, Web, Paper, Files, Web, eksperimen</a:t>
            </a:r>
            <a:endParaRPr/>
          </a:p>
        </p:txBody>
      </p:sp>
      <p:cxnSp>
        <p:nvCxnSpPr>
          <p:cNvPr id="274" name="Google Shape;274;p16"/>
          <p:cNvCxnSpPr/>
          <p:nvPr/>
        </p:nvCxnSpPr>
        <p:spPr>
          <a:xfrm>
            <a:off x="911067" y="6477000"/>
            <a:ext cx="10561902"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8" name="Shape 88"/>
        <p:cNvGrpSpPr/>
        <p:nvPr/>
      </p:nvGrpSpPr>
      <p:grpSpPr>
        <a:xfrm>
          <a:off x="0" y="0"/>
          <a:ext cx="0" cy="0"/>
          <a:chOff x="0" y="0"/>
          <a:chExt cx="0" cy="0"/>
        </a:xfrm>
      </p:grpSpPr>
      <p:sp>
        <p:nvSpPr>
          <p:cNvPr id="89" name="Google Shape;89;p2"/>
          <p:cNvSpPr txBox="1"/>
          <p:nvPr>
            <p:ph type="title"/>
          </p:nvPr>
        </p:nvSpPr>
        <p:spPr>
          <a:xfrm>
            <a:off x="2243138" y="2531856"/>
            <a:ext cx="7705724"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b="1" lang="en-US"/>
              <a:t>DATA  MINING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17"/>
          <p:cNvSpPr txBox="1"/>
          <p:nvPr>
            <p:ph type="title"/>
          </p:nvPr>
        </p:nvSpPr>
        <p:spPr>
          <a:xfrm>
            <a:off x="604973" y="808038"/>
            <a:ext cx="1000384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Data Mining: Multi Disiplin Ilmu</a:t>
            </a:r>
            <a:endParaRPr/>
          </a:p>
        </p:txBody>
      </p:sp>
      <p:sp>
        <p:nvSpPr>
          <p:cNvPr id="280" name="Google Shape;280;p17"/>
          <p:cNvSpPr/>
          <p:nvPr/>
        </p:nvSpPr>
        <p:spPr>
          <a:xfrm>
            <a:off x="4655742" y="3200400"/>
            <a:ext cx="2880519" cy="1066800"/>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dk1"/>
                </a:solidFill>
                <a:latin typeface="Tahoma"/>
                <a:ea typeface="Tahoma"/>
                <a:cs typeface="Tahoma"/>
                <a:sym typeface="Tahoma"/>
              </a:rPr>
              <a:t>Data Mining</a:t>
            </a:r>
            <a:endParaRPr/>
          </a:p>
        </p:txBody>
      </p:sp>
      <p:cxnSp>
        <p:nvCxnSpPr>
          <p:cNvPr id="281" name="Google Shape;281;p17"/>
          <p:cNvCxnSpPr/>
          <p:nvPr/>
        </p:nvCxnSpPr>
        <p:spPr>
          <a:xfrm>
            <a:off x="3311499" y="3657600"/>
            <a:ext cx="1344242"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282" name="Google Shape;282;p17"/>
          <p:cNvCxnSpPr/>
          <p:nvPr/>
        </p:nvCxnSpPr>
        <p:spPr>
          <a:xfrm>
            <a:off x="3983620" y="2438400"/>
            <a:ext cx="1632294" cy="762000"/>
          </a:xfrm>
          <a:prstGeom prst="straightConnector1">
            <a:avLst/>
          </a:prstGeom>
          <a:noFill/>
          <a:ln cap="flat" cmpd="sng" w="28575">
            <a:solidFill>
              <a:schemeClr val="dk1"/>
            </a:solidFill>
            <a:prstDash val="solid"/>
            <a:miter lim="800000"/>
            <a:headEnd len="med" w="med" type="none"/>
            <a:tailEnd len="med" w="med" type="triangle"/>
          </a:ln>
        </p:spPr>
      </p:cxnSp>
      <p:cxnSp>
        <p:nvCxnSpPr>
          <p:cNvPr id="283" name="Google Shape;283;p17"/>
          <p:cNvCxnSpPr/>
          <p:nvPr/>
        </p:nvCxnSpPr>
        <p:spPr>
          <a:xfrm flipH="1">
            <a:off x="6480071" y="2438400"/>
            <a:ext cx="1440259" cy="762000"/>
          </a:xfrm>
          <a:prstGeom prst="straightConnector1">
            <a:avLst/>
          </a:prstGeom>
          <a:noFill/>
          <a:ln cap="flat" cmpd="sng" w="28575">
            <a:solidFill>
              <a:schemeClr val="dk1"/>
            </a:solidFill>
            <a:prstDash val="solid"/>
            <a:miter lim="800000"/>
            <a:headEnd len="med" w="med" type="none"/>
            <a:tailEnd len="med" w="med" type="triangle"/>
          </a:ln>
        </p:spPr>
      </p:cxnSp>
      <p:cxnSp>
        <p:nvCxnSpPr>
          <p:cNvPr id="284" name="Google Shape;284;p17"/>
          <p:cNvCxnSpPr/>
          <p:nvPr/>
        </p:nvCxnSpPr>
        <p:spPr>
          <a:xfrm rot="10800000">
            <a:off x="7536260" y="3657600"/>
            <a:ext cx="1344242"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285" name="Google Shape;285;p17"/>
          <p:cNvCxnSpPr/>
          <p:nvPr/>
        </p:nvCxnSpPr>
        <p:spPr>
          <a:xfrm rot="10800000">
            <a:off x="6672104" y="4191000"/>
            <a:ext cx="2496450" cy="762000"/>
          </a:xfrm>
          <a:prstGeom prst="straightConnector1">
            <a:avLst/>
          </a:prstGeom>
          <a:noFill/>
          <a:ln cap="flat" cmpd="sng" w="28575">
            <a:solidFill>
              <a:schemeClr val="dk1"/>
            </a:solidFill>
            <a:prstDash val="solid"/>
            <a:miter lim="800000"/>
            <a:headEnd len="med" w="med" type="none"/>
            <a:tailEnd len="med" w="med" type="triangle"/>
          </a:ln>
        </p:spPr>
      </p:cxnSp>
      <p:cxnSp>
        <p:nvCxnSpPr>
          <p:cNvPr id="286" name="Google Shape;286;p17"/>
          <p:cNvCxnSpPr/>
          <p:nvPr/>
        </p:nvCxnSpPr>
        <p:spPr>
          <a:xfrm flipH="1" rot="10800000">
            <a:off x="3407517" y="4191000"/>
            <a:ext cx="2016363" cy="762000"/>
          </a:xfrm>
          <a:prstGeom prst="straightConnector1">
            <a:avLst/>
          </a:prstGeom>
          <a:noFill/>
          <a:ln cap="flat" cmpd="sng" w="28575">
            <a:solidFill>
              <a:schemeClr val="dk1"/>
            </a:solidFill>
            <a:prstDash val="solid"/>
            <a:miter lim="800000"/>
            <a:headEnd len="med" w="med" type="none"/>
            <a:tailEnd len="med" w="med" type="triangle"/>
          </a:ln>
        </p:spPr>
      </p:cxnSp>
      <p:sp>
        <p:nvSpPr>
          <p:cNvPr id="287" name="Google Shape;287;p17"/>
          <p:cNvSpPr/>
          <p:nvPr/>
        </p:nvSpPr>
        <p:spPr>
          <a:xfrm>
            <a:off x="2447344" y="1600200"/>
            <a:ext cx="2592467"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Teknologi DB</a:t>
            </a:r>
            <a:endParaRPr/>
          </a:p>
        </p:txBody>
      </p:sp>
      <p:sp>
        <p:nvSpPr>
          <p:cNvPr id="288" name="Google Shape;288;p17"/>
          <p:cNvSpPr/>
          <p:nvPr/>
        </p:nvSpPr>
        <p:spPr>
          <a:xfrm>
            <a:off x="6768122" y="1676400"/>
            <a:ext cx="2592467" cy="762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Statistik</a:t>
            </a:r>
            <a:endParaRPr/>
          </a:p>
        </p:txBody>
      </p:sp>
      <p:sp>
        <p:nvSpPr>
          <p:cNvPr id="289" name="Google Shape;289;p17"/>
          <p:cNvSpPr/>
          <p:nvPr/>
        </p:nvSpPr>
        <p:spPr>
          <a:xfrm>
            <a:off x="719033" y="3276600"/>
            <a:ext cx="2592467"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Machine</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Learning</a:t>
            </a:r>
            <a:endParaRPr/>
          </a:p>
        </p:txBody>
      </p:sp>
      <p:sp>
        <p:nvSpPr>
          <p:cNvPr id="290" name="Google Shape;290;p17"/>
          <p:cNvSpPr/>
          <p:nvPr/>
        </p:nvSpPr>
        <p:spPr>
          <a:xfrm>
            <a:off x="1007085" y="4648200"/>
            <a:ext cx="2592467"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Pattern</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Recognition</a:t>
            </a:r>
            <a:endParaRPr/>
          </a:p>
        </p:txBody>
      </p:sp>
      <p:sp>
        <p:nvSpPr>
          <p:cNvPr id="291" name="Google Shape;291;p17"/>
          <p:cNvSpPr/>
          <p:nvPr/>
        </p:nvSpPr>
        <p:spPr>
          <a:xfrm>
            <a:off x="4751759" y="5105400"/>
            <a:ext cx="2592467"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Algoritma</a:t>
            </a:r>
            <a:endParaRPr/>
          </a:p>
        </p:txBody>
      </p:sp>
      <p:sp>
        <p:nvSpPr>
          <p:cNvPr id="292" name="Google Shape;292;p17"/>
          <p:cNvSpPr/>
          <p:nvPr/>
        </p:nvSpPr>
        <p:spPr>
          <a:xfrm>
            <a:off x="8400416" y="4876800"/>
            <a:ext cx="2592467"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Ilmu Lain</a:t>
            </a:r>
            <a:endParaRPr/>
          </a:p>
        </p:txBody>
      </p:sp>
      <p:sp>
        <p:nvSpPr>
          <p:cNvPr id="293" name="Google Shape;293;p17"/>
          <p:cNvSpPr/>
          <p:nvPr/>
        </p:nvSpPr>
        <p:spPr>
          <a:xfrm>
            <a:off x="8880503" y="3200400"/>
            <a:ext cx="2592467"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10000"/>
              </a:lnSpc>
              <a:spcBef>
                <a:spcPts val="0"/>
              </a:spcBef>
              <a:spcAft>
                <a:spcPts val="0"/>
              </a:spcAft>
              <a:buClr>
                <a:schemeClr val="folHlink"/>
              </a:buClr>
              <a:buSzPts val="1440"/>
              <a:buFont typeface="Noto Sans Symbols"/>
              <a:buNone/>
            </a:pPr>
            <a:r>
              <a:rPr lang="en-US" sz="2400">
                <a:solidFill>
                  <a:schemeClr val="dk1"/>
                </a:solidFill>
                <a:latin typeface="Tahoma"/>
                <a:ea typeface="Tahoma"/>
                <a:cs typeface="Tahoma"/>
                <a:sym typeface="Tahoma"/>
              </a:rPr>
              <a:t>Visualisasi</a:t>
            </a:r>
            <a:endParaRPr sz="2000">
              <a:solidFill>
                <a:schemeClr val="dk1"/>
              </a:solidFill>
              <a:latin typeface="Tahoma"/>
              <a:ea typeface="Tahoma"/>
              <a:cs typeface="Tahoma"/>
              <a:sym typeface="Tahoma"/>
            </a:endParaRPr>
          </a:p>
        </p:txBody>
      </p:sp>
      <p:cxnSp>
        <p:nvCxnSpPr>
          <p:cNvPr id="294" name="Google Shape;294;p17"/>
          <p:cNvCxnSpPr/>
          <p:nvPr/>
        </p:nvCxnSpPr>
        <p:spPr>
          <a:xfrm rot="10800000">
            <a:off x="5999983" y="4267200"/>
            <a:ext cx="0" cy="83820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8" name="Shape 298"/>
        <p:cNvGrpSpPr/>
        <p:nvPr/>
      </p:nvGrpSpPr>
      <p:grpSpPr>
        <a:xfrm>
          <a:off x="0" y="0"/>
          <a:ext cx="0" cy="0"/>
          <a:chOff x="0" y="0"/>
          <a:chExt cx="0" cy="0"/>
        </a:xfrm>
      </p:grpSpPr>
      <p:sp>
        <p:nvSpPr>
          <p:cNvPr id="299" name="Google Shape;299;p18"/>
          <p:cNvSpPr/>
          <p:nvPr/>
        </p:nvSpPr>
        <p:spPr>
          <a:xfrm>
            <a:off x="1415158" y="500064"/>
            <a:ext cx="9361686" cy="714375"/>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18"/>
          <p:cNvSpPr/>
          <p:nvPr/>
        </p:nvSpPr>
        <p:spPr>
          <a:xfrm>
            <a:off x="875061" y="1428752"/>
            <a:ext cx="10441880" cy="4429125"/>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18"/>
          <p:cNvSpPr txBox="1"/>
          <p:nvPr>
            <p:ph type="title"/>
          </p:nvPr>
        </p:nvSpPr>
        <p:spPr>
          <a:xfrm>
            <a:off x="1415126" y="357166"/>
            <a:ext cx="10802021" cy="10239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600">
                <a:solidFill>
                  <a:schemeClr val="lt1"/>
                </a:solidFill>
              </a:rPr>
              <a:t>Mengapa tidak analisis data biasa?</a:t>
            </a:r>
            <a:endParaRPr/>
          </a:p>
        </p:txBody>
      </p:sp>
      <p:sp>
        <p:nvSpPr>
          <p:cNvPr id="302" name="Google Shape;302;p18"/>
          <p:cNvSpPr txBox="1"/>
          <p:nvPr>
            <p:ph idx="1" type="body"/>
          </p:nvPr>
        </p:nvSpPr>
        <p:spPr>
          <a:xfrm>
            <a:off x="911067" y="1403352"/>
            <a:ext cx="10369868" cy="4525963"/>
          </a:xfrm>
          <a:prstGeom prst="rect">
            <a:avLst/>
          </a:prstGeom>
          <a:noFill/>
          <a:ln>
            <a:noFill/>
          </a:ln>
        </p:spPr>
        <p:txBody>
          <a:bodyPr anchorCtr="0" anchor="t" bIns="45700" lIns="91425" spcFirstLastPara="1" rIns="91425" wrap="square" tIns="45700">
            <a:normAutofit/>
          </a:bodyPr>
          <a:lstStyle/>
          <a:p>
            <a:pPr indent="-406400" lvl="0" marL="457200" rtl="0" algn="l">
              <a:lnSpc>
                <a:spcPct val="110000"/>
              </a:lnSpc>
              <a:spcBef>
                <a:spcPts val="1000"/>
              </a:spcBef>
              <a:spcAft>
                <a:spcPts val="0"/>
              </a:spcAft>
              <a:buSzPts val="2800"/>
              <a:buChar char="•"/>
            </a:pPr>
            <a:r>
              <a:rPr lang="en-US" sz="2400"/>
              <a:t>Jumlah data yang sangat besar</a:t>
            </a:r>
            <a:endParaRPr sz="2400"/>
          </a:p>
          <a:p>
            <a:pPr indent="-381000" lvl="1" marL="914400" rtl="0" algn="l">
              <a:lnSpc>
                <a:spcPct val="110000"/>
              </a:lnSpc>
              <a:spcBef>
                <a:spcPts val="500"/>
              </a:spcBef>
              <a:spcAft>
                <a:spcPts val="0"/>
              </a:spcAft>
              <a:buSzPts val="2400"/>
              <a:buFont typeface="Arial"/>
              <a:buChar char="–"/>
            </a:pPr>
            <a:r>
              <a:rPr lang="en-US"/>
              <a:t>Algoritma harus scalable untuk menangani data yang sangat besar (tera)</a:t>
            </a:r>
            <a:endParaRPr/>
          </a:p>
          <a:p>
            <a:pPr indent="-406400" lvl="0" marL="457200" rtl="0" algn="l">
              <a:lnSpc>
                <a:spcPct val="110000"/>
              </a:lnSpc>
              <a:spcBef>
                <a:spcPts val="1000"/>
              </a:spcBef>
              <a:spcAft>
                <a:spcPts val="0"/>
              </a:spcAft>
              <a:buSzPts val="2800"/>
              <a:buChar char="•"/>
            </a:pPr>
            <a:r>
              <a:rPr lang="en-US" sz="2400"/>
              <a:t>Dimensi yang sangat besar: ribuan field</a:t>
            </a:r>
            <a:endParaRPr/>
          </a:p>
          <a:p>
            <a:pPr indent="-406400" lvl="0" marL="457200" rtl="0" algn="l">
              <a:lnSpc>
                <a:spcPct val="110000"/>
              </a:lnSpc>
              <a:spcBef>
                <a:spcPts val="1000"/>
              </a:spcBef>
              <a:spcAft>
                <a:spcPts val="0"/>
              </a:spcAft>
              <a:buSzPts val="2800"/>
              <a:buChar char="•"/>
            </a:pPr>
            <a:r>
              <a:rPr lang="en-US" sz="2400"/>
              <a:t>Data Kompleks</a:t>
            </a:r>
            <a:endParaRPr sz="2400"/>
          </a:p>
          <a:p>
            <a:pPr indent="-381000" lvl="1" marL="914400" rtl="0" algn="l">
              <a:lnSpc>
                <a:spcPct val="110000"/>
              </a:lnSpc>
              <a:spcBef>
                <a:spcPts val="500"/>
              </a:spcBef>
              <a:spcAft>
                <a:spcPts val="0"/>
              </a:spcAft>
              <a:buSzPts val="2400"/>
              <a:buFont typeface="Arial"/>
              <a:buChar char="–"/>
            </a:pPr>
            <a:r>
              <a:rPr lang="en-US"/>
              <a:t>Aliran data dan sensor</a:t>
            </a:r>
            <a:endParaRPr/>
          </a:p>
          <a:p>
            <a:pPr indent="-381000" lvl="1" marL="914400" rtl="0" algn="l">
              <a:lnSpc>
                <a:spcPct val="110000"/>
              </a:lnSpc>
              <a:spcBef>
                <a:spcPts val="500"/>
              </a:spcBef>
              <a:spcAft>
                <a:spcPts val="0"/>
              </a:spcAft>
              <a:buSzPts val="2400"/>
              <a:buFont typeface="Arial"/>
              <a:buChar char="–"/>
            </a:pPr>
            <a:r>
              <a:rPr lang="en-US"/>
              <a:t>Data terstruktur, graph, social network, multi-linked data</a:t>
            </a:r>
            <a:endParaRPr/>
          </a:p>
          <a:p>
            <a:pPr indent="-381000" lvl="1" marL="914400" rtl="0" algn="l">
              <a:lnSpc>
                <a:spcPct val="110000"/>
              </a:lnSpc>
              <a:spcBef>
                <a:spcPts val="500"/>
              </a:spcBef>
              <a:spcAft>
                <a:spcPts val="0"/>
              </a:spcAft>
              <a:buSzPts val="2400"/>
              <a:buFont typeface="Arial"/>
              <a:buChar char="–"/>
            </a:pPr>
            <a:r>
              <a:rPr lang="en-US"/>
              <a:t>Database dari berbagai sumber, database lama</a:t>
            </a:r>
            <a:endParaRPr/>
          </a:p>
          <a:p>
            <a:pPr indent="-381000" lvl="1" marL="914400" rtl="0" algn="l">
              <a:lnSpc>
                <a:spcPct val="110000"/>
              </a:lnSpc>
              <a:spcBef>
                <a:spcPts val="500"/>
              </a:spcBef>
              <a:spcAft>
                <a:spcPts val="0"/>
              </a:spcAft>
              <a:buSzPts val="2400"/>
              <a:buFont typeface="Arial"/>
              <a:buChar char="–"/>
            </a:pPr>
            <a:r>
              <a:rPr lang="en-US"/>
              <a:t>Spasial (peta), multimedia, text, web</a:t>
            </a:r>
            <a:endParaRPr/>
          </a:p>
          <a:p>
            <a:pPr indent="-381000" lvl="1" marL="914400" rtl="0" algn="l">
              <a:lnSpc>
                <a:spcPct val="110000"/>
              </a:lnSpc>
              <a:spcBef>
                <a:spcPts val="500"/>
              </a:spcBef>
              <a:spcAft>
                <a:spcPts val="0"/>
              </a:spcAft>
              <a:buSzPts val="2400"/>
              <a:buFont typeface="Arial"/>
              <a:buChar char="–"/>
            </a:pPr>
            <a:r>
              <a:rPr lang="en-US"/>
              <a:t>Software Simulator</a:t>
            </a:r>
            <a:endParaRPr/>
          </a:p>
          <a:p>
            <a:pPr indent="-228600" lvl="1" marL="914400" rtl="0" algn="l">
              <a:lnSpc>
                <a:spcPct val="90000"/>
              </a:lnSpc>
              <a:spcBef>
                <a:spcPts val="500"/>
              </a:spcBef>
              <a:spcAft>
                <a:spcPts val="0"/>
              </a:spcAft>
              <a:buSzPts val="2400"/>
              <a:buFont typeface="Arial"/>
              <a:buNone/>
            </a:pPr>
            <a:r>
              <a:t/>
            </a:r>
            <a:endParaRPr sz="2000"/>
          </a:p>
          <a:p>
            <a:pPr indent="-228600" lvl="0" marL="457200" rtl="0" algn="l">
              <a:lnSpc>
                <a:spcPct val="90000"/>
              </a:lnSpc>
              <a:spcBef>
                <a:spcPts val="1000"/>
              </a:spcBef>
              <a:spcAft>
                <a:spcPts val="0"/>
              </a:spcAft>
              <a:buSzPts val="2800"/>
              <a:buNone/>
            </a:pPr>
            <a:r>
              <a:t/>
            </a:r>
            <a:endParaRPr sz="2400"/>
          </a:p>
        </p:txBody>
      </p:sp>
    </p:spTree>
  </p:cSld>
  <p:clrMapOvr>
    <a:masterClrMapping/>
  </p:clrMapOvr>
  <p:transition>
    <p:zoom dir="o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19"/>
          <p:cNvSpPr/>
          <p:nvPr/>
        </p:nvSpPr>
        <p:spPr>
          <a:xfrm>
            <a:off x="875061" y="1571627"/>
            <a:ext cx="10441880" cy="3929063"/>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9"/>
          <p:cNvSpPr/>
          <p:nvPr/>
        </p:nvSpPr>
        <p:spPr>
          <a:xfrm>
            <a:off x="1055093" y="571500"/>
            <a:ext cx="10081816" cy="642938"/>
          </a:xfrm>
          <a:prstGeom prst="rect">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9" name="Google Shape;309;p19"/>
          <p:cNvSpPr txBox="1"/>
          <p:nvPr>
            <p:ph type="title"/>
          </p:nvPr>
        </p:nvSpPr>
        <p:spPr>
          <a:xfrm>
            <a:off x="1391153" y="500042"/>
            <a:ext cx="9217660" cy="7159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400"/>
              <a:buNone/>
            </a:pPr>
            <a:r>
              <a:rPr lang="en-US" sz="2800">
                <a:solidFill>
                  <a:schemeClr val="lt1"/>
                </a:solidFill>
              </a:rPr>
              <a:t>Data Mining dari berbagai sudut pandang</a:t>
            </a:r>
            <a:endParaRPr sz="2800">
              <a:solidFill>
                <a:schemeClr val="lt1"/>
              </a:solidFill>
            </a:endParaRPr>
          </a:p>
        </p:txBody>
      </p:sp>
      <p:sp>
        <p:nvSpPr>
          <p:cNvPr id="310" name="Google Shape;310;p19"/>
          <p:cNvSpPr txBox="1"/>
          <p:nvPr>
            <p:ph idx="1" type="body"/>
          </p:nvPr>
        </p:nvSpPr>
        <p:spPr>
          <a:xfrm>
            <a:off x="1325108" y="1428736"/>
            <a:ext cx="9217660" cy="4191000"/>
          </a:xfrm>
          <a:prstGeom prst="rect">
            <a:avLst/>
          </a:prstGeom>
          <a:noFill/>
          <a:ln>
            <a:noFill/>
          </a:ln>
        </p:spPr>
        <p:txBody>
          <a:bodyPr anchorCtr="0" anchor="t" bIns="45700" lIns="91425" spcFirstLastPara="1" rIns="91425" wrap="square" tIns="45700">
            <a:normAutofit/>
          </a:bodyPr>
          <a:lstStyle/>
          <a:p>
            <a:pPr indent="-406400" lvl="0" marL="457200" rtl="0" algn="l">
              <a:lnSpc>
                <a:spcPct val="120000"/>
              </a:lnSpc>
              <a:spcBef>
                <a:spcPts val="1000"/>
              </a:spcBef>
              <a:spcAft>
                <a:spcPts val="0"/>
              </a:spcAft>
              <a:buSzPts val="2800"/>
              <a:buChar char="•"/>
            </a:pPr>
            <a:r>
              <a:rPr b="1" lang="en-US" sz="1800" u="sng"/>
              <a:t>Data</a:t>
            </a:r>
            <a:endParaRPr sz="1800"/>
          </a:p>
          <a:p>
            <a:pPr indent="-381000" lvl="1" marL="914400" rtl="0" algn="l">
              <a:lnSpc>
                <a:spcPct val="120000"/>
              </a:lnSpc>
              <a:spcBef>
                <a:spcPts val="500"/>
              </a:spcBef>
              <a:spcAft>
                <a:spcPts val="0"/>
              </a:spcAft>
              <a:buSzPts val="2400"/>
              <a:buChar char="•"/>
            </a:pPr>
            <a:r>
              <a:rPr lang="en-US" sz="1800"/>
              <a:t>Relational, data warehouse, web, transactional, stream, OO, spacial, text, multimedia</a:t>
            </a:r>
            <a:endParaRPr/>
          </a:p>
          <a:p>
            <a:pPr indent="-406400" lvl="0" marL="457200" rtl="0" algn="l">
              <a:lnSpc>
                <a:spcPct val="120000"/>
              </a:lnSpc>
              <a:spcBef>
                <a:spcPts val="1000"/>
              </a:spcBef>
              <a:spcAft>
                <a:spcPts val="0"/>
              </a:spcAft>
              <a:buSzPts val="2800"/>
              <a:buChar char="•"/>
            </a:pPr>
            <a:r>
              <a:rPr b="1" lang="en-US" sz="1800" u="sng"/>
              <a:t>Pengetahuan yang akan ditambang</a:t>
            </a:r>
            <a:endParaRPr sz="1800"/>
          </a:p>
          <a:p>
            <a:pPr indent="-381000" lvl="1" marL="914400" rtl="0" algn="l">
              <a:lnSpc>
                <a:spcPct val="120000"/>
              </a:lnSpc>
              <a:spcBef>
                <a:spcPts val="500"/>
              </a:spcBef>
              <a:spcAft>
                <a:spcPts val="0"/>
              </a:spcAft>
              <a:buSzPts val="2400"/>
              <a:buChar char="•"/>
            </a:pPr>
            <a:r>
              <a:rPr lang="en-US" sz="1800"/>
              <a:t>Karakterisitik, diskriminasi, asosiasi, klasifikasi, clustering, trend, outlier</a:t>
            </a:r>
            <a:endParaRPr/>
          </a:p>
          <a:p>
            <a:pPr indent="-406400" lvl="0" marL="457200" rtl="0" algn="l">
              <a:lnSpc>
                <a:spcPct val="120000"/>
              </a:lnSpc>
              <a:spcBef>
                <a:spcPts val="1000"/>
              </a:spcBef>
              <a:spcAft>
                <a:spcPts val="0"/>
              </a:spcAft>
              <a:buSzPts val="2800"/>
              <a:buChar char="•"/>
            </a:pPr>
            <a:r>
              <a:rPr b="1" lang="en-US" sz="1800" u="sng"/>
              <a:t>Teknik</a:t>
            </a:r>
            <a:endParaRPr b="1" sz="1800"/>
          </a:p>
          <a:p>
            <a:pPr indent="-381000" lvl="1" marL="914400" rtl="0" algn="l">
              <a:lnSpc>
                <a:spcPct val="120000"/>
              </a:lnSpc>
              <a:spcBef>
                <a:spcPts val="500"/>
              </a:spcBef>
              <a:spcAft>
                <a:spcPts val="0"/>
              </a:spcAft>
              <a:buSzPts val="2400"/>
              <a:buChar char="•"/>
            </a:pPr>
            <a:r>
              <a:rPr lang="en-US" sz="1800"/>
              <a:t>Database, OLAP, machine learning, statistik, visualiasi</a:t>
            </a:r>
            <a:endParaRPr sz="1800"/>
          </a:p>
          <a:p>
            <a:pPr indent="-406400" lvl="0" marL="457200" rtl="0" algn="l">
              <a:lnSpc>
                <a:spcPct val="120000"/>
              </a:lnSpc>
              <a:spcBef>
                <a:spcPts val="1000"/>
              </a:spcBef>
              <a:spcAft>
                <a:spcPts val="0"/>
              </a:spcAft>
              <a:buSzPts val="2800"/>
              <a:buChar char="•"/>
            </a:pPr>
            <a:r>
              <a:rPr b="1" lang="en-US" sz="1800" u="sng"/>
              <a:t>Penerapan</a:t>
            </a:r>
            <a:endParaRPr b="1" sz="1800" u="sng"/>
          </a:p>
          <a:p>
            <a:pPr indent="-381000" lvl="1" marL="914400" rtl="0" algn="l">
              <a:lnSpc>
                <a:spcPct val="120000"/>
              </a:lnSpc>
              <a:spcBef>
                <a:spcPts val="500"/>
              </a:spcBef>
              <a:spcAft>
                <a:spcPts val="0"/>
              </a:spcAft>
              <a:buSzPts val="2400"/>
              <a:buChar char="•"/>
            </a:pPr>
            <a:r>
              <a:rPr lang="en-US" sz="1800"/>
              <a:t>Retail, telekomunikasi, banking, analisis kejahatan, bio-data mining, saham, text mining, web mining</a:t>
            </a:r>
            <a:endParaRPr/>
          </a:p>
        </p:txBody>
      </p:sp>
    </p:spTree>
  </p:cSld>
  <p:clrMapOvr>
    <a:masterClrMapping/>
  </p:clrMapOvr>
  <p:transition>
    <p:circl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4" name="Shape 314"/>
        <p:cNvGrpSpPr/>
        <p:nvPr/>
      </p:nvGrpSpPr>
      <p:grpSpPr>
        <a:xfrm>
          <a:off x="0" y="0"/>
          <a:ext cx="0" cy="0"/>
          <a:chOff x="0" y="0"/>
          <a:chExt cx="0" cy="0"/>
        </a:xfrm>
      </p:grpSpPr>
      <p:sp>
        <p:nvSpPr>
          <p:cNvPr id="315" name="Google Shape;315;p20"/>
          <p:cNvSpPr/>
          <p:nvPr/>
        </p:nvSpPr>
        <p:spPr>
          <a:xfrm>
            <a:off x="875061" y="1643065"/>
            <a:ext cx="10531897" cy="4357687"/>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6" name="Google Shape;316;p20"/>
          <p:cNvSpPr/>
          <p:nvPr/>
        </p:nvSpPr>
        <p:spPr>
          <a:xfrm>
            <a:off x="2225305" y="500063"/>
            <a:ext cx="7921427" cy="785812"/>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20"/>
          <p:cNvSpPr txBox="1"/>
          <p:nvPr>
            <p:ph type="title"/>
          </p:nvPr>
        </p:nvSpPr>
        <p:spPr>
          <a:xfrm>
            <a:off x="2225277" y="571480"/>
            <a:ext cx="7405353"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200">
                <a:solidFill>
                  <a:schemeClr val="lt1"/>
                </a:solidFill>
              </a:rPr>
              <a:t>Model dalam Data Mining</a:t>
            </a:r>
            <a:endParaRPr sz="3200">
              <a:solidFill>
                <a:schemeClr val="lt1"/>
              </a:solidFill>
            </a:endParaRPr>
          </a:p>
        </p:txBody>
      </p:sp>
      <p:sp>
        <p:nvSpPr>
          <p:cNvPr id="318" name="Google Shape;318;p20"/>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sz="2400" u="sng"/>
              <a:t>Verification Model</a:t>
            </a:r>
            <a:endParaRPr b="1" sz="2400" u="sng"/>
          </a:p>
          <a:p>
            <a:pPr indent="-381000" lvl="1" marL="914400" rtl="0" algn="l">
              <a:lnSpc>
                <a:spcPct val="90000"/>
              </a:lnSpc>
              <a:spcBef>
                <a:spcPts val="500"/>
              </a:spcBef>
              <a:spcAft>
                <a:spcPts val="0"/>
              </a:spcAft>
              <a:buSzPts val="2400"/>
              <a:buChar char="•"/>
            </a:pPr>
            <a:r>
              <a:rPr lang="en-US"/>
              <a:t>Model ini menggunakan (hypothesis) dari pengguna, dan melakukan test terhadap perkiraan yang diambil sebelumnya dengan menggunakan data-data yang ada.</a:t>
            </a:r>
            <a:endParaRPr/>
          </a:p>
          <a:p>
            <a:pPr indent="-381000" lvl="1" marL="914400" rtl="0" algn="l">
              <a:lnSpc>
                <a:spcPct val="90000"/>
              </a:lnSpc>
              <a:spcBef>
                <a:spcPts val="500"/>
              </a:spcBef>
              <a:spcAft>
                <a:spcPts val="0"/>
              </a:spcAft>
              <a:buSzPts val="2400"/>
              <a:buChar char="•"/>
            </a:pPr>
            <a:r>
              <a:rPr lang="en-US"/>
              <a:t>Model </a:t>
            </a:r>
            <a:r>
              <a:rPr i="1" lang="en-US"/>
              <a:t>verifikasi</a:t>
            </a:r>
            <a:r>
              <a:rPr lang="en-US"/>
              <a:t> menggunakan pendekatan </a:t>
            </a:r>
            <a:r>
              <a:rPr i="1" lang="en-US"/>
              <a:t>top down</a:t>
            </a:r>
            <a:r>
              <a:rPr lang="en-US"/>
              <a:t> dengan mengambil hipotesa dari user dan memeriksa validitasnya dengan data sehingga bisa dibuktikan kebenaran hipotesa tersebut.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2" name="Shape 322"/>
        <p:cNvGrpSpPr/>
        <p:nvPr/>
      </p:nvGrpSpPr>
      <p:grpSpPr>
        <a:xfrm>
          <a:off x="0" y="0"/>
          <a:ext cx="0" cy="0"/>
          <a:chOff x="0" y="0"/>
          <a:chExt cx="0" cy="0"/>
        </a:xfrm>
      </p:grpSpPr>
      <p:sp>
        <p:nvSpPr>
          <p:cNvPr id="323" name="Google Shape;323;p21"/>
          <p:cNvSpPr/>
          <p:nvPr/>
        </p:nvSpPr>
        <p:spPr>
          <a:xfrm>
            <a:off x="875061" y="1500188"/>
            <a:ext cx="10531897" cy="4500562"/>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21"/>
          <p:cNvSpPr/>
          <p:nvPr/>
        </p:nvSpPr>
        <p:spPr>
          <a:xfrm>
            <a:off x="2225305" y="500063"/>
            <a:ext cx="7921427" cy="785812"/>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21"/>
          <p:cNvSpPr txBox="1"/>
          <p:nvPr>
            <p:ph type="title"/>
          </p:nvPr>
        </p:nvSpPr>
        <p:spPr>
          <a:xfrm>
            <a:off x="2225276" y="571480"/>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200">
                <a:solidFill>
                  <a:schemeClr val="lt1"/>
                </a:solidFill>
              </a:rPr>
              <a:t>Model dalam Data Mining</a:t>
            </a:r>
            <a:endParaRPr sz="3200">
              <a:solidFill>
                <a:schemeClr val="lt1"/>
              </a:solidFill>
            </a:endParaRPr>
          </a:p>
        </p:txBody>
      </p:sp>
      <p:sp>
        <p:nvSpPr>
          <p:cNvPr id="326" name="Google Shape;326;p21"/>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u="sng"/>
              <a:t>Discovery Model</a:t>
            </a:r>
            <a:endParaRPr b="1" u="sng"/>
          </a:p>
          <a:p>
            <a:pPr indent="-381000" lvl="1" marL="914400" rtl="0" algn="l">
              <a:lnSpc>
                <a:spcPct val="90000"/>
              </a:lnSpc>
              <a:spcBef>
                <a:spcPts val="500"/>
              </a:spcBef>
              <a:spcAft>
                <a:spcPts val="0"/>
              </a:spcAft>
              <a:buSzPts val="2400"/>
              <a:buFont typeface="Arial"/>
              <a:buChar char="–"/>
            </a:pPr>
            <a:r>
              <a:rPr lang="en-US"/>
              <a:t>Pada </a:t>
            </a:r>
            <a:r>
              <a:rPr i="1" lang="en-US"/>
              <a:t>directed knowledge discovery</a:t>
            </a:r>
            <a:r>
              <a:rPr lang="en-US"/>
              <a:t>, data mining akan mencoba mencari penjelasan nilai target field tertentu (seperti penghasilan, respons, usia, dan lain-lain) terhadap field-field yang lain.</a:t>
            </a:r>
            <a:endParaRPr/>
          </a:p>
          <a:p>
            <a:pPr indent="-381000" lvl="1" marL="914400" rtl="0" algn="l">
              <a:lnSpc>
                <a:spcPct val="90000"/>
              </a:lnSpc>
              <a:spcBef>
                <a:spcPts val="500"/>
              </a:spcBef>
              <a:spcAft>
                <a:spcPts val="0"/>
              </a:spcAft>
              <a:buSzPts val="2400"/>
              <a:buFont typeface="Arial"/>
              <a:buChar char="–"/>
            </a:pPr>
            <a:r>
              <a:rPr lang="en-US"/>
              <a:t>Pada </a:t>
            </a:r>
            <a:r>
              <a:rPr i="1" lang="en-US"/>
              <a:t>undirected knowledge discovery</a:t>
            </a:r>
            <a:r>
              <a:rPr lang="en-US"/>
              <a:t> tidak ada target field karena komputer akan mencari pola yang ada pada data. Jadi </a:t>
            </a:r>
            <a:r>
              <a:rPr i="1" lang="en-US"/>
              <a:t>undirected knowledge discovery</a:t>
            </a:r>
            <a:r>
              <a:rPr lang="en-US"/>
              <a:t> digunakan untuk mengenali hubungan/relasi yang ada pada data sedangkan directed discovery akan menjelaskan hubungan/relasi tersebut.</a:t>
            </a:r>
            <a:endParaRPr/>
          </a:p>
          <a:p>
            <a:pPr indent="-228600" lvl="1" marL="914400" rtl="0" algn="l">
              <a:lnSpc>
                <a:spcPct val="90000"/>
              </a:lnSpc>
              <a:spcBef>
                <a:spcPts val="500"/>
              </a:spcBef>
              <a:spcAft>
                <a:spcPts val="0"/>
              </a:spcAft>
              <a:buSzPts val="24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0" name="Shape 330"/>
        <p:cNvGrpSpPr/>
        <p:nvPr/>
      </p:nvGrpSpPr>
      <p:grpSpPr>
        <a:xfrm>
          <a:off x="0" y="0"/>
          <a:ext cx="0" cy="0"/>
          <a:chOff x="0" y="0"/>
          <a:chExt cx="0" cy="0"/>
        </a:xfrm>
      </p:grpSpPr>
      <p:sp>
        <p:nvSpPr>
          <p:cNvPr id="331" name="Google Shape;331;p22"/>
          <p:cNvSpPr/>
          <p:nvPr/>
        </p:nvSpPr>
        <p:spPr>
          <a:xfrm>
            <a:off x="875061" y="1428752"/>
            <a:ext cx="10441880" cy="4429125"/>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2" name="Google Shape;332;p22"/>
          <p:cNvSpPr/>
          <p:nvPr/>
        </p:nvSpPr>
        <p:spPr>
          <a:xfrm>
            <a:off x="1955256" y="500064"/>
            <a:ext cx="8281491" cy="714375"/>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3" name="Google Shape;333;p22"/>
          <p:cNvSpPr txBox="1"/>
          <p:nvPr>
            <p:ph type="title"/>
          </p:nvPr>
        </p:nvSpPr>
        <p:spPr>
          <a:xfrm>
            <a:off x="1955226" y="500042"/>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200">
                <a:solidFill>
                  <a:schemeClr val="lt1"/>
                </a:solidFill>
              </a:rPr>
              <a:t>Data Mining: Data apa saja?</a:t>
            </a:r>
            <a:endParaRPr/>
          </a:p>
        </p:txBody>
      </p:sp>
      <p:sp>
        <p:nvSpPr>
          <p:cNvPr id="334" name="Google Shape;334;p22"/>
          <p:cNvSpPr txBox="1"/>
          <p:nvPr>
            <p:ph idx="1" type="body"/>
          </p:nvPr>
        </p:nvSpPr>
        <p:spPr>
          <a:xfrm>
            <a:off x="911067" y="1403352"/>
            <a:ext cx="10369868" cy="4525963"/>
          </a:xfrm>
          <a:prstGeom prst="rect">
            <a:avLst/>
          </a:prstGeom>
          <a:noFill/>
          <a:ln>
            <a:noFill/>
          </a:ln>
        </p:spPr>
        <p:txBody>
          <a:bodyPr anchorCtr="0" anchor="t" bIns="45700" lIns="91425" spcFirstLastPara="1" rIns="91425" wrap="square" tIns="45700">
            <a:normAutofit fontScale="92500" lnSpcReduction="20000"/>
          </a:bodyPr>
          <a:lstStyle/>
          <a:p>
            <a:pPr indent="-406400" lvl="0" marL="457200" rtl="0" algn="l">
              <a:lnSpc>
                <a:spcPct val="130000"/>
              </a:lnSpc>
              <a:spcBef>
                <a:spcPts val="1000"/>
              </a:spcBef>
              <a:spcAft>
                <a:spcPts val="0"/>
              </a:spcAft>
              <a:buSzPct val="168168"/>
              <a:buChar char="•"/>
            </a:pPr>
            <a:r>
              <a:rPr b="1" lang="en-US" sz="1800"/>
              <a:t>Database Tradisional</a:t>
            </a:r>
            <a:endParaRPr b="1" sz="1800"/>
          </a:p>
          <a:p>
            <a:pPr indent="-381000" lvl="1" marL="914400" rtl="0" algn="l">
              <a:lnSpc>
                <a:spcPct val="130000"/>
              </a:lnSpc>
              <a:spcBef>
                <a:spcPts val="500"/>
              </a:spcBef>
              <a:spcAft>
                <a:spcPts val="0"/>
              </a:spcAft>
              <a:buSzPct val="144144"/>
              <a:buFont typeface="Arial"/>
              <a:buChar char="–"/>
            </a:pPr>
            <a:r>
              <a:rPr lang="en-US" sz="1800"/>
              <a:t>Relational database, data warehouse, transactional database</a:t>
            </a:r>
            <a:endParaRPr/>
          </a:p>
          <a:p>
            <a:pPr indent="-406400" lvl="0" marL="457200" rtl="0" algn="l">
              <a:lnSpc>
                <a:spcPct val="130000"/>
              </a:lnSpc>
              <a:spcBef>
                <a:spcPts val="1000"/>
              </a:spcBef>
              <a:spcAft>
                <a:spcPts val="0"/>
              </a:spcAft>
              <a:buSzPct val="168168"/>
              <a:buChar char="•"/>
            </a:pPr>
            <a:r>
              <a:rPr b="1" lang="en-US" sz="1800"/>
              <a:t>Advanced Database </a:t>
            </a:r>
            <a:endParaRPr/>
          </a:p>
          <a:p>
            <a:pPr indent="-381000" lvl="1" marL="914400" rtl="0" algn="l">
              <a:lnSpc>
                <a:spcPct val="130000"/>
              </a:lnSpc>
              <a:spcBef>
                <a:spcPts val="500"/>
              </a:spcBef>
              <a:spcAft>
                <a:spcPts val="0"/>
              </a:spcAft>
              <a:buSzPct val="144144"/>
              <a:buFont typeface="Arial"/>
              <a:buChar char="–"/>
            </a:pPr>
            <a:r>
              <a:rPr lang="en-US" sz="1800"/>
              <a:t>Data streams dan data sensor</a:t>
            </a:r>
            <a:endParaRPr/>
          </a:p>
          <a:p>
            <a:pPr indent="-381000" lvl="1" marL="914400" rtl="0" algn="l">
              <a:lnSpc>
                <a:spcPct val="130000"/>
              </a:lnSpc>
              <a:spcBef>
                <a:spcPts val="500"/>
              </a:spcBef>
              <a:spcAft>
                <a:spcPts val="0"/>
              </a:spcAft>
              <a:buSzPct val="144144"/>
              <a:buFont typeface="Arial"/>
              <a:buChar char="–"/>
            </a:pPr>
            <a:r>
              <a:rPr lang="en-US" sz="1800"/>
              <a:t>Time-series data, temporal data, sequence data (incl. bio-sequences) </a:t>
            </a:r>
            <a:endParaRPr/>
          </a:p>
          <a:p>
            <a:pPr indent="-381000" lvl="1" marL="914400" rtl="0" algn="l">
              <a:lnSpc>
                <a:spcPct val="130000"/>
              </a:lnSpc>
              <a:spcBef>
                <a:spcPts val="500"/>
              </a:spcBef>
              <a:spcAft>
                <a:spcPts val="0"/>
              </a:spcAft>
              <a:buSzPct val="144144"/>
              <a:buFont typeface="Arial"/>
              <a:buChar char="–"/>
            </a:pPr>
            <a:r>
              <a:rPr lang="en-US" sz="1800"/>
              <a:t>Structure data, graphs, social networks and multi-linked data</a:t>
            </a:r>
            <a:endParaRPr/>
          </a:p>
          <a:p>
            <a:pPr indent="-381000" lvl="1" marL="914400" rtl="0" algn="l">
              <a:lnSpc>
                <a:spcPct val="130000"/>
              </a:lnSpc>
              <a:spcBef>
                <a:spcPts val="500"/>
              </a:spcBef>
              <a:spcAft>
                <a:spcPts val="0"/>
              </a:spcAft>
              <a:buSzPct val="144144"/>
              <a:buFont typeface="Arial"/>
              <a:buChar char="–"/>
            </a:pPr>
            <a:r>
              <a:rPr lang="en-US" sz="1800"/>
              <a:t>Object-relational databases</a:t>
            </a:r>
            <a:endParaRPr/>
          </a:p>
          <a:p>
            <a:pPr indent="-381000" lvl="1" marL="914400" rtl="0" algn="l">
              <a:lnSpc>
                <a:spcPct val="130000"/>
              </a:lnSpc>
              <a:spcBef>
                <a:spcPts val="500"/>
              </a:spcBef>
              <a:spcAft>
                <a:spcPts val="0"/>
              </a:spcAft>
              <a:buSzPct val="144144"/>
              <a:buFont typeface="Arial"/>
              <a:buChar char="–"/>
            </a:pPr>
            <a:r>
              <a:rPr lang="en-US" sz="1800"/>
              <a:t>Heterogeneous databases dan legacy databases</a:t>
            </a:r>
            <a:endParaRPr/>
          </a:p>
          <a:p>
            <a:pPr indent="-381000" lvl="1" marL="914400" rtl="0" algn="l">
              <a:lnSpc>
                <a:spcPct val="130000"/>
              </a:lnSpc>
              <a:spcBef>
                <a:spcPts val="500"/>
              </a:spcBef>
              <a:spcAft>
                <a:spcPts val="0"/>
              </a:spcAft>
              <a:buSzPct val="144144"/>
              <a:buFont typeface="Arial"/>
              <a:buChar char="–"/>
            </a:pPr>
            <a:r>
              <a:rPr lang="en-US" sz="1800"/>
              <a:t>Spatial data dan spatiotemporal data</a:t>
            </a:r>
            <a:endParaRPr/>
          </a:p>
          <a:p>
            <a:pPr indent="-381000" lvl="1" marL="914400" rtl="0" algn="l">
              <a:lnSpc>
                <a:spcPct val="130000"/>
              </a:lnSpc>
              <a:spcBef>
                <a:spcPts val="500"/>
              </a:spcBef>
              <a:spcAft>
                <a:spcPts val="0"/>
              </a:spcAft>
              <a:buSzPct val="144144"/>
              <a:buFont typeface="Arial"/>
              <a:buChar char="–"/>
            </a:pPr>
            <a:r>
              <a:rPr lang="en-US" sz="1800"/>
              <a:t>Multimedia database</a:t>
            </a:r>
            <a:endParaRPr/>
          </a:p>
          <a:p>
            <a:pPr indent="-381000" lvl="1" marL="914400" rtl="0" algn="l">
              <a:lnSpc>
                <a:spcPct val="130000"/>
              </a:lnSpc>
              <a:spcBef>
                <a:spcPts val="500"/>
              </a:spcBef>
              <a:spcAft>
                <a:spcPts val="0"/>
              </a:spcAft>
              <a:buSzPct val="144144"/>
              <a:buFont typeface="Arial"/>
              <a:buChar char="–"/>
            </a:pPr>
            <a:r>
              <a:rPr lang="en-US" sz="1800"/>
              <a:t>Text databases</a:t>
            </a:r>
            <a:endParaRPr/>
          </a:p>
          <a:p>
            <a:pPr indent="-381000" lvl="1" marL="914400" rtl="0" algn="l">
              <a:lnSpc>
                <a:spcPct val="130000"/>
              </a:lnSpc>
              <a:spcBef>
                <a:spcPts val="500"/>
              </a:spcBef>
              <a:spcAft>
                <a:spcPts val="0"/>
              </a:spcAft>
              <a:buSzPct val="144144"/>
              <a:buFont typeface="Arial"/>
              <a:buChar char="–"/>
            </a:pPr>
            <a:r>
              <a:rPr lang="en-US" sz="1800"/>
              <a:t>World-Wide Web</a:t>
            </a:r>
            <a:endParaRPr/>
          </a:p>
          <a:p>
            <a:pPr indent="-228600" lvl="0" marL="457200" rtl="0" algn="l">
              <a:lnSpc>
                <a:spcPct val="80000"/>
              </a:lnSpc>
              <a:spcBef>
                <a:spcPts val="1000"/>
              </a:spcBef>
              <a:spcAft>
                <a:spcPts val="0"/>
              </a:spcAft>
              <a:buSzPct val="151351"/>
              <a:buNone/>
            </a:pPr>
            <a:r>
              <a:t/>
            </a:r>
            <a:endParaRPr sz="2000"/>
          </a:p>
        </p:txBody>
      </p:sp>
    </p:spTree>
  </p:cSld>
  <p:clrMapOvr>
    <a:masterClrMapping/>
  </p:clrMapOvr>
  <p:transition>
    <p:checker dir="ver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8" name="Shape 338"/>
        <p:cNvGrpSpPr/>
        <p:nvPr/>
      </p:nvGrpSpPr>
      <p:grpSpPr>
        <a:xfrm>
          <a:off x="0" y="0"/>
          <a:ext cx="0" cy="0"/>
          <a:chOff x="0" y="0"/>
          <a:chExt cx="0" cy="0"/>
        </a:xfrm>
      </p:grpSpPr>
      <p:sp>
        <p:nvSpPr>
          <p:cNvPr id="339" name="Google Shape;339;p23"/>
          <p:cNvSpPr/>
          <p:nvPr/>
        </p:nvSpPr>
        <p:spPr>
          <a:xfrm>
            <a:off x="1685207" y="500064"/>
            <a:ext cx="8731572" cy="714375"/>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23"/>
          <p:cNvSpPr txBox="1"/>
          <p:nvPr>
            <p:ph type="title"/>
          </p:nvPr>
        </p:nvSpPr>
        <p:spPr>
          <a:xfrm>
            <a:off x="1661245" y="428604"/>
            <a:ext cx="10465885"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200">
                <a:solidFill>
                  <a:schemeClr val="lt1"/>
                </a:solidFill>
              </a:rPr>
              <a:t>Top-10 Algorithm di  ICDM’06</a:t>
            </a:r>
            <a:endParaRPr/>
          </a:p>
        </p:txBody>
      </p:sp>
      <p:sp>
        <p:nvSpPr>
          <p:cNvPr id="341" name="Google Shape;341;p23"/>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110000"/>
              </a:lnSpc>
              <a:spcBef>
                <a:spcPts val="1000"/>
              </a:spcBef>
              <a:spcAft>
                <a:spcPts val="0"/>
              </a:spcAft>
              <a:buSzPts val="2800"/>
              <a:buChar char="•"/>
            </a:pPr>
            <a:r>
              <a:rPr b="1" lang="en-US" sz="2000"/>
              <a:t>#1: C4.5 (61 votes)</a:t>
            </a:r>
            <a:endParaRPr/>
          </a:p>
          <a:p>
            <a:pPr indent="-406400" lvl="0" marL="457200" rtl="0" algn="l">
              <a:lnSpc>
                <a:spcPct val="110000"/>
              </a:lnSpc>
              <a:spcBef>
                <a:spcPts val="1000"/>
              </a:spcBef>
              <a:spcAft>
                <a:spcPts val="0"/>
              </a:spcAft>
              <a:buSzPts val="2800"/>
              <a:buChar char="•"/>
            </a:pPr>
            <a:r>
              <a:rPr b="1" lang="en-US" sz="2000"/>
              <a:t>#2: K-Means (60 votes)</a:t>
            </a:r>
            <a:endParaRPr/>
          </a:p>
          <a:p>
            <a:pPr indent="-406400" lvl="0" marL="457200" rtl="0" algn="l">
              <a:lnSpc>
                <a:spcPct val="110000"/>
              </a:lnSpc>
              <a:spcBef>
                <a:spcPts val="1000"/>
              </a:spcBef>
              <a:spcAft>
                <a:spcPts val="0"/>
              </a:spcAft>
              <a:buSzPts val="2800"/>
              <a:buChar char="•"/>
            </a:pPr>
            <a:r>
              <a:rPr b="1" lang="en-US" sz="2000"/>
              <a:t>#3: SVM  (Support Vector Machine)(58 votes)</a:t>
            </a:r>
            <a:endParaRPr/>
          </a:p>
          <a:p>
            <a:pPr indent="-406400" lvl="0" marL="457200" rtl="0" algn="l">
              <a:lnSpc>
                <a:spcPct val="110000"/>
              </a:lnSpc>
              <a:spcBef>
                <a:spcPts val="1000"/>
              </a:spcBef>
              <a:spcAft>
                <a:spcPts val="0"/>
              </a:spcAft>
              <a:buSzPts val="2800"/>
              <a:buChar char="•"/>
            </a:pPr>
            <a:r>
              <a:rPr b="1" lang="en-US" sz="2000"/>
              <a:t>#4: Apriori (52 votes)</a:t>
            </a:r>
            <a:endParaRPr/>
          </a:p>
          <a:p>
            <a:pPr indent="-406400" lvl="0" marL="457200" rtl="0" algn="l">
              <a:lnSpc>
                <a:spcPct val="110000"/>
              </a:lnSpc>
              <a:spcBef>
                <a:spcPts val="1000"/>
              </a:spcBef>
              <a:spcAft>
                <a:spcPts val="0"/>
              </a:spcAft>
              <a:buSzPts val="2800"/>
              <a:buChar char="•"/>
            </a:pPr>
            <a:r>
              <a:rPr b="1" lang="en-US" sz="2000"/>
              <a:t>#5: EM (Expectation Maximization) (48 votes)</a:t>
            </a:r>
            <a:endParaRPr/>
          </a:p>
          <a:p>
            <a:pPr indent="-406400" lvl="0" marL="457200" rtl="0" algn="l">
              <a:lnSpc>
                <a:spcPct val="110000"/>
              </a:lnSpc>
              <a:spcBef>
                <a:spcPts val="1000"/>
              </a:spcBef>
              <a:spcAft>
                <a:spcPts val="0"/>
              </a:spcAft>
              <a:buSzPts val="2800"/>
              <a:buChar char="•"/>
            </a:pPr>
            <a:r>
              <a:rPr b="1" lang="en-US" sz="2000"/>
              <a:t>#6: PageRank (46 votes)</a:t>
            </a:r>
            <a:endParaRPr/>
          </a:p>
          <a:p>
            <a:pPr indent="-406400" lvl="0" marL="457200" rtl="0" algn="l">
              <a:lnSpc>
                <a:spcPct val="110000"/>
              </a:lnSpc>
              <a:spcBef>
                <a:spcPts val="1000"/>
              </a:spcBef>
              <a:spcAft>
                <a:spcPts val="0"/>
              </a:spcAft>
              <a:buSzPts val="2800"/>
              <a:buChar char="•"/>
            </a:pPr>
            <a:r>
              <a:rPr b="1" lang="en-US" sz="2000"/>
              <a:t>#7: AdaBoost (45 votes)</a:t>
            </a:r>
            <a:endParaRPr/>
          </a:p>
          <a:p>
            <a:pPr indent="-406400" lvl="0" marL="457200" rtl="0" algn="l">
              <a:lnSpc>
                <a:spcPct val="110000"/>
              </a:lnSpc>
              <a:spcBef>
                <a:spcPts val="1000"/>
              </a:spcBef>
              <a:spcAft>
                <a:spcPts val="0"/>
              </a:spcAft>
              <a:buSzPts val="2800"/>
              <a:buChar char="•"/>
            </a:pPr>
            <a:r>
              <a:rPr b="1" lang="en-US" sz="2000"/>
              <a:t>#7: kNN (45 votes)</a:t>
            </a:r>
            <a:endParaRPr/>
          </a:p>
          <a:p>
            <a:pPr indent="-406400" lvl="0" marL="457200" rtl="0" algn="l">
              <a:lnSpc>
                <a:spcPct val="110000"/>
              </a:lnSpc>
              <a:spcBef>
                <a:spcPts val="1000"/>
              </a:spcBef>
              <a:spcAft>
                <a:spcPts val="0"/>
              </a:spcAft>
              <a:buSzPts val="2800"/>
              <a:buChar char="•"/>
            </a:pPr>
            <a:r>
              <a:rPr b="1" lang="en-US" sz="2000"/>
              <a:t>#7: Naive Bayes (45 votes)</a:t>
            </a:r>
            <a:endParaRPr/>
          </a:p>
          <a:p>
            <a:pPr indent="-406400" lvl="0" marL="457200" rtl="0" algn="l">
              <a:lnSpc>
                <a:spcPct val="110000"/>
              </a:lnSpc>
              <a:spcBef>
                <a:spcPts val="1000"/>
              </a:spcBef>
              <a:spcAft>
                <a:spcPts val="0"/>
              </a:spcAft>
              <a:buSzPts val="2800"/>
              <a:buChar char="•"/>
            </a:pPr>
            <a:r>
              <a:rPr b="1" lang="en-US" sz="2000"/>
              <a:t>#10: CART (Classification and Regression Tree)(34 votes)</a:t>
            </a:r>
            <a:endParaRPr/>
          </a:p>
          <a:p>
            <a:pPr indent="-228600" lvl="0" marL="457200" rtl="0" algn="l">
              <a:lnSpc>
                <a:spcPct val="80000"/>
              </a:lnSpc>
              <a:spcBef>
                <a:spcPts val="1000"/>
              </a:spcBef>
              <a:spcAft>
                <a:spcPts val="0"/>
              </a:spcAft>
              <a:buSzPts val="2800"/>
              <a:buNone/>
            </a:pPr>
            <a:r>
              <a:t/>
            </a:r>
            <a:endParaRPr sz="2000"/>
          </a:p>
        </p:txBody>
      </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5" name="Shape 345"/>
        <p:cNvGrpSpPr/>
        <p:nvPr/>
      </p:nvGrpSpPr>
      <p:grpSpPr>
        <a:xfrm>
          <a:off x="0" y="0"/>
          <a:ext cx="0" cy="0"/>
          <a:chOff x="0" y="0"/>
          <a:chExt cx="0" cy="0"/>
        </a:xfrm>
      </p:grpSpPr>
      <p:sp>
        <p:nvSpPr>
          <p:cNvPr id="346" name="Google Shape;346;p24"/>
          <p:cNvSpPr/>
          <p:nvPr/>
        </p:nvSpPr>
        <p:spPr>
          <a:xfrm>
            <a:off x="875062" y="1571627"/>
            <a:ext cx="10351865" cy="5009282"/>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7" name="Google Shape;347;p24"/>
          <p:cNvSpPr/>
          <p:nvPr/>
        </p:nvSpPr>
        <p:spPr>
          <a:xfrm>
            <a:off x="2045244" y="500063"/>
            <a:ext cx="7111309" cy="785812"/>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8" name="Google Shape;348;p24"/>
          <p:cNvSpPr txBox="1"/>
          <p:nvPr>
            <p:ph type="title"/>
          </p:nvPr>
        </p:nvSpPr>
        <p:spPr>
          <a:xfrm>
            <a:off x="2315294" y="500042"/>
            <a:ext cx="7201347"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dk1"/>
                </a:solidFill>
              </a:rPr>
              <a:t>Aplikasi Data Mining</a:t>
            </a:r>
            <a:endParaRPr/>
          </a:p>
        </p:txBody>
      </p:sp>
      <p:sp>
        <p:nvSpPr>
          <p:cNvPr id="349" name="Google Shape;349;p24"/>
          <p:cNvSpPr txBox="1"/>
          <p:nvPr>
            <p:ph idx="1" type="body"/>
          </p:nvPr>
        </p:nvSpPr>
        <p:spPr>
          <a:xfrm>
            <a:off x="1103101" y="1752600"/>
            <a:ext cx="10369868" cy="5334000"/>
          </a:xfrm>
          <a:prstGeom prst="rect">
            <a:avLst/>
          </a:prstGeom>
          <a:noFill/>
          <a:ln>
            <a:noFill/>
          </a:ln>
        </p:spPr>
        <p:txBody>
          <a:bodyPr anchorCtr="0" anchor="t" bIns="45700" lIns="91425" spcFirstLastPara="1" rIns="91425" wrap="square" tIns="45700">
            <a:normAutofit/>
          </a:bodyPr>
          <a:lstStyle/>
          <a:p>
            <a:pPr indent="-406400" lvl="0" marL="457200" rtl="0" algn="l">
              <a:lnSpc>
                <a:spcPct val="80000"/>
              </a:lnSpc>
              <a:spcBef>
                <a:spcPts val="1000"/>
              </a:spcBef>
              <a:spcAft>
                <a:spcPts val="0"/>
              </a:spcAft>
              <a:buSzPts val="2800"/>
              <a:buFont typeface="Noto Sans Symbols"/>
              <a:buNone/>
            </a:pPr>
            <a:r>
              <a:rPr lang="en-US">
                <a:solidFill>
                  <a:schemeClr val="lt1"/>
                </a:solidFill>
              </a:rPr>
              <a:t>Pemasaran/ Penyewaan</a:t>
            </a:r>
            <a:endParaRPr/>
          </a:p>
          <a:p>
            <a:pPr indent="-406400" lvl="0" marL="457200" rtl="0" algn="l">
              <a:lnSpc>
                <a:spcPct val="80000"/>
              </a:lnSpc>
              <a:spcBef>
                <a:spcPts val="1000"/>
              </a:spcBef>
              <a:spcAft>
                <a:spcPts val="0"/>
              </a:spcAft>
              <a:buSzPts val="2800"/>
              <a:buChar char="•"/>
            </a:pPr>
            <a:r>
              <a:rPr lang="en-US" sz="2000">
                <a:solidFill>
                  <a:schemeClr val="lt1"/>
                </a:solidFill>
              </a:rPr>
              <a:t>Identifikasi pola pembayaran pelanggan</a:t>
            </a:r>
            <a:endParaRPr/>
          </a:p>
          <a:p>
            <a:pPr indent="-406400" lvl="0" marL="457200" rtl="0" algn="l">
              <a:lnSpc>
                <a:spcPct val="80000"/>
              </a:lnSpc>
              <a:spcBef>
                <a:spcPts val="1000"/>
              </a:spcBef>
              <a:spcAft>
                <a:spcPts val="0"/>
              </a:spcAft>
              <a:buSzPts val="2800"/>
              <a:buChar char="•"/>
            </a:pPr>
            <a:r>
              <a:rPr lang="en-US" sz="2000">
                <a:solidFill>
                  <a:schemeClr val="lt1"/>
                </a:solidFill>
              </a:rPr>
              <a:t>Menemukan asosiasi diantara karakteristik demografik pelanggan</a:t>
            </a:r>
            <a:endParaRPr/>
          </a:p>
          <a:p>
            <a:pPr indent="-406400" lvl="0" marL="457200" rtl="0" algn="l">
              <a:lnSpc>
                <a:spcPct val="80000"/>
              </a:lnSpc>
              <a:spcBef>
                <a:spcPts val="1000"/>
              </a:spcBef>
              <a:spcAft>
                <a:spcPts val="0"/>
              </a:spcAft>
              <a:buSzPts val="2800"/>
              <a:buChar char="•"/>
            </a:pPr>
            <a:r>
              <a:rPr lang="en-US" sz="2000">
                <a:solidFill>
                  <a:schemeClr val="lt1"/>
                </a:solidFill>
              </a:rPr>
              <a:t>Analisis keranjang pemasaran</a:t>
            </a:r>
            <a:endParaRPr/>
          </a:p>
          <a:p>
            <a:pPr indent="-406400" lvl="0" marL="457200" rtl="0" algn="l">
              <a:lnSpc>
                <a:spcPct val="80000"/>
              </a:lnSpc>
              <a:spcBef>
                <a:spcPts val="1000"/>
              </a:spcBef>
              <a:spcAft>
                <a:spcPts val="0"/>
              </a:spcAft>
              <a:buSzPts val="2800"/>
              <a:buFont typeface="Noto Sans Symbols"/>
              <a:buNone/>
            </a:pPr>
            <a:r>
              <a:rPr lang="en-US">
                <a:solidFill>
                  <a:schemeClr val="lt1"/>
                </a:solidFill>
              </a:rPr>
              <a:t>Perbankan</a:t>
            </a:r>
            <a:endParaRPr/>
          </a:p>
          <a:p>
            <a:pPr indent="-406400" lvl="0" marL="457200" rtl="0" algn="l">
              <a:lnSpc>
                <a:spcPct val="80000"/>
              </a:lnSpc>
              <a:spcBef>
                <a:spcPts val="1000"/>
              </a:spcBef>
              <a:spcAft>
                <a:spcPts val="0"/>
              </a:spcAft>
              <a:buSzPts val="2800"/>
              <a:buChar char="•"/>
            </a:pPr>
            <a:r>
              <a:rPr lang="en-US" sz="2000">
                <a:solidFill>
                  <a:schemeClr val="lt1"/>
                </a:solidFill>
              </a:rPr>
              <a:t>Mendeteksi pola penyalahgunaan kartu kredit</a:t>
            </a:r>
            <a:endParaRPr/>
          </a:p>
          <a:p>
            <a:pPr indent="-406400" lvl="0" marL="457200" rtl="0" algn="l">
              <a:lnSpc>
                <a:spcPct val="80000"/>
              </a:lnSpc>
              <a:spcBef>
                <a:spcPts val="1000"/>
              </a:spcBef>
              <a:spcAft>
                <a:spcPts val="0"/>
              </a:spcAft>
              <a:buSzPts val="2800"/>
              <a:buChar char="•"/>
            </a:pPr>
            <a:r>
              <a:rPr lang="en-US" sz="2000">
                <a:solidFill>
                  <a:schemeClr val="lt1"/>
                </a:solidFill>
              </a:rPr>
              <a:t>Identifikasi pelanggan yang loyal</a:t>
            </a:r>
            <a:endParaRPr/>
          </a:p>
          <a:p>
            <a:pPr indent="-406400" lvl="0" marL="457200" rtl="0" algn="l">
              <a:lnSpc>
                <a:spcPct val="80000"/>
              </a:lnSpc>
              <a:spcBef>
                <a:spcPts val="1000"/>
              </a:spcBef>
              <a:spcAft>
                <a:spcPts val="0"/>
              </a:spcAft>
              <a:buSzPts val="2800"/>
              <a:buChar char="•"/>
            </a:pPr>
            <a:r>
              <a:rPr lang="en-US" sz="2000">
                <a:solidFill>
                  <a:schemeClr val="lt1"/>
                </a:solidFill>
              </a:rPr>
              <a:t>Mendeteksi kartu kredit yang dihabiskan oleh kelompok pelanggan</a:t>
            </a:r>
            <a:endParaRPr/>
          </a:p>
          <a:p>
            <a:pPr indent="-406400" lvl="0" marL="457200" rtl="0" algn="l">
              <a:lnSpc>
                <a:spcPct val="80000"/>
              </a:lnSpc>
              <a:spcBef>
                <a:spcPts val="1000"/>
              </a:spcBef>
              <a:spcAft>
                <a:spcPts val="0"/>
              </a:spcAft>
              <a:buSzPts val="2800"/>
              <a:buFont typeface="Noto Sans Symbols"/>
              <a:buNone/>
            </a:pPr>
            <a:r>
              <a:rPr lang="en-US" sz="2400">
                <a:solidFill>
                  <a:schemeClr val="lt1"/>
                </a:solidFill>
              </a:rPr>
              <a:t>Asuransi &amp; Pelayanan Kesehatan</a:t>
            </a:r>
            <a:endParaRPr/>
          </a:p>
          <a:p>
            <a:pPr indent="-406400" lvl="0" marL="457200" rtl="0" algn="l">
              <a:lnSpc>
                <a:spcPct val="80000"/>
              </a:lnSpc>
              <a:spcBef>
                <a:spcPts val="1000"/>
              </a:spcBef>
              <a:spcAft>
                <a:spcPts val="0"/>
              </a:spcAft>
              <a:buSzPts val="2800"/>
              <a:buChar char="•"/>
            </a:pPr>
            <a:r>
              <a:rPr lang="en-US" sz="2000">
                <a:solidFill>
                  <a:schemeClr val="lt1"/>
                </a:solidFill>
              </a:rPr>
              <a:t>Analisis dari klaim</a:t>
            </a:r>
            <a:endParaRPr/>
          </a:p>
          <a:p>
            <a:pPr indent="-406400" lvl="0" marL="457200" rtl="0" algn="l">
              <a:lnSpc>
                <a:spcPct val="80000"/>
              </a:lnSpc>
              <a:spcBef>
                <a:spcPts val="1000"/>
              </a:spcBef>
              <a:spcAft>
                <a:spcPts val="0"/>
              </a:spcAft>
              <a:buSzPts val="2800"/>
              <a:buChar char="•"/>
            </a:pPr>
            <a:r>
              <a:rPr lang="en-US" sz="2000">
                <a:solidFill>
                  <a:schemeClr val="lt1"/>
                </a:solidFill>
              </a:rPr>
              <a:t>Memprediksi pelanggan yang akan membeli polis baru</a:t>
            </a:r>
            <a:endParaRPr/>
          </a:p>
          <a:p>
            <a:pPr indent="-406400" lvl="0" marL="457200" rtl="0" algn="l">
              <a:lnSpc>
                <a:spcPct val="80000"/>
              </a:lnSpc>
              <a:spcBef>
                <a:spcPts val="1000"/>
              </a:spcBef>
              <a:spcAft>
                <a:spcPts val="0"/>
              </a:spcAft>
              <a:buSzPts val="2800"/>
              <a:buChar char="•"/>
            </a:pPr>
            <a:r>
              <a:rPr lang="en-US" sz="2000">
                <a:solidFill>
                  <a:schemeClr val="lt1"/>
                </a:solidFill>
              </a:rPr>
              <a:t>Identifikasi pola perilaku pelanggan yang berbahaya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25"/>
          <p:cNvSpPr/>
          <p:nvPr/>
        </p:nvSpPr>
        <p:spPr>
          <a:xfrm>
            <a:off x="875061" y="1643063"/>
            <a:ext cx="10441880" cy="4572000"/>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5" name="Google Shape;355;p25"/>
          <p:cNvSpPr/>
          <p:nvPr/>
        </p:nvSpPr>
        <p:spPr>
          <a:xfrm>
            <a:off x="2225278" y="500063"/>
            <a:ext cx="6931275" cy="785812"/>
          </a:xfrm>
          <a:prstGeom prst="roundRect">
            <a:avLst>
              <a:gd fmla="val 16667" name="adj"/>
            </a:avLst>
          </a:prstGeom>
          <a:solidFill>
            <a:schemeClr val="accent1"/>
          </a:solidFill>
          <a:ln cap="flat" cmpd="sng" w="25400">
            <a:solidFill>
              <a:srgbClr val="3153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25"/>
          <p:cNvSpPr txBox="1"/>
          <p:nvPr>
            <p:ph type="title"/>
          </p:nvPr>
        </p:nvSpPr>
        <p:spPr>
          <a:xfrm>
            <a:off x="2405310" y="500042"/>
            <a:ext cx="723733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lt1"/>
                </a:solidFill>
              </a:rPr>
              <a:t>Aplikasi Data Mining</a:t>
            </a:r>
            <a:endParaRPr>
              <a:solidFill>
                <a:schemeClr val="lt1"/>
              </a:solidFill>
            </a:endParaRPr>
          </a:p>
        </p:txBody>
      </p:sp>
      <p:sp>
        <p:nvSpPr>
          <p:cNvPr id="357" name="Google Shape;357;p25"/>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2400">
                <a:solidFill>
                  <a:schemeClr val="lt1"/>
                </a:solidFill>
              </a:rPr>
              <a:t>Analisa Perusahaan dan Manajemen Resiko</a:t>
            </a:r>
            <a:endParaRPr sz="2400">
              <a:solidFill>
                <a:schemeClr val="lt1"/>
              </a:solidFill>
            </a:endParaRPr>
          </a:p>
          <a:p>
            <a:pPr indent="-381000" lvl="1" marL="914400" rtl="0" algn="l">
              <a:lnSpc>
                <a:spcPct val="90000"/>
              </a:lnSpc>
              <a:spcBef>
                <a:spcPts val="500"/>
              </a:spcBef>
              <a:spcAft>
                <a:spcPts val="0"/>
              </a:spcAft>
              <a:buSzPts val="2400"/>
              <a:buChar char="•"/>
            </a:pPr>
            <a:r>
              <a:rPr lang="en-US">
                <a:solidFill>
                  <a:schemeClr val="lt1"/>
                </a:solidFill>
              </a:rPr>
              <a:t>Perencanaan Keuangan dan Evaluasi Aset</a:t>
            </a:r>
            <a:endParaRPr>
              <a:solidFill>
                <a:schemeClr val="lt1"/>
              </a:solidFill>
            </a:endParaRPr>
          </a:p>
          <a:p>
            <a:pPr indent="-381000" lvl="1" marL="914400" rtl="0" algn="l">
              <a:lnSpc>
                <a:spcPct val="90000"/>
              </a:lnSpc>
              <a:spcBef>
                <a:spcPts val="500"/>
              </a:spcBef>
              <a:spcAft>
                <a:spcPts val="0"/>
              </a:spcAft>
              <a:buSzPts val="2400"/>
              <a:buChar char="•"/>
            </a:pPr>
            <a:r>
              <a:rPr lang="en-US">
                <a:solidFill>
                  <a:schemeClr val="lt1"/>
                </a:solidFill>
              </a:rPr>
              <a:t>Perencanaan Sumber Daya (Resource Planning)</a:t>
            </a:r>
            <a:endParaRPr/>
          </a:p>
          <a:p>
            <a:pPr indent="-381000" lvl="1" marL="914400" rtl="0" algn="l">
              <a:lnSpc>
                <a:spcPct val="90000"/>
              </a:lnSpc>
              <a:spcBef>
                <a:spcPts val="500"/>
              </a:spcBef>
              <a:spcAft>
                <a:spcPts val="0"/>
              </a:spcAft>
              <a:buSzPts val="2400"/>
              <a:buChar char="•"/>
            </a:pPr>
            <a:r>
              <a:rPr lang="en-US">
                <a:solidFill>
                  <a:schemeClr val="lt1"/>
                </a:solidFill>
              </a:rPr>
              <a:t>Persaingan (competition) 🡪 Competitive Intelligence</a:t>
            </a:r>
            <a:endParaRPr/>
          </a:p>
          <a:p>
            <a:pPr indent="-406400" lvl="0" marL="457200" rtl="0" algn="l">
              <a:lnSpc>
                <a:spcPct val="90000"/>
              </a:lnSpc>
              <a:spcBef>
                <a:spcPts val="1000"/>
              </a:spcBef>
              <a:spcAft>
                <a:spcPts val="0"/>
              </a:spcAft>
              <a:buSzPts val="2800"/>
              <a:buChar char="•"/>
            </a:pPr>
            <a:r>
              <a:rPr lang="en-US" sz="2400">
                <a:solidFill>
                  <a:schemeClr val="lt1"/>
                </a:solidFill>
              </a:rPr>
              <a:t>Telekomunication</a:t>
            </a:r>
            <a:endParaRPr sz="2400">
              <a:solidFill>
                <a:schemeClr val="lt1"/>
              </a:solidFill>
            </a:endParaRPr>
          </a:p>
          <a:p>
            <a:pPr indent="-381000" lvl="1" marL="914400" rtl="0" algn="l">
              <a:lnSpc>
                <a:spcPct val="90000"/>
              </a:lnSpc>
              <a:spcBef>
                <a:spcPts val="500"/>
              </a:spcBef>
              <a:spcAft>
                <a:spcPts val="0"/>
              </a:spcAft>
              <a:buSzPts val="2400"/>
              <a:buChar char="•"/>
            </a:pPr>
            <a:r>
              <a:rPr lang="en-US">
                <a:solidFill>
                  <a:schemeClr val="lt1"/>
                </a:solidFill>
              </a:rPr>
              <a:t>menerapkan data mining untuk melihat dari jutaan transaksi yang masuk, transaksi mana saja yang masih harus ditangani secara manual (dilayani oleh orang).</a:t>
            </a:r>
            <a:endParaRPr/>
          </a:p>
          <a:p>
            <a:pPr indent="-228600" lvl="0" marL="457200" rtl="0" algn="l">
              <a:lnSpc>
                <a:spcPct val="90000"/>
              </a:lnSpc>
              <a:spcBef>
                <a:spcPts val="1000"/>
              </a:spcBef>
              <a:spcAft>
                <a:spcPts val="0"/>
              </a:spcAft>
              <a:buSzPts val="2800"/>
              <a:buNone/>
            </a:pPr>
            <a:r>
              <a:t/>
            </a:r>
            <a:endParaRPr sz="2400"/>
          </a:p>
          <a:p>
            <a:pPr indent="-228600" lvl="1" marL="914400" rtl="0" algn="l">
              <a:lnSpc>
                <a:spcPct val="90000"/>
              </a:lnSpc>
              <a:spcBef>
                <a:spcPts val="500"/>
              </a:spcBef>
              <a:spcAft>
                <a:spcPts val="0"/>
              </a:spcAft>
              <a:buSzPts val="2400"/>
              <a:buNone/>
            </a:pPr>
            <a:r>
              <a:t/>
            </a:r>
            <a:endParaRPr/>
          </a:p>
          <a:p>
            <a:pPr indent="-228600" lvl="0" marL="457200" rtl="0" algn="l">
              <a:lnSpc>
                <a:spcPct val="90000"/>
              </a:lnSpc>
              <a:spcBef>
                <a:spcPts val="1000"/>
              </a:spcBef>
              <a:spcAft>
                <a:spcPts val="0"/>
              </a:spcAft>
              <a:buSzPts val="2800"/>
              <a:buNone/>
            </a:pPr>
            <a:r>
              <a:t/>
            </a:r>
            <a:endParaRPr sz="2400"/>
          </a:p>
          <a:p>
            <a:pPr indent="-228600" lvl="0" marL="457200" rtl="0" algn="l">
              <a:lnSpc>
                <a:spcPct val="90000"/>
              </a:lnSpc>
              <a:spcBef>
                <a:spcPts val="1000"/>
              </a:spcBef>
              <a:spcAft>
                <a:spcPts val="0"/>
              </a:spcAft>
              <a:buSzPts val="2800"/>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26"/>
          <p:cNvSpPr txBox="1"/>
          <p:nvPr>
            <p:ph type="title"/>
          </p:nvPr>
        </p:nvSpPr>
        <p:spPr>
          <a:xfrm>
            <a:off x="1391153" y="500042"/>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Fungsi Data Mining</a:t>
            </a:r>
            <a:endParaRPr/>
          </a:p>
        </p:txBody>
      </p:sp>
      <p:sp>
        <p:nvSpPr>
          <p:cNvPr id="363" name="Google Shape;363;p26"/>
          <p:cNvSpPr txBox="1"/>
          <p:nvPr>
            <p:ph idx="1" type="body"/>
          </p:nvPr>
        </p:nvSpPr>
        <p:spPr>
          <a:xfrm>
            <a:off x="1391153" y="1292204"/>
            <a:ext cx="9217660" cy="4191000"/>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1000"/>
              </a:spcBef>
              <a:spcAft>
                <a:spcPts val="0"/>
              </a:spcAft>
              <a:buSzPts val="2800"/>
              <a:buNone/>
            </a:pPr>
            <a:r>
              <a:rPr lang="en-US"/>
              <a:t>1. Fungsi Minor atau fungsi tambahan</a:t>
            </a:r>
            <a:endParaRPr/>
          </a:p>
          <a:p>
            <a:pPr indent="-514350" lvl="0" marL="514350" rtl="0" algn="l">
              <a:lnSpc>
                <a:spcPct val="90000"/>
              </a:lnSpc>
              <a:spcBef>
                <a:spcPts val="1000"/>
              </a:spcBef>
              <a:spcAft>
                <a:spcPts val="0"/>
              </a:spcAft>
              <a:buSzPts val="2800"/>
              <a:buNone/>
            </a:pPr>
            <a:r>
              <a:rPr lang="en-US"/>
              <a:t>	* Deskription (deskripsi)</a:t>
            </a:r>
            <a:endParaRPr/>
          </a:p>
          <a:p>
            <a:pPr indent="-514350" lvl="0" marL="514350" rtl="0" algn="l">
              <a:lnSpc>
                <a:spcPct val="90000"/>
              </a:lnSpc>
              <a:spcBef>
                <a:spcPts val="1000"/>
              </a:spcBef>
              <a:spcAft>
                <a:spcPts val="0"/>
              </a:spcAft>
              <a:buSzPts val="2800"/>
              <a:buNone/>
            </a:pPr>
            <a:r>
              <a:rPr lang="en-US"/>
              <a:t>	* Estimation (estimasi)</a:t>
            </a:r>
            <a:endParaRPr/>
          </a:p>
          <a:p>
            <a:pPr indent="-514350" lvl="0" marL="514350" rtl="0" algn="l">
              <a:lnSpc>
                <a:spcPct val="90000"/>
              </a:lnSpc>
              <a:spcBef>
                <a:spcPts val="1000"/>
              </a:spcBef>
              <a:spcAft>
                <a:spcPts val="0"/>
              </a:spcAft>
              <a:buSzPts val="2800"/>
              <a:buNone/>
            </a:pPr>
            <a:r>
              <a:rPr lang="en-US"/>
              <a:t>	* Prediction (prediksi)</a:t>
            </a:r>
            <a:endParaRPr/>
          </a:p>
          <a:p>
            <a:pPr indent="-514350" lvl="0" marL="514350" rtl="0" algn="l">
              <a:lnSpc>
                <a:spcPct val="90000"/>
              </a:lnSpc>
              <a:spcBef>
                <a:spcPts val="1000"/>
              </a:spcBef>
              <a:spcAft>
                <a:spcPts val="0"/>
              </a:spcAft>
              <a:buSzPts val="2800"/>
              <a:buNone/>
            </a:pPr>
            <a:r>
              <a:rPr lang="en-US"/>
              <a:t>2. Fungsi Mayor atau fungsi utama</a:t>
            </a:r>
            <a:endParaRPr/>
          </a:p>
          <a:p>
            <a:pPr indent="-514350" lvl="0" marL="514350" rtl="0" algn="l">
              <a:lnSpc>
                <a:spcPct val="90000"/>
              </a:lnSpc>
              <a:spcBef>
                <a:spcPts val="1000"/>
              </a:spcBef>
              <a:spcAft>
                <a:spcPts val="0"/>
              </a:spcAft>
              <a:buSzPts val="2800"/>
              <a:buNone/>
            </a:pPr>
            <a:r>
              <a:rPr lang="en-US"/>
              <a:t>	* Classification (klasifikasi)</a:t>
            </a:r>
            <a:endParaRPr/>
          </a:p>
          <a:p>
            <a:pPr indent="-514350" lvl="0" marL="514350" rtl="0" algn="l">
              <a:lnSpc>
                <a:spcPct val="90000"/>
              </a:lnSpc>
              <a:spcBef>
                <a:spcPts val="1000"/>
              </a:spcBef>
              <a:spcAft>
                <a:spcPts val="0"/>
              </a:spcAft>
              <a:buSzPts val="2800"/>
              <a:buNone/>
            </a:pPr>
            <a:r>
              <a:rPr lang="en-US"/>
              <a:t>	* Clustering (pengelompokan)</a:t>
            </a:r>
            <a:endParaRPr/>
          </a:p>
          <a:p>
            <a:pPr indent="-514350" lvl="0" marL="514350" rtl="0" algn="l">
              <a:lnSpc>
                <a:spcPct val="90000"/>
              </a:lnSpc>
              <a:spcBef>
                <a:spcPts val="1000"/>
              </a:spcBef>
              <a:spcAft>
                <a:spcPts val="0"/>
              </a:spcAft>
              <a:buSzPts val="2800"/>
              <a:buNone/>
            </a:pPr>
            <a:r>
              <a:rPr lang="en-US"/>
              <a:t>	* Association (asosiasi)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3118d242bfe_0_0"/>
          <p:cNvSpPr txBox="1"/>
          <p:nvPr>
            <p:ph type="title"/>
          </p:nvPr>
        </p:nvSpPr>
        <p:spPr>
          <a:xfrm>
            <a:off x="1576184" y="233525"/>
            <a:ext cx="9039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Publikasi-publikasi Data Mining</a:t>
            </a:r>
            <a:endParaRPr/>
          </a:p>
        </p:txBody>
      </p:sp>
      <p:pic>
        <p:nvPicPr>
          <p:cNvPr id="95" name="Google Shape;95;g3118d242bfe_0_0"/>
          <p:cNvPicPr preferRelativeResize="0"/>
          <p:nvPr/>
        </p:nvPicPr>
        <p:blipFill>
          <a:blip r:embed="rId4">
            <a:alphaModFix/>
          </a:blip>
          <a:stretch>
            <a:fillRect/>
          </a:stretch>
        </p:blipFill>
        <p:spPr>
          <a:xfrm>
            <a:off x="2713213" y="1425175"/>
            <a:ext cx="6765580" cy="4993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7" name="Shape 367"/>
        <p:cNvGrpSpPr/>
        <p:nvPr/>
      </p:nvGrpSpPr>
      <p:grpSpPr>
        <a:xfrm>
          <a:off x="0" y="0"/>
          <a:ext cx="0" cy="0"/>
          <a:chOff x="0" y="0"/>
          <a:chExt cx="0" cy="0"/>
        </a:xfrm>
      </p:grpSpPr>
      <p:sp>
        <p:nvSpPr>
          <p:cNvPr id="368" name="Google Shape;368;p27"/>
          <p:cNvSpPr/>
          <p:nvPr/>
        </p:nvSpPr>
        <p:spPr>
          <a:xfrm>
            <a:off x="669925" y="1657957"/>
            <a:ext cx="11522075" cy="378565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u="sng">
                <a:solidFill>
                  <a:schemeClr val="dk1"/>
                </a:solidFill>
                <a:latin typeface="Arial"/>
                <a:ea typeface="Arial"/>
                <a:cs typeface="Arial"/>
                <a:sym typeface="Arial"/>
              </a:rPr>
              <a:t>Deskripsi</a:t>
            </a:r>
            <a:endParaRPr sz="2400" u="sng">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Terkadang peneliti dan analis secara sederhana ingin mencoba mencari cara untuk menggambarkan pola dan kecendrungan yang terdapat dalam data yang dimiliki.</a:t>
            </a:r>
            <a:endParaRPr/>
          </a:p>
          <a:p>
            <a:pPr indent="-152400" lvl="0" marL="0" marR="0" rtl="0" algn="l">
              <a:spcBef>
                <a:spcPts val="0"/>
              </a:spcBef>
              <a:spcAft>
                <a:spcPts val="0"/>
              </a:spcAft>
              <a:buClr>
                <a:schemeClr val="dk1"/>
              </a:buClr>
              <a:buSzPts val="2400"/>
              <a:buFont typeface="Arial"/>
              <a:buChar char="•"/>
            </a:pPr>
            <a:r>
              <a:rPr lang="en-US" sz="2400" u="sng">
                <a:solidFill>
                  <a:schemeClr val="dk1"/>
                </a:solidFill>
                <a:latin typeface="Arial"/>
                <a:ea typeface="Arial"/>
                <a:cs typeface="Arial"/>
                <a:sym typeface="Arial"/>
              </a:rPr>
              <a:t>Estimasi</a:t>
            </a:r>
            <a:endParaRPr sz="2400" u="sng">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Estimasi hampir sama dengan klasifikasi, kecuali variabel target estimasi lebih ke arah numerik daripada ke arah kategori. Model dibangun menggunakan record lengkap yang menyediakan nilai dari variabel target sebagai nilai prediksi.</a:t>
            </a:r>
            <a:endParaRPr/>
          </a:p>
          <a:p>
            <a:pPr indent="-152400" lvl="0" marL="0" marR="0" rtl="0" algn="l">
              <a:spcBef>
                <a:spcPts val="0"/>
              </a:spcBef>
              <a:spcAft>
                <a:spcPts val="0"/>
              </a:spcAft>
              <a:buClr>
                <a:schemeClr val="dk1"/>
              </a:buClr>
              <a:buSzPts val="2400"/>
              <a:buFont typeface="Arial"/>
              <a:buChar char="•"/>
            </a:pPr>
            <a:r>
              <a:rPr lang="en-US" sz="2400" u="sng">
                <a:solidFill>
                  <a:schemeClr val="dk1"/>
                </a:solidFill>
                <a:latin typeface="Arial"/>
                <a:ea typeface="Arial"/>
                <a:cs typeface="Arial"/>
                <a:sym typeface="Arial"/>
              </a:rPr>
              <a:t>Prediksi</a:t>
            </a:r>
            <a:endParaRPr sz="2400" u="sng">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Prediksi hampir sama dengan klasifikasi dan estimasi, kecuali bahwa dalam prediksi nilai dari hasil akan ada di masa mendatang.</a:t>
            </a:r>
            <a:endParaRPr/>
          </a:p>
        </p:txBody>
      </p:sp>
      <p:sp>
        <p:nvSpPr>
          <p:cNvPr id="369" name="Google Shape;369;p27"/>
          <p:cNvSpPr/>
          <p:nvPr/>
        </p:nvSpPr>
        <p:spPr>
          <a:xfrm>
            <a:off x="2282769" y="357168"/>
            <a:ext cx="27975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u="sng">
                <a:solidFill>
                  <a:schemeClr val="dk1"/>
                </a:solidFill>
                <a:latin typeface="Arial"/>
                <a:ea typeface="Arial"/>
                <a:cs typeface="Arial"/>
                <a:sym typeface="Arial"/>
              </a:rPr>
              <a:t>Fungsi Minor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28"/>
          <p:cNvSpPr/>
          <p:nvPr/>
        </p:nvSpPr>
        <p:spPr>
          <a:xfrm>
            <a:off x="669925" y="1459174"/>
            <a:ext cx="11522075" cy="341632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08000"/>
              </a:buClr>
              <a:buSzPts val="2400"/>
              <a:buFont typeface="Arial"/>
              <a:buChar char="•"/>
            </a:pPr>
            <a:r>
              <a:rPr lang="en-US" sz="2400" u="sng">
                <a:solidFill>
                  <a:srgbClr val="008000"/>
                </a:solidFill>
                <a:latin typeface="Arial"/>
                <a:ea typeface="Arial"/>
                <a:cs typeface="Arial"/>
                <a:sym typeface="Arial"/>
              </a:rPr>
              <a:t>Klasifikasi</a:t>
            </a:r>
            <a:endParaRPr sz="2400" u="sng">
              <a:solidFill>
                <a:srgbClr val="008000"/>
              </a:solidFill>
              <a:latin typeface="Arial"/>
              <a:ea typeface="Arial"/>
              <a:cs typeface="Arial"/>
              <a:sym typeface="Arial"/>
            </a:endParaRPr>
          </a:p>
          <a:p>
            <a:pPr indent="0" lvl="0" marL="0" marR="0" rtl="0" algn="l">
              <a:spcBef>
                <a:spcPts val="0"/>
              </a:spcBef>
              <a:spcAft>
                <a:spcPts val="0"/>
              </a:spcAft>
              <a:buNone/>
            </a:pPr>
            <a:r>
              <a:rPr lang="en-US" sz="2400">
                <a:solidFill>
                  <a:srgbClr val="008000"/>
                </a:solidFill>
                <a:latin typeface="Arial"/>
                <a:ea typeface="Arial"/>
                <a:cs typeface="Arial"/>
                <a:sym typeface="Arial"/>
              </a:rPr>
              <a:t>Dalam klasifikasi terdapat target variabel kategori, misal penggolongan pendapatan dapat dipisahkan dalam tiga kategori, yaitu tinggi, sedang dan rendah.</a:t>
            </a:r>
            <a:endParaRPr/>
          </a:p>
          <a:p>
            <a:pPr indent="-152400" lvl="0" marL="0" marR="0" rtl="0" algn="l">
              <a:spcBef>
                <a:spcPts val="0"/>
              </a:spcBef>
              <a:spcAft>
                <a:spcPts val="0"/>
              </a:spcAft>
              <a:buClr>
                <a:srgbClr val="008000"/>
              </a:buClr>
              <a:buSzPts val="2400"/>
              <a:buFont typeface="Arial"/>
              <a:buChar char="•"/>
            </a:pPr>
            <a:r>
              <a:rPr lang="en-US" sz="2400" u="sng">
                <a:solidFill>
                  <a:srgbClr val="008000"/>
                </a:solidFill>
                <a:latin typeface="Arial"/>
                <a:ea typeface="Arial"/>
                <a:cs typeface="Arial"/>
                <a:sym typeface="Arial"/>
              </a:rPr>
              <a:t>Pengklusteran</a:t>
            </a:r>
            <a:endParaRPr sz="2400" u="sng">
              <a:solidFill>
                <a:srgbClr val="008000"/>
              </a:solidFill>
              <a:latin typeface="Arial"/>
              <a:ea typeface="Arial"/>
              <a:cs typeface="Arial"/>
              <a:sym typeface="Arial"/>
            </a:endParaRPr>
          </a:p>
          <a:p>
            <a:pPr indent="0" lvl="0" marL="0" marR="0" rtl="0" algn="l">
              <a:spcBef>
                <a:spcPts val="0"/>
              </a:spcBef>
              <a:spcAft>
                <a:spcPts val="0"/>
              </a:spcAft>
              <a:buNone/>
            </a:pPr>
            <a:r>
              <a:rPr lang="en-US" sz="2400">
                <a:solidFill>
                  <a:srgbClr val="008000"/>
                </a:solidFill>
                <a:latin typeface="Arial"/>
                <a:ea typeface="Arial"/>
                <a:cs typeface="Arial"/>
                <a:sym typeface="Arial"/>
              </a:rPr>
              <a:t>Pengklusteran merupakan pengelompokan record, pengamatan, atau memperhatikan dan membentuk kelas objek-objek yang memiliki kemiripan.</a:t>
            </a:r>
            <a:endParaRPr/>
          </a:p>
          <a:p>
            <a:pPr indent="-152400" lvl="0" marL="0" marR="0" rtl="0" algn="l">
              <a:spcBef>
                <a:spcPts val="0"/>
              </a:spcBef>
              <a:spcAft>
                <a:spcPts val="0"/>
              </a:spcAft>
              <a:buClr>
                <a:srgbClr val="008000"/>
              </a:buClr>
              <a:buSzPts val="2400"/>
              <a:buFont typeface="Arial"/>
              <a:buChar char="•"/>
            </a:pPr>
            <a:r>
              <a:rPr lang="en-US" sz="2400" u="sng">
                <a:solidFill>
                  <a:srgbClr val="008000"/>
                </a:solidFill>
                <a:latin typeface="Arial"/>
                <a:ea typeface="Arial"/>
                <a:cs typeface="Arial"/>
                <a:sym typeface="Arial"/>
              </a:rPr>
              <a:t>Asosiasi</a:t>
            </a:r>
            <a:endParaRPr sz="2400" u="sng">
              <a:solidFill>
                <a:srgbClr val="008000"/>
              </a:solidFill>
              <a:latin typeface="Arial"/>
              <a:ea typeface="Arial"/>
              <a:cs typeface="Arial"/>
              <a:sym typeface="Arial"/>
            </a:endParaRPr>
          </a:p>
          <a:p>
            <a:pPr indent="0" lvl="0" marL="0" marR="0" rtl="0" algn="l">
              <a:spcBef>
                <a:spcPts val="0"/>
              </a:spcBef>
              <a:spcAft>
                <a:spcPts val="0"/>
              </a:spcAft>
              <a:buNone/>
            </a:pPr>
            <a:r>
              <a:rPr lang="en-US" sz="2400">
                <a:solidFill>
                  <a:srgbClr val="008000"/>
                </a:solidFill>
                <a:latin typeface="Arial"/>
                <a:ea typeface="Arial"/>
                <a:cs typeface="Arial"/>
                <a:sym typeface="Arial"/>
              </a:rPr>
              <a:t>Tugas asosiasi </a:t>
            </a:r>
            <a:r>
              <a:rPr i="1" lang="en-US" sz="2400">
                <a:solidFill>
                  <a:srgbClr val="008000"/>
                </a:solidFill>
                <a:latin typeface="Arial"/>
                <a:ea typeface="Arial"/>
                <a:cs typeface="Arial"/>
                <a:sym typeface="Arial"/>
              </a:rPr>
              <a:t>data mining</a:t>
            </a:r>
            <a:r>
              <a:rPr lang="en-US" sz="2400">
                <a:solidFill>
                  <a:srgbClr val="008000"/>
                </a:solidFill>
                <a:latin typeface="Arial"/>
                <a:ea typeface="Arial"/>
                <a:cs typeface="Arial"/>
                <a:sym typeface="Arial"/>
              </a:rPr>
              <a:t> adalah menemukan atribut yang muncul dalam satu waktu. Dalam dunia bisnis lebih umum disebut analisis keranjang belanja</a:t>
            </a:r>
            <a:endParaRPr b="1" sz="2400">
              <a:solidFill>
                <a:srgbClr val="008000"/>
              </a:solidFill>
              <a:latin typeface="Arial"/>
              <a:ea typeface="Arial"/>
              <a:cs typeface="Arial"/>
              <a:sym typeface="Arial"/>
            </a:endParaRPr>
          </a:p>
        </p:txBody>
      </p:sp>
      <p:sp>
        <p:nvSpPr>
          <p:cNvPr id="375" name="Google Shape;375;p28"/>
          <p:cNvSpPr/>
          <p:nvPr/>
        </p:nvSpPr>
        <p:spPr>
          <a:xfrm>
            <a:off x="2279435" y="357168"/>
            <a:ext cx="276344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u="sng">
                <a:solidFill>
                  <a:schemeClr val="dk1"/>
                </a:solidFill>
                <a:latin typeface="Arial"/>
                <a:ea typeface="Arial"/>
                <a:cs typeface="Arial"/>
                <a:sym typeface="Arial"/>
              </a:rPr>
              <a:t>Fungsi Mayor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9" name="Shape 379"/>
        <p:cNvGrpSpPr/>
        <p:nvPr/>
      </p:nvGrpSpPr>
      <p:grpSpPr>
        <a:xfrm>
          <a:off x="0" y="0"/>
          <a:ext cx="0" cy="0"/>
          <a:chOff x="0" y="0"/>
          <a:chExt cx="0" cy="0"/>
        </a:xfrm>
      </p:grpSpPr>
      <p:sp>
        <p:nvSpPr>
          <p:cNvPr id="380" name="Google Shape;380;p29"/>
          <p:cNvSpPr txBox="1"/>
          <p:nvPr>
            <p:ph type="title"/>
          </p:nvPr>
        </p:nvSpPr>
        <p:spPr>
          <a:xfrm>
            <a:off x="1415125" y="1500174"/>
            <a:ext cx="9217660" cy="19065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000000"/>
                </a:solidFill>
              </a:rPr>
              <a:t>Data Mining Menggunakan Business Intelligence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4" name="Shape 384"/>
        <p:cNvGrpSpPr/>
        <p:nvPr/>
      </p:nvGrpSpPr>
      <p:grpSpPr>
        <a:xfrm>
          <a:off x="0" y="0"/>
          <a:ext cx="0" cy="0"/>
          <a:chOff x="0" y="0"/>
          <a:chExt cx="0" cy="0"/>
        </a:xfrm>
      </p:grpSpPr>
      <p:pic>
        <p:nvPicPr>
          <p:cNvPr id="385" name="Google Shape;385;p30"/>
          <p:cNvPicPr preferRelativeResize="0"/>
          <p:nvPr/>
        </p:nvPicPr>
        <p:blipFill rotWithShape="1">
          <a:blip r:embed="rId4">
            <a:alphaModFix/>
          </a:blip>
          <a:srcRect b="22851" l="25635" r="0" t="18554"/>
          <a:stretch/>
        </p:blipFill>
        <p:spPr>
          <a:xfrm>
            <a:off x="604974" y="642918"/>
            <a:ext cx="10967597" cy="5143536"/>
          </a:xfrm>
          <a:prstGeom prst="rect">
            <a:avLst/>
          </a:prstGeom>
          <a:noFill/>
          <a:ln>
            <a:noFill/>
          </a:ln>
        </p:spPr>
      </p:pic>
      <p:sp>
        <p:nvSpPr>
          <p:cNvPr id="386" name="Google Shape;386;p30"/>
          <p:cNvSpPr/>
          <p:nvPr/>
        </p:nvSpPr>
        <p:spPr>
          <a:xfrm>
            <a:off x="8076372" y="2143116"/>
            <a:ext cx="2070387" cy="714380"/>
          </a:xfrm>
          <a:prstGeom prst="ellipse">
            <a:avLst/>
          </a:prstGeom>
          <a:noFill/>
          <a:ln cap="flat" cmpd="sng" w="9525">
            <a:solidFill>
              <a:srgbClr val="040E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pic>
        <p:nvPicPr>
          <p:cNvPr id="391" name="Google Shape;391;p31"/>
          <p:cNvPicPr preferRelativeResize="0"/>
          <p:nvPr/>
        </p:nvPicPr>
        <p:blipFill rotWithShape="1">
          <a:blip r:embed="rId4">
            <a:alphaModFix/>
          </a:blip>
          <a:srcRect b="13086" l="4393" r="6250" t="16601"/>
          <a:stretch/>
        </p:blipFill>
        <p:spPr>
          <a:xfrm>
            <a:off x="604973" y="1214422"/>
            <a:ext cx="10982014" cy="5143536"/>
          </a:xfrm>
          <a:prstGeom prst="rect">
            <a:avLst/>
          </a:prstGeom>
          <a:noFill/>
          <a:ln>
            <a:noFill/>
          </a:ln>
        </p:spPr>
      </p:pic>
      <p:sp>
        <p:nvSpPr>
          <p:cNvPr id="392" name="Google Shape;392;p31"/>
          <p:cNvSpPr txBox="1"/>
          <p:nvPr>
            <p:ph type="title"/>
          </p:nvPr>
        </p:nvSpPr>
        <p:spPr>
          <a:xfrm>
            <a:off x="1055057" y="500042"/>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Decision Tree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6" name="Shape 396"/>
        <p:cNvGrpSpPr/>
        <p:nvPr/>
      </p:nvGrpSpPr>
      <p:grpSpPr>
        <a:xfrm>
          <a:off x="0" y="0"/>
          <a:ext cx="0" cy="0"/>
          <a:chOff x="0" y="0"/>
          <a:chExt cx="0" cy="0"/>
        </a:xfrm>
      </p:grpSpPr>
      <p:pic>
        <p:nvPicPr>
          <p:cNvPr id="397" name="Google Shape;397;p32"/>
          <p:cNvPicPr preferRelativeResize="0"/>
          <p:nvPr/>
        </p:nvPicPr>
        <p:blipFill rotWithShape="1">
          <a:blip r:embed="rId4">
            <a:alphaModFix/>
          </a:blip>
          <a:srcRect b="11132" l="8789" r="4785" t="14648"/>
          <a:stretch/>
        </p:blipFill>
        <p:spPr>
          <a:xfrm>
            <a:off x="771154" y="1106614"/>
            <a:ext cx="10621987" cy="5429288"/>
          </a:xfrm>
          <a:prstGeom prst="rect">
            <a:avLst/>
          </a:prstGeom>
          <a:noFill/>
          <a:ln>
            <a:noFill/>
          </a:ln>
        </p:spPr>
      </p:pic>
      <p:sp>
        <p:nvSpPr>
          <p:cNvPr id="398" name="Google Shape;398;p32"/>
          <p:cNvSpPr txBox="1"/>
          <p:nvPr>
            <p:ph type="title"/>
          </p:nvPr>
        </p:nvSpPr>
        <p:spPr>
          <a:xfrm>
            <a:off x="888879" y="390652"/>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Naive Bayes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2" name="Shape 402"/>
        <p:cNvGrpSpPr/>
        <p:nvPr/>
      </p:nvGrpSpPr>
      <p:grpSpPr>
        <a:xfrm>
          <a:off x="0" y="0"/>
          <a:ext cx="0" cy="0"/>
          <a:chOff x="0" y="0"/>
          <a:chExt cx="0" cy="0"/>
        </a:xfrm>
      </p:grpSpPr>
      <p:pic>
        <p:nvPicPr>
          <p:cNvPr id="403" name="Google Shape;403;p33"/>
          <p:cNvPicPr preferRelativeResize="0"/>
          <p:nvPr/>
        </p:nvPicPr>
        <p:blipFill rotWithShape="1">
          <a:blip r:embed="rId4">
            <a:alphaModFix/>
          </a:blip>
          <a:srcRect b="11132" l="6592" r="6249" t="14648"/>
          <a:stretch/>
        </p:blipFill>
        <p:spPr>
          <a:xfrm>
            <a:off x="604973" y="928670"/>
            <a:ext cx="10711964" cy="5429288"/>
          </a:xfrm>
          <a:prstGeom prst="rect">
            <a:avLst/>
          </a:prstGeom>
          <a:noFill/>
          <a:ln>
            <a:noFill/>
          </a:ln>
        </p:spPr>
      </p:pic>
      <p:sp>
        <p:nvSpPr>
          <p:cNvPr id="404" name="Google Shape;404;p33"/>
          <p:cNvSpPr txBox="1"/>
          <p:nvPr>
            <p:ph type="title"/>
          </p:nvPr>
        </p:nvSpPr>
        <p:spPr>
          <a:xfrm>
            <a:off x="1055057" y="357166"/>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Clustering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34"/>
          <p:cNvSpPr txBox="1"/>
          <p:nvPr>
            <p:ph type="title"/>
          </p:nvPr>
        </p:nvSpPr>
        <p:spPr>
          <a:xfrm>
            <a:off x="1415125" y="1500174"/>
            <a:ext cx="9217660" cy="190658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000000"/>
                </a:solidFill>
              </a:rPr>
              <a:t>FUNGSI MINOR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3" name="Shape 413"/>
        <p:cNvGrpSpPr/>
        <p:nvPr/>
      </p:nvGrpSpPr>
      <p:grpSpPr>
        <a:xfrm>
          <a:off x="0" y="0"/>
          <a:ext cx="0" cy="0"/>
          <a:chOff x="0" y="0"/>
          <a:chExt cx="0" cy="0"/>
        </a:xfrm>
      </p:grpSpPr>
      <p:sp>
        <p:nvSpPr>
          <p:cNvPr id="414" name="Google Shape;414;p35"/>
          <p:cNvSpPr txBox="1"/>
          <p:nvPr>
            <p:ph type="title"/>
          </p:nvPr>
        </p:nvSpPr>
        <p:spPr>
          <a:xfrm>
            <a:off x="1325108" y="355584"/>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1. Description</a:t>
            </a:r>
            <a:endParaRPr/>
          </a:p>
        </p:txBody>
      </p:sp>
      <p:sp>
        <p:nvSpPr>
          <p:cNvPr id="415" name="Google Shape;415;p35"/>
          <p:cNvSpPr txBox="1"/>
          <p:nvPr>
            <p:ph idx="1" type="body"/>
          </p:nvPr>
        </p:nvSpPr>
        <p:spPr>
          <a:xfrm>
            <a:off x="1639198" y="857232"/>
            <a:ext cx="9737754" cy="5214974"/>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SzPts val="2800"/>
              <a:buChar char="•"/>
            </a:pPr>
            <a:r>
              <a:rPr lang="en-US" sz="2600"/>
              <a:t>Deskripsi Grafis</a:t>
            </a:r>
            <a:endParaRPr sz="2600"/>
          </a:p>
          <a:p>
            <a:pPr indent="-406400" lvl="0" marL="457200" rtl="0" algn="l">
              <a:lnSpc>
                <a:spcPct val="90000"/>
              </a:lnSpc>
              <a:spcBef>
                <a:spcPts val="1000"/>
              </a:spcBef>
              <a:spcAft>
                <a:spcPts val="0"/>
              </a:spcAft>
              <a:buSzPts val="2800"/>
              <a:buNone/>
            </a:pPr>
            <a:r>
              <a:rPr lang="en-US" sz="2600"/>
              <a:t>	* Diagram Titik</a:t>
            </a:r>
            <a:endParaRPr sz="2600"/>
          </a:p>
          <a:p>
            <a:pPr indent="-406400" lvl="0" marL="457200" rtl="0" algn="l">
              <a:lnSpc>
                <a:spcPct val="90000"/>
              </a:lnSpc>
              <a:spcBef>
                <a:spcPts val="1000"/>
              </a:spcBef>
              <a:spcAft>
                <a:spcPts val="0"/>
              </a:spcAft>
              <a:buSzPts val="2800"/>
              <a:buNone/>
            </a:pPr>
            <a:r>
              <a:rPr lang="en-US" sz="2600"/>
              <a:t>	* Histogram</a:t>
            </a:r>
            <a:endParaRPr/>
          </a:p>
          <a:p>
            <a:pPr indent="-406400" lvl="0" marL="457200" rtl="0" algn="l">
              <a:lnSpc>
                <a:spcPct val="90000"/>
              </a:lnSpc>
              <a:spcBef>
                <a:spcPts val="1000"/>
              </a:spcBef>
              <a:spcAft>
                <a:spcPts val="0"/>
              </a:spcAft>
              <a:buSzPts val="2800"/>
              <a:buChar char="•"/>
            </a:pPr>
            <a:r>
              <a:rPr lang="en-US" sz="2600"/>
              <a:t>Deskripsi Lokasi</a:t>
            </a:r>
            <a:endParaRPr sz="2600"/>
          </a:p>
          <a:p>
            <a:pPr indent="-406400" lvl="0" marL="457200" rtl="0" algn="l">
              <a:lnSpc>
                <a:spcPct val="90000"/>
              </a:lnSpc>
              <a:spcBef>
                <a:spcPts val="1000"/>
              </a:spcBef>
              <a:spcAft>
                <a:spcPts val="0"/>
              </a:spcAft>
              <a:buSzPts val="2800"/>
              <a:buNone/>
            </a:pPr>
            <a:r>
              <a:rPr lang="en-US" sz="2600"/>
              <a:t>	* Rata-rata</a:t>
            </a:r>
            <a:endParaRPr/>
          </a:p>
          <a:p>
            <a:pPr indent="-406400" lvl="0" marL="457200" rtl="0" algn="l">
              <a:lnSpc>
                <a:spcPct val="90000"/>
              </a:lnSpc>
              <a:spcBef>
                <a:spcPts val="1000"/>
              </a:spcBef>
              <a:spcAft>
                <a:spcPts val="0"/>
              </a:spcAft>
              <a:buSzPts val="2800"/>
              <a:buNone/>
            </a:pPr>
            <a:r>
              <a:rPr lang="en-US" sz="2600"/>
              <a:t>	* Median</a:t>
            </a:r>
            <a:endParaRPr/>
          </a:p>
          <a:p>
            <a:pPr indent="-406400" lvl="0" marL="457200" rtl="0" algn="l">
              <a:lnSpc>
                <a:spcPct val="90000"/>
              </a:lnSpc>
              <a:spcBef>
                <a:spcPts val="1000"/>
              </a:spcBef>
              <a:spcAft>
                <a:spcPts val="0"/>
              </a:spcAft>
              <a:buSzPts val="2800"/>
              <a:buNone/>
            </a:pPr>
            <a:r>
              <a:rPr lang="en-US" sz="2600"/>
              <a:t>	* Modus</a:t>
            </a:r>
            <a:endParaRPr/>
          </a:p>
          <a:p>
            <a:pPr indent="-406400" lvl="0" marL="457200" rtl="0" algn="l">
              <a:lnSpc>
                <a:spcPct val="90000"/>
              </a:lnSpc>
              <a:spcBef>
                <a:spcPts val="1000"/>
              </a:spcBef>
              <a:spcAft>
                <a:spcPts val="0"/>
              </a:spcAft>
              <a:buSzPts val="2800"/>
              <a:buNone/>
            </a:pPr>
            <a:r>
              <a:rPr lang="en-US" sz="2600"/>
              <a:t>	* Kuartil, Desil dan Persentil</a:t>
            </a:r>
            <a:endParaRPr sz="2600"/>
          </a:p>
          <a:p>
            <a:pPr indent="-406400" lvl="0" marL="457200" rtl="0" algn="l">
              <a:lnSpc>
                <a:spcPct val="90000"/>
              </a:lnSpc>
              <a:spcBef>
                <a:spcPts val="1000"/>
              </a:spcBef>
              <a:spcAft>
                <a:spcPts val="0"/>
              </a:spcAft>
              <a:buSzPts val="2800"/>
              <a:buChar char="•"/>
            </a:pPr>
            <a:r>
              <a:rPr lang="en-US" sz="2600"/>
              <a:t> Deskripsi Keberagaman</a:t>
            </a:r>
            <a:endParaRPr sz="2600"/>
          </a:p>
          <a:p>
            <a:pPr indent="-381000" lvl="1" marL="914400" rtl="0" algn="l">
              <a:lnSpc>
                <a:spcPct val="90000"/>
              </a:lnSpc>
              <a:spcBef>
                <a:spcPts val="500"/>
              </a:spcBef>
              <a:spcAft>
                <a:spcPts val="0"/>
              </a:spcAft>
              <a:buSzPts val="2400"/>
              <a:buFont typeface="Arial"/>
              <a:buChar char="•"/>
            </a:pPr>
            <a:r>
              <a:rPr lang="en-US" sz="2600"/>
              <a:t>Range (rentang)</a:t>
            </a:r>
            <a:endParaRPr/>
          </a:p>
          <a:p>
            <a:pPr indent="-381000" lvl="1" marL="914400" rtl="0" algn="l">
              <a:lnSpc>
                <a:spcPct val="90000"/>
              </a:lnSpc>
              <a:spcBef>
                <a:spcPts val="500"/>
              </a:spcBef>
              <a:spcAft>
                <a:spcPts val="0"/>
              </a:spcAft>
              <a:buSzPts val="2400"/>
              <a:buFont typeface="Arial"/>
              <a:buChar char="•"/>
            </a:pPr>
            <a:r>
              <a:rPr lang="en-US" sz="2600"/>
              <a:t>Varians dan Standar Deviasi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9" name="Shape 419"/>
        <p:cNvGrpSpPr/>
        <p:nvPr/>
      </p:nvGrpSpPr>
      <p:grpSpPr>
        <a:xfrm>
          <a:off x="0" y="0"/>
          <a:ext cx="0" cy="0"/>
          <a:chOff x="0" y="0"/>
          <a:chExt cx="0" cy="0"/>
        </a:xfrm>
      </p:grpSpPr>
      <p:sp>
        <p:nvSpPr>
          <p:cNvPr id="420" name="Google Shape;420;p36"/>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Diagram Titik</a:t>
            </a:r>
            <a:endParaRPr/>
          </a:p>
        </p:txBody>
      </p:sp>
      <p:pic>
        <p:nvPicPr>
          <p:cNvPr descr="http://winkonadi.files.wordpress.com/2010/10/g5.jpg" id="421" name="Google Shape;421;p36"/>
          <p:cNvPicPr preferRelativeResize="0"/>
          <p:nvPr/>
        </p:nvPicPr>
        <p:blipFill rotWithShape="1">
          <a:blip r:embed="rId4">
            <a:alphaModFix/>
          </a:blip>
          <a:srcRect b="11537" l="5377" r="3218" t="7692"/>
          <a:stretch/>
        </p:blipFill>
        <p:spPr>
          <a:xfrm>
            <a:off x="1685177" y="1714488"/>
            <a:ext cx="7651431" cy="30003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3118d242bfe_0_118"/>
          <p:cNvSpPr txBox="1"/>
          <p:nvPr>
            <p:ph type="title"/>
          </p:nvPr>
        </p:nvSpPr>
        <p:spPr>
          <a:xfrm>
            <a:off x="1576184" y="233525"/>
            <a:ext cx="9039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Publikasi-publikasi Data Mining</a:t>
            </a:r>
            <a:endParaRPr/>
          </a:p>
        </p:txBody>
      </p:sp>
      <p:pic>
        <p:nvPicPr>
          <p:cNvPr id="101" name="Google Shape;101;g3118d242bfe_0_118"/>
          <p:cNvPicPr preferRelativeResize="0"/>
          <p:nvPr/>
        </p:nvPicPr>
        <p:blipFill>
          <a:blip r:embed="rId4">
            <a:alphaModFix/>
          </a:blip>
          <a:stretch>
            <a:fillRect/>
          </a:stretch>
        </p:blipFill>
        <p:spPr>
          <a:xfrm>
            <a:off x="3050625" y="1408325"/>
            <a:ext cx="6412994" cy="499397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5" name="Shape 425"/>
        <p:cNvGrpSpPr/>
        <p:nvPr/>
      </p:nvGrpSpPr>
      <p:grpSpPr>
        <a:xfrm>
          <a:off x="0" y="0"/>
          <a:ext cx="0" cy="0"/>
          <a:chOff x="0" y="0"/>
          <a:chExt cx="0" cy="0"/>
        </a:xfrm>
      </p:grpSpPr>
      <p:sp>
        <p:nvSpPr>
          <p:cNvPr id="426" name="Google Shape;426;p37"/>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Histogram</a:t>
            </a:r>
            <a:endParaRPr/>
          </a:p>
        </p:txBody>
      </p:sp>
      <p:pic>
        <p:nvPicPr>
          <p:cNvPr descr="http://www.cyber-wit.com/images/gallery/histogram1_b.png" id="427" name="Google Shape;427;p37"/>
          <p:cNvPicPr preferRelativeResize="0"/>
          <p:nvPr/>
        </p:nvPicPr>
        <p:blipFill rotWithShape="1">
          <a:blip r:embed="rId4">
            <a:alphaModFix/>
          </a:blip>
          <a:srcRect b="0" l="0" r="0" t="0"/>
          <a:stretch/>
        </p:blipFill>
        <p:spPr>
          <a:xfrm>
            <a:off x="2045242" y="1714488"/>
            <a:ext cx="7215410" cy="407196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1" name="Shape 431"/>
        <p:cNvGrpSpPr/>
        <p:nvPr/>
      </p:nvGrpSpPr>
      <p:grpSpPr>
        <a:xfrm>
          <a:off x="0" y="0"/>
          <a:ext cx="0" cy="0"/>
          <a:chOff x="0" y="0"/>
          <a:chExt cx="0" cy="0"/>
        </a:xfrm>
      </p:grpSpPr>
      <p:sp>
        <p:nvSpPr>
          <p:cNvPr id="432" name="Google Shape;432;p38"/>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Rata-rata</a:t>
            </a:r>
            <a:endParaRPr/>
          </a:p>
        </p:txBody>
      </p:sp>
      <p:sp>
        <p:nvSpPr>
          <p:cNvPr id="433" name="Google Shape;433;p38"/>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solidFill>
                  <a:srgbClr val="000000"/>
                </a:solidFill>
              </a:rPr>
              <a:t>adalah nilai tunggal yang dianggap dapat mewakili keseluruhan nilai dalam data  </a:t>
            </a:r>
            <a:endParaRPr/>
          </a:p>
          <a:p>
            <a:pPr indent="-228600" lvl="0" marL="457200" rtl="0" algn="l">
              <a:lnSpc>
                <a:spcPct val="90000"/>
              </a:lnSpc>
              <a:spcBef>
                <a:spcPts val="1000"/>
              </a:spcBef>
              <a:spcAft>
                <a:spcPts val="0"/>
              </a:spcAft>
              <a:buSzPts val="2800"/>
              <a:buNone/>
            </a:pPr>
            <a:r>
              <a:t/>
            </a:r>
            <a:endParaRPr>
              <a:solidFill>
                <a:srgbClr val="000000"/>
              </a:solidFill>
            </a:endParaRPr>
          </a:p>
        </p:txBody>
      </p:sp>
      <p:grpSp>
        <p:nvGrpSpPr>
          <p:cNvPr id="434" name="Google Shape;434;p38"/>
          <p:cNvGrpSpPr/>
          <p:nvPr/>
        </p:nvGrpSpPr>
        <p:grpSpPr>
          <a:xfrm>
            <a:off x="1471136" y="3571877"/>
            <a:ext cx="2608470" cy="739775"/>
            <a:chOff x="1122" y="1438"/>
            <a:chExt cx="1304" cy="466"/>
          </a:xfrm>
        </p:grpSpPr>
        <p:sp>
          <p:nvSpPr>
            <p:cNvPr id="435" name="Google Shape;435;p38"/>
            <p:cNvSpPr txBox="1"/>
            <p:nvPr/>
          </p:nvSpPr>
          <p:spPr>
            <a:xfrm>
              <a:off x="1122" y="1610"/>
              <a:ext cx="192"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700"/>
                <a:buFont typeface="Noto Sans Symbols"/>
                <a:buNone/>
              </a:pPr>
              <a:r>
                <a:t/>
              </a:r>
              <a:endParaRPr b="1" sz="1800">
                <a:solidFill>
                  <a:schemeClr val="dk1"/>
                </a:solidFill>
                <a:latin typeface="Arial"/>
                <a:ea typeface="Arial"/>
                <a:cs typeface="Arial"/>
                <a:sym typeface="Arial"/>
              </a:endParaRPr>
            </a:p>
          </p:txBody>
        </p:sp>
        <p:sp>
          <p:nvSpPr>
            <p:cNvPr id="436" name="Google Shape;436;p38"/>
            <p:cNvSpPr txBox="1"/>
            <p:nvPr/>
          </p:nvSpPr>
          <p:spPr>
            <a:xfrm>
              <a:off x="1176" y="1438"/>
              <a:ext cx="297" cy="446"/>
            </a:xfrm>
            <a:prstGeom prst="rect">
              <a:avLst/>
            </a:prstGeom>
            <a:noFill/>
            <a:ln>
              <a:noFill/>
            </a:ln>
          </p:spPr>
          <p:txBody>
            <a:bodyPr anchorCtr="0" anchor="t" bIns="45700" lIns="91425" spcFirstLastPara="1" rIns="91425" wrap="square" tIns="45700">
              <a:spAutoFit/>
            </a:bodyPr>
            <a:lstStyle/>
            <a:p>
              <a:pPr indent="-254000" lvl="0" marL="0" marR="0" rtl="0" algn="l">
                <a:spcBef>
                  <a:spcPts val="0"/>
                </a:spcBef>
                <a:spcAft>
                  <a:spcPts val="0"/>
                </a:spcAft>
                <a:buClr>
                  <a:schemeClr val="dk1"/>
                </a:buClr>
                <a:buSzPts val="4000"/>
                <a:buFont typeface="Noto Sans Symbols"/>
                <a:buChar char="μ"/>
              </a:pPr>
              <a:r>
                <a:rPr lang="en-US" sz="4000">
                  <a:solidFill>
                    <a:schemeClr val="dk1"/>
                  </a:solidFill>
                  <a:latin typeface="Arial"/>
                  <a:ea typeface="Arial"/>
                  <a:cs typeface="Arial"/>
                  <a:sym typeface="Arial"/>
                </a:rPr>
                <a:t> </a:t>
              </a:r>
              <a:endParaRPr/>
            </a:p>
          </p:txBody>
        </p:sp>
        <p:sp>
          <p:nvSpPr>
            <p:cNvPr id="437" name="Google Shape;437;p38"/>
            <p:cNvSpPr txBox="1"/>
            <p:nvPr/>
          </p:nvSpPr>
          <p:spPr>
            <a:xfrm>
              <a:off x="1461" y="1584"/>
              <a:ext cx="150"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sp>
          <p:nvSpPr>
            <p:cNvPr id="438" name="Google Shape;438;p38"/>
            <p:cNvSpPr txBox="1"/>
            <p:nvPr/>
          </p:nvSpPr>
          <p:spPr>
            <a:xfrm>
              <a:off x="1754" y="1488"/>
              <a:ext cx="167" cy="4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Arial"/>
                  <a:ea typeface="Arial"/>
                  <a:cs typeface="Arial"/>
                  <a:sym typeface="Arial"/>
                </a:rPr>
                <a:t>1</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N</a:t>
              </a:r>
              <a:endParaRPr/>
            </a:p>
          </p:txBody>
        </p:sp>
        <p:sp>
          <p:nvSpPr>
            <p:cNvPr id="439" name="Google Shape;439;p38"/>
            <p:cNvSpPr txBox="1"/>
            <p:nvPr/>
          </p:nvSpPr>
          <p:spPr>
            <a:xfrm>
              <a:off x="1998" y="1536"/>
              <a:ext cx="261" cy="368"/>
            </a:xfrm>
            <a:prstGeom prst="rect">
              <a:avLst/>
            </a:prstGeom>
            <a:noFill/>
            <a:ln>
              <a:noFill/>
            </a:ln>
          </p:spPr>
          <p:txBody>
            <a:bodyPr anchorCtr="0" anchor="t" bIns="45700" lIns="91425" spcFirstLastPara="1" rIns="91425" wrap="square" tIns="45700">
              <a:spAutoFit/>
            </a:bodyPr>
            <a:lstStyle/>
            <a:p>
              <a:pPr indent="-203200" lvl="0" marL="0" marR="0" rtl="0" algn="l">
                <a:spcBef>
                  <a:spcPts val="0"/>
                </a:spcBef>
                <a:spcAft>
                  <a:spcPts val="0"/>
                </a:spcAft>
                <a:buClr>
                  <a:schemeClr val="dk1"/>
                </a:buClr>
                <a:buSzPts val="3200"/>
                <a:buFont typeface="Noto Sans Symbols"/>
                <a:buChar char="Σ"/>
              </a:pPr>
              <a:r>
                <a:rPr lang="en-US" sz="3200">
                  <a:solidFill>
                    <a:schemeClr val="dk1"/>
                  </a:solidFill>
                  <a:latin typeface="Arial"/>
                  <a:ea typeface="Arial"/>
                  <a:cs typeface="Arial"/>
                  <a:sym typeface="Arial"/>
                </a:rPr>
                <a:t> </a:t>
              </a:r>
              <a:endParaRPr/>
            </a:p>
          </p:txBody>
        </p:sp>
        <p:sp>
          <p:nvSpPr>
            <p:cNvPr id="440" name="Google Shape;440;p38"/>
            <p:cNvSpPr txBox="1"/>
            <p:nvPr/>
          </p:nvSpPr>
          <p:spPr>
            <a:xfrm>
              <a:off x="2247" y="1584"/>
              <a:ext cx="179" cy="2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Xi</a:t>
              </a:r>
              <a:endParaRPr/>
            </a:p>
          </p:txBody>
        </p:sp>
      </p:grpSp>
      <p:pic>
        <p:nvPicPr>
          <p:cNvPr id="441" name="Google Shape;441;p38"/>
          <p:cNvPicPr preferRelativeResize="0"/>
          <p:nvPr/>
        </p:nvPicPr>
        <p:blipFill rotWithShape="1">
          <a:blip r:embed="rId4">
            <a:alphaModFix/>
          </a:blip>
          <a:srcRect b="0" l="0" r="0" t="0"/>
          <a:stretch/>
        </p:blipFill>
        <p:spPr>
          <a:xfrm>
            <a:off x="6636103" y="3143248"/>
            <a:ext cx="3960741" cy="16012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434"/>
                                        </p:tgtEl>
                                        <p:attrNameLst>
                                          <p:attrName>style.visibility</p:attrName>
                                        </p:attrNameLst>
                                      </p:cBhvr>
                                      <p:to>
                                        <p:strVal val="visible"/>
                                      </p:to>
                                    </p:set>
                                    <p:anim calcmode="lin" valueType="num">
                                      <p:cBhvr additive="base">
                                        <p:cTn dur="500"/>
                                        <p:tgtEl>
                                          <p:spTgt spid="4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5" name="Shape 445"/>
        <p:cNvGrpSpPr/>
        <p:nvPr/>
      </p:nvGrpSpPr>
      <p:grpSpPr>
        <a:xfrm>
          <a:off x="0" y="0"/>
          <a:ext cx="0" cy="0"/>
          <a:chOff x="0" y="0"/>
          <a:chExt cx="0" cy="0"/>
        </a:xfrm>
      </p:grpSpPr>
      <p:sp>
        <p:nvSpPr>
          <p:cNvPr id="446" name="Google Shape;446;p39"/>
          <p:cNvSpPr txBox="1"/>
          <p:nvPr>
            <p:ph type="title"/>
          </p:nvPr>
        </p:nvSpPr>
        <p:spPr>
          <a:xfrm>
            <a:off x="694990" y="642918"/>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Median</a:t>
            </a:r>
            <a:endParaRPr/>
          </a:p>
        </p:txBody>
      </p:sp>
      <p:sp>
        <p:nvSpPr>
          <p:cNvPr id="447" name="Google Shape;447;p39"/>
          <p:cNvSpPr txBox="1"/>
          <p:nvPr>
            <p:ph idx="1" type="body"/>
          </p:nvPr>
        </p:nvSpPr>
        <p:spPr>
          <a:xfrm>
            <a:off x="875024" y="1285860"/>
            <a:ext cx="9217660" cy="41910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t>adalah nilai tengah dari data yang ada setelah data diurutkan</a:t>
            </a:r>
            <a:endParaRPr b="1"/>
          </a:p>
          <a:p>
            <a:pPr indent="-228600" lvl="0" marL="457200" rtl="0" algn="l">
              <a:lnSpc>
                <a:spcPct val="90000"/>
              </a:lnSpc>
              <a:spcBef>
                <a:spcPts val="1000"/>
              </a:spcBef>
              <a:spcAft>
                <a:spcPts val="0"/>
              </a:spcAft>
              <a:buSzPts val="2800"/>
              <a:buNone/>
            </a:pPr>
            <a:r>
              <a:t/>
            </a:r>
            <a:endParaRPr/>
          </a:p>
        </p:txBody>
      </p:sp>
      <p:pic>
        <p:nvPicPr>
          <p:cNvPr id="448" name="Google Shape;448;p39"/>
          <p:cNvPicPr preferRelativeResize="0"/>
          <p:nvPr/>
        </p:nvPicPr>
        <p:blipFill rotWithShape="1">
          <a:blip r:embed="rId4">
            <a:alphaModFix/>
          </a:blip>
          <a:srcRect b="0" l="0" r="0" t="0"/>
          <a:stretch/>
        </p:blipFill>
        <p:spPr>
          <a:xfrm>
            <a:off x="1145076" y="2500306"/>
            <a:ext cx="3516633" cy="1295400"/>
          </a:xfrm>
          <a:prstGeom prst="rect">
            <a:avLst/>
          </a:prstGeom>
          <a:noFill/>
          <a:ln>
            <a:noFill/>
          </a:ln>
        </p:spPr>
      </p:pic>
      <p:pic>
        <p:nvPicPr>
          <p:cNvPr id="449" name="Google Shape;449;p39"/>
          <p:cNvPicPr preferRelativeResize="0"/>
          <p:nvPr/>
        </p:nvPicPr>
        <p:blipFill rotWithShape="1">
          <a:blip r:embed="rId5">
            <a:alphaModFix/>
          </a:blip>
          <a:srcRect b="0" l="0" r="0" t="0"/>
          <a:stretch/>
        </p:blipFill>
        <p:spPr>
          <a:xfrm>
            <a:off x="1177113" y="4111642"/>
            <a:ext cx="4558820" cy="1674812"/>
          </a:xfrm>
          <a:prstGeom prst="rect">
            <a:avLst/>
          </a:prstGeom>
          <a:noFill/>
          <a:ln>
            <a:noFill/>
          </a:ln>
        </p:spPr>
      </p:pic>
      <p:pic>
        <p:nvPicPr>
          <p:cNvPr id="450" name="Google Shape;450;p39"/>
          <p:cNvPicPr preferRelativeResize="0"/>
          <p:nvPr/>
        </p:nvPicPr>
        <p:blipFill rotWithShape="1">
          <a:blip r:embed="rId6">
            <a:alphaModFix/>
          </a:blip>
          <a:srcRect b="0" l="0" r="0" t="0"/>
          <a:stretch/>
        </p:blipFill>
        <p:spPr>
          <a:xfrm>
            <a:off x="6005985" y="2857496"/>
            <a:ext cx="5348963" cy="18938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4" name="Shape 454"/>
        <p:cNvGrpSpPr/>
        <p:nvPr/>
      </p:nvGrpSpPr>
      <p:grpSpPr>
        <a:xfrm>
          <a:off x="0" y="0"/>
          <a:ext cx="0" cy="0"/>
          <a:chOff x="0" y="0"/>
          <a:chExt cx="0" cy="0"/>
        </a:xfrm>
      </p:grpSpPr>
      <p:sp>
        <p:nvSpPr>
          <p:cNvPr id="455" name="Google Shape;455;p40"/>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Modus</a:t>
            </a:r>
            <a:endParaRPr/>
          </a:p>
        </p:txBody>
      </p:sp>
      <p:sp>
        <p:nvSpPr>
          <p:cNvPr id="456" name="Google Shape;456;p40"/>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t>adalah nilai yang paling sering muncul dalam data</a:t>
            </a:r>
            <a:endParaRPr/>
          </a:p>
          <a:p>
            <a:pPr indent="-228600" lvl="0" marL="457200" rtl="0" algn="l">
              <a:lnSpc>
                <a:spcPct val="90000"/>
              </a:lnSpc>
              <a:spcBef>
                <a:spcPts val="1000"/>
              </a:spcBef>
              <a:spcAft>
                <a:spcPts val="0"/>
              </a:spcAft>
              <a:buSzPts val="2800"/>
              <a:buNone/>
            </a:pPr>
            <a:r>
              <a:t/>
            </a:r>
            <a:endParaRPr/>
          </a:p>
        </p:txBody>
      </p:sp>
      <p:pic>
        <p:nvPicPr>
          <p:cNvPr id="457" name="Google Shape;457;p40"/>
          <p:cNvPicPr preferRelativeResize="0"/>
          <p:nvPr/>
        </p:nvPicPr>
        <p:blipFill rotWithShape="1">
          <a:blip r:embed="rId4">
            <a:alphaModFix/>
          </a:blip>
          <a:srcRect b="0" l="0" r="0" t="0"/>
          <a:stretch/>
        </p:blipFill>
        <p:spPr>
          <a:xfrm>
            <a:off x="1261130" y="2968625"/>
            <a:ext cx="6897242" cy="15573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1" name="Shape 461"/>
        <p:cNvGrpSpPr/>
        <p:nvPr/>
      </p:nvGrpSpPr>
      <p:grpSpPr>
        <a:xfrm>
          <a:off x="0" y="0"/>
          <a:ext cx="0" cy="0"/>
          <a:chOff x="0" y="0"/>
          <a:chExt cx="0" cy="0"/>
        </a:xfrm>
      </p:grpSpPr>
      <p:sp>
        <p:nvSpPr>
          <p:cNvPr id="462" name="Google Shape;462;p41"/>
          <p:cNvSpPr txBox="1"/>
          <p:nvPr>
            <p:ph type="title"/>
          </p:nvPr>
        </p:nvSpPr>
        <p:spPr>
          <a:xfrm>
            <a:off x="1487170" y="345304"/>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dk1"/>
                </a:solidFill>
              </a:rPr>
              <a:t>Kuartil, Desil dan Persentil</a:t>
            </a:r>
            <a:endParaRPr>
              <a:solidFill>
                <a:schemeClr val="dk1"/>
              </a:solidFill>
            </a:endParaRPr>
          </a:p>
        </p:txBody>
      </p:sp>
      <p:sp>
        <p:nvSpPr>
          <p:cNvPr id="463" name="Google Shape;463;p41"/>
          <p:cNvSpPr txBox="1"/>
          <p:nvPr>
            <p:ph idx="1" type="body"/>
          </p:nvPr>
        </p:nvSpPr>
        <p:spPr>
          <a:xfrm>
            <a:off x="1145074" y="1333500"/>
            <a:ext cx="11522075" cy="41910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t>Adalah nilai-nilai yang membagi seperangkat data yang telah terurut menjadi beberapa bagian yang sama </a:t>
            </a:r>
            <a:endParaRPr/>
          </a:p>
          <a:p>
            <a:pPr indent="-228600" lvl="0" marL="457200" rtl="0" algn="l">
              <a:lnSpc>
                <a:spcPct val="90000"/>
              </a:lnSpc>
              <a:spcBef>
                <a:spcPts val="1000"/>
              </a:spcBef>
              <a:spcAft>
                <a:spcPts val="0"/>
              </a:spcAft>
              <a:buSzPts val="2800"/>
              <a:buNone/>
            </a:pPr>
            <a:r>
              <a:t/>
            </a:r>
            <a:endParaRPr/>
          </a:p>
        </p:txBody>
      </p:sp>
      <p:pic>
        <p:nvPicPr>
          <p:cNvPr id="464" name="Google Shape;464;p41"/>
          <p:cNvPicPr preferRelativeResize="0"/>
          <p:nvPr/>
        </p:nvPicPr>
        <p:blipFill rotWithShape="1">
          <a:blip r:embed="rId4">
            <a:alphaModFix/>
          </a:blip>
          <a:srcRect b="0" l="0" r="0" t="0"/>
          <a:stretch/>
        </p:blipFill>
        <p:spPr>
          <a:xfrm>
            <a:off x="604973" y="2214554"/>
            <a:ext cx="3958712" cy="1479550"/>
          </a:xfrm>
          <a:prstGeom prst="rect">
            <a:avLst/>
          </a:prstGeom>
          <a:noFill/>
          <a:ln>
            <a:noFill/>
          </a:ln>
        </p:spPr>
      </p:pic>
      <p:pic>
        <p:nvPicPr>
          <p:cNvPr id="465" name="Google Shape;465;p41"/>
          <p:cNvPicPr preferRelativeResize="0"/>
          <p:nvPr/>
        </p:nvPicPr>
        <p:blipFill rotWithShape="1">
          <a:blip r:embed="rId5">
            <a:alphaModFix/>
          </a:blip>
          <a:srcRect b="0" l="0" r="0" t="0"/>
          <a:stretch/>
        </p:blipFill>
        <p:spPr>
          <a:xfrm>
            <a:off x="3027748" y="3265688"/>
            <a:ext cx="4770893" cy="1845028"/>
          </a:xfrm>
          <a:prstGeom prst="rect">
            <a:avLst/>
          </a:prstGeom>
          <a:noFill/>
          <a:ln>
            <a:noFill/>
          </a:ln>
        </p:spPr>
      </p:pic>
      <p:pic>
        <p:nvPicPr>
          <p:cNvPr id="466" name="Google Shape;466;p41"/>
          <p:cNvPicPr preferRelativeResize="0"/>
          <p:nvPr/>
        </p:nvPicPr>
        <p:blipFill rotWithShape="1">
          <a:blip r:embed="rId6">
            <a:alphaModFix/>
          </a:blip>
          <a:srcRect b="0" l="0" r="0" t="0"/>
          <a:stretch/>
        </p:blipFill>
        <p:spPr>
          <a:xfrm>
            <a:off x="5872442" y="4643446"/>
            <a:ext cx="4950926" cy="1869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0" name="Shape 470"/>
        <p:cNvGrpSpPr/>
        <p:nvPr/>
      </p:nvGrpSpPr>
      <p:grpSpPr>
        <a:xfrm>
          <a:off x="0" y="0"/>
          <a:ext cx="0" cy="0"/>
          <a:chOff x="0" y="0"/>
          <a:chExt cx="0" cy="0"/>
        </a:xfrm>
      </p:grpSpPr>
      <p:sp>
        <p:nvSpPr>
          <p:cNvPr id="471" name="Google Shape;471;p42"/>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1" marL="0" rtl="0" algn="l">
              <a:lnSpc>
                <a:spcPct val="100000"/>
              </a:lnSpc>
              <a:spcBef>
                <a:spcPts val="0"/>
              </a:spcBef>
              <a:spcAft>
                <a:spcPts val="0"/>
              </a:spcAft>
              <a:buSzPts val="1400"/>
              <a:buNone/>
            </a:pPr>
            <a:r>
              <a:rPr lang="en-US" sz="3600"/>
              <a:t>Range (rentang)</a:t>
            </a:r>
            <a:endParaRPr/>
          </a:p>
        </p:txBody>
      </p:sp>
      <p:sp>
        <p:nvSpPr>
          <p:cNvPr id="472" name="Google Shape;472;p42"/>
          <p:cNvSpPr txBox="1"/>
          <p:nvPr>
            <p:ph idx="1" type="body"/>
          </p:nvPr>
        </p:nvSpPr>
        <p:spPr>
          <a:xfrm>
            <a:off x="1391153" y="1600202"/>
            <a:ext cx="9217660" cy="1089529"/>
          </a:xfrm>
          <a:prstGeom prst="rect">
            <a:avLst/>
          </a:prstGeom>
          <a:noFill/>
          <a:ln>
            <a:noFill/>
          </a:ln>
        </p:spPr>
        <p:txBody>
          <a:bodyPr anchorCtr="0" anchor="t" bIns="45700" lIns="91425" spcFirstLastPara="1" rIns="91425" wrap="square" tIns="45700">
            <a:spAutoFit/>
          </a:bodyPr>
          <a:lstStyle/>
          <a:p>
            <a:pPr indent="-406400" lvl="0" marL="457200" rtl="0" algn="l">
              <a:lnSpc>
                <a:spcPct val="90000"/>
              </a:lnSpc>
              <a:spcBef>
                <a:spcPts val="1000"/>
              </a:spcBef>
              <a:spcAft>
                <a:spcPts val="0"/>
              </a:spcAft>
              <a:buSzPts val="2800"/>
              <a:buNone/>
            </a:pPr>
            <a:r>
              <a:rPr b="1" lang="en-US" sz="3600"/>
              <a:t>Nilai Jarak = Nilai Maksimum – Nilai Minimum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6" name="Shape 476"/>
        <p:cNvGrpSpPr/>
        <p:nvPr/>
      </p:nvGrpSpPr>
      <p:grpSpPr>
        <a:xfrm>
          <a:off x="0" y="0"/>
          <a:ext cx="0" cy="0"/>
          <a:chOff x="0" y="0"/>
          <a:chExt cx="0" cy="0"/>
        </a:xfrm>
      </p:grpSpPr>
      <p:sp>
        <p:nvSpPr>
          <p:cNvPr id="477" name="Google Shape;477;p43"/>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Varians dan Standar Deviasi</a:t>
            </a:r>
            <a:endParaRPr/>
          </a:p>
        </p:txBody>
      </p:sp>
      <p:pic>
        <p:nvPicPr>
          <p:cNvPr descr="http://dc435.4shared.com/doc/lWibhaKZ/preview_html_mb3213b5.gif" id="478" name="Google Shape;478;p43"/>
          <p:cNvPicPr preferRelativeResize="0"/>
          <p:nvPr/>
        </p:nvPicPr>
        <p:blipFill rotWithShape="1">
          <a:blip r:embed="rId4">
            <a:alphaModFix/>
          </a:blip>
          <a:srcRect b="0" l="0" r="0" t="0"/>
          <a:stretch/>
        </p:blipFill>
        <p:spPr>
          <a:xfrm>
            <a:off x="1775193" y="2071680"/>
            <a:ext cx="7561415" cy="280510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44"/>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2.Estimation</a:t>
            </a:r>
            <a:endParaRPr/>
          </a:p>
        </p:txBody>
      </p:sp>
      <p:sp>
        <p:nvSpPr>
          <p:cNvPr id="484" name="Google Shape;484;p44"/>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Rata-rata sampel sebagai estimasi rata-rata populasi</a:t>
            </a:r>
            <a:endParaRPr/>
          </a:p>
          <a:p>
            <a:pPr indent="-406400" lvl="0" marL="457200" rtl="0" algn="l">
              <a:lnSpc>
                <a:spcPct val="90000"/>
              </a:lnSpc>
              <a:spcBef>
                <a:spcPts val="1000"/>
              </a:spcBef>
              <a:spcAft>
                <a:spcPts val="0"/>
              </a:spcAft>
              <a:buSzPts val="2800"/>
              <a:buChar char="•"/>
            </a:pPr>
            <a:r>
              <a:rPr lang="en-US"/>
              <a:t>Varians sampel sebagai estimasi varians populasi</a:t>
            </a:r>
            <a:endParaRPr/>
          </a:p>
          <a:p>
            <a:pPr indent="-406400" lvl="0" marL="457200" rtl="0" algn="l">
              <a:lnSpc>
                <a:spcPct val="90000"/>
              </a:lnSpc>
              <a:spcBef>
                <a:spcPts val="1000"/>
              </a:spcBef>
              <a:spcAft>
                <a:spcPts val="0"/>
              </a:spcAft>
              <a:buSzPts val="2800"/>
              <a:buChar char="•"/>
            </a:pPr>
            <a:r>
              <a:rPr lang="en-US"/>
              <a:t>Standar Deviasi sampel sebagai standar deviasi populasi</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8" name="Shape 488"/>
        <p:cNvGrpSpPr/>
        <p:nvPr/>
      </p:nvGrpSpPr>
      <p:grpSpPr>
        <a:xfrm>
          <a:off x="0" y="0"/>
          <a:ext cx="0" cy="0"/>
          <a:chOff x="0" y="0"/>
          <a:chExt cx="0" cy="0"/>
        </a:xfrm>
      </p:grpSpPr>
      <p:sp>
        <p:nvSpPr>
          <p:cNvPr id="489" name="Google Shape;489;p45"/>
          <p:cNvSpPr txBox="1"/>
          <p:nvPr>
            <p:ph type="title"/>
          </p:nvPr>
        </p:nvSpPr>
        <p:spPr>
          <a:xfrm>
            <a:off x="1943100" y="365125"/>
            <a:ext cx="77057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3.Prediction</a:t>
            </a:r>
            <a:endParaRPr/>
          </a:p>
        </p:txBody>
      </p:sp>
      <p:sp>
        <p:nvSpPr>
          <p:cNvPr id="490" name="Google Shape;490;p45"/>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Regresi Linier Sederhana</a:t>
            </a:r>
            <a:endParaRPr/>
          </a:p>
          <a:p>
            <a:pPr indent="-406400" lvl="0" marL="457200" rtl="0" algn="l">
              <a:lnSpc>
                <a:spcPct val="90000"/>
              </a:lnSpc>
              <a:spcBef>
                <a:spcPts val="1000"/>
              </a:spcBef>
              <a:spcAft>
                <a:spcPts val="0"/>
              </a:spcAft>
              <a:buSzPts val="2800"/>
              <a:buChar char="•"/>
            </a:pPr>
            <a:r>
              <a:rPr lang="en-US"/>
              <a:t>Regresi Linier Berganda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4" name="Shape 494"/>
        <p:cNvGrpSpPr/>
        <p:nvPr/>
      </p:nvGrpSpPr>
      <p:grpSpPr>
        <a:xfrm>
          <a:off x="0" y="0"/>
          <a:ext cx="0" cy="0"/>
          <a:chOff x="0" y="0"/>
          <a:chExt cx="0" cy="0"/>
        </a:xfrm>
      </p:grpSpPr>
      <p:sp>
        <p:nvSpPr>
          <p:cNvPr id="495" name="Google Shape;495;p46"/>
          <p:cNvSpPr txBox="1"/>
          <p:nvPr>
            <p:ph type="title"/>
          </p:nvPr>
        </p:nvSpPr>
        <p:spPr>
          <a:xfrm>
            <a:off x="875024" y="500042"/>
            <a:ext cx="9819768" cy="9064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Regresi Linier Sederhana</a:t>
            </a:r>
            <a:endParaRPr/>
          </a:p>
        </p:txBody>
      </p:sp>
      <p:sp>
        <p:nvSpPr>
          <p:cNvPr id="496" name="Google Shape;496;p46"/>
          <p:cNvSpPr txBox="1"/>
          <p:nvPr/>
        </p:nvSpPr>
        <p:spPr>
          <a:xfrm>
            <a:off x="875024" y="1428737"/>
            <a:ext cx="5376968" cy="83343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Arial"/>
                <a:ea typeface="Arial"/>
                <a:cs typeface="Arial"/>
                <a:sym typeface="Arial"/>
              </a:rPr>
              <a:t>Y’ = a + b X</a:t>
            </a:r>
            <a:endParaRPr sz="4800">
              <a:solidFill>
                <a:schemeClr val="dk1"/>
              </a:solidFill>
              <a:latin typeface="Arial"/>
              <a:ea typeface="Arial"/>
              <a:cs typeface="Arial"/>
              <a:sym typeface="Arial"/>
            </a:endParaRPr>
          </a:p>
        </p:txBody>
      </p:sp>
      <p:sp>
        <p:nvSpPr>
          <p:cNvPr id="497" name="Google Shape;497;p46"/>
          <p:cNvSpPr txBox="1"/>
          <p:nvPr/>
        </p:nvSpPr>
        <p:spPr>
          <a:xfrm>
            <a:off x="694991" y="2214556"/>
            <a:ext cx="8565543"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a = Y pintasan, ( nilai Y’ bila X = 0)</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b = kemiringan garis regresi</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X = nilai tertentu dari variabel bebas</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Y’= nilai yang dihitung pada variabel</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      tidak bebas.	</a:t>
            </a:r>
            <a:endParaRPr sz="3200">
              <a:solidFill>
                <a:schemeClr val="dk1"/>
              </a:solidFill>
              <a:latin typeface="Arial"/>
              <a:ea typeface="Arial"/>
              <a:cs typeface="Arial"/>
              <a:sym typeface="Arial"/>
            </a:endParaRPr>
          </a:p>
        </p:txBody>
      </p:sp>
      <p:pic>
        <p:nvPicPr>
          <p:cNvPr id="498" name="Google Shape;498;p46"/>
          <p:cNvPicPr preferRelativeResize="0"/>
          <p:nvPr/>
        </p:nvPicPr>
        <p:blipFill rotWithShape="1">
          <a:blip r:embed="rId4">
            <a:alphaModFix/>
          </a:blip>
          <a:srcRect b="0" l="0" r="0" t="0"/>
          <a:stretch/>
        </p:blipFill>
        <p:spPr>
          <a:xfrm>
            <a:off x="2495328" y="4643448"/>
            <a:ext cx="3780707" cy="1756329"/>
          </a:xfrm>
          <a:prstGeom prst="rect">
            <a:avLst/>
          </a:prstGeom>
          <a:noFill/>
          <a:ln>
            <a:noFill/>
          </a:ln>
        </p:spPr>
      </p:pic>
      <p:pic>
        <p:nvPicPr>
          <p:cNvPr id="499" name="Google Shape;499;p46"/>
          <p:cNvPicPr preferRelativeResize="0"/>
          <p:nvPr/>
        </p:nvPicPr>
        <p:blipFill rotWithShape="1">
          <a:blip r:embed="rId5">
            <a:alphaModFix/>
          </a:blip>
          <a:srcRect b="0" l="0" r="0" t="0"/>
          <a:stretch/>
        </p:blipFill>
        <p:spPr>
          <a:xfrm>
            <a:off x="6906152" y="4786324"/>
            <a:ext cx="4500842" cy="8112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g3118d242bfe_0_59"/>
          <p:cNvSpPr txBox="1"/>
          <p:nvPr>
            <p:ph type="title"/>
          </p:nvPr>
        </p:nvSpPr>
        <p:spPr>
          <a:xfrm>
            <a:off x="1576184" y="233525"/>
            <a:ext cx="9039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Publikasi-publikasi Data Mining</a:t>
            </a:r>
            <a:endParaRPr/>
          </a:p>
        </p:txBody>
      </p:sp>
      <p:pic>
        <p:nvPicPr>
          <p:cNvPr id="107" name="Google Shape;107;g3118d242bfe_0_59"/>
          <p:cNvPicPr preferRelativeResize="0"/>
          <p:nvPr/>
        </p:nvPicPr>
        <p:blipFill>
          <a:blip r:embed="rId4">
            <a:alphaModFix/>
          </a:blip>
          <a:stretch>
            <a:fillRect/>
          </a:stretch>
        </p:blipFill>
        <p:spPr>
          <a:xfrm>
            <a:off x="2918100" y="1442025"/>
            <a:ext cx="6153602" cy="4993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3" name="Shape 503"/>
        <p:cNvGrpSpPr/>
        <p:nvPr/>
      </p:nvGrpSpPr>
      <p:grpSpPr>
        <a:xfrm>
          <a:off x="0" y="0"/>
          <a:ext cx="0" cy="0"/>
          <a:chOff x="0" y="0"/>
          <a:chExt cx="0" cy="0"/>
        </a:xfrm>
      </p:grpSpPr>
      <p:sp>
        <p:nvSpPr>
          <p:cNvPr id="504" name="Google Shape;504;p47"/>
          <p:cNvSpPr txBox="1"/>
          <p:nvPr>
            <p:ph type="title"/>
          </p:nvPr>
        </p:nvSpPr>
        <p:spPr>
          <a:xfrm>
            <a:off x="2030640" y="461658"/>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dk1"/>
                </a:solidFill>
              </a:rPr>
              <a:t>Regresi Linier Berganda</a:t>
            </a:r>
            <a:endParaRPr>
              <a:solidFill>
                <a:schemeClr val="dk1"/>
              </a:solidFill>
            </a:endParaRPr>
          </a:p>
        </p:txBody>
      </p:sp>
      <p:pic>
        <p:nvPicPr>
          <p:cNvPr id="505" name="Google Shape;505;p47"/>
          <p:cNvPicPr preferRelativeResize="0"/>
          <p:nvPr/>
        </p:nvPicPr>
        <p:blipFill rotWithShape="1">
          <a:blip r:embed="rId4">
            <a:alphaModFix/>
          </a:blip>
          <a:srcRect b="0" l="0" r="0" t="0"/>
          <a:stretch/>
        </p:blipFill>
        <p:spPr>
          <a:xfrm>
            <a:off x="1026103" y="1212945"/>
            <a:ext cx="6089650" cy="666750"/>
          </a:xfrm>
          <a:prstGeom prst="rect">
            <a:avLst/>
          </a:prstGeom>
          <a:noFill/>
          <a:ln>
            <a:noFill/>
          </a:ln>
        </p:spPr>
      </p:pic>
      <p:pic>
        <p:nvPicPr>
          <p:cNvPr id="506" name="Google Shape;506;p47"/>
          <p:cNvPicPr preferRelativeResize="0"/>
          <p:nvPr/>
        </p:nvPicPr>
        <p:blipFill rotWithShape="1">
          <a:blip r:embed="rId5">
            <a:alphaModFix/>
          </a:blip>
          <a:srcRect b="0" l="0" r="0" t="0"/>
          <a:stretch/>
        </p:blipFill>
        <p:spPr>
          <a:xfrm>
            <a:off x="514997" y="2273001"/>
            <a:ext cx="11342082" cy="32166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0" name="Shape 510"/>
        <p:cNvGrpSpPr/>
        <p:nvPr/>
      </p:nvGrpSpPr>
      <p:grpSpPr>
        <a:xfrm>
          <a:off x="0" y="0"/>
          <a:ext cx="0" cy="0"/>
          <a:chOff x="0" y="0"/>
          <a:chExt cx="0" cy="0"/>
        </a:xfrm>
      </p:grpSpPr>
      <p:sp>
        <p:nvSpPr>
          <p:cNvPr id="511" name="Google Shape;511;p48"/>
          <p:cNvSpPr txBox="1"/>
          <p:nvPr>
            <p:ph type="title"/>
          </p:nvPr>
        </p:nvSpPr>
        <p:spPr>
          <a:xfrm>
            <a:off x="831850" y="3062288"/>
            <a:ext cx="10515600" cy="150018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F3864"/>
              </a:buClr>
              <a:buSzPts val="6000"/>
              <a:buFont typeface="Georgia"/>
              <a:buNone/>
            </a:pPr>
            <a:r>
              <a:rPr lang="en-US">
                <a:solidFill>
                  <a:srgbClr val="1F3864"/>
                </a:solidFill>
                <a:latin typeface="Georgia"/>
                <a:ea typeface="Georgia"/>
                <a:cs typeface="Georgia"/>
                <a:sym typeface="Georgia"/>
              </a:rPr>
              <a:t>TERIMA KASIH</a:t>
            </a:r>
            <a:endParaRPr/>
          </a:p>
        </p:txBody>
      </p:sp>
      <p:sp>
        <p:nvSpPr>
          <p:cNvPr id="512" name="Google Shape;512;p48"/>
          <p:cNvSpPr txBox="1"/>
          <p:nvPr>
            <p:ph idx="1" type="body"/>
          </p:nvPr>
        </p:nvSpPr>
        <p:spPr>
          <a:xfrm>
            <a:off x="317499" y="6227762"/>
            <a:ext cx="5445125" cy="535531"/>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rgbClr val="002060"/>
              </a:buClr>
              <a:buSzPts val="3200"/>
              <a:buNone/>
            </a:pPr>
            <a:r>
              <a:rPr b="1" lang="en-US" sz="3200">
                <a:solidFill>
                  <a:srgbClr val="002060"/>
                </a:solidFill>
                <a:latin typeface="Book Antiqua"/>
                <a:ea typeface="Book Antiqua"/>
                <a:cs typeface="Book Antiqua"/>
                <a:sym typeface="Book Antiqua"/>
              </a:rPr>
              <a:t>Dr. Mardiani, S.Si., M.T.I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3"/>
          <p:cNvSpPr/>
          <p:nvPr/>
        </p:nvSpPr>
        <p:spPr>
          <a:xfrm>
            <a:off x="785045" y="1585913"/>
            <a:ext cx="10531896" cy="11430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3"/>
          <p:cNvSpPr/>
          <p:nvPr/>
        </p:nvSpPr>
        <p:spPr>
          <a:xfrm>
            <a:off x="1454459" y="2469011"/>
            <a:ext cx="9393649" cy="125786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3"/>
          <p:cNvSpPr/>
          <p:nvPr/>
        </p:nvSpPr>
        <p:spPr>
          <a:xfrm>
            <a:off x="3395515" y="428627"/>
            <a:ext cx="5400973" cy="785813"/>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3"/>
          <p:cNvSpPr txBox="1"/>
          <p:nvPr>
            <p:ph type="title"/>
          </p:nvPr>
        </p:nvSpPr>
        <p:spPr>
          <a:xfrm>
            <a:off x="3525044" y="463552"/>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dk1"/>
                </a:solidFill>
              </a:rPr>
              <a:t>Apa Data Mining?</a:t>
            </a:r>
            <a:endParaRPr/>
          </a:p>
        </p:txBody>
      </p:sp>
      <p:sp>
        <p:nvSpPr>
          <p:cNvPr id="116" name="Google Shape;116;p3"/>
          <p:cNvSpPr txBox="1"/>
          <p:nvPr>
            <p:ph idx="1" type="body"/>
          </p:nvPr>
        </p:nvSpPr>
        <p:spPr>
          <a:xfrm>
            <a:off x="838200" y="1825625"/>
            <a:ext cx="10144125" cy="1901248"/>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110000"/>
              </a:lnSpc>
              <a:spcBef>
                <a:spcPts val="1000"/>
              </a:spcBef>
              <a:spcAft>
                <a:spcPts val="0"/>
              </a:spcAft>
              <a:buSzPts val="2800"/>
              <a:buChar char="•"/>
            </a:pPr>
            <a:r>
              <a:rPr lang="en-US"/>
              <a:t>Data mining (pencarian pengetahuan dari data)</a:t>
            </a:r>
            <a:endParaRPr/>
          </a:p>
          <a:p>
            <a:pPr indent="-381000" lvl="1" marL="914400" rtl="0" algn="l">
              <a:lnSpc>
                <a:spcPct val="110000"/>
              </a:lnSpc>
              <a:spcBef>
                <a:spcPts val="500"/>
              </a:spcBef>
              <a:spcAft>
                <a:spcPts val="0"/>
              </a:spcAft>
              <a:buSzPts val="2400"/>
              <a:buChar char="•"/>
            </a:pPr>
            <a:r>
              <a:rPr lang="en-US"/>
              <a:t>Mengekstrak secara otomatis pola atau pengetahuan yang </a:t>
            </a:r>
            <a:r>
              <a:rPr lang="en-US" u="sng"/>
              <a:t>menarik</a:t>
            </a:r>
            <a:r>
              <a:rPr lang="en-US"/>
              <a:t> (tidak sederhana, tersembunyi, tidak diketahui sebelumnya, berpotensi berguna) dari data dalam jumlah sangat besar. </a:t>
            </a:r>
            <a:endParaRPr/>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4"/>
          <p:cNvSpPr txBox="1"/>
          <p:nvPr>
            <p:ph idx="1" type="body"/>
          </p:nvPr>
        </p:nvSpPr>
        <p:spPr>
          <a:xfrm>
            <a:off x="838200" y="1825625"/>
            <a:ext cx="10144125" cy="466725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None/>
            </a:pPr>
            <a:r>
              <a:rPr lang="en-US"/>
              <a:t>Data Mining adalah usaha penemuan pengetahuan di intelejensia buatan (bidang </a:t>
            </a:r>
            <a:r>
              <a:rPr i="1" lang="en-US"/>
              <a:t>machine learning</a:t>
            </a:r>
            <a:r>
              <a:rPr lang="en-US"/>
              <a:t>) atau analisis statistik dengan mencari atau menemukan aturan-aturan, pola-pola dan struktur dari himpunan data yang besar.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p5"/>
          <p:cNvSpPr/>
          <p:nvPr/>
        </p:nvSpPr>
        <p:spPr>
          <a:xfrm>
            <a:off x="694991" y="1785936"/>
            <a:ext cx="10802021" cy="4286270"/>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5"/>
          <p:cNvSpPr/>
          <p:nvPr/>
        </p:nvSpPr>
        <p:spPr>
          <a:xfrm>
            <a:off x="2945434" y="428625"/>
            <a:ext cx="6121102" cy="1214438"/>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5"/>
          <p:cNvSpPr txBox="1"/>
          <p:nvPr>
            <p:ph type="title"/>
          </p:nvPr>
        </p:nvSpPr>
        <p:spPr>
          <a:xfrm>
            <a:off x="3035429" y="428604"/>
            <a:ext cx="7075287"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122222"/>
              <a:buNone/>
            </a:pPr>
            <a:r>
              <a:rPr lang="en-US">
                <a:solidFill>
                  <a:schemeClr val="lt1"/>
                </a:solidFill>
              </a:rPr>
              <a:t>Mengapa Data Mining:</a:t>
            </a:r>
            <a:br>
              <a:rPr lang="en-US">
                <a:solidFill>
                  <a:schemeClr val="lt1"/>
                </a:solidFill>
              </a:rPr>
            </a:br>
            <a:r>
              <a:rPr lang="en-US">
                <a:solidFill>
                  <a:schemeClr val="lt1"/>
                </a:solidFill>
              </a:rPr>
              <a:t>Banjir Data</a:t>
            </a:r>
            <a:endParaRPr/>
          </a:p>
        </p:txBody>
      </p:sp>
      <p:sp>
        <p:nvSpPr>
          <p:cNvPr id="129" name="Google Shape;129;p5"/>
          <p:cNvSpPr txBox="1"/>
          <p:nvPr>
            <p:ph idx="1" type="body"/>
          </p:nvPr>
        </p:nvSpPr>
        <p:spPr>
          <a:xfrm>
            <a:off x="784969" y="1831992"/>
            <a:ext cx="10369868" cy="4097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Twitter: 8000an tweet per detik 🡪 600 juta tweet per hari.</a:t>
            </a:r>
            <a:endParaRPr/>
          </a:p>
          <a:p>
            <a:pPr indent="-406400" lvl="0" marL="457200" rtl="0" algn="l">
              <a:lnSpc>
                <a:spcPct val="90000"/>
              </a:lnSpc>
              <a:spcBef>
                <a:spcPts val="1000"/>
              </a:spcBef>
              <a:spcAft>
                <a:spcPts val="0"/>
              </a:spcAft>
              <a:buSzPts val="2800"/>
              <a:buChar char="•"/>
            </a:pPr>
            <a:r>
              <a:rPr lang="en-US"/>
              <a:t>Facebook: 30 milyar item (link, status, note, foto dst) per bulan. 500 juta user menghabiskan 700 milyar menit per bulan di situs FB.</a:t>
            </a:r>
            <a:endParaRPr/>
          </a:p>
          <a:p>
            <a:pPr indent="-406400" lvl="0" marL="457200" rtl="0" algn="l">
              <a:lnSpc>
                <a:spcPct val="90000"/>
              </a:lnSpc>
              <a:spcBef>
                <a:spcPts val="1000"/>
              </a:spcBef>
              <a:spcAft>
                <a:spcPts val="0"/>
              </a:spcAft>
              <a:buSzPts val="2800"/>
              <a:buChar char="•"/>
            </a:pPr>
            <a:r>
              <a:rPr lang="en-US"/>
              <a:t>Indomaret: 4500an gerai, asumsikan 3 transaksi per menit = 12 juta transaksi per hari se Indonesia.</a:t>
            </a:r>
            <a:endParaRPr/>
          </a:p>
          <a:p>
            <a:pPr indent="-406400" lvl="0" marL="457200" rtl="0" algn="l">
              <a:lnSpc>
                <a:spcPct val="90000"/>
              </a:lnSpc>
              <a:spcBef>
                <a:spcPts val="1000"/>
              </a:spcBef>
              <a:spcAft>
                <a:spcPts val="0"/>
              </a:spcAft>
              <a:buSzPts val="2800"/>
              <a:buChar char="•"/>
            </a:pPr>
            <a:r>
              <a:rPr lang="en-US"/>
              <a:t>Kartu kredit visa: berlaku di 200 negara. 10 ribu transaksi per detik 🡪 850 juta transaksi per hari.</a:t>
            </a:r>
            <a:endParaRPr/>
          </a:p>
        </p:txBody>
      </p:sp>
    </p:spTree>
  </p:cSld>
  <p:clrMapOvr>
    <a:masterClrMapping/>
  </p:clrMapOvr>
  <p:transition>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20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20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20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2000"/>
                                        <p:tgtEl>
                                          <p:spTgt spid="12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2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6"/>
          <p:cNvSpPr/>
          <p:nvPr/>
        </p:nvSpPr>
        <p:spPr>
          <a:xfrm>
            <a:off x="875061" y="4459288"/>
            <a:ext cx="10441880" cy="1143000"/>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6"/>
          <p:cNvSpPr/>
          <p:nvPr/>
        </p:nvSpPr>
        <p:spPr>
          <a:xfrm>
            <a:off x="875061" y="1571627"/>
            <a:ext cx="10441880" cy="2786063"/>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6"/>
          <p:cNvSpPr/>
          <p:nvPr/>
        </p:nvSpPr>
        <p:spPr>
          <a:xfrm>
            <a:off x="1271464" y="500063"/>
            <a:ext cx="6841232" cy="857250"/>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6"/>
          <p:cNvSpPr txBox="1"/>
          <p:nvPr>
            <p:ph type="title"/>
          </p:nvPr>
        </p:nvSpPr>
        <p:spPr>
          <a:xfrm>
            <a:off x="1235091" y="571480"/>
            <a:ext cx="9217660" cy="715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chemeClr val="dk1"/>
                </a:solidFill>
              </a:rPr>
              <a:t>Apa Datamining? </a:t>
            </a:r>
            <a:endParaRPr/>
          </a:p>
        </p:txBody>
      </p:sp>
      <p:sp>
        <p:nvSpPr>
          <p:cNvPr id="138" name="Google Shape;138;p6"/>
          <p:cNvSpPr txBox="1"/>
          <p:nvPr>
            <p:ph idx="1" type="body"/>
          </p:nvPr>
        </p:nvSpPr>
        <p:spPr>
          <a:xfrm>
            <a:off x="1325109" y="1600200"/>
            <a:ext cx="10195875" cy="4191000"/>
          </a:xfrm>
          <a:prstGeom prst="rect">
            <a:avLst/>
          </a:prstGeom>
          <a:noFill/>
          <a:ln>
            <a:noFill/>
          </a:ln>
        </p:spPr>
        <p:txBody>
          <a:bodyPr anchorCtr="0" anchor="t" bIns="45700" lIns="91425" spcFirstLastPara="1" rIns="91425" wrap="square" tIns="45700">
            <a:normAutofit/>
          </a:bodyPr>
          <a:lstStyle/>
          <a:p>
            <a:pPr indent="-406400" lvl="0" marL="457200" rtl="0" algn="l">
              <a:lnSpc>
                <a:spcPct val="110000"/>
              </a:lnSpc>
              <a:spcBef>
                <a:spcPts val="1000"/>
              </a:spcBef>
              <a:spcAft>
                <a:spcPts val="0"/>
              </a:spcAft>
              <a:buSzPts val="2800"/>
              <a:buChar char="•"/>
            </a:pPr>
            <a:r>
              <a:rPr lang="en-US">
                <a:solidFill>
                  <a:schemeClr val="dk1"/>
                </a:solidFill>
              </a:rPr>
              <a:t>Nama alternatif: Knowledge discovery (mining) in databases (KDD), knowledge extraction, data/pattern analysis, data archeology, data dredging, information harvesting, business intelligence dsb</a:t>
            </a:r>
            <a:endParaRPr>
              <a:solidFill>
                <a:schemeClr val="dk1"/>
              </a:solidFill>
            </a:endParaRPr>
          </a:p>
          <a:p>
            <a:pPr indent="-228600" lvl="0" marL="457200" rtl="0" algn="l">
              <a:lnSpc>
                <a:spcPct val="110000"/>
              </a:lnSpc>
              <a:spcBef>
                <a:spcPts val="1000"/>
              </a:spcBef>
              <a:spcAft>
                <a:spcPts val="0"/>
              </a:spcAft>
              <a:buSzPts val="2800"/>
              <a:buNone/>
            </a:pPr>
            <a:r>
              <a:t/>
            </a:r>
            <a:endParaRPr>
              <a:solidFill>
                <a:schemeClr val="dk1"/>
              </a:solidFill>
            </a:endParaRPr>
          </a:p>
          <a:p>
            <a:pPr indent="-228600" lvl="0" marL="457200" rtl="0" algn="l">
              <a:lnSpc>
                <a:spcPct val="110000"/>
              </a:lnSpc>
              <a:spcBef>
                <a:spcPts val="1000"/>
              </a:spcBef>
              <a:spcAft>
                <a:spcPts val="0"/>
              </a:spcAft>
              <a:buSzPts val="2800"/>
              <a:buNone/>
            </a:pPr>
            <a:r>
              <a:t/>
            </a:r>
            <a:endParaRPr>
              <a:solidFill>
                <a:schemeClr val="dk1"/>
              </a:solidFill>
            </a:endParaRPr>
          </a:p>
          <a:p>
            <a:pPr indent="-406400" lvl="0" marL="457200" rtl="0" algn="l">
              <a:lnSpc>
                <a:spcPct val="110000"/>
              </a:lnSpc>
              <a:spcBef>
                <a:spcPts val="1000"/>
              </a:spcBef>
              <a:spcAft>
                <a:spcPts val="0"/>
              </a:spcAft>
              <a:buSzPts val="2800"/>
              <a:buChar char="•"/>
            </a:pPr>
            <a:r>
              <a:rPr lang="en-US">
                <a:solidFill>
                  <a:schemeClr val="dk1"/>
                </a:solidFill>
              </a:rPr>
              <a:t>Keuntungan bagi organisasi yang menerapkan data mining?</a:t>
            </a:r>
            <a:endParaRPr/>
          </a:p>
          <a:p>
            <a:pPr indent="-228600" lvl="0" marL="457200" rtl="0" algn="l">
              <a:lnSpc>
                <a:spcPct val="90000"/>
              </a:lnSpc>
              <a:spcBef>
                <a:spcPts val="1000"/>
              </a:spcBef>
              <a:spcAft>
                <a:spcPts val="0"/>
              </a:spcAft>
              <a:buSzPts val="2800"/>
              <a:buNone/>
            </a:pPr>
            <a:r>
              <a:t/>
            </a:r>
            <a:endParaRPr>
              <a:solidFill>
                <a:schemeClr val="dk1"/>
              </a:solidFill>
            </a:endParaRP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2021-09-10T02:16:09Z</dcterms:created>
  <dc:creator>M. Rizky Pribadi</dc:creator>
</cp:coreProperties>
</file>