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18.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9.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12192000"/>
  <p:notesSz cx="6858000" cy="9144000"/>
  <p:embeddedFontLst>
    <p:embeddedFont>
      <p:font typeface="Tahoma"/>
      <p:regular r:id="rId49"/>
      <p:bold r:id="rId50"/>
    </p:embeddedFont>
    <p:embeddedFont>
      <p:font typeface="Book Antiqua"/>
      <p:regular r:id="rId51"/>
      <p:bold r:id="rId52"/>
      <p:italic r:id="rId53"/>
      <p:boldItalic r:id="rId54"/>
    </p:embeddedFont>
    <p:embeddedFont>
      <p:font typeface="Noto Sans Symbols"/>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7" roundtripDataSignature="AMtx7mgyFk6bMLTupgaWwqJVUH+0zKJO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0BB548-F5FD-4F88-AEDB-DB35F0CA3042}">
  <a:tblStyle styleId="{920BB548-F5FD-4F88-AEDB-DB35F0CA304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Tahom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ookAntiqua-regular.fntdata"/><Relationship Id="rId50" Type="http://schemas.openxmlformats.org/officeDocument/2006/relationships/font" Target="fonts/Tahoma-bold.fntdata"/><Relationship Id="rId53" Type="http://schemas.openxmlformats.org/officeDocument/2006/relationships/font" Target="fonts/BookAntiqua-italic.fntdata"/><Relationship Id="rId52" Type="http://schemas.openxmlformats.org/officeDocument/2006/relationships/font" Target="fonts/BookAntiqua-bold.fntdata"/><Relationship Id="rId11" Type="http://schemas.openxmlformats.org/officeDocument/2006/relationships/slide" Target="slides/slide5.xml"/><Relationship Id="rId55" Type="http://schemas.openxmlformats.org/officeDocument/2006/relationships/font" Target="fonts/NotoSansSymbols-regular.fntdata"/><Relationship Id="rId10" Type="http://schemas.openxmlformats.org/officeDocument/2006/relationships/slide" Target="slides/slide4.xml"/><Relationship Id="rId54" Type="http://schemas.openxmlformats.org/officeDocument/2006/relationships/font" Target="fonts/BookAntiqua-boldItalic.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NotoSansSymbol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14.png"/><Relationship Id="rId3" Type="http://schemas.openxmlformats.org/officeDocument/2006/relationships/image" Target="../media/image21.png"/><Relationship Id="rId4"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28.png"/><Relationship Id="rId3" Type="http://schemas.openxmlformats.org/officeDocument/2006/relationships/image" Target="../media/image37.png"/><Relationship Id="rId4" Type="http://schemas.openxmlformats.org/officeDocument/2006/relationships/image" Target="../media/image33.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5" name="Google Shape;1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18e4d9a9b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3118e4d9a9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18e4d9a9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118e4d9a9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18e4d9a9b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3118e4d9a9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p:cSld name="Slide Judul">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1"/>
          <p:cNvSpPr txBox="1"/>
          <p:nvPr>
            <p:ph type="ctrTitle"/>
          </p:nvPr>
        </p:nvSpPr>
        <p:spPr>
          <a:xfrm>
            <a:off x="1524000" y="2902002"/>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F3864"/>
              </a:buClr>
              <a:buSzPts val="6000"/>
              <a:buFont typeface="Book Antiqua"/>
              <a:buNone/>
              <a:defRPr sz="6000">
                <a:solidFill>
                  <a:srgbClr val="1F3864"/>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66" name="Shape 66"/>
        <p:cNvGrpSpPr/>
        <p:nvPr/>
      </p:nvGrpSpPr>
      <p:grpSpPr>
        <a:xfrm>
          <a:off x="0" y="0"/>
          <a:ext cx="0" cy="0"/>
          <a:chOff x="0" y="0"/>
          <a:chExt cx="0" cy="0"/>
        </a:xfrm>
      </p:grpSpPr>
      <p:sp>
        <p:nvSpPr>
          <p:cNvPr id="67" name="Google Shape;67;p46"/>
          <p:cNvSpPr txBox="1"/>
          <p:nvPr>
            <p:ph type="title"/>
          </p:nvPr>
        </p:nvSpPr>
        <p:spPr>
          <a:xfrm>
            <a:off x="508000" y="152400"/>
            <a:ext cx="11040533" cy="53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6"/>
          <p:cNvSpPr txBox="1"/>
          <p:nvPr>
            <p:ph idx="1" type="body"/>
          </p:nvPr>
        </p:nvSpPr>
        <p:spPr>
          <a:xfrm>
            <a:off x="548218" y="1143000"/>
            <a:ext cx="5444067" cy="51816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69" name="Google Shape;69;p46"/>
          <p:cNvSpPr/>
          <p:nvPr>
            <p:ph idx="2" type="clipArt"/>
          </p:nvPr>
        </p:nvSpPr>
        <p:spPr>
          <a:xfrm>
            <a:off x="6195485" y="1143000"/>
            <a:ext cx="5444067" cy="51816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5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3" name="Google Shape;73;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3" name="Google Shape;83;p5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55"/>
          <p:cNvSpPr txBox="1"/>
          <p:nvPr>
            <p:ph type="title"/>
          </p:nvPr>
        </p:nvSpPr>
        <p:spPr>
          <a:xfrm>
            <a:off x="838200" y="685800"/>
            <a:ext cx="10515600" cy="9604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5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7"/>
          <p:cNvSpPr txBox="1"/>
          <p:nvPr>
            <p:ph type="title"/>
          </p:nvPr>
        </p:nvSpPr>
        <p:spPr>
          <a:xfrm>
            <a:off x="831850" y="3062288"/>
            <a:ext cx="10515600" cy="15001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F3864"/>
              </a:buClr>
              <a:buSzPts val="6000"/>
              <a:buFont typeface="Book Antiqua"/>
              <a:buNone/>
              <a:defRPr sz="6000">
                <a:solidFill>
                  <a:srgbClr val="1F3864"/>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7"/>
          <p:cNvSpPr txBox="1"/>
          <p:nvPr>
            <p:ph idx="1" type="body"/>
          </p:nvPr>
        </p:nvSpPr>
        <p:spPr>
          <a:xfrm>
            <a:off x="831850" y="4589463"/>
            <a:ext cx="10515600" cy="6873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2400"/>
              <a:buNone/>
              <a:defRPr sz="2400">
                <a:solidFill>
                  <a:srgbClr val="002060"/>
                </a:solidFill>
                <a:latin typeface="Book Antiqua"/>
                <a:ea typeface="Book Antiqua"/>
                <a:cs typeface="Book Antiqua"/>
                <a:sym typeface="Book Antiqua"/>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 name="Google Shape;23;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Book Antiqua"/>
                <a:ea typeface="Book Antiqua"/>
                <a:cs typeface="Book Antiqua"/>
                <a:sym typeface="Book Antiqua"/>
              </a:defRPr>
            </a:lvl1pPr>
            <a:lvl2pPr indent="0" lvl="1" marL="0" algn="r">
              <a:spcBef>
                <a:spcPts val="0"/>
              </a:spcBef>
              <a:buNone/>
              <a:defRPr sz="1200">
                <a:solidFill>
                  <a:srgbClr val="888888"/>
                </a:solidFill>
                <a:latin typeface="Book Antiqua"/>
                <a:ea typeface="Book Antiqua"/>
                <a:cs typeface="Book Antiqua"/>
                <a:sym typeface="Book Antiqua"/>
              </a:defRPr>
            </a:lvl2pPr>
            <a:lvl3pPr indent="0" lvl="2" marL="0" algn="r">
              <a:spcBef>
                <a:spcPts val="0"/>
              </a:spcBef>
              <a:buNone/>
              <a:defRPr sz="1200">
                <a:solidFill>
                  <a:srgbClr val="888888"/>
                </a:solidFill>
                <a:latin typeface="Book Antiqua"/>
                <a:ea typeface="Book Antiqua"/>
                <a:cs typeface="Book Antiqua"/>
                <a:sym typeface="Book Antiqua"/>
              </a:defRPr>
            </a:lvl3pPr>
            <a:lvl4pPr indent="0" lvl="3" marL="0" algn="r">
              <a:spcBef>
                <a:spcPts val="0"/>
              </a:spcBef>
              <a:buNone/>
              <a:defRPr sz="1200">
                <a:solidFill>
                  <a:srgbClr val="888888"/>
                </a:solidFill>
                <a:latin typeface="Book Antiqua"/>
                <a:ea typeface="Book Antiqua"/>
                <a:cs typeface="Book Antiqua"/>
                <a:sym typeface="Book Antiqua"/>
              </a:defRPr>
            </a:lvl4pPr>
            <a:lvl5pPr indent="0" lvl="4" marL="0" algn="r">
              <a:spcBef>
                <a:spcPts val="0"/>
              </a:spcBef>
              <a:buNone/>
              <a:defRPr sz="1200">
                <a:solidFill>
                  <a:srgbClr val="888888"/>
                </a:solidFill>
                <a:latin typeface="Book Antiqua"/>
                <a:ea typeface="Book Antiqua"/>
                <a:cs typeface="Book Antiqua"/>
                <a:sym typeface="Book Antiqua"/>
              </a:defRPr>
            </a:lvl5pPr>
            <a:lvl6pPr indent="0" lvl="5" marL="0" algn="r">
              <a:spcBef>
                <a:spcPts val="0"/>
              </a:spcBef>
              <a:buNone/>
              <a:defRPr sz="1200">
                <a:solidFill>
                  <a:srgbClr val="888888"/>
                </a:solidFill>
                <a:latin typeface="Book Antiqua"/>
                <a:ea typeface="Book Antiqua"/>
                <a:cs typeface="Book Antiqua"/>
                <a:sym typeface="Book Antiqua"/>
              </a:defRPr>
            </a:lvl6pPr>
            <a:lvl7pPr indent="0" lvl="6" marL="0" algn="r">
              <a:spcBef>
                <a:spcPts val="0"/>
              </a:spcBef>
              <a:buNone/>
              <a:defRPr sz="1200">
                <a:solidFill>
                  <a:srgbClr val="888888"/>
                </a:solidFill>
                <a:latin typeface="Book Antiqua"/>
                <a:ea typeface="Book Antiqua"/>
                <a:cs typeface="Book Antiqua"/>
                <a:sym typeface="Book Antiqua"/>
              </a:defRPr>
            </a:lvl7pPr>
            <a:lvl8pPr indent="0" lvl="7" marL="0" algn="r">
              <a:spcBef>
                <a:spcPts val="0"/>
              </a:spcBef>
              <a:buNone/>
              <a:defRPr sz="1200">
                <a:solidFill>
                  <a:srgbClr val="888888"/>
                </a:solidFill>
                <a:latin typeface="Book Antiqua"/>
                <a:ea typeface="Book Antiqua"/>
                <a:cs typeface="Book Antiqua"/>
                <a:sym typeface="Book Antiqua"/>
              </a:defRPr>
            </a:lvl8pPr>
            <a:lvl9pPr indent="0" lvl="8" marL="0" algn="r">
              <a:spcBef>
                <a:spcPts val="0"/>
              </a:spcBef>
              <a:buNone/>
              <a:defRPr sz="1200">
                <a:solidFill>
                  <a:srgbClr val="888888"/>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8"/>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000"/>
              <a:buFont typeface="Book Antiqua"/>
              <a:buNone/>
              <a:defRPr sz="40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8"/>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49"/>
          <p:cNvSpPr txBox="1"/>
          <p:nvPr>
            <p:ph type="title"/>
          </p:nvPr>
        </p:nvSpPr>
        <p:spPr>
          <a:xfrm>
            <a:off x="838200" y="298050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F3864"/>
              </a:buClr>
              <a:buSzPts val="4400"/>
              <a:buFont typeface="Book Antiqua"/>
              <a:buNone/>
              <a:defRPr>
                <a:solidFill>
                  <a:srgbClr val="1F3864"/>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Book Antiqua"/>
                <a:ea typeface="Book Antiqua"/>
                <a:cs typeface="Book Antiqua"/>
                <a:sym typeface="Book Antiqua"/>
              </a:defRPr>
            </a:lvl1pPr>
            <a:lvl2pPr indent="0" lvl="1" marL="0" algn="r">
              <a:spcBef>
                <a:spcPts val="0"/>
              </a:spcBef>
              <a:buNone/>
              <a:defRPr sz="1200">
                <a:solidFill>
                  <a:srgbClr val="888888"/>
                </a:solidFill>
                <a:latin typeface="Book Antiqua"/>
                <a:ea typeface="Book Antiqua"/>
                <a:cs typeface="Book Antiqua"/>
                <a:sym typeface="Book Antiqua"/>
              </a:defRPr>
            </a:lvl2pPr>
            <a:lvl3pPr indent="0" lvl="2" marL="0" algn="r">
              <a:spcBef>
                <a:spcPts val="0"/>
              </a:spcBef>
              <a:buNone/>
              <a:defRPr sz="1200">
                <a:solidFill>
                  <a:srgbClr val="888888"/>
                </a:solidFill>
                <a:latin typeface="Book Antiqua"/>
                <a:ea typeface="Book Antiqua"/>
                <a:cs typeface="Book Antiqua"/>
                <a:sym typeface="Book Antiqua"/>
              </a:defRPr>
            </a:lvl3pPr>
            <a:lvl4pPr indent="0" lvl="3" marL="0" algn="r">
              <a:spcBef>
                <a:spcPts val="0"/>
              </a:spcBef>
              <a:buNone/>
              <a:defRPr sz="1200">
                <a:solidFill>
                  <a:srgbClr val="888888"/>
                </a:solidFill>
                <a:latin typeface="Book Antiqua"/>
                <a:ea typeface="Book Antiqua"/>
                <a:cs typeface="Book Antiqua"/>
                <a:sym typeface="Book Antiqua"/>
              </a:defRPr>
            </a:lvl4pPr>
            <a:lvl5pPr indent="0" lvl="4" marL="0" algn="r">
              <a:spcBef>
                <a:spcPts val="0"/>
              </a:spcBef>
              <a:buNone/>
              <a:defRPr sz="1200">
                <a:solidFill>
                  <a:srgbClr val="888888"/>
                </a:solidFill>
                <a:latin typeface="Book Antiqua"/>
                <a:ea typeface="Book Antiqua"/>
                <a:cs typeface="Book Antiqua"/>
                <a:sym typeface="Book Antiqua"/>
              </a:defRPr>
            </a:lvl5pPr>
            <a:lvl6pPr indent="0" lvl="5" marL="0" algn="r">
              <a:spcBef>
                <a:spcPts val="0"/>
              </a:spcBef>
              <a:buNone/>
              <a:defRPr sz="1200">
                <a:solidFill>
                  <a:srgbClr val="888888"/>
                </a:solidFill>
                <a:latin typeface="Book Antiqua"/>
                <a:ea typeface="Book Antiqua"/>
                <a:cs typeface="Book Antiqua"/>
                <a:sym typeface="Book Antiqua"/>
              </a:defRPr>
            </a:lvl6pPr>
            <a:lvl7pPr indent="0" lvl="6" marL="0" algn="r">
              <a:spcBef>
                <a:spcPts val="0"/>
              </a:spcBef>
              <a:buNone/>
              <a:defRPr sz="1200">
                <a:solidFill>
                  <a:srgbClr val="888888"/>
                </a:solidFill>
                <a:latin typeface="Book Antiqua"/>
                <a:ea typeface="Book Antiqua"/>
                <a:cs typeface="Book Antiqua"/>
                <a:sym typeface="Book Antiqua"/>
              </a:defRPr>
            </a:lvl7pPr>
            <a:lvl8pPr indent="0" lvl="7" marL="0" algn="r">
              <a:spcBef>
                <a:spcPts val="0"/>
              </a:spcBef>
              <a:buNone/>
              <a:defRPr sz="1200">
                <a:solidFill>
                  <a:srgbClr val="888888"/>
                </a:solidFill>
                <a:latin typeface="Book Antiqua"/>
                <a:ea typeface="Book Antiqua"/>
                <a:cs typeface="Book Antiqua"/>
                <a:sym typeface="Book Antiqua"/>
              </a:defRPr>
            </a:lvl8pPr>
            <a:lvl9pPr indent="0" lvl="8" marL="0" algn="r">
              <a:spcBef>
                <a:spcPts val="0"/>
              </a:spcBef>
              <a:buNone/>
              <a:defRPr sz="1200">
                <a:solidFill>
                  <a:srgbClr val="888888"/>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7" name="Shape 37"/>
        <p:cNvGrpSpPr/>
        <p:nvPr/>
      </p:nvGrpSpPr>
      <p:grpSpPr>
        <a:xfrm>
          <a:off x="0" y="0"/>
          <a:ext cx="0" cy="0"/>
          <a:chOff x="0" y="0"/>
          <a:chExt cx="0" cy="0"/>
        </a:xfrm>
      </p:grpSpPr>
      <p:sp>
        <p:nvSpPr>
          <p:cNvPr id="38" name="Google Shape;38;p5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0"/>
          <p:cNvSpPr txBox="1"/>
          <p:nvPr>
            <p:ph idx="11" type="ftr"/>
          </p:nvPr>
        </p:nvSpPr>
        <p:spPr>
          <a:xfrm>
            <a:off x="624419" y="6245225"/>
            <a:ext cx="7401983"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0"/>
          <p:cNvSpPr txBox="1"/>
          <p:nvPr>
            <p:ph idx="12" type="sldNum"/>
          </p:nvPr>
        </p:nvSpPr>
        <p:spPr>
          <a:xfrm>
            <a:off x="8737600" y="6245225"/>
            <a:ext cx="28448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Book Antiqua"/>
                <a:ea typeface="Book Antiqua"/>
                <a:cs typeface="Book Antiqua"/>
                <a:sym typeface="Book Antiqua"/>
              </a:defRPr>
            </a:lvl1pPr>
            <a:lvl2pPr indent="0" lvl="1" marL="0" algn="r">
              <a:spcBef>
                <a:spcPts val="0"/>
              </a:spcBef>
              <a:buNone/>
              <a:defRPr sz="1200">
                <a:solidFill>
                  <a:srgbClr val="888888"/>
                </a:solidFill>
                <a:latin typeface="Book Antiqua"/>
                <a:ea typeface="Book Antiqua"/>
                <a:cs typeface="Book Antiqua"/>
                <a:sym typeface="Book Antiqua"/>
              </a:defRPr>
            </a:lvl2pPr>
            <a:lvl3pPr indent="0" lvl="2" marL="0" algn="r">
              <a:spcBef>
                <a:spcPts val="0"/>
              </a:spcBef>
              <a:buNone/>
              <a:defRPr sz="1200">
                <a:solidFill>
                  <a:srgbClr val="888888"/>
                </a:solidFill>
                <a:latin typeface="Book Antiqua"/>
                <a:ea typeface="Book Antiqua"/>
                <a:cs typeface="Book Antiqua"/>
                <a:sym typeface="Book Antiqua"/>
              </a:defRPr>
            </a:lvl3pPr>
            <a:lvl4pPr indent="0" lvl="3" marL="0" algn="r">
              <a:spcBef>
                <a:spcPts val="0"/>
              </a:spcBef>
              <a:buNone/>
              <a:defRPr sz="1200">
                <a:solidFill>
                  <a:srgbClr val="888888"/>
                </a:solidFill>
                <a:latin typeface="Book Antiqua"/>
                <a:ea typeface="Book Antiqua"/>
                <a:cs typeface="Book Antiqua"/>
                <a:sym typeface="Book Antiqua"/>
              </a:defRPr>
            </a:lvl4pPr>
            <a:lvl5pPr indent="0" lvl="4" marL="0" algn="r">
              <a:spcBef>
                <a:spcPts val="0"/>
              </a:spcBef>
              <a:buNone/>
              <a:defRPr sz="1200">
                <a:solidFill>
                  <a:srgbClr val="888888"/>
                </a:solidFill>
                <a:latin typeface="Book Antiqua"/>
                <a:ea typeface="Book Antiqua"/>
                <a:cs typeface="Book Antiqua"/>
                <a:sym typeface="Book Antiqua"/>
              </a:defRPr>
            </a:lvl5pPr>
            <a:lvl6pPr indent="0" lvl="5" marL="0" algn="r">
              <a:spcBef>
                <a:spcPts val="0"/>
              </a:spcBef>
              <a:buNone/>
              <a:defRPr sz="1200">
                <a:solidFill>
                  <a:srgbClr val="888888"/>
                </a:solidFill>
                <a:latin typeface="Book Antiqua"/>
                <a:ea typeface="Book Antiqua"/>
                <a:cs typeface="Book Antiqua"/>
                <a:sym typeface="Book Antiqua"/>
              </a:defRPr>
            </a:lvl6pPr>
            <a:lvl7pPr indent="0" lvl="6" marL="0" algn="r">
              <a:spcBef>
                <a:spcPts val="0"/>
              </a:spcBef>
              <a:buNone/>
              <a:defRPr sz="1200">
                <a:solidFill>
                  <a:srgbClr val="888888"/>
                </a:solidFill>
                <a:latin typeface="Book Antiqua"/>
                <a:ea typeface="Book Antiqua"/>
                <a:cs typeface="Book Antiqua"/>
                <a:sym typeface="Book Antiqua"/>
              </a:defRPr>
            </a:lvl7pPr>
            <a:lvl8pPr indent="0" lvl="7" marL="0" algn="r">
              <a:spcBef>
                <a:spcPts val="0"/>
              </a:spcBef>
              <a:buNone/>
              <a:defRPr sz="1200">
                <a:solidFill>
                  <a:srgbClr val="888888"/>
                </a:solidFill>
                <a:latin typeface="Book Antiqua"/>
                <a:ea typeface="Book Antiqua"/>
                <a:cs typeface="Book Antiqua"/>
                <a:sym typeface="Book Antiqua"/>
              </a:defRPr>
            </a:lvl8pPr>
            <a:lvl9pPr indent="0" lvl="8" marL="0" algn="r">
              <a:spcBef>
                <a:spcPts val="0"/>
              </a:spcBef>
              <a:buNone/>
              <a:defRPr sz="1200">
                <a:solidFill>
                  <a:srgbClr val="888888"/>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41" name="Shape 41"/>
        <p:cNvGrpSpPr/>
        <p:nvPr/>
      </p:nvGrpSpPr>
      <p:grpSpPr>
        <a:xfrm>
          <a:off x="0" y="0"/>
          <a:ext cx="0" cy="0"/>
          <a:chOff x="0" y="0"/>
          <a:chExt cx="0" cy="0"/>
        </a:xfrm>
      </p:grpSpPr>
      <p:sp>
        <p:nvSpPr>
          <p:cNvPr id="42" name="Google Shape;42;p51"/>
          <p:cNvSpPr txBox="1"/>
          <p:nvPr>
            <p:ph type="title"/>
          </p:nvPr>
        </p:nvSpPr>
        <p:spPr>
          <a:xfrm>
            <a:off x="508000" y="152400"/>
            <a:ext cx="11040533" cy="53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1"/>
          <p:cNvSpPr txBox="1"/>
          <p:nvPr>
            <p:ph idx="1" type="body"/>
          </p:nvPr>
        </p:nvSpPr>
        <p:spPr>
          <a:xfrm>
            <a:off x="548218" y="1143000"/>
            <a:ext cx="5444067" cy="5181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1"/>
          <p:cNvSpPr/>
          <p:nvPr>
            <p:ph idx="2" type="clipArt"/>
          </p:nvPr>
        </p:nvSpPr>
        <p:spPr>
          <a:xfrm>
            <a:off x="6195485" y="1143000"/>
            <a:ext cx="5444067" cy="51816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43"/>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sz="40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3"/>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rgbClr val="002060"/>
                </a:solidFill>
              </a:defRPr>
            </a:lvl1pPr>
            <a:lvl2pPr indent="-381000" lvl="1" marL="914400" algn="l">
              <a:lnSpc>
                <a:spcPct val="90000"/>
              </a:lnSpc>
              <a:spcBef>
                <a:spcPts val="500"/>
              </a:spcBef>
              <a:spcAft>
                <a:spcPts val="0"/>
              </a:spcAft>
              <a:buSzPts val="2400"/>
              <a:buChar char="•"/>
              <a:defRPr>
                <a:solidFill>
                  <a:srgbClr val="002060"/>
                </a:solidFill>
              </a:defRPr>
            </a:lvl2pPr>
            <a:lvl3pPr indent="-355600" lvl="2" marL="1371600" algn="l">
              <a:lnSpc>
                <a:spcPct val="90000"/>
              </a:lnSpc>
              <a:spcBef>
                <a:spcPts val="500"/>
              </a:spcBef>
              <a:spcAft>
                <a:spcPts val="0"/>
              </a:spcAft>
              <a:buSzPts val="2000"/>
              <a:buChar char="•"/>
              <a:defRPr>
                <a:solidFill>
                  <a:srgbClr val="002060"/>
                </a:solidFill>
              </a:defRPr>
            </a:lvl3pPr>
            <a:lvl4pPr indent="-342900" lvl="3" marL="1828800" algn="l">
              <a:lnSpc>
                <a:spcPct val="90000"/>
              </a:lnSpc>
              <a:spcBef>
                <a:spcPts val="500"/>
              </a:spcBef>
              <a:spcAft>
                <a:spcPts val="0"/>
              </a:spcAft>
              <a:buSzPts val="1800"/>
              <a:buChar char="•"/>
              <a:defRPr>
                <a:solidFill>
                  <a:srgbClr val="002060"/>
                </a:solidFill>
              </a:defRPr>
            </a:lvl4pPr>
            <a:lvl5pPr indent="-342900" lvl="4" marL="2286000" algn="l">
              <a:lnSpc>
                <a:spcPct val="90000"/>
              </a:lnSpc>
              <a:spcBef>
                <a:spcPts val="500"/>
              </a:spcBef>
              <a:spcAft>
                <a:spcPts val="0"/>
              </a:spcAft>
              <a:buSzPts val="1800"/>
              <a:buChar char="•"/>
              <a:defRPr>
                <a:solidFill>
                  <a:srgbClr val="002060"/>
                </a:solidFill>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54" name="Google Shape;5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a:lvl1pPr>
            <a:lvl2pPr indent="0" lvl="1" marL="0" marR="0" algn="r">
              <a:lnSpc>
                <a:spcPct val="100000"/>
              </a:lnSpc>
              <a:spcBef>
                <a:spcPts val="0"/>
              </a:spcBef>
              <a:spcAft>
                <a:spcPts val="0"/>
              </a:spcAft>
              <a:buClr>
                <a:srgbClr val="000000"/>
              </a:buClr>
              <a:buSzPts val="1200"/>
              <a:buFont typeface="Arial"/>
              <a:buNone/>
              <a:defRPr/>
            </a:lvl2pPr>
            <a:lvl3pPr indent="0" lvl="2" marL="0" marR="0" algn="r">
              <a:lnSpc>
                <a:spcPct val="100000"/>
              </a:lnSpc>
              <a:spcBef>
                <a:spcPts val="0"/>
              </a:spcBef>
              <a:spcAft>
                <a:spcPts val="0"/>
              </a:spcAft>
              <a:buClr>
                <a:srgbClr val="000000"/>
              </a:buClr>
              <a:buSzPts val="1200"/>
              <a:buFont typeface="Arial"/>
              <a:buNone/>
              <a:defRPr/>
            </a:lvl3pPr>
            <a:lvl4pPr indent="0" lvl="3" marL="0" marR="0" algn="r">
              <a:lnSpc>
                <a:spcPct val="100000"/>
              </a:lnSpc>
              <a:spcBef>
                <a:spcPts val="0"/>
              </a:spcBef>
              <a:spcAft>
                <a:spcPts val="0"/>
              </a:spcAft>
              <a:buClr>
                <a:srgbClr val="000000"/>
              </a:buClr>
              <a:buSzPts val="1200"/>
              <a:buFont typeface="Arial"/>
              <a:buNone/>
              <a:defRPr/>
            </a:lvl4pPr>
            <a:lvl5pPr indent="0" lvl="4" marL="0" marR="0" algn="r">
              <a:lnSpc>
                <a:spcPct val="100000"/>
              </a:lnSpc>
              <a:spcBef>
                <a:spcPts val="0"/>
              </a:spcBef>
              <a:spcAft>
                <a:spcPts val="0"/>
              </a:spcAft>
              <a:buClr>
                <a:srgbClr val="000000"/>
              </a:buClr>
              <a:buSzPts val="1200"/>
              <a:buFont typeface="Arial"/>
              <a:buNone/>
              <a:defRPr/>
            </a:lvl5pPr>
            <a:lvl6pPr indent="0" lvl="5" marL="0" marR="0" algn="r">
              <a:lnSpc>
                <a:spcPct val="100000"/>
              </a:lnSpc>
              <a:spcBef>
                <a:spcPts val="0"/>
              </a:spcBef>
              <a:spcAft>
                <a:spcPts val="0"/>
              </a:spcAft>
              <a:buClr>
                <a:srgbClr val="000000"/>
              </a:buClr>
              <a:buSzPts val="1200"/>
              <a:buFont typeface="Arial"/>
              <a:buNone/>
              <a:defRPr/>
            </a:lvl6pPr>
            <a:lvl7pPr indent="0" lvl="6" marL="0" marR="0" algn="r">
              <a:lnSpc>
                <a:spcPct val="100000"/>
              </a:lnSpc>
              <a:spcBef>
                <a:spcPts val="0"/>
              </a:spcBef>
              <a:spcAft>
                <a:spcPts val="0"/>
              </a:spcAft>
              <a:buClr>
                <a:srgbClr val="000000"/>
              </a:buClr>
              <a:buSzPts val="1200"/>
              <a:buFont typeface="Arial"/>
              <a:buNone/>
              <a:defRPr/>
            </a:lvl7pPr>
            <a:lvl8pPr indent="0" lvl="7" marL="0" marR="0" algn="r">
              <a:lnSpc>
                <a:spcPct val="100000"/>
              </a:lnSpc>
              <a:spcBef>
                <a:spcPts val="0"/>
              </a:spcBef>
              <a:spcAft>
                <a:spcPts val="0"/>
              </a:spcAft>
              <a:buClr>
                <a:srgbClr val="000000"/>
              </a:buClr>
              <a:buSzPts val="1200"/>
              <a:buFont typeface="Arial"/>
              <a:buNone/>
              <a:defRPr/>
            </a:lvl8pPr>
            <a:lvl9pPr indent="0" lvl="8" marL="0" marR="0" algn="r">
              <a:lnSpc>
                <a:spcPct val="100000"/>
              </a:lnSpc>
              <a:spcBef>
                <a:spcPts val="0"/>
              </a:spcBef>
              <a:spcAft>
                <a:spcPts val="0"/>
              </a:spcAft>
              <a:buClr>
                <a:srgbClr val="000000"/>
              </a:buClr>
              <a:buSzPts val="12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57" name="Shape 57"/>
        <p:cNvGrpSpPr/>
        <p:nvPr/>
      </p:nvGrpSpPr>
      <p:grpSpPr>
        <a:xfrm>
          <a:off x="0" y="0"/>
          <a:ext cx="0" cy="0"/>
          <a:chOff x="0" y="0"/>
          <a:chExt cx="0" cy="0"/>
        </a:xfrm>
      </p:grpSpPr>
      <p:sp>
        <p:nvSpPr>
          <p:cNvPr id="58" name="Google Shape;58;p4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4"/>
          <p:cNvSpPr txBox="1"/>
          <p:nvPr>
            <p:ph idx="11" type="ftr"/>
          </p:nvPr>
        </p:nvSpPr>
        <p:spPr>
          <a:xfrm>
            <a:off x="624419" y="6245225"/>
            <a:ext cx="7401983" cy="476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4"/>
          <p:cNvSpPr txBox="1"/>
          <p:nvPr>
            <p:ph idx="12" type="sldNum"/>
          </p:nvPr>
        </p:nvSpPr>
        <p:spPr>
          <a:xfrm>
            <a:off x="8737600" y="6245225"/>
            <a:ext cx="2844800" cy="476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45"/>
          <p:cNvSpPr txBox="1"/>
          <p:nvPr>
            <p:ph type="title"/>
          </p:nvPr>
        </p:nvSpPr>
        <p:spPr>
          <a:xfrm>
            <a:off x="838200" y="298050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None/>
              <a:defRPr>
                <a:solidFill>
                  <a:srgbClr val="1F3864"/>
                </a:solidFill>
                <a:latin typeface="Book Antiqua"/>
                <a:ea typeface="Book Antiqua"/>
                <a:cs typeface="Book Antiqua"/>
                <a:sym typeface="Book Antiqu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Book Antiqua"/>
                <a:ea typeface="Book Antiqua"/>
                <a:cs typeface="Book Antiqua"/>
                <a:sym typeface="Book Antiqu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Book Antiqua"/>
                <a:ea typeface="Book Antiqua"/>
                <a:cs typeface="Book Antiqua"/>
                <a:sym typeface="Book Antiqu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1pPr>
            <a:lvl2pPr indent="0" lvl="1"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2pPr>
            <a:lvl3pPr indent="0" lvl="2"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3pPr>
            <a:lvl4pPr indent="0" lvl="3"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4pPr>
            <a:lvl5pPr indent="0" lvl="4"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5pPr>
            <a:lvl6pPr indent="0" lvl="5"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6pPr>
            <a:lvl7pPr indent="0" lvl="6"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7pPr>
            <a:lvl8pPr indent="0" lvl="7"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8pPr>
            <a:lvl9pPr indent="0" lvl="8"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theme" Target="../theme/theme3.xml"/><Relationship Id="rId10" Type="http://schemas.openxmlformats.org/officeDocument/2006/relationships/slideLayout" Target="../slideLayouts/slideLayout15.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Book Antiqua"/>
              <a:buNone/>
              <a:defRPr b="0" i="0" sz="4400" u="none" cap="none" strike="noStrike">
                <a:solidFill>
                  <a:schemeClr val="dk1"/>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Book Antiqua"/>
                <a:ea typeface="Book Antiqua"/>
                <a:cs typeface="Book Antiqua"/>
                <a:sym typeface="Book Antiqu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Book Antiqua"/>
                <a:ea typeface="Book Antiqua"/>
                <a:cs typeface="Book Antiqua"/>
                <a:sym typeface="Book Antiqu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Book Antiqua"/>
                <a:ea typeface="Book Antiqua"/>
                <a:cs typeface="Book Antiqua"/>
                <a:sym typeface="Book Antiqu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Book Antiqua"/>
                <a:ea typeface="Book Antiqua"/>
                <a:cs typeface="Book Antiqua"/>
                <a:sym typeface="Book Antiqua"/>
              </a:defRPr>
            </a:lvl1pPr>
            <a:lvl2pPr indent="0" lvl="1" marL="0" marR="0" rtl="0" algn="r">
              <a:spcBef>
                <a:spcPts val="0"/>
              </a:spcBef>
              <a:buNone/>
              <a:defRPr b="0" i="0" sz="1200" u="none" cap="none" strike="noStrike">
                <a:solidFill>
                  <a:srgbClr val="888888"/>
                </a:solidFill>
                <a:latin typeface="Book Antiqua"/>
                <a:ea typeface="Book Antiqua"/>
                <a:cs typeface="Book Antiqua"/>
                <a:sym typeface="Book Antiqua"/>
              </a:defRPr>
            </a:lvl2pPr>
            <a:lvl3pPr indent="0" lvl="2" marL="0" marR="0" rtl="0" algn="r">
              <a:spcBef>
                <a:spcPts val="0"/>
              </a:spcBef>
              <a:buNone/>
              <a:defRPr b="0" i="0" sz="1200" u="none" cap="none" strike="noStrike">
                <a:solidFill>
                  <a:srgbClr val="888888"/>
                </a:solidFill>
                <a:latin typeface="Book Antiqua"/>
                <a:ea typeface="Book Antiqua"/>
                <a:cs typeface="Book Antiqua"/>
                <a:sym typeface="Book Antiqua"/>
              </a:defRPr>
            </a:lvl3pPr>
            <a:lvl4pPr indent="0" lvl="3" marL="0" marR="0" rtl="0" algn="r">
              <a:spcBef>
                <a:spcPts val="0"/>
              </a:spcBef>
              <a:buNone/>
              <a:defRPr b="0" i="0" sz="1200" u="none" cap="none" strike="noStrike">
                <a:solidFill>
                  <a:srgbClr val="888888"/>
                </a:solidFill>
                <a:latin typeface="Book Antiqua"/>
                <a:ea typeface="Book Antiqua"/>
                <a:cs typeface="Book Antiqua"/>
                <a:sym typeface="Book Antiqua"/>
              </a:defRPr>
            </a:lvl4pPr>
            <a:lvl5pPr indent="0" lvl="4" marL="0" marR="0" rtl="0" algn="r">
              <a:spcBef>
                <a:spcPts val="0"/>
              </a:spcBef>
              <a:buNone/>
              <a:defRPr b="0" i="0" sz="1200" u="none" cap="none" strike="noStrike">
                <a:solidFill>
                  <a:srgbClr val="888888"/>
                </a:solidFill>
                <a:latin typeface="Book Antiqua"/>
                <a:ea typeface="Book Antiqua"/>
                <a:cs typeface="Book Antiqua"/>
                <a:sym typeface="Book Antiqua"/>
              </a:defRPr>
            </a:lvl5pPr>
            <a:lvl6pPr indent="0" lvl="5" marL="0" marR="0" rtl="0" algn="r">
              <a:spcBef>
                <a:spcPts val="0"/>
              </a:spcBef>
              <a:buNone/>
              <a:defRPr b="0" i="0" sz="1200" u="none" cap="none" strike="noStrike">
                <a:solidFill>
                  <a:srgbClr val="888888"/>
                </a:solidFill>
                <a:latin typeface="Book Antiqua"/>
                <a:ea typeface="Book Antiqua"/>
                <a:cs typeface="Book Antiqua"/>
                <a:sym typeface="Book Antiqua"/>
              </a:defRPr>
            </a:lvl6pPr>
            <a:lvl7pPr indent="0" lvl="6" marL="0" marR="0" rtl="0" algn="r">
              <a:spcBef>
                <a:spcPts val="0"/>
              </a:spcBef>
              <a:buNone/>
              <a:defRPr b="0" i="0" sz="1200" u="none" cap="none" strike="noStrike">
                <a:solidFill>
                  <a:srgbClr val="888888"/>
                </a:solidFill>
                <a:latin typeface="Book Antiqua"/>
                <a:ea typeface="Book Antiqua"/>
                <a:cs typeface="Book Antiqua"/>
                <a:sym typeface="Book Antiqua"/>
              </a:defRPr>
            </a:lvl7pPr>
            <a:lvl8pPr indent="0" lvl="7" marL="0" marR="0" rtl="0" algn="r">
              <a:spcBef>
                <a:spcPts val="0"/>
              </a:spcBef>
              <a:buNone/>
              <a:defRPr b="0" i="0" sz="1200" u="none" cap="none" strike="noStrike">
                <a:solidFill>
                  <a:srgbClr val="888888"/>
                </a:solidFill>
                <a:latin typeface="Book Antiqua"/>
                <a:ea typeface="Book Antiqua"/>
                <a:cs typeface="Book Antiqua"/>
                <a:sym typeface="Book Antiqua"/>
              </a:defRPr>
            </a:lvl8pPr>
            <a:lvl9pPr indent="0" lvl="8" marL="0" marR="0" rtl="0" algn="r">
              <a:spcBef>
                <a:spcPts val="0"/>
              </a:spcBef>
              <a:buNone/>
              <a:defRPr b="0" i="0" sz="1200" u="none" cap="none" strike="noStrike">
                <a:solidFill>
                  <a:srgbClr val="888888"/>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5" name="Shape 45"/>
        <p:cNvGrpSpPr/>
        <p:nvPr/>
      </p:nvGrpSpPr>
      <p:grpSpPr>
        <a:xfrm>
          <a:off x="0" y="0"/>
          <a:ext cx="0" cy="0"/>
          <a:chOff x="0" y="0"/>
          <a:chExt cx="0" cy="0"/>
        </a:xfrm>
      </p:grpSpPr>
      <p:sp>
        <p:nvSpPr>
          <p:cNvPr id="46" name="Google Shape;46;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vmlDrawing" Target="../drawings/vmlDrawing1.vml"/><Relationship Id="rId4" Type="http://schemas.openxmlformats.org/officeDocument/2006/relationships/image" Target="../media/image5.jpg"/><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11.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9.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4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vmlDrawing" Target="../drawings/vmlDrawing2.vml"/><Relationship Id="rId4" Type="http://schemas.openxmlformats.org/officeDocument/2006/relationships/image" Target="../media/image5.jpg"/><Relationship Id="rId5" Type="http://schemas.openxmlformats.org/officeDocument/2006/relationships/oleObject" Target="../embeddings/oleObject2.bin"/><Relationship Id="rId6" Type="http://schemas.openxmlformats.org/officeDocument/2006/relationships/oleObject" Target="../embeddings/oleObject2.bin"/><Relationship Id="rId7" Type="http://schemas.openxmlformats.org/officeDocument/2006/relationships/image" Target="../media/image12.png"/></Relationships>
</file>

<file path=ppt/slides/_rels/slide22.xml.rels><?xml version="1.0" encoding="UTF-8" standalone="yes"?><Relationships xmlns="http://schemas.openxmlformats.org/package/2006/relationships"><Relationship Id="rId11" Type="http://schemas.openxmlformats.org/officeDocument/2006/relationships/oleObject" Target="../embeddings/oleObject5.bin"/><Relationship Id="rId10" Type="http://schemas.openxmlformats.org/officeDocument/2006/relationships/image" Target="../media/image14.png"/><Relationship Id="rId13" Type="http://schemas.openxmlformats.org/officeDocument/2006/relationships/image" Target="../media/image21.png"/><Relationship Id="rId12" Type="http://schemas.openxmlformats.org/officeDocument/2006/relationships/oleObject" Target="../embeddings/oleObject5.bin"/><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vmlDrawing" Target="../drawings/vmlDrawing3.vml"/><Relationship Id="rId4" Type="http://schemas.openxmlformats.org/officeDocument/2006/relationships/image" Target="../media/image5.jpg"/><Relationship Id="rId9" Type="http://schemas.openxmlformats.org/officeDocument/2006/relationships/oleObject" Target="../embeddings/oleObject4.bin"/><Relationship Id="rId15" Type="http://schemas.openxmlformats.org/officeDocument/2006/relationships/oleObject" Target="../embeddings/oleObject6.bin"/><Relationship Id="rId14" Type="http://schemas.openxmlformats.org/officeDocument/2006/relationships/oleObject" Target="../embeddings/oleObject6.bin"/><Relationship Id="rId16" Type="http://schemas.openxmlformats.org/officeDocument/2006/relationships/image" Target="../media/image18.png"/><Relationship Id="rId5" Type="http://schemas.openxmlformats.org/officeDocument/2006/relationships/oleObject" Target="../embeddings/oleObject3.bin"/><Relationship Id="rId6" Type="http://schemas.openxmlformats.org/officeDocument/2006/relationships/oleObject" Target="../embeddings/oleObject3.bin"/><Relationship Id="rId7" Type="http://schemas.openxmlformats.org/officeDocument/2006/relationships/image" Target="../media/image19.png"/><Relationship Id="rId8"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vmlDrawing" Target="../drawings/vmlDrawing4.vml"/><Relationship Id="rId4" Type="http://schemas.openxmlformats.org/officeDocument/2006/relationships/image" Target="../media/image5.jpg"/><Relationship Id="rId5" Type="http://schemas.openxmlformats.org/officeDocument/2006/relationships/oleObject" Target="../embeddings/oleObject7.bin"/><Relationship Id="rId6" Type="http://schemas.openxmlformats.org/officeDocument/2006/relationships/oleObject" Target="../embeddings/oleObject7.bin"/><Relationship Id="rId7"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vmlDrawing" Target="../drawings/vmlDrawing5.vml"/><Relationship Id="rId4" Type="http://schemas.openxmlformats.org/officeDocument/2006/relationships/image" Target="../media/image5.jpg"/><Relationship Id="rId5" Type="http://schemas.openxmlformats.org/officeDocument/2006/relationships/oleObject" Target="../embeddings/oleObject8.bin"/><Relationship Id="rId6" Type="http://schemas.openxmlformats.org/officeDocument/2006/relationships/oleObject" Target="../embeddings/oleObject8.bin"/><Relationship Id="rId7"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vmlDrawing" Target="../drawings/vmlDrawing6.vml"/><Relationship Id="rId4" Type="http://schemas.openxmlformats.org/officeDocument/2006/relationships/image" Target="../media/image5.jpg"/><Relationship Id="rId5" Type="http://schemas.openxmlformats.org/officeDocument/2006/relationships/oleObject" Target="../embeddings/oleObject9.bin"/><Relationship Id="rId6" Type="http://schemas.openxmlformats.org/officeDocument/2006/relationships/oleObject" Target="../embeddings/oleObject9.bin"/><Relationship Id="rId7" Type="http://schemas.openxmlformats.org/officeDocument/2006/relationships/image" Target="../media/image13.png"/></Relationships>
</file>

<file path=ppt/slides/_rels/slide29.xml.rels><?xml version="1.0" encoding="UTF-8" standalone="yes"?><Relationships xmlns="http://schemas.openxmlformats.org/package/2006/relationships"><Relationship Id="rId10"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vmlDrawing" Target="../drawings/vmlDrawing7.vml"/><Relationship Id="rId4" Type="http://schemas.openxmlformats.org/officeDocument/2006/relationships/image" Target="../media/image5.jpg"/><Relationship Id="rId9" Type="http://schemas.openxmlformats.org/officeDocument/2006/relationships/image" Target="../media/image23.png"/><Relationship Id="rId5" Type="http://schemas.openxmlformats.org/officeDocument/2006/relationships/oleObject" Target="../embeddings/oleObject10.bin"/><Relationship Id="rId6" Type="http://schemas.openxmlformats.org/officeDocument/2006/relationships/oleObject" Target="../embeddings/oleObject10.bin"/><Relationship Id="rId7" Type="http://schemas.openxmlformats.org/officeDocument/2006/relationships/image" Target="../media/image13.png"/><Relationship Id="rId8"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42.png"/></Relationships>
</file>

<file path=ppt/slides/_rels/slide30.xml.rels><?xml version="1.0" encoding="UTF-8" standalone="yes"?><Relationships xmlns="http://schemas.openxmlformats.org/package/2006/relationships"><Relationship Id="rId10"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vmlDrawing" Target="../drawings/vmlDrawing8.vml"/><Relationship Id="rId4" Type="http://schemas.openxmlformats.org/officeDocument/2006/relationships/image" Target="../media/image5.jpg"/><Relationship Id="rId9" Type="http://schemas.openxmlformats.org/officeDocument/2006/relationships/image" Target="../media/image23.png"/><Relationship Id="rId5" Type="http://schemas.openxmlformats.org/officeDocument/2006/relationships/oleObject" Target="../embeddings/oleObject11.bin"/><Relationship Id="rId6" Type="http://schemas.openxmlformats.org/officeDocument/2006/relationships/oleObject" Target="../embeddings/oleObject11.bin"/><Relationship Id="rId7" Type="http://schemas.openxmlformats.org/officeDocument/2006/relationships/image" Target="../media/image13.png"/><Relationship Id="rId8" Type="http://schemas.openxmlformats.org/officeDocument/2006/relationships/image" Target="../media/image44.png"/></Relationships>
</file>

<file path=ppt/slides/_rels/slide31.xml.rels><?xml version="1.0" encoding="UTF-8" standalone="yes"?><Relationships xmlns="http://schemas.openxmlformats.org/package/2006/relationships"><Relationship Id="rId20" Type="http://schemas.openxmlformats.org/officeDocument/2006/relationships/oleObject" Target="../embeddings/oleObject17.bin"/><Relationship Id="rId22" Type="http://schemas.openxmlformats.org/officeDocument/2006/relationships/image" Target="../media/image26.png"/><Relationship Id="rId21" Type="http://schemas.openxmlformats.org/officeDocument/2006/relationships/oleObject" Target="../embeddings/oleObject17.bin"/><Relationship Id="rId24" Type="http://schemas.openxmlformats.org/officeDocument/2006/relationships/oleObject" Target="../embeddings/oleObject18.bin"/><Relationship Id="rId23" Type="http://schemas.openxmlformats.org/officeDocument/2006/relationships/oleObject" Target="../embeddings/oleObject18.bin"/><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vmlDrawing" Target="../drawings/vmlDrawing9.vml"/><Relationship Id="rId4" Type="http://schemas.openxmlformats.org/officeDocument/2006/relationships/image" Target="../media/image5.jpg"/><Relationship Id="rId9" Type="http://schemas.openxmlformats.org/officeDocument/2006/relationships/oleObject" Target="../embeddings/oleObject13.bin"/><Relationship Id="rId26" Type="http://schemas.openxmlformats.org/officeDocument/2006/relationships/oleObject" Target="../embeddings/oleObject19.bin"/><Relationship Id="rId25" Type="http://schemas.openxmlformats.org/officeDocument/2006/relationships/image" Target="../media/image27.png"/><Relationship Id="rId28" Type="http://schemas.openxmlformats.org/officeDocument/2006/relationships/image" Target="../media/image35.png"/><Relationship Id="rId27" Type="http://schemas.openxmlformats.org/officeDocument/2006/relationships/oleObject" Target="../embeddings/oleObject19.bin"/><Relationship Id="rId5" Type="http://schemas.openxmlformats.org/officeDocument/2006/relationships/oleObject" Target="../embeddings/oleObject12.bin"/><Relationship Id="rId6" Type="http://schemas.openxmlformats.org/officeDocument/2006/relationships/oleObject" Target="../embeddings/oleObject12.bin"/><Relationship Id="rId7" Type="http://schemas.openxmlformats.org/officeDocument/2006/relationships/image" Target="../media/image29.png"/><Relationship Id="rId8" Type="http://schemas.openxmlformats.org/officeDocument/2006/relationships/oleObject" Target="../embeddings/oleObject13.bin"/><Relationship Id="rId11" Type="http://schemas.openxmlformats.org/officeDocument/2006/relationships/oleObject" Target="../embeddings/oleObject14.bin"/><Relationship Id="rId10" Type="http://schemas.openxmlformats.org/officeDocument/2006/relationships/image" Target="../media/image28.png"/><Relationship Id="rId13" Type="http://schemas.openxmlformats.org/officeDocument/2006/relationships/image" Target="../media/image37.png"/><Relationship Id="rId12" Type="http://schemas.openxmlformats.org/officeDocument/2006/relationships/oleObject" Target="../embeddings/oleObject14.bin"/><Relationship Id="rId15" Type="http://schemas.openxmlformats.org/officeDocument/2006/relationships/oleObject" Target="../embeddings/oleObject15.bin"/><Relationship Id="rId14" Type="http://schemas.openxmlformats.org/officeDocument/2006/relationships/oleObject" Target="../embeddings/oleObject15.bin"/><Relationship Id="rId17" Type="http://schemas.openxmlformats.org/officeDocument/2006/relationships/oleObject" Target="../embeddings/oleObject16.bin"/><Relationship Id="rId16" Type="http://schemas.openxmlformats.org/officeDocument/2006/relationships/image" Target="../media/image33.png"/><Relationship Id="rId19" Type="http://schemas.openxmlformats.org/officeDocument/2006/relationships/image" Target="../media/image25.png"/><Relationship Id="rId18"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5.jp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5.jp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5.jp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5.jp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5.jp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5.jp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5.jp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5.jp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5.jp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
          <p:cNvSpPr txBox="1"/>
          <p:nvPr>
            <p:ph type="ctrTitle"/>
          </p:nvPr>
        </p:nvSpPr>
        <p:spPr>
          <a:xfrm>
            <a:off x="1612490" y="2813511"/>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F3864"/>
              </a:buClr>
              <a:buSzPts val="3000"/>
              <a:buFont typeface="Book Antiqua"/>
              <a:buNone/>
            </a:pPr>
            <a:r>
              <a:rPr b="1" lang="en-US" sz="3000"/>
              <a:t>Data Warehouse</a:t>
            </a:r>
            <a:br>
              <a:rPr lang="en-US" sz="3000">
                <a:latin typeface="Book Antiqua"/>
                <a:ea typeface="Book Antiqua"/>
                <a:cs typeface="Book Antiqua"/>
                <a:sym typeface="Book Antiqua"/>
              </a:rPr>
            </a:br>
            <a:br>
              <a:rPr lang="en-US" sz="3000">
                <a:latin typeface="Book Antiqua"/>
                <a:ea typeface="Book Antiqua"/>
                <a:cs typeface="Book Antiqua"/>
                <a:sym typeface="Book Antiqua"/>
              </a:rPr>
            </a:br>
            <a:r>
              <a:rPr b="1" lang="en-US" sz="3000">
                <a:latin typeface="Book Antiqua"/>
                <a:ea typeface="Book Antiqua"/>
                <a:cs typeface="Book Antiqua"/>
                <a:sym typeface="Book Antiqua"/>
              </a:rPr>
              <a:t>Program Studi Sistem Informasi</a:t>
            </a:r>
            <a:br>
              <a:rPr b="1" lang="en-US" sz="3000">
                <a:latin typeface="Book Antiqua"/>
                <a:ea typeface="Book Antiqua"/>
                <a:cs typeface="Book Antiqua"/>
                <a:sym typeface="Book Antiqua"/>
              </a:rPr>
            </a:br>
            <a:r>
              <a:rPr b="1" lang="en-US" sz="3000">
                <a:latin typeface="Book Antiqua"/>
                <a:ea typeface="Book Antiqua"/>
                <a:cs typeface="Book Antiqua"/>
                <a:sym typeface="Book Antiqua"/>
              </a:rPr>
              <a:t>Fakultas Ilmu Komputer dan Rekayasa</a:t>
            </a:r>
            <a:endParaRPr b="1" sz="3000">
              <a:latin typeface="Book Antiqua"/>
              <a:ea typeface="Book Antiqua"/>
              <a:cs typeface="Book Antiqua"/>
              <a:sym typeface="Book Antiqua"/>
            </a:endParaRPr>
          </a:p>
        </p:txBody>
      </p:sp>
      <p:sp>
        <p:nvSpPr>
          <p:cNvPr id="104" name="Google Shape;104;p1"/>
          <p:cNvSpPr txBox="1"/>
          <p:nvPr/>
        </p:nvSpPr>
        <p:spPr>
          <a:xfrm>
            <a:off x="189037" y="6197699"/>
            <a:ext cx="64807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2060"/>
                </a:solidFill>
                <a:latin typeface="Book Antiqua"/>
                <a:ea typeface="Book Antiqua"/>
                <a:cs typeface="Book Antiqua"/>
                <a:sym typeface="Book Antiqua"/>
              </a:rPr>
              <a:t>Dr. Mardiani, S.Si., M.T.I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7"/>
          <p:cNvSpPr txBox="1"/>
          <p:nvPr>
            <p:ph type="title"/>
          </p:nvPr>
        </p:nvSpPr>
        <p:spPr>
          <a:xfrm>
            <a:off x="906686" y="489763"/>
            <a:ext cx="10369868" cy="7064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sz="4000"/>
              <a:t>Example Decision Tree 1</a:t>
            </a:r>
            <a:endParaRPr/>
          </a:p>
        </p:txBody>
      </p:sp>
      <p:sp>
        <p:nvSpPr>
          <p:cNvPr id="159" name="Google Shape;159;p7"/>
          <p:cNvSpPr/>
          <p:nvPr/>
        </p:nvSpPr>
        <p:spPr>
          <a:xfrm>
            <a:off x="4463707" y="1465279"/>
            <a:ext cx="2540458" cy="647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Humidity</a:t>
            </a:r>
            <a:endParaRPr/>
          </a:p>
        </p:txBody>
      </p:sp>
      <p:cxnSp>
        <p:nvCxnSpPr>
          <p:cNvPr id="160" name="Google Shape;160;p7"/>
          <p:cNvCxnSpPr/>
          <p:nvPr/>
        </p:nvCxnSpPr>
        <p:spPr>
          <a:xfrm flipH="1">
            <a:off x="3917610" y="1898669"/>
            <a:ext cx="636115" cy="503237"/>
          </a:xfrm>
          <a:prstGeom prst="straightConnector1">
            <a:avLst/>
          </a:prstGeom>
          <a:noFill/>
          <a:ln cap="flat" cmpd="sng" w="9525">
            <a:solidFill>
              <a:schemeClr val="dk1"/>
            </a:solidFill>
            <a:prstDash val="solid"/>
            <a:round/>
            <a:headEnd len="med" w="med" type="none"/>
            <a:tailEnd len="med" w="med" type="triangle"/>
          </a:ln>
        </p:spPr>
      </p:cxnSp>
      <p:cxnSp>
        <p:nvCxnSpPr>
          <p:cNvPr id="161" name="Google Shape;161;p7"/>
          <p:cNvCxnSpPr/>
          <p:nvPr/>
        </p:nvCxnSpPr>
        <p:spPr>
          <a:xfrm>
            <a:off x="6912149" y="1898669"/>
            <a:ext cx="636115" cy="503237"/>
          </a:xfrm>
          <a:prstGeom prst="straightConnector1">
            <a:avLst/>
          </a:prstGeom>
          <a:noFill/>
          <a:ln cap="flat" cmpd="sng" w="9525">
            <a:solidFill>
              <a:schemeClr val="dk1"/>
            </a:solidFill>
            <a:prstDash val="solid"/>
            <a:round/>
            <a:headEnd len="med" w="med" type="none"/>
            <a:tailEnd len="med" w="med" type="triangle"/>
          </a:ln>
        </p:spPr>
      </p:cxnSp>
      <p:sp>
        <p:nvSpPr>
          <p:cNvPr id="162" name="Google Shape;162;p7"/>
          <p:cNvSpPr/>
          <p:nvPr/>
        </p:nvSpPr>
        <p:spPr>
          <a:xfrm>
            <a:off x="2739397" y="2401906"/>
            <a:ext cx="2268409" cy="576263"/>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Outlook</a:t>
            </a:r>
            <a:endParaRPr/>
          </a:p>
        </p:txBody>
      </p:sp>
      <p:sp>
        <p:nvSpPr>
          <p:cNvPr id="163" name="Google Shape;163;p7"/>
          <p:cNvSpPr/>
          <p:nvPr/>
        </p:nvSpPr>
        <p:spPr>
          <a:xfrm>
            <a:off x="6822133" y="2401906"/>
            <a:ext cx="1906343" cy="576263"/>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Outlook</a:t>
            </a:r>
            <a:endParaRPr/>
          </a:p>
        </p:txBody>
      </p:sp>
      <p:cxnSp>
        <p:nvCxnSpPr>
          <p:cNvPr id="164" name="Google Shape;164;p7"/>
          <p:cNvCxnSpPr/>
          <p:nvPr/>
        </p:nvCxnSpPr>
        <p:spPr>
          <a:xfrm flipH="1">
            <a:off x="833055" y="2762267"/>
            <a:ext cx="1906343" cy="863600"/>
          </a:xfrm>
          <a:prstGeom prst="straightConnector1">
            <a:avLst/>
          </a:prstGeom>
          <a:noFill/>
          <a:ln cap="flat" cmpd="sng" w="9525">
            <a:solidFill>
              <a:schemeClr val="dk1"/>
            </a:solidFill>
            <a:prstDash val="solid"/>
            <a:round/>
            <a:headEnd len="med" w="med" type="none"/>
            <a:tailEnd len="med" w="med" type="triangle"/>
          </a:ln>
        </p:spPr>
      </p:cxnSp>
      <p:cxnSp>
        <p:nvCxnSpPr>
          <p:cNvPr id="165" name="Google Shape;165;p7"/>
          <p:cNvCxnSpPr/>
          <p:nvPr/>
        </p:nvCxnSpPr>
        <p:spPr>
          <a:xfrm flipH="1">
            <a:off x="2557365" y="2978167"/>
            <a:ext cx="998179" cy="863600"/>
          </a:xfrm>
          <a:prstGeom prst="straightConnector1">
            <a:avLst/>
          </a:prstGeom>
          <a:noFill/>
          <a:ln cap="flat" cmpd="sng" w="9525">
            <a:solidFill>
              <a:schemeClr val="dk1"/>
            </a:solidFill>
            <a:prstDash val="solid"/>
            <a:round/>
            <a:headEnd len="med" w="med" type="none"/>
            <a:tailEnd len="med" w="med" type="triangle"/>
          </a:ln>
        </p:spPr>
      </p:cxnSp>
      <p:cxnSp>
        <p:nvCxnSpPr>
          <p:cNvPr id="166" name="Google Shape;166;p7"/>
          <p:cNvCxnSpPr/>
          <p:nvPr/>
        </p:nvCxnSpPr>
        <p:spPr>
          <a:xfrm flipH="1">
            <a:off x="4099642" y="2978167"/>
            <a:ext cx="90017" cy="1008062"/>
          </a:xfrm>
          <a:prstGeom prst="straightConnector1">
            <a:avLst/>
          </a:prstGeom>
          <a:noFill/>
          <a:ln cap="flat" cmpd="sng" w="9525">
            <a:solidFill>
              <a:schemeClr val="dk1"/>
            </a:solidFill>
            <a:prstDash val="solid"/>
            <a:round/>
            <a:headEnd len="med" w="med" type="none"/>
            <a:tailEnd len="med" w="med" type="triangle"/>
          </a:ln>
        </p:spPr>
      </p:cxnSp>
      <p:sp>
        <p:nvSpPr>
          <p:cNvPr id="167" name="Google Shape;167;p7"/>
          <p:cNvSpPr/>
          <p:nvPr/>
        </p:nvSpPr>
        <p:spPr>
          <a:xfrm>
            <a:off x="3283494" y="3986229"/>
            <a:ext cx="1632294" cy="431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Windy</a:t>
            </a:r>
            <a:endParaRPr/>
          </a:p>
        </p:txBody>
      </p:sp>
      <p:cxnSp>
        <p:nvCxnSpPr>
          <p:cNvPr id="168" name="Google Shape;168;p7"/>
          <p:cNvCxnSpPr/>
          <p:nvPr/>
        </p:nvCxnSpPr>
        <p:spPr>
          <a:xfrm flipH="1">
            <a:off x="2891425" y="4357706"/>
            <a:ext cx="636115" cy="792163"/>
          </a:xfrm>
          <a:prstGeom prst="straightConnector1">
            <a:avLst/>
          </a:prstGeom>
          <a:noFill/>
          <a:ln cap="flat" cmpd="sng" w="9525">
            <a:solidFill>
              <a:schemeClr val="dk1"/>
            </a:solidFill>
            <a:prstDash val="solid"/>
            <a:round/>
            <a:headEnd len="med" w="med" type="none"/>
            <a:tailEnd len="med" w="med" type="triangle"/>
          </a:ln>
        </p:spPr>
      </p:cxnSp>
      <p:cxnSp>
        <p:nvCxnSpPr>
          <p:cNvPr id="169" name="Google Shape;169;p7"/>
          <p:cNvCxnSpPr/>
          <p:nvPr/>
        </p:nvCxnSpPr>
        <p:spPr>
          <a:xfrm>
            <a:off x="4463708" y="4406917"/>
            <a:ext cx="452081" cy="792162"/>
          </a:xfrm>
          <a:prstGeom prst="straightConnector1">
            <a:avLst/>
          </a:prstGeom>
          <a:noFill/>
          <a:ln cap="flat" cmpd="sng" w="9525">
            <a:solidFill>
              <a:schemeClr val="dk1"/>
            </a:solidFill>
            <a:prstDash val="solid"/>
            <a:round/>
            <a:headEnd len="med" w="med" type="none"/>
            <a:tailEnd len="med" w="med" type="triangle"/>
          </a:ln>
        </p:spPr>
      </p:cxnSp>
      <p:sp>
        <p:nvSpPr>
          <p:cNvPr id="170" name="Google Shape;170;p7"/>
          <p:cNvSpPr/>
          <p:nvPr/>
        </p:nvSpPr>
        <p:spPr>
          <a:xfrm>
            <a:off x="561006" y="3625867"/>
            <a:ext cx="636115"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no</a:t>
            </a:r>
            <a:endParaRPr/>
          </a:p>
        </p:txBody>
      </p:sp>
      <p:sp>
        <p:nvSpPr>
          <p:cNvPr id="171" name="Google Shape;171;p7"/>
          <p:cNvSpPr/>
          <p:nvPr/>
        </p:nvSpPr>
        <p:spPr>
          <a:xfrm>
            <a:off x="2195299" y="3841767"/>
            <a:ext cx="636115"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yes</a:t>
            </a:r>
            <a:endParaRPr/>
          </a:p>
        </p:txBody>
      </p:sp>
      <p:sp>
        <p:nvSpPr>
          <p:cNvPr id="172" name="Google Shape;172;p7"/>
          <p:cNvSpPr/>
          <p:nvPr/>
        </p:nvSpPr>
        <p:spPr>
          <a:xfrm>
            <a:off x="2585370" y="5138756"/>
            <a:ext cx="636115" cy="5762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no</a:t>
            </a:r>
            <a:endParaRPr/>
          </a:p>
        </p:txBody>
      </p:sp>
      <p:sp>
        <p:nvSpPr>
          <p:cNvPr id="173" name="Google Shape;173;p7"/>
          <p:cNvSpPr/>
          <p:nvPr/>
        </p:nvSpPr>
        <p:spPr>
          <a:xfrm>
            <a:off x="4553725" y="5210192"/>
            <a:ext cx="636115"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yes</a:t>
            </a:r>
            <a:endParaRPr/>
          </a:p>
        </p:txBody>
      </p:sp>
      <p:cxnSp>
        <p:nvCxnSpPr>
          <p:cNvPr id="174" name="Google Shape;174;p7"/>
          <p:cNvCxnSpPr/>
          <p:nvPr/>
        </p:nvCxnSpPr>
        <p:spPr>
          <a:xfrm>
            <a:off x="8636458" y="2833706"/>
            <a:ext cx="1452262" cy="720725"/>
          </a:xfrm>
          <a:prstGeom prst="straightConnector1">
            <a:avLst/>
          </a:prstGeom>
          <a:noFill/>
          <a:ln cap="flat" cmpd="sng" w="9525">
            <a:solidFill>
              <a:schemeClr val="dk1"/>
            </a:solidFill>
            <a:prstDash val="solid"/>
            <a:round/>
            <a:headEnd len="med" w="med" type="none"/>
            <a:tailEnd len="med" w="med" type="triangle"/>
          </a:ln>
        </p:spPr>
      </p:cxnSp>
      <p:sp>
        <p:nvSpPr>
          <p:cNvPr id="175" name="Google Shape;175;p7"/>
          <p:cNvSpPr/>
          <p:nvPr/>
        </p:nvSpPr>
        <p:spPr>
          <a:xfrm>
            <a:off x="9230566" y="3554429"/>
            <a:ext cx="1632294" cy="431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Windy</a:t>
            </a:r>
            <a:endParaRPr/>
          </a:p>
        </p:txBody>
      </p:sp>
      <p:cxnSp>
        <p:nvCxnSpPr>
          <p:cNvPr id="176" name="Google Shape;176;p7"/>
          <p:cNvCxnSpPr/>
          <p:nvPr/>
        </p:nvCxnSpPr>
        <p:spPr>
          <a:xfrm flipH="1">
            <a:off x="9180557" y="3964004"/>
            <a:ext cx="454082" cy="863600"/>
          </a:xfrm>
          <a:prstGeom prst="straightConnector1">
            <a:avLst/>
          </a:prstGeom>
          <a:noFill/>
          <a:ln cap="flat" cmpd="sng" w="9525">
            <a:solidFill>
              <a:schemeClr val="dk1"/>
            </a:solidFill>
            <a:prstDash val="solid"/>
            <a:round/>
            <a:headEnd len="med" w="med" type="none"/>
            <a:tailEnd len="med" w="med" type="triangle"/>
          </a:ln>
        </p:spPr>
      </p:cxnSp>
      <p:cxnSp>
        <p:nvCxnSpPr>
          <p:cNvPr id="177" name="Google Shape;177;p7"/>
          <p:cNvCxnSpPr/>
          <p:nvPr/>
        </p:nvCxnSpPr>
        <p:spPr>
          <a:xfrm>
            <a:off x="10542804" y="3937019"/>
            <a:ext cx="452081" cy="935037"/>
          </a:xfrm>
          <a:prstGeom prst="straightConnector1">
            <a:avLst/>
          </a:prstGeom>
          <a:noFill/>
          <a:ln cap="flat" cmpd="sng" w="9525">
            <a:solidFill>
              <a:schemeClr val="dk1"/>
            </a:solidFill>
            <a:prstDash val="solid"/>
            <a:round/>
            <a:headEnd len="med" w="med" type="none"/>
            <a:tailEnd len="med" w="med" type="triangle"/>
          </a:ln>
        </p:spPr>
      </p:cxnSp>
      <p:sp>
        <p:nvSpPr>
          <p:cNvPr id="178" name="Google Shape;178;p7"/>
          <p:cNvSpPr/>
          <p:nvPr/>
        </p:nvSpPr>
        <p:spPr>
          <a:xfrm>
            <a:off x="10632819" y="4849831"/>
            <a:ext cx="636115" cy="5762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yes</a:t>
            </a:r>
            <a:endParaRPr/>
          </a:p>
        </p:txBody>
      </p:sp>
      <p:cxnSp>
        <p:nvCxnSpPr>
          <p:cNvPr id="179" name="Google Shape;179;p7"/>
          <p:cNvCxnSpPr/>
          <p:nvPr/>
        </p:nvCxnSpPr>
        <p:spPr>
          <a:xfrm flipH="1">
            <a:off x="6005986" y="2833706"/>
            <a:ext cx="906163" cy="720725"/>
          </a:xfrm>
          <a:prstGeom prst="straightConnector1">
            <a:avLst/>
          </a:prstGeom>
          <a:noFill/>
          <a:ln cap="flat" cmpd="sng" w="9525">
            <a:solidFill>
              <a:schemeClr val="dk1"/>
            </a:solidFill>
            <a:prstDash val="solid"/>
            <a:round/>
            <a:headEnd len="med" w="med" type="none"/>
            <a:tailEnd len="med" w="med" type="triangle"/>
          </a:ln>
        </p:spPr>
      </p:cxnSp>
      <p:cxnSp>
        <p:nvCxnSpPr>
          <p:cNvPr id="180" name="Google Shape;180;p7"/>
          <p:cNvCxnSpPr/>
          <p:nvPr/>
        </p:nvCxnSpPr>
        <p:spPr>
          <a:xfrm>
            <a:off x="7820311" y="2978169"/>
            <a:ext cx="0" cy="720725"/>
          </a:xfrm>
          <a:prstGeom prst="straightConnector1">
            <a:avLst/>
          </a:prstGeom>
          <a:noFill/>
          <a:ln cap="flat" cmpd="sng" w="9525">
            <a:solidFill>
              <a:schemeClr val="dk1"/>
            </a:solidFill>
            <a:prstDash val="solid"/>
            <a:round/>
            <a:headEnd len="med" w="med" type="none"/>
            <a:tailEnd len="med" w="med" type="triangle"/>
          </a:ln>
        </p:spPr>
      </p:cxnSp>
      <p:sp>
        <p:nvSpPr>
          <p:cNvPr id="181" name="Google Shape;181;p7"/>
          <p:cNvSpPr/>
          <p:nvPr/>
        </p:nvSpPr>
        <p:spPr>
          <a:xfrm>
            <a:off x="7498255" y="3698892"/>
            <a:ext cx="636115"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yes</a:t>
            </a:r>
            <a:endParaRPr/>
          </a:p>
        </p:txBody>
      </p:sp>
      <p:sp>
        <p:nvSpPr>
          <p:cNvPr id="182" name="Google Shape;182;p7"/>
          <p:cNvSpPr/>
          <p:nvPr/>
        </p:nvSpPr>
        <p:spPr>
          <a:xfrm>
            <a:off x="5719934" y="3554431"/>
            <a:ext cx="636115" cy="5762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yes</a:t>
            </a:r>
            <a:endParaRPr/>
          </a:p>
        </p:txBody>
      </p:sp>
      <p:sp>
        <p:nvSpPr>
          <p:cNvPr id="183" name="Google Shape;183;p7"/>
          <p:cNvSpPr txBox="1"/>
          <p:nvPr/>
        </p:nvSpPr>
        <p:spPr>
          <a:xfrm>
            <a:off x="3555532" y="1851042"/>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high</a:t>
            </a:r>
            <a:endParaRPr/>
          </a:p>
        </p:txBody>
      </p:sp>
      <p:sp>
        <p:nvSpPr>
          <p:cNvPr id="184" name="Google Shape;184;p7"/>
          <p:cNvSpPr txBox="1"/>
          <p:nvPr/>
        </p:nvSpPr>
        <p:spPr>
          <a:xfrm>
            <a:off x="7184683" y="1825642"/>
            <a:ext cx="856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normal</a:t>
            </a:r>
            <a:endParaRPr/>
          </a:p>
        </p:txBody>
      </p:sp>
      <p:sp>
        <p:nvSpPr>
          <p:cNvPr id="185" name="Google Shape;185;p7"/>
          <p:cNvSpPr txBox="1"/>
          <p:nvPr/>
        </p:nvSpPr>
        <p:spPr>
          <a:xfrm>
            <a:off x="1167701" y="2781317"/>
            <a:ext cx="7398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sunny</a:t>
            </a:r>
            <a:endParaRPr/>
          </a:p>
        </p:txBody>
      </p:sp>
      <p:sp>
        <p:nvSpPr>
          <p:cNvPr id="186" name="Google Shape;186;p7"/>
          <p:cNvSpPr txBox="1"/>
          <p:nvPr/>
        </p:nvSpPr>
        <p:spPr>
          <a:xfrm>
            <a:off x="2245205" y="3070242"/>
            <a:ext cx="970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overcast</a:t>
            </a:r>
            <a:endParaRPr/>
          </a:p>
        </p:txBody>
      </p:sp>
      <p:sp>
        <p:nvSpPr>
          <p:cNvPr id="187" name="Google Shape;187;p7"/>
          <p:cNvSpPr txBox="1"/>
          <p:nvPr/>
        </p:nvSpPr>
        <p:spPr>
          <a:xfrm>
            <a:off x="4167173" y="3213117"/>
            <a:ext cx="6453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rainy</a:t>
            </a:r>
            <a:endParaRPr/>
          </a:p>
        </p:txBody>
      </p:sp>
      <p:sp>
        <p:nvSpPr>
          <p:cNvPr id="188" name="Google Shape;188;p7"/>
          <p:cNvSpPr txBox="1"/>
          <p:nvPr/>
        </p:nvSpPr>
        <p:spPr>
          <a:xfrm>
            <a:off x="5548490" y="2906730"/>
            <a:ext cx="7398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sunny</a:t>
            </a:r>
            <a:endParaRPr/>
          </a:p>
        </p:txBody>
      </p:sp>
      <p:sp>
        <p:nvSpPr>
          <p:cNvPr id="189" name="Google Shape;189;p7"/>
          <p:cNvSpPr txBox="1"/>
          <p:nvPr/>
        </p:nvSpPr>
        <p:spPr>
          <a:xfrm>
            <a:off x="7170092" y="3122630"/>
            <a:ext cx="970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overcast</a:t>
            </a:r>
            <a:endParaRPr/>
          </a:p>
        </p:txBody>
      </p:sp>
      <p:sp>
        <p:nvSpPr>
          <p:cNvPr id="190" name="Google Shape;190;p7"/>
          <p:cNvSpPr txBox="1"/>
          <p:nvPr/>
        </p:nvSpPr>
        <p:spPr>
          <a:xfrm>
            <a:off x="9182075" y="2833705"/>
            <a:ext cx="6453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rainy</a:t>
            </a:r>
            <a:endParaRPr/>
          </a:p>
        </p:txBody>
      </p:sp>
      <p:sp>
        <p:nvSpPr>
          <p:cNvPr id="191" name="Google Shape;191;p7"/>
          <p:cNvSpPr/>
          <p:nvPr/>
        </p:nvSpPr>
        <p:spPr>
          <a:xfrm>
            <a:off x="8880503" y="4811731"/>
            <a:ext cx="636115" cy="5762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no</a:t>
            </a:r>
            <a:endParaRPr/>
          </a:p>
        </p:txBody>
      </p:sp>
      <p:sp>
        <p:nvSpPr>
          <p:cNvPr id="192" name="Google Shape;192;p7"/>
          <p:cNvSpPr txBox="1"/>
          <p:nvPr/>
        </p:nvSpPr>
        <p:spPr>
          <a:xfrm>
            <a:off x="2563800" y="4491055"/>
            <a:ext cx="5790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true</a:t>
            </a:r>
            <a:endParaRPr/>
          </a:p>
        </p:txBody>
      </p:sp>
      <p:sp>
        <p:nvSpPr>
          <p:cNvPr id="193" name="Google Shape;193;p7"/>
          <p:cNvSpPr txBox="1"/>
          <p:nvPr/>
        </p:nvSpPr>
        <p:spPr>
          <a:xfrm>
            <a:off x="4258002" y="4510105"/>
            <a:ext cx="619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false</a:t>
            </a:r>
            <a:endParaRPr/>
          </a:p>
        </p:txBody>
      </p:sp>
      <p:sp>
        <p:nvSpPr>
          <p:cNvPr id="194" name="Google Shape;194;p7"/>
          <p:cNvSpPr txBox="1"/>
          <p:nvPr/>
        </p:nvSpPr>
        <p:spPr>
          <a:xfrm>
            <a:off x="8824927" y="4130692"/>
            <a:ext cx="5790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true</a:t>
            </a:r>
            <a:endParaRPr/>
          </a:p>
        </p:txBody>
      </p:sp>
      <p:sp>
        <p:nvSpPr>
          <p:cNvPr id="195" name="Google Shape;195;p7"/>
          <p:cNvSpPr txBox="1"/>
          <p:nvPr/>
        </p:nvSpPr>
        <p:spPr>
          <a:xfrm>
            <a:off x="10273086" y="4202130"/>
            <a:ext cx="619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false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500"/>
                                        <p:tgtEl>
                                          <p:spTgt spid="1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500"/>
                                        <p:tgtEl>
                                          <p:spTgt spid="1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500"/>
                                        <p:tgtEl>
                                          <p:spTgt spid="1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199" name="Shape 199"/>
        <p:cNvGrpSpPr/>
        <p:nvPr/>
      </p:nvGrpSpPr>
      <p:grpSpPr>
        <a:xfrm>
          <a:off x="0" y="0"/>
          <a:ext cx="0" cy="0"/>
          <a:chOff x="0" y="0"/>
          <a:chExt cx="0" cy="0"/>
        </a:xfrm>
      </p:grpSpPr>
      <p:sp>
        <p:nvSpPr>
          <p:cNvPr id="200" name="Google Shape;200;p8"/>
          <p:cNvSpPr txBox="1"/>
          <p:nvPr>
            <p:ph type="title"/>
          </p:nvPr>
        </p:nvSpPr>
        <p:spPr>
          <a:xfrm>
            <a:off x="838200" y="298050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Example of a Decision Tree</a:t>
            </a:r>
            <a:endParaRPr/>
          </a:p>
        </p:txBody>
      </p:sp>
      <p:grpSp>
        <p:nvGrpSpPr>
          <p:cNvPr id="201" name="Google Shape;201;p8"/>
          <p:cNvGrpSpPr/>
          <p:nvPr/>
        </p:nvGrpSpPr>
        <p:grpSpPr>
          <a:xfrm>
            <a:off x="719033" y="1468378"/>
            <a:ext cx="4492809" cy="4564123"/>
            <a:chOff x="288" y="792"/>
            <a:chExt cx="2246" cy="2875"/>
          </a:xfrm>
        </p:grpSpPr>
        <p:graphicFrame>
          <p:nvGraphicFramePr>
            <p:cNvPr id="202" name="Google Shape;202;p8"/>
            <p:cNvGraphicFramePr/>
            <p:nvPr/>
          </p:nvGraphicFramePr>
          <p:xfrm>
            <a:off x="288" y="1344"/>
            <a:ext cx="2246" cy="2323"/>
          </p:xfrm>
          <a:graphic>
            <a:graphicData uri="http://schemas.openxmlformats.org/presentationml/2006/ole">
              <mc:AlternateContent>
                <mc:Choice Requires="v">
                  <p:oleObj r:id="rId5" imgH="2323" imgW="2246" progId="Word.Document.8" spid="_x0000_s1">
                    <p:embed/>
                  </p:oleObj>
                </mc:Choice>
                <mc:Fallback>
                  <p:oleObj r:id="rId6" imgH="2323" imgW="2246" progId="Word.Document.8">
                    <p:embed/>
                    <p:pic>
                      <p:nvPicPr>
                        <p:cNvPr id="202" name="Google Shape;202;p8"/>
                        <p:cNvPicPr preferRelativeResize="0"/>
                        <p:nvPr/>
                      </p:nvPicPr>
                      <p:blipFill rotWithShape="1">
                        <a:blip r:embed="rId7">
                          <a:alphaModFix/>
                        </a:blip>
                        <a:srcRect b="0" l="0" r="0" t="0"/>
                        <a:stretch/>
                      </p:blipFill>
                      <p:spPr>
                        <a:xfrm>
                          <a:off x="288" y="1344"/>
                          <a:ext cx="2246" cy="2323"/>
                        </a:xfrm>
                        <a:prstGeom prst="rect">
                          <a:avLst/>
                        </a:prstGeom>
                        <a:noFill/>
                        <a:ln>
                          <a:noFill/>
                        </a:ln>
                      </p:spPr>
                    </p:pic>
                  </p:oleObj>
                </mc:Fallback>
              </mc:AlternateContent>
            </a:graphicData>
          </a:graphic>
        </p:graphicFrame>
        <p:sp>
          <p:nvSpPr>
            <p:cNvPr id="203" name="Google Shape;203;p8"/>
            <p:cNvSpPr txBox="1"/>
            <p:nvPr/>
          </p:nvSpPr>
          <p:spPr>
            <a:xfrm rot="-2416809">
              <a:off x="792" y="950"/>
              <a:ext cx="553" cy="213"/>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006600"/>
                  </a:solidFill>
                  <a:latin typeface="Arial"/>
                  <a:ea typeface="Arial"/>
                  <a:cs typeface="Arial"/>
                  <a:sym typeface="Arial"/>
                </a:rPr>
                <a:t>categorical</a:t>
              </a:r>
              <a:endParaRPr b="1" sz="1600">
                <a:solidFill>
                  <a:schemeClr val="dk2"/>
                </a:solidFill>
                <a:latin typeface="Arial"/>
                <a:ea typeface="Arial"/>
                <a:cs typeface="Arial"/>
                <a:sym typeface="Arial"/>
              </a:endParaRPr>
            </a:p>
          </p:txBody>
        </p:sp>
        <p:sp>
          <p:nvSpPr>
            <p:cNvPr id="204" name="Google Shape;204;p8"/>
            <p:cNvSpPr txBox="1"/>
            <p:nvPr/>
          </p:nvSpPr>
          <p:spPr>
            <a:xfrm rot="-2416809">
              <a:off x="1224" y="950"/>
              <a:ext cx="553" cy="213"/>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006600"/>
                  </a:solidFill>
                  <a:latin typeface="Arial"/>
                  <a:ea typeface="Arial"/>
                  <a:cs typeface="Arial"/>
                  <a:sym typeface="Arial"/>
                </a:rPr>
                <a:t>categorical</a:t>
              </a:r>
              <a:endParaRPr b="1" sz="1600">
                <a:solidFill>
                  <a:schemeClr val="dk2"/>
                </a:solidFill>
                <a:latin typeface="Arial"/>
                <a:ea typeface="Arial"/>
                <a:cs typeface="Arial"/>
                <a:sym typeface="Arial"/>
              </a:endParaRPr>
            </a:p>
          </p:txBody>
        </p:sp>
        <p:sp>
          <p:nvSpPr>
            <p:cNvPr id="205" name="Google Shape;205;p8"/>
            <p:cNvSpPr txBox="1"/>
            <p:nvPr/>
          </p:nvSpPr>
          <p:spPr>
            <a:xfrm rot="-2416809">
              <a:off x="1751" y="950"/>
              <a:ext cx="567" cy="213"/>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006600"/>
                  </a:solidFill>
                  <a:latin typeface="Arial"/>
                  <a:ea typeface="Arial"/>
                  <a:cs typeface="Arial"/>
                  <a:sym typeface="Arial"/>
                </a:rPr>
                <a:t>continuous</a:t>
              </a:r>
              <a:endParaRPr b="1" sz="1600">
                <a:solidFill>
                  <a:schemeClr val="dk2"/>
                </a:solidFill>
                <a:latin typeface="Arial"/>
                <a:ea typeface="Arial"/>
                <a:cs typeface="Arial"/>
                <a:sym typeface="Arial"/>
              </a:endParaRPr>
            </a:p>
          </p:txBody>
        </p:sp>
        <p:sp>
          <p:nvSpPr>
            <p:cNvPr id="206" name="Google Shape;206;p8"/>
            <p:cNvSpPr txBox="1"/>
            <p:nvPr/>
          </p:nvSpPr>
          <p:spPr>
            <a:xfrm rot="-2416809">
              <a:off x="2184" y="1046"/>
              <a:ext cx="293" cy="213"/>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006600"/>
                  </a:solidFill>
                  <a:latin typeface="Arial"/>
                  <a:ea typeface="Arial"/>
                  <a:cs typeface="Arial"/>
                  <a:sym typeface="Arial"/>
                </a:rPr>
                <a:t>class</a:t>
              </a:r>
              <a:endParaRPr b="1" sz="1600">
                <a:solidFill>
                  <a:schemeClr val="dk2"/>
                </a:solidFill>
                <a:latin typeface="Arial"/>
                <a:ea typeface="Arial"/>
                <a:cs typeface="Arial"/>
                <a:sym typeface="Arial"/>
              </a:endParaRPr>
            </a:p>
          </p:txBody>
        </p:sp>
      </p:grpSp>
      <p:cxnSp>
        <p:nvCxnSpPr>
          <p:cNvPr id="207" name="Google Shape;207;p8"/>
          <p:cNvCxnSpPr/>
          <p:nvPr/>
        </p:nvCxnSpPr>
        <p:spPr>
          <a:xfrm>
            <a:off x="9208561" y="4854575"/>
            <a:ext cx="306056" cy="527050"/>
          </a:xfrm>
          <a:prstGeom prst="straightConnector1">
            <a:avLst/>
          </a:prstGeom>
          <a:noFill/>
          <a:ln cap="flat" cmpd="sng" w="12700">
            <a:solidFill>
              <a:srgbClr val="000000"/>
            </a:solidFill>
            <a:prstDash val="solid"/>
            <a:round/>
            <a:headEnd len="med" w="med" type="none"/>
            <a:tailEnd len="med" w="med" type="triangle"/>
          </a:ln>
        </p:spPr>
      </p:cxnSp>
      <p:cxnSp>
        <p:nvCxnSpPr>
          <p:cNvPr id="208" name="Google Shape;208;p8"/>
          <p:cNvCxnSpPr/>
          <p:nvPr/>
        </p:nvCxnSpPr>
        <p:spPr>
          <a:xfrm flipH="1">
            <a:off x="7784306" y="4854575"/>
            <a:ext cx="408073" cy="527050"/>
          </a:xfrm>
          <a:prstGeom prst="straightConnector1">
            <a:avLst/>
          </a:prstGeom>
          <a:noFill/>
          <a:ln cap="flat" cmpd="sng" w="12700">
            <a:solidFill>
              <a:srgbClr val="000000"/>
            </a:solidFill>
            <a:prstDash val="solid"/>
            <a:round/>
            <a:headEnd len="med" w="med" type="none"/>
            <a:tailEnd len="med" w="med" type="triangle"/>
          </a:ln>
        </p:spPr>
      </p:cxnSp>
      <p:cxnSp>
        <p:nvCxnSpPr>
          <p:cNvPr id="209" name="Google Shape;209;p8"/>
          <p:cNvCxnSpPr/>
          <p:nvPr/>
        </p:nvCxnSpPr>
        <p:spPr>
          <a:xfrm flipH="1">
            <a:off x="8598452" y="4060825"/>
            <a:ext cx="508092" cy="528638"/>
          </a:xfrm>
          <a:prstGeom prst="straightConnector1">
            <a:avLst/>
          </a:prstGeom>
          <a:noFill/>
          <a:ln cap="flat" cmpd="sng" w="12700">
            <a:solidFill>
              <a:srgbClr val="000000"/>
            </a:solidFill>
            <a:prstDash val="solid"/>
            <a:round/>
            <a:headEnd len="med" w="med" type="none"/>
            <a:tailEnd len="med" w="med" type="triangle"/>
          </a:ln>
        </p:spPr>
      </p:cxnSp>
      <p:cxnSp>
        <p:nvCxnSpPr>
          <p:cNvPr id="210" name="Google Shape;210;p8"/>
          <p:cNvCxnSpPr/>
          <p:nvPr/>
        </p:nvCxnSpPr>
        <p:spPr>
          <a:xfrm>
            <a:off x="10124727" y="4060825"/>
            <a:ext cx="610111" cy="528638"/>
          </a:xfrm>
          <a:prstGeom prst="straightConnector1">
            <a:avLst/>
          </a:prstGeom>
          <a:noFill/>
          <a:ln cap="flat" cmpd="sng" w="12700">
            <a:solidFill>
              <a:srgbClr val="000000"/>
            </a:solidFill>
            <a:prstDash val="solid"/>
            <a:round/>
            <a:headEnd len="med" w="med" type="none"/>
            <a:tailEnd len="med" w="med" type="triangle"/>
          </a:ln>
        </p:spPr>
      </p:cxnSp>
      <p:cxnSp>
        <p:nvCxnSpPr>
          <p:cNvPr id="211" name="Google Shape;211;p8"/>
          <p:cNvCxnSpPr/>
          <p:nvPr/>
        </p:nvCxnSpPr>
        <p:spPr>
          <a:xfrm>
            <a:off x="8802489" y="3333750"/>
            <a:ext cx="712128" cy="463550"/>
          </a:xfrm>
          <a:prstGeom prst="straightConnector1">
            <a:avLst/>
          </a:prstGeom>
          <a:noFill/>
          <a:ln cap="flat" cmpd="sng" w="12700">
            <a:solidFill>
              <a:srgbClr val="000000"/>
            </a:solidFill>
            <a:prstDash val="solid"/>
            <a:round/>
            <a:headEnd len="med" w="med" type="none"/>
            <a:tailEnd len="med" w="med" type="triangle"/>
          </a:ln>
        </p:spPr>
      </p:cxnSp>
      <p:cxnSp>
        <p:nvCxnSpPr>
          <p:cNvPr id="212" name="Google Shape;212;p8"/>
          <p:cNvCxnSpPr/>
          <p:nvPr/>
        </p:nvCxnSpPr>
        <p:spPr>
          <a:xfrm flipH="1">
            <a:off x="7072176" y="3333750"/>
            <a:ext cx="712128" cy="463550"/>
          </a:xfrm>
          <a:prstGeom prst="straightConnector1">
            <a:avLst/>
          </a:prstGeom>
          <a:noFill/>
          <a:ln cap="flat" cmpd="sng" w="12700">
            <a:solidFill>
              <a:srgbClr val="000000"/>
            </a:solidFill>
            <a:prstDash val="solid"/>
            <a:round/>
            <a:headEnd len="med" w="med" type="none"/>
            <a:tailEnd len="med" w="med" type="triangle"/>
          </a:ln>
        </p:spPr>
      </p:cxnSp>
      <p:sp>
        <p:nvSpPr>
          <p:cNvPr id="213" name="Google Shape;213;p8"/>
          <p:cNvSpPr txBox="1"/>
          <p:nvPr/>
        </p:nvSpPr>
        <p:spPr>
          <a:xfrm>
            <a:off x="7724295" y="3070225"/>
            <a:ext cx="1180213"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2D1993"/>
                </a:solidFill>
                <a:latin typeface="Arial"/>
                <a:ea typeface="Arial"/>
                <a:cs typeface="Arial"/>
                <a:sym typeface="Arial"/>
              </a:rPr>
              <a:t>Refund</a:t>
            </a:r>
            <a:endParaRPr sz="1600">
              <a:solidFill>
                <a:schemeClr val="dk2"/>
              </a:solidFill>
              <a:latin typeface="Arial"/>
              <a:ea typeface="Arial"/>
              <a:cs typeface="Arial"/>
              <a:sym typeface="Arial"/>
            </a:endParaRPr>
          </a:p>
        </p:txBody>
      </p:sp>
      <p:sp>
        <p:nvSpPr>
          <p:cNvPr id="214" name="Google Shape;214;p8"/>
          <p:cNvSpPr txBox="1"/>
          <p:nvPr/>
        </p:nvSpPr>
        <p:spPr>
          <a:xfrm>
            <a:off x="9004525" y="3797300"/>
            <a:ext cx="1178213"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2D1993"/>
                </a:solidFill>
                <a:latin typeface="Arial"/>
                <a:ea typeface="Arial"/>
                <a:cs typeface="Arial"/>
                <a:sym typeface="Arial"/>
              </a:rPr>
              <a:t>MarSt</a:t>
            </a:r>
            <a:endParaRPr sz="1600">
              <a:solidFill>
                <a:schemeClr val="dk2"/>
              </a:solidFill>
              <a:latin typeface="Arial"/>
              <a:ea typeface="Arial"/>
              <a:cs typeface="Arial"/>
              <a:sym typeface="Arial"/>
            </a:endParaRPr>
          </a:p>
        </p:txBody>
      </p:sp>
      <p:sp>
        <p:nvSpPr>
          <p:cNvPr id="215" name="Google Shape;215;p8"/>
          <p:cNvSpPr txBox="1"/>
          <p:nvPr/>
        </p:nvSpPr>
        <p:spPr>
          <a:xfrm>
            <a:off x="8090361" y="4589463"/>
            <a:ext cx="1220220"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2D1993"/>
                </a:solidFill>
                <a:latin typeface="Arial"/>
                <a:ea typeface="Arial"/>
                <a:cs typeface="Arial"/>
                <a:sym typeface="Arial"/>
              </a:rPr>
              <a:t>TaxInc</a:t>
            </a:r>
            <a:endParaRPr sz="1600">
              <a:solidFill>
                <a:schemeClr val="dk2"/>
              </a:solidFill>
              <a:latin typeface="Arial"/>
              <a:ea typeface="Arial"/>
              <a:cs typeface="Arial"/>
              <a:sym typeface="Arial"/>
            </a:endParaRPr>
          </a:p>
        </p:txBody>
      </p:sp>
      <p:sp>
        <p:nvSpPr>
          <p:cNvPr id="216" name="Google Shape;216;p8"/>
          <p:cNvSpPr/>
          <p:nvPr/>
        </p:nvSpPr>
        <p:spPr>
          <a:xfrm>
            <a:off x="9258571" y="5378452"/>
            <a:ext cx="790142" cy="366713"/>
          </a:xfrm>
          <a:prstGeom prst="roundRect">
            <a:avLst>
              <a:gd fmla="val 16769" name="adj"/>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8"/>
          <p:cNvSpPr txBox="1"/>
          <p:nvPr/>
        </p:nvSpPr>
        <p:spPr>
          <a:xfrm>
            <a:off x="9162553" y="5378450"/>
            <a:ext cx="864156" cy="33655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800000"/>
                </a:solidFill>
                <a:latin typeface="Arial"/>
                <a:ea typeface="Arial"/>
                <a:cs typeface="Arial"/>
                <a:sym typeface="Arial"/>
              </a:rPr>
              <a:t>YES</a:t>
            </a:r>
            <a:endParaRPr sz="1600">
              <a:solidFill>
                <a:schemeClr val="dk2"/>
              </a:solidFill>
              <a:latin typeface="Arial"/>
              <a:ea typeface="Arial"/>
              <a:cs typeface="Arial"/>
              <a:sym typeface="Arial"/>
            </a:endParaRPr>
          </a:p>
        </p:txBody>
      </p:sp>
      <p:sp>
        <p:nvSpPr>
          <p:cNvPr id="218" name="Google Shape;218;p8"/>
          <p:cNvSpPr/>
          <p:nvPr/>
        </p:nvSpPr>
        <p:spPr>
          <a:xfrm>
            <a:off x="7378232" y="5395915"/>
            <a:ext cx="824148"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8"/>
          <p:cNvSpPr txBox="1"/>
          <p:nvPr/>
        </p:nvSpPr>
        <p:spPr>
          <a:xfrm>
            <a:off x="7578918" y="5381625"/>
            <a:ext cx="458780" cy="338554"/>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800000"/>
                </a:solidFill>
                <a:latin typeface="Arial"/>
                <a:ea typeface="Arial"/>
                <a:cs typeface="Arial"/>
                <a:sym typeface="Arial"/>
              </a:rPr>
              <a:t>NO</a:t>
            </a:r>
            <a:endParaRPr sz="1600">
              <a:solidFill>
                <a:schemeClr val="dk2"/>
              </a:solidFill>
              <a:latin typeface="Arial"/>
              <a:ea typeface="Arial"/>
              <a:cs typeface="Arial"/>
              <a:sym typeface="Arial"/>
            </a:endParaRPr>
          </a:p>
        </p:txBody>
      </p:sp>
      <p:sp>
        <p:nvSpPr>
          <p:cNvPr id="220" name="Google Shape;220;p8"/>
          <p:cNvSpPr/>
          <p:nvPr/>
        </p:nvSpPr>
        <p:spPr>
          <a:xfrm>
            <a:off x="6666104" y="3811588"/>
            <a:ext cx="864156"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8"/>
          <p:cNvSpPr txBox="1"/>
          <p:nvPr/>
        </p:nvSpPr>
        <p:spPr>
          <a:xfrm>
            <a:off x="6864790" y="3797300"/>
            <a:ext cx="458780" cy="338554"/>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800000"/>
                </a:solidFill>
                <a:latin typeface="Arial"/>
                <a:ea typeface="Arial"/>
                <a:cs typeface="Arial"/>
                <a:sym typeface="Arial"/>
              </a:rPr>
              <a:t>NO</a:t>
            </a:r>
            <a:endParaRPr sz="1600">
              <a:solidFill>
                <a:srgbClr val="00FFFF"/>
              </a:solidFill>
              <a:latin typeface="Arial"/>
              <a:ea typeface="Arial"/>
              <a:cs typeface="Arial"/>
              <a:sym typeface="Arial"/>
            </a:endParaRPr>
          </a:p>
        </p:txBody>
      </p:sp>
      <p:sp>
        <p:nvSpPr>
          <p:cNvPr id="222" name="Google Shape;222;p8"/>
          <p:cNvSpPr/>
          <p:nvPr/>
        </p:nvSpPr>
        <p:spPr>
          <a:xfrm>
            <a:off x="10314761" y="4616450"/>
            <a:ext cx="864156" cy="38100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8"/>
          <p:cNvSpPr txBox="1"/>
          <p:nvPr/>
        </p:nvSpPr>
        <p:spPr>
          <a:xfrm>
            <a:off x="10489443" y="4616450"/>
            <a:ext cx="458780" cy="338554"/>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None/>
            </a:pPr>
            <a:r>
              <a:rPr b="1" lang="en-US" sz="1600">
                <a:solidFill>
                  <a:srgbClr val="800000"/>
                </a:solidFill>
                <a:latin typeface="Arial"/>
                <a:ea typeface="Arial"/>
                <a:cs typeface="Arial"/>
                <a:sym typeface="Arial"/>
              </a:rPr>
              <a:t>NO</a:t>
            </a:r>
            <a:endParaRPr sz="1600">
              <a:solidFill>
                <a:schemeClr val="dk2"/>
              </a:solidFill>
              <a:latin typeface="Arial"/>
              <a:ea typeface="Arial"/>
              <a:cs typeface="Arial"/>
              <a:sym typeface="Arial"/>
            </a:endParaRPr>
          </a:p>
        </p:txBody>
      </p:sp>
      <p:sp>
        <p:nvSpPr>
          <p:cNvPr id="224" name="Google Shape;224;p8"/>
          <p:cNvSpPr txBox="1"/>
          <p:nvPr/>
        </p:nvSpPr>
        <p:spPr>
          <a:xfrm>
            <a:off x="7028204" y="3333750"/>
            <a:ext cx="452047" cy="338554"/>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1600">
                <a:solidFill>
                  <a:schemeClr val="dk1"/>
                </a:solidFill>
                <a:latin typeface="Arial"/>
                <a:ea typeface="Arial"/>
                <a:cs typeface="Arial"/>
                <a:sym typeface="Arial"/>
              </a:rPr>
              <a:t>Yes</a:t>
            </a:r>
            <a:endParaRPr sz="1600">
              <a:solidFill>
                <a:schemeClr val="dk2"/>
              </a:solidFill>
              <a:latin typeface="Arial"/>
              <a:ea typeface="Arial"/>
              <a:cs typeface="Arial"/>
              <a:sym typeface="Arial"/>
            </a:endParaRPr>
          </a:p>
        </p:txBody>
      </p:sp>
      <p:sp>
        <p:nvSpPr>
          <p:cNvPr id="225" name="Google Shape;225;p8"/>
          <p:cNvSpPr txBox="1"/>
          <p:nvPr/>
        </p:nvSpPr>
        <p:spPr>
          <a:xfrm>
            <a:off x="9289933" y="3333750"/>
            <a:ext cx="426720" cy="338554"/>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1600">
                <a:solidFill>
                  <a:schemeClr val="dk1"/>
                </a:solidFill>
                <a:latin typeface="Arial"/>
                <a:ea typeface="Arial"/>
                <a:cs typeface="Arial"/>
                <a:sym typeface="Arial"/>
              </a:rPr>
              <a:t>No</a:t>
            </a:r>
            <a:endParaRPr sz="1600">
              <a:solidFill>
                <a:schemeClr val="dk2"/>
              </a:solidFill>
              <a:latin typeface="Arial"/>
              <a:ea typeface="Arial"/>
              <a:cs typeface="Arial"/>
              <a:sym typeface="Arial"/>
            </a:endParaRPr>
          </a:p>
        </p:txBody>
      </p:sp>
      <p:sp>
        <p:nvSpPr>
          <p:cNvPr id="226" name="Google Shape;226;p8"/>
          <p:cNvSpPr txBox="1"/>
          <p:nvPr/>
        </p:nvSpPr>
        <p:spPr>
          <a:xfrm>
            <a:off x="10630911" y="4098925"/>
            <a:ext cx="938077" cy="338554"/>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1600">
                <a:solidFill>
                  <a:schemeClr val="dk1"/>
                </a:solidFill>
                <a:latin typeface="Arial"/>
                <a:ea typeface="Arial"/>
                <a:cs typeface="Arial"/>
                <a:sym typeface="Arial"/>
              </a:rPr>
              <a:t>Married</a:t>
            </a:r>
            <a:r>
              <a:rPr lang="en-US" sz="1600">
                <a:solidFill>
                  <a:schemeClr val="dk2"/>
                </a:solidFill>
                <a:latin typeface="Arial"/>
                <a:ea typeface="Arial"/>
                <a:cs typeface="Arial"/>
                <a:sym typeface="Arial"/>
              </a:rPr>
              <a:t> </a:t>
            </a:r>
            <a:endParaRPr/>
          </a:p>
        </p:txBody>
      </p:sp>
      <p:sp>
        <p:nvSpPr>
          <p:cNvPr id="227" name="Google Shape;227;p8"/>
          <p:cNvSpPr txBox="1"/>
          <p:nvPr/>
        </p:nvSpPr>
        <p:spPr>
          <a:xfrm>
            <a:off x="8181620" y="4127500"/>
            <a:ext cx="1515030" cy="338554"/>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1600">
                <a:solidFill>
                  <a:schemeClr val="dk1"/>
                </a:solidFill>
                <a:latin typeface="Arial"/>
                <a:ea typeface="Arial"/>
                <a:cs typeface="Arial"/>
                <a:sym typeface="Arial"/>
              </a:rPr>
              <a:t>Single, Divorced</a:t>
            </a:r>
            <a:endParaRPr sz="1600">
              <a:solidFill>
                <a:schemeClr val="dk2"/>
              </a:solidFill>
              <a:latin typeface="Arial"/>
              <a:ea typeface="Arial"/>
              <a:cs typeface="Arial"/>
              <a:sym typeface="Arial"/>
            </a:endParaRPr>
          </a:p>
        </p:txBody>
      </p:sp>
      <p:sp>
        <p:nvSpPr>
          <p:cNvPr id="228" name="Google Shape;228;p8"/>
          <p:cNvSpPr txBox="1"/>
          <p:nvPr/>
        </p:nvSpPr>
        <p:spPr>
          <a:xfrm>
            <a:off x="7384815" y="4919663"/>
            <a:ext cx="649537" cy="338554"/>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1600">
                <a:solidFill>
                  <a:schemeClr val="dk1"/>
                </a:solidFill>
                <a:latin typeface="Arial"/>
                <a:ea typeface="Arial"/>
                <a:cs typeface="Arial"/>
                <a:sym typeface="Arial"/>
              </a:rPr>
              <a:t>&lt; 80K</a:t>
            </a:r>
            <a:endParaRPr sz="1600">
              <a:solidFill>
                <a:schemeClr val="dk2"/>
              </a:solidFill>
              <a:latin typeface="Arial"/>
              <a:ea typeface="Arial"/>
              <a:cs typeface="Arial"/>
              <a:sym typeface="Arial"/>
            </a:endParaRPr>
          </a:p>
        </p:txBody>
      </p:sp>
      <p:sp>
        <p:nvSpPr>
          <p:cNvPr id="229" name="Google Shape;229;p8"/>
          <p:cNvSpPr txBox="1"/>
          <p:nvPr/>
        </p:nvSpPr>
        <p:spPr>
          <a:xfrm>
            <a:off x="9621218" y="4919663"/>
            <a:ext cx="649537" cy="338554"/>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1600">
                <a:solidFill>
                  <a:schemeClr val="dk1"/>
                </a:solidFill>
                <a:latin typeface="Arial"/>
                <a:ea typeface="Arial"/>
                <a:cs typeface="Arial"/>
                <a:sym typeface="Arial"/>
              </a:rPr>
              <a:t>&gt; 80K</a:t>
            </a:r>
            <a:endParaRPr sz="1600">
              <a:solidFill>
                <a:schemeClr val="dk2"/>
              </a:solidFill>
              <a:latin typeface="Arial"/>
              <a:ea typeface="Arial"/>
              <a:cs typeface="Arial"/>
              <a:sym typeface="Arial"/>
            </a:endParaRPr>
          </a:p>
        </p:txBody>
      </p:sp>
      <p:sp>
        <p:nvSpPr>
          <p:cNvPr id="230" name="Google Shape;230;p8"/>
          <p:cNvSpPr txBox="1"/>
          <p:nvPr/>
        </p:nvSpPr>
        <p:spPr>
          <a:xfrm>
            <a:off x="9361198" y="2116138"/>
            <a:ext cx="1993751" cy="369332"/>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b="1" i="1" lang="en-US" sz="1800">
                <a:solidFill>
                  <a:srgbClr val="FF0000"/>
                </a:solidFill>
                <a:latin typeface="Arial"/>
                <a:ea typeface="Arial"/>
                <a:cs typeface="Arial"/>
                <a:sym typeface="Arial"/>
              </a:rPr>
              <a:t>Splitting Attributes</a:t>
            </a:r>
            <a:endParaRPr/>
          </a:p>
        </p:txBody>
      </p:sp>
      <p:cxnSp>
        <p:nvCxnSpPr>
          <p:cNvPr id="231" name="Google Shape;231;p8"/>
          <p:cNvCxnSpPr/>
          <p:nvPr/>
        </p:nvCxnSpPr>
        <p:spPr>
          <a:xfrm flipH="1">
            <a:off x="9006526" y="2497140"/>
            <a:ext cx="676122" cy="534987"/>
          </a:xfrm>
          <a:prstGeom prst="straightConnector1">
            <a:avLst/>
          </a:prstGeom>
          <a:noFill/>
          <a:ln cap="flat" cmpd="sng" w="15875">
            <a:solidFill>
              <a:srgbClr val="FF0000"/>
            </a:solidFill>
            <a:prstDash val="dash"/>
            <a:round/>
            <a:headEnd len="med" w="med" type="none"/>
            <a:tailEnd len="med" w="med" type="triangle"/>
          </a:ln>
        </p:spPr>
      </p:cxnSp>
      <p:sp>
        <p:nvSpPr>
          <p:cNvPr id="232" name="Google Shape;232;p8"/>
          <p:cNvSpPr/>
          <p:nvPr/>
        </p:nvSpPr>
        <p:spPr>
          <a:xfrm>
            <a:off x="5231845" y="4159250"/>
            <a:ext cx="1152208" cy="293688"/>
          </a:xfrm>
          <a:prstGeom prst="rightArrow">
            <a:avLst>
              <a:gd fmla="val 50000" name="adj1"/>
              <a:gd fmla="val 77838" name="adj2"/>
            </a:avLst>
          </a:prstGeom>
          <a:solidFill>
            <a:srgbClr val="CC0000"/>
          </a:solidFill>
          <a:ln cap="flat" cmpd="sng" w="127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33" name="Google Shape;233;p8"/>
          <p:cNvCxnSpPr/>
          <p:nvPr/>
        </p:nvCxnSpPr>
        <p:spPr>
          <a:xfrm>
            <a:off x="9778665" y="2497140"/>
            <a:ext cx="96017" cy="1144587"/>
          </a:xfrm>
          <a:prstGeom prst="straightConnector1">
            <a:avLst/>
          </a:prstGeom>
          <a:noFill/>
          <a:ln cap="flat" cmpd="sng" w="15875">
            <a:solidFill>
              <a:srgbClr val="FF0000"/>
            </a:solidFill>
            <a:prstDash val="dash"/>
            <a:round/>
            <a:headEnd len="med" w="med" type="none"/>
            <a:tailEnd len="med" w="med" type="triangle"/>
          </a:ln>
        </p:spPr>
      </p:cxnSp>
      <p:sp>
        <p:nvSpPr>
          <p:cNvPr id="234" name="Google Shape;234;p8"/>
          <p:cNvSpPr txBox="1"/>
          <p:nvPr/>
        </p:nvSpPr>
        <p:spPr>
          <a:xfrm>
            <a:off x="1391154" y="6216650"/>
            <a:ext cx="3168571" cy="34471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None/>
            </a:pPr>
            <a:r>
              <a:rPr b="1" lang="en-US" sz="2000">
                <a:solidFill>
                  <a:schemeClr val="lt2"/>
                </a:solidFill>
                <a:latin typeface="Arial"/>
                <a:ea typeface="Arial"/>
                <a:cs typeface="Arial"/>
                <a:sym typeface="Arial"/>
              </a:rPr>
              <a:t>Training Data</a:t>
            </a:r>
            <a:endParaRPr sz="2000">
              <a:solidFill>
                <a:schemeClr val="dk2"/>
              </a:solidFill>
              <a:latin typeface="Arial"/>
              <a:ea typeface="Arial"/>
              <a:cs typeface="Arial"/>
              <a:sym typeface="Arial"/>
            </a:endParaRPr>
          </a:p>
        </p:txBody>
      </p:sp>
      <p:sp>
        <p:nvSpPr>
          <p:cNvPr id="235" name="Google Shape;235;p8"/>
          <p:cNvSpPr txBox="1"/>
          <p:nvPr/>
        </p:nvSpPr>
        <p:spPr>
          <a:xfrm>
            <a:off x="6768123" y="6184900"/>
            <a:ext cx="3936709" cy="34471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None/>
            </a:pPr>
            <a:r>
              <a:rPr b="1" lang="en-US" sz="2000">
                <a:solidFill>
                  <a:schemeClr val="lt2"/>
                </a:solidFill>
                <a:latin typeface="Arial"/>
                <a:ea typeface="Arial"/>
                <a:cs typeface="Arial"/>
                <a:sym typeface="Arial"/>
              </a:rPr>
              <a:t>Model:  Decision Tree</a:t>
            </a:r>
            <a:endParaRPr sz="2000">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9"/>
          <p:cNvSpPr txBox="1"/>
          <p:nvPr>
            <p:ph idx="1" type="body"/>
          </p:nvPr>
        </p:nvSpPr>
        <p:spPr>
          <a:xfrm>
            <a:off x="3215462" y="2714620"/>
            <a:ext cx="6481213" cy="176212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None/>
            </a:pPr>
            <a:r>
              <a:rPr lang="en-US" sz="8000">
                <a:solidFill>
                  <a:srgbClr val="7F6000"/>
                </a:solidFill>
              </a:rPr>
              <a:t>Clustering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10"/>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Definition</a:t>
            </a:r>
            <a:endParaRPr/>
          </a:p>
        </p:txBody>
      </p:sp>
      <p:sp>
        <p:nvSpPr>
          <p:cNvPr id="246" name="Google Shape;246;p10"/>
          <p:cNvSpPr txBox="1"/>
          <p:nvPr>
            <p:ph idx="1" type="body"/>
          </p:nvPr>
        </p:nvSpPr>
        <p:spPr>
          <a:xfrm>
            <a:off x="1535179" y="1590692"/>
            <a:ext cx="9217660" cy="4267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sz="2400">
                <a:solidFill>
                  <a:srgbClr val="7F6000"/>
                </a:solidFill>
                <a:latin typeface="Tahoma"/>
                <a:ea typeface="Tahoma"/>
                <a:cs typeface="Tahoma"/>
                <a:sym typeface="Tahoma"/>
              </a:rPr>
              <a:t>Clustering is “the process of organizing objects into groups whose members are similar in some way”.</a:t>
            </a:r>
            <a:br>
              <a:rPr lang="en-US" sz="2400">
                <a:solidFill>
                  <a:srgbClr val="7F6000"/>
                </a:solidFill>
                <a:latin typeface="Tahoma"/>
                <a:ea typeface="Tahoma"/>
                <a:cs typeface="Tahoma"/>
                <a:sym typeface="Tahoma"/>
              </a:rPr>
            </a:br>
            <a:endParaRPr sz="2400">
              <a:solidFill>
                <a:srgbClr val="7F6000"/>
              </a:solidFill>
              <a:latin typeface="Tahoma"/>
              <a:ea typeface="Tahoma"/>
              <a:cs typeface="Tahoma"/>
              <a:sym typeface="Tahoma"/>
            </a:endParaRPr>
          </a:p>
          <a:p>
            <a:pPr indent="-406400" lvl="0" marL="457200" rtl="0" algn="l">
              <a:lnSpc>
                <a:spcPct val="90000"/>
              </a:lnSpc>
              <a:spcBef>
                <a:spcPts val="1000"/>
              </a:spcBef>
              <a:spcAft>
                <a:spcPts val="0"/>
              </a:spcAft>
              <a:buSzPts val="2800"/>
              <a:buFont typeface="Noto Sans Symbols"/>
              <a:buNone/>
            </a:pPr>
            <a:r>
              <a:t/>
            </a:r>
            <a:endParaRPr sz="2400">
              <a:solidFill>
                <a:srgbClr val="7F6000"/>
              </a:solidFill>
              <a:latin typeface="Tahoma"/>
              <a:ea typeface="Tahoma"/>
              <a:cs typeface="Tahoma"/>
              <a:sym typeface="Tahoma"/>
            </a:endParaRPr>
          </a:p>
          <a:p>
            <a:pPr indent="-406400" lvl="0" marL="457200" rtl="0" algn="l">
              <a:lnSpc>
                <a:spcPct val="90000"/>
              </a:lnSpc>
              <a:spcBef>
                <a:spcPts val="1000"/>
              </a:spcBef>
              <a:spcAft>
                <a:spcPts val="0"/>
              </a:spcAft>
              <a:buSzPts val="2800"/>
              <a:buChar char="•"/>
            </a:pPr>
            <a:r>
              <a:rPr lang="en-US" sz="2400">
                <a:solidFill>
                  <a:srgbClr val="7F6000"/>
                </a:solidFill>
                <a:latin typeface="Tahoma"/>
                <a:ea typeface="Tahoma"/>
                <a:cs typeface="Tahoma"/>
                <a:sym typeface="Tahoma"/>
              </a:rPr>
              <a:t>A </a:t>
            </a:r>
            <a:r>
              <a:rPr i="1" lang="en-US" sz="2400">
                <a:solidFill>
                  <a:srgbClr val="7F6000"/>
                </a:solidFill>
                <a:latin typeface="Tahoma"/>
                <a:ea typeface="Tahoma"/>
                <a:cs typeface="Tahoma"/>
                <a:sym typeface="Tahoma"/>
              </a:rPr>
              <a:t>cluster</a:t>
            </a:r>
            <a:r>
              <a:rPr lang="en-US" sz="2400">
                <a:solidFill>
                  <a:srgbClr val="7F6000"/>
                </a:solidFill>
                <a:latin typeface="Tahoma"/>
                <a:ea typeface="Tahoma"/>
                <a:cs typeface="Tahoma"/>
                <a:sym typeface="Tahoma"/>
              </a:rPr>
              <a:t> is therefore a collection of objects which are “similar” between them and are “dissimilar” to the objects belonging to other clusters. </a:t>
            </a:r>
            <a:endParaRPr/>
          </a:p>
          <a:p>
            <a:pPr indent="-228600" lvl="0" marL="457200" rtl="0" algn="l">
              <a:lnSpc>
                <a:spcPct val="90000"/>
              </a:lnSpc>
              <a:spcBef>
                <a:spcPts val="1000"/>
              </a:spcBef>
              <a:spcAft>
                <a:spcPts val="0"/>
              </a:spcAft>
              <a:buSzPts val="2800"/>
              <a:buNone/>
            </a:pPr>
            <a:r>
              <a:t/>
            </a:r>
            <a:endParaRPr>
              <a:solidFill>
                <a:srgbClr val="7F6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11"/>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solidFill>
                  <a:srgbClr val="7F6000"/>
                </a:solidFill>
              </a:rPr>
              <a:t>Pengklusteran merupakan pengelompokan record, pengamatan, atau memperhatikan dan membentuk kelas objek-objek yang memiliki kemiripan.</a:t>
            </a:r>
            <a:endParaRPr/>
          </a:p>
          <a:p>
            <a:pPr indent="-406400" lvl="0" marL="457200" rtl="0" algn="l">
              <a:lnSpc>
                <a:spcPct val="90000"/>
              </a:lnSpc>
              <a:spcBef>
                <a:spcPts val="1000"/>
              </a:spcBef>
              <a:spcAft>
                <a:spcPts val="0"/>
              </a:spcAft>
              <a:buSzPts val="2800"/>
              <a:buChar char="•"/>
            </a:pPr>
            <a:r>
              <a:rPr lang="en-US">
                <a:solidFill>
                  <a:srgbClr val="7F6000"/>
                </a:solidFill>
              </a:rPr>
              <a:t>Beberapa algoritma pengelompokkan diantaranya adalah EM dan Fuzzy C-Means</a:t>
            </a:r>
            <a:endParaRPr/>
          </a:p>
          <a:p>
            <a:pPr indent="-228600" lvl="0" marL="457200" rtl="0" algn="l">
              <a:lnSpc>
                <a:spcPct val="90000"/>
              </a:lnSpc>
              <a:spcBef>
                <a:spcPts val="1000"/>
              </a:spcBef>
              <a:spcAft>
                <a:spcPts val="0"/>
              </a:spcAft>
              <a:buSzPts val="2800"/>
              <a:buNone/>
            </a:pPr>
            <a:r>
              <a:t/>
            </a:r>
            <a:endParaRPr>
              <a:solidFill>
                <a:srgbClr val="7F6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12"/>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Clustering Main Features</a:t>
            </a:r>
            <a:endParaRPr/>
          </a:p>
        </p:txBody>
      </p:sp>
      <p:sp>
        <p:nvSpPr>
          <p:cNvPr id="257" name="Google Shape;257;p12"/>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solidFill>
                  <a:srgbClr val="7F6000"/>
                </a:solidFill>
              </a:rPr>
              <a:t>Clustering – a data mining technique</a:t>
            </a:r>
            <a:endParaRPr/>
          </a:p>
          <a:p>
            <a:pPr indent="-406400" lvl="0" marL="457200" rtl="0" algn="l">
              <a:lnSpc>
                <a:spcPct val="90000"/>
              </a:lnSpc>
              <a:spcBef>
                <a:spcPts val="1000"/>
              </a:spcBef>
              <a:spcAft>
                <a:spcPts val="0"/>
              </a:spcAft>
              <a:buSzPts val="2800"/>
              <a:buChar char="•"/>
            </a:pPr>
            <a:r>
              <a:rPr lang="en-US">
                <a:solidFill>
                  <a:srgbClr val="7F6000"/>
                </a:solidFill>
              </a:rPr>
              <a:t>Usage: </a:t>
            </a:r>
            <a:endParaRPr/>
          </a:p>
          <a:p>
            <a:pPr indent="-381000" lvl="1" marL="914400" rtl="0" algn="l">
              <a:lnSpc>
                <a:spcPct val="90000"/>
              </a:lnSpc>
              <a:spcBef>
                <a:spcPts val="500"/>
              </a:spcBef>
              <a:spcAft>
                <a:spcPts val="0"/>
              </a:spcAft>
              <a:buSzPts val="2400"/>
              <a:buChar char="•"/>
            </a:pPr>
            <a:r>
              <a:rPr lang="en-US">
                <a:solidFill>
                  <a:srgbClr val="7F6000"/>
                </a:solidFill>
              </a:rPr>
              <a:t>Statistical Data Analysis</a:t>
            </a:r>
            <a:endParaRPr/>
          </a:p>
          <a:p>
            <a:pPr indent="-381000" lvl="1" marL="914400" rtl="0" algn="l">
              <a:lnSpc>
                <a:spcPct val="90000"/>
              </a:lnSpc>
              <a:spcBef>
                <a:spcPts val="500"/>
              </a:spcBef>
              <a:spcAft>
                <a:spcPts val="0"/>
              </a:spcAft>
              <a:buSzPts val="2400"/>
              <a:buChar char="•"/>
            </a:pPr>
            <a:r>
              <a:rPr lang="en-US">
                <a:solidFill>
                  <a:srgbClr val="7F6000"/>
                </a:solidFill>
              </a:rPr>
              <a:t>Machine Learning</a:t>
            </a:r>
            <a:endParaRPr/>
          </a:p>
          <a:p>
            <a:pPr indent="-381000" lvl="1" marL="914400" rtl="0" algn="l">
              <a:lnSpc>
                <a:spcPct val="90000"/>
              </a:lnSpc>
              <a:spcBef>
                <a:spcPts val="500"/>
              </a:spcBef>
              <a:spcAft>
                <a:spcPts val="0"/>
              </a:spcAft>
              <a:buSzPts val="2400"/>
              <a:buChar char="•"/>
            </a:pPr>
            <a:r>
              <a:rPr lang="en-US">
                <a:solidFill>
                  <a:srgbClr val="7F6000"/>
                </a:solidFill>
              </a:rPr>
              <a:t>Data Mining</a:t>
            </a:r>
            <a:endParaRPr/>
          </a:p>
          <a:p>
            <a:pPr indent="-381000" lvl="1" marL="914400" rtl="0" algn="l">
              <a:lnSpc>
                <a:spcPct val="90000"/>
              </a:lnSpc>
              <a:spcBef>
                <a:spcPts val="500"/>
              </a:spcBef>
              <a:spcAft>
                <a:spcPts val="0"/>
              </a:spcAft>
              <a:buSzPts val="2400"/>
              <a:buChar char="•"/>
            </a:pPr>
            <a:r>
              <a:rPr lang="en-US">
                <a:solidFill>
                  <a:srgbClr val="7F6000"/>
                </a:solidFill>
              </a:rPr>
              <a:t>Pattern Recognition</a:t>
            </a:r>
            <a:endParaRPr/>
          </a:p>
          <a:p>
            <a:pPr indent="-381000" lvl="1" marL="914400" rtl="0" algn="l">
              <a:lnSpc>
                <a:spcPct val="90000"/>
              </a:lnSpc>
              <a:spcBef>
                <a:spcPts val="500"/>
              </a:spcBef>
              <a:spcAft>
                <a:spcPts val="0"/>
              </a:spcAft>
              <a:buSzPts val="2400"/>
              <a:buChar char="•"/>
            </a:pPr>
            <a:r>
              <a:rPr lang="en-US">
                <a:solidFill>
                  <a:srgbClr val="7F6000"/>
                </a:solidFill>
              </a:rPr>
              <a:t>Image Analysis</a:t>
            </a:r>
            <a:endParaRPr/>
          </a:p>
          <a:p>
            <a:pPr indent="-381000" lvl="1" marL="914400" rtl="0" algn="l">
              <a:lnSpc>
                <a:spcPct val="90000"/>
              </a:lnSpc>
              <a:spcBef>
                <a:spcPts val="500"/>
              </a:spcBef>
              <a:spcAft>
                <a:spcPts val="0"/>
              </a:spcAft>
              <a:buSzPts val="2400"/>
              <a:buChar char="•"/>
            </a:pPr>
            <a:r>
              <a:rPr lang="en-US">
                <a:solidFill>
                  <a:srgbClr val="7F6000"/>
                </a:solidFill>
              </a:rPr>
              <a:t>Bioinformatics</a:t>
            </a:r>
            <a:endParaRPr/>
          </a:p>
          <a:p>
            <a:pPr indent="-228600" lvl="0" marL="457200" rtl="0" algn="l">
              <a:lnSpc>
                <a:spcPct val="90000"/>
              </a:lnSpc>
              <a:spcBef>
                <a:spcPts val="1000"/>
              </a:spcBef>
              <a:spcAft>
                <a:spcPts val="0"/>
              </a:spcAft>
              <a:buSzPts val="2800"/>
              <a:buNone/>
            </a:pPr>
            <a:r>
              <a:t/>
            </a:r>
            <a:endParaRPr>
              <a:solidFill>
                <a:srgbClr val="7F6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13"/>
          <p:cNvSpPr txBox="1"/>
          <p:nvPr>
            <p:ph type="title"/>
          </p:nvPr>
        </p:nvSpPr>
        <p:spPr>
          <a:xfrm>
            <a:off x="454942" y="714356"/>
            <a:ext cx="11402096" cy="857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292929"/>
                </a:solidFill>
              </a:rPr>
              <a:t>Notion of a Cluster can be Ambiguous</a:t>
            </a:r>
            <a:endParaRPr/>
          </a:p>
        </p:txBody>
      </p:sp>
      <p:grpSp>
        <p:nvGrpSpPr>
          <p:cNvPr id="263" name="Google Shape;263;p13"/>
          <p:cNvGrpSpPr/>
          <p:nvPr/>
        </p:nvGrpSpPr>
        <p:grpSpPr>
          <a:xfrm>
            <a:off x="1199119" y="1905000"/>
            <a:ext cx="4214760" cy="1479550"/>
            <a:chOff x="432" y="1200"/>
            <a:chExt cx="2107" cy="932"/>
          </a:xfrm>
        </p:grpSpPr>
        <p:grpSp>
          <p:nvGrpSpPr>
            <p:cNvPr id="264" name="Google Shape;264;p13"/>
            <p:cNvGrpSpPr/>
            <p:nvPr/>
          </p:nvGrpSpPr>
          <p:grpSpPr>
            <a:xfrm>
              <a:off x="432" y="1200"/>
              <a:ext cx="2107" cy="516"/>
              <a:chOff x="2464" y="2296"/>
              <a:chExt cx="2634" cy="646"/>
            </a:xfrm>
          </p:grpSpPr>
          <p:sp>
            <p:nvSpPr>
              <p:cNvPr id="265" name="Google Shape;265;p13"/>
              <p:cNvSpPr/>
              <p:nvPr/>
            </p:nvSpPr>
            <p:spPr>
              <a:xfrm>
                <a:off x="4564" y="2730"/>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13"/>
              <p:cNvSpPr/>
              <p:nvPr/>
            </p:nvSpPr>
            <p:spPr>
              <a:xfrm>
                <a:off x="4312" y="2842"/>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3"/>
              <p:cNvSpPr/>
              <p:nvPr/>
            </p:nvSpPr>
            <p:spPr>
              <a:xfrm>
                <a:off x="4466" y="2856"/>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3"/>
              <p:cNvSpPr/>
              <p:nvPr/>
            </p:nvSpPr>
            <p:spPr>
              <a:xfrm>
                <a:off x="4410" y="2744"/>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3"/>
              <p:cNvSpPr/>
              <p:nvPr/>
            </p:nvSpPr>
            <p:spPr>
              <a:xfrm>
                <a:off x="4326" y="2478"/>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3"/>
              <p:cNvSpPr/>
              <p:nvPr/>
            </p:nvSpPr>
            <p:spPr>
              <a:xfrm>
                <a:off x="4158" y="2422"/>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3"/>
              <p:cNvSpPr/>
              <p:nvPr/>
            </p:nvSpPr>
            <p:spPr>
              <a:xfrm>
                <a:off x="4242" y="2296"/>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3"/>
              <p:cNvSpPr/>
              <p:nvPr/>
            </p:nvSpPr>
            <p:spPr>
              <a:xfrm>
                <a:off x="4788" y="2716"/>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3"/>
              <p:cNvSpPr/>
              <p:nvPr/>
            </p:nvSpPr>
            <p:spPr>
              <a:xfrm>
                <a:off x="5012" y="2618"/>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13"/>
              <p:cNvSpPr/>
              <p:nvPr/>
            </p:nvSpPr>
            <p:spPr>
              <a:xfrm>
                <a:off x="4788" y="2534"/>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13"/>
              <p:cNvSpPr/>
              <p:nvPr/>
            </p:nvSpPr>
            <p:spPr>
              <a:xfrm flipH="1" rot="10800000">
                <a:off x="2870" y="2422"/>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13"/>
              <p:cNvSpPr/>
              <p:nvPr/>
            </p:nvSpPr>
            <p:spPr>
              <a:xfrm flipH="1" rot="10800000">
                <a:off x="2618" y="2310"/>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13"/>
              <p:cNvSpPr/>
              <p:nvPr/>
            </p:nvSpPr>
            <p:spPr>
              <a:xfrm flipH="1" rot="10800000">
                <a:off x="2772" y="2296"/>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13"/>
              <p:cNvSpPr/>
              <p:nvPr/>
            </p:nvSpPr>
            <p:spPr>
              <a:xfrm flipH="1" rot="10800000">
                <a:off x="2716" y="2408"/>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13"/>
              <p:cNvSpPr/>
              <p:nvPr/>
            </p:nvSpPr>
            <p:spPr>
              <a:xfrm flipH="1" rot="10800000">
                <a:off x="2632" y="2674"/>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13"/>
              <p:cNvSpPr/>
              <p:nvPr/>
            </p:nvSpPr>
            <p:spPr>
              <a:xfrm flipH="1" rot="10800000">
                <a:off x="2464" y="2730"/>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13"/>
              <p:cNvSpPr/>
              <p:nvPr/>
            </p:nvSpPr>
            <p:spPr>
              <a:xfrm flipH="1" rot="10800000">
                <a:off x="2548" y="2856"/>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13"/>
              <p:cNvSpPr/>
              <p:nvPr/>
            </p:nvSpPr>
            <p:spPr>
              <a:xfrm flipH="1" rot="10800000">
                <a:off x="3094" y="2436"/>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13"/>
              <p:cNvSpPr/>
              <p:nvPr/>
            </p:nvSpPr>
            <p:spPr>
              <a:xfrm flipH="1" rot="10800000">
                <a:off x="3318" y="2534"/>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13"/>
              <p:cNvSpPr/>
              <p:nvPr/>
            </p:nvSpPr>
            <p:spPr>
              <a:xfrm flipH="1" rot="10800000">
                <a:off x="3094" y="2618"/>
                <a:ext cx="86" cy="86"/>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85" name="Google Shape;285;p13"/>
            <p:cNvSpPr/>
            <p:nvPr/>
          </p:nvSpPr>
          <p:spPr>
            <a:xfrm>
              <a:off x="624" y="1920"/>
              <a:ext cx="144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How many clusters?</a:t>
              </a:r>
              <a:endParaRPr sz="1600">
                <a:solidFill>
                  <a:schemeClr val="dk1"/>
                </a:solidFill>
                <a:latin typeface="Times New Roman"/>
                <a:ea typeface="Times New Roman"/>
                <a:cs typeface="Times New Roman"/>
                <a:sym typeface="Times New Roman"/>
              </a:endParaRPr>
            </a:p>
          </p:txBody>
        </p:sp>
      </p:grpSp>
      <p:grpSp>
        <p:nvGrpSpPr>
          <p:cNvPr id="286" name="Google Shape;286;p13"/>
          <p:cNvGrpSpPr/>
          <p:nvPr/>
        </p:nvGrpSpPr>
        <p:grpSpPr>
          <a:xfrm>
            <a:off x="6586090" y="4114800"/>
            <a:ext cx="4214758" cy="1371600"/>
            <a:chOff x="3125" y="2592"/>
            <a:chExt cx="2107" cy="864"/>
          </a:xfrm>
        </p:grpSpPr>
        <p:grpSp>
          <p:nvGrpSpPr>
            <p:cNvPr id="287" name="Google Shape;287;p13"/>
            <p:cNvGrpSpPr/>
            <p:nvPr/>
          </p:nvGrpSpPr>
          <p:grpSpPr>
            <a:xfrm>
              <a:off x="3125" y="2592"/>
              <a:ext cx="2107" cy="518"/>
              <a:chOff x="3125" y="2592"/>
              <a:chExt cx="2107" cy="518"/>
            </a:xfrm>
          </p:grpSpPr>
          <p:sp>
            <p:nvSpPr>
              <p:cNvPr id="288" name="Google Shape;288;p13"/>
              <p:cNvSpPr/>
              <p:nvPr/>
            </p:nvSpPr>
            <p:spPr>
              <a:xfrm>
                <a:off x="4805" y="2940"/>
                <a:ext cx="69" cy="69"/>
              </a:xfrm>
              <a:prstGeom prst="diamond">
                <a:avLst/>
              </a:prstGeom>
              <a:solidFill>
                <a:srgbClr val="FFCC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13"/>
              <p:cNvSpPr/>
              <p:nvPr/>
            </p:nvSpPr>
            <p:spPr>
              <a:xfrm>
                <a:off x="4603" y="3030"/>
                <a:ext cx="69" cy="69"/>
              </a:xfrm>
              <a:prstGeom prst="diamond">
                <a:avLst/>
              </a:prstGeom>
              <a:solidFill>
                <a:srgbClr val="FFCC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13"/>
              <p:cNvSpPr/>
              <p:nvPr/>
            </p:nvSpPr>
            <p:spPr>
              <a:xfrm>
                <a:off x="4726" y="3041"/>
                <a:ext cx="69" cy="69"/>
              </a:xfrm>
              <a:prstGeom prst="diamond">
                <a:avLst/>
              </a:prstGeom>
              <a:solidFill>
                <a:srgbClr val="FFCC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13"/>
              <p:cNvSpPr/>
              <p:nvPr/>
            </p:nvSpPr>
            <p:spPr>
              <a:xfrm>
                <a:off x="4682" y="2951"/>
                <a:ext cx="68" cy="69"/>
              </a:xfrm>
              <a:prstGeom prst="diamond">
                <a:avLst/>
              </a:prstGeom>
              <a:solidFill>
                <a:srgbClr val="FFCC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13"/>
              <p:cNvSpPr/>
              <p:nvPr/>
            </p:nvSpPr>
            <p:spPr>
              <a:xfrm>
                <a:off x="4614" y="2738"/>
                <a:ext cx="69" cy="69"/>
              </a:xfrm>
              <a:prstGeom prst="star5">
                <a:avLst>
                  <a:gd fmla="val 19098" name="adj"/>
                  <a:gd fmla="val 105146" name="hf"/>
                  <a:gd fmla="val 110557" name="vf"/>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13"/>
              <p:cNvSpPr/>
              <p:nvPr/>
            </p:nvSpPr>
            <p:spPr>
              <a:xfrm>
                <a:off x="4480" y="2693"/>
                <a:ext cx="69" cy="69"/>
              </a:xfrm>
              <a:prstGeom prst="star5">
                <a:avLst>
                  <a:gd fmla="val 19098" name="adj"/>
                  <a:gd fmla="val 105146" name="hf"/>
                  <a:gd fmla="val 110557" name="vf"/>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13"/>
              <p:cNvSpPr/>
              <p:nvPr/>
            </p:nvSpPr>
            <p:spPr>
              <a:xfrm>
                <a:off x="4547" y="2592"/>
                <a:ext cx="69" cy="69"/>
              </a:xfrm>
              <a:prstGeom prst="star5">
                <a:avLst>
                  <a:gd fmla="val 19098" name="adj"/>
                  <a:gd fmla="val 105146" name="hf"/>
                  <a:gd fmla="val 110557" name="vf"/>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13"/>
              <p:cNvSpPr/>
              <p:nvPr/>
            </p:nvSpPr>
            <p:spPr>
              <a:xfrm>
                <a:off x="4984" y="2929"/>
                <a:ext cx="69" cy="69"/>
              </a:xfrm>
              <a:prstGeom prst="diamond">
                <a:avLst/>
              </a:prstGeom>
              <a:solidFill>
                <a:srgbClr val="FFCC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13"/>
              <p:cNvSpPr/>
              <p:nvPr/>
            </p:nvSpPr>
            <p:spPr>
              <a:xfrm>
                <a:off x="5163" y="2850"/>
                <a:ext cx="69" cy="69"/>
              </a:xfrm>
              <a:prstGeom prst="diamond">
                <a:avLst/>
              </a:prstGeom>
              <a:solidFill>
                <a:srgbClr val="FFCC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7" name="Google Shape;297;p13"/>
              <p:cNvSpPr/>
              <p:nvPr/>
            </p:nvSpPr>
            <p:spPr>
              <a:xfrm>
                <a:off x="4984" y="2783"/>
                <a:ext cx="69" cy="69"/>
              </a:xfrm>
              <a:prstGeom prst="diamond">
                <a:avLst/>
              </a:prstGeom>
              <a:solidFill>
                <a:srgbClr val="FFCC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8" name="Google Shape;298;p13"/>
              <p:cNvSpPr/>
              <p:nvPr/>
            </p:nvSpPr>
            <p:spPr>
              <a:xfrm flipH="1" rot="10800000">
                <a:off x="3450" y="2693"/>
                <a:ext cx="69"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3"/>
              <p:cNvSpPr/>
              <p:nvPr/>
            </p:nvSpPr>
            <p:spPr>
              <a:xfrm flipH="1" rot="10800000">
                <a:off x="3248" y="2603"/>
                <a:ext cx="69"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13"/>
              <p:cNvSpPr/>
              <p:nvPr/>
            </p:nvSpPr>
            <p:spPr>
              <a:xfrm flipH="1" rot="10800000">
                <a:off x="3371" y="2592"/>
                <a:ext cx="69"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13"/>
              <p:cNvSpPr/>
              <p:nvPr/>
            </p:nvSpPr>
            <p:spPr>
              <a:xfrm flipH="1" rot="10800000">
                <a:off x="3327" y="2682"/>
                <a:ext cx="68"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13"/>
              <p:cNvSpPr/>
              <p:nvPr/>
            </p:nvSpPr>
            <p:spPr>
              <a:xfrm flipH="1" rot="10800000">
                <a:off x="3259" y="2895"/>
                <a:ext cx="69" cy="69"/>
              </a:xfrm>
              <a:prstGeom prst="flowChartExtract">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13"/>
              <p:cNvSpPr/>
              <p:nvPr/>
            </p:nvSpPr>
            <p:spPr>
              <a:xfrm flipH="1" rot="10800000">
                <a:off x="3125" y="2940"/>
                <a:ext cx="69" cy="69"/>
              </a:xfrm>
              <a:prstGeom prst="flowChartExtract">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13"/>
              <p:cNvSpPr/>
              <p:nvPr/>
            </p:nvSpPr>
            <p:spPr>
              <a:xfrm flipH="1" rot="10800000">
                <a:off x="3192" y="3041"/>
                <a:ext cx="69" cy="69"/>
              </a:xfrm>
              <a:prstGeom prst="flowChartExtract">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13"/>
              <p:cNvSpPr/>
              <p:nvPr/>
            </p:nvSpPr>
            <p:spPr>
              <a:xfrm flipH="1" rot="10800000">
                <a:off x="3629" y="2704"/>
                <a:ext cx="69"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13"/>
              <p:cNvSpPr/>
              <p:nvPr/>
            </p:nvSpPr>
            <p:spPr>
              <a:xfrm flipH="1" rot="10800000">
                <a:off x="3808" y="2783"/>
                <a:ext cx="69"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13"/>
              <p:cNvSpPr/>
              <p:nvPr/>
            </p:nvSpPr>
            <p:spPr>
              <a:xfrm flipH="1" rot="10800000">
                <a:off x="3629" y="2850"/>
                <a:ext cx="69"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8" name="Google Shape;308;p13"/>
            <p:cNvSpPr/>
            <p:nvPr/>
          </p:nvSpPr>
          <p:spPr>
            <a:xfrm>
              <a:off x="3413" y="3244"/>
              <a:ext cx="144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Four Clusters </a:t>
              </a:r>
              <a:endParaRPr/>
            </a:p>
          </p:txBody>
        </p:sp>
      </p:grpSp>
      <p:grpSp>
        <p:nvGrpSpPr>
          <p:cNvPr id="309" name="Google Shape;309;p13"/>
          <p:cNvGrpSpPr/>
          <p:nvPr/>
        </p:nvGrpSpPr>
        <p:grpSpPr>
          <a:xfrm>
            <a:off x="1199119" y="4114800"/>
            <a:ext cx="4214760" cy="1371600"/>
            <a:chOff x="432" y="2592"/>
            <a:chExt cx="2107" cy="864"/>
          </a:xfrm>
        </p:grpSpPr>
        <p:grpSp>
          <p:nvGrpSpPr>
            <p:cNvPr id="310" name="Google Shape;310;p13"/>
            <p:cNvGrpSpPr/>
            <p:nvPr/>
          </p:nvGrpSpPr>
          <p:grpSpPr>
            <a:xfrm>
              <a:off x="432" y="2592"/>
              <a:ext cx="2107" cy="516"/>
              <a:chOff x="432" y="2592"/>
              <a:chExt cx="2107" cy="516"/>
            </a:xfrm>
          </p:grpSpPr>
          <p:sp>
            <p:nvSpPr>
              <p:cNvPr id="311" name="Google Shape;311;p13"/>
              <p:cNvSpPr/>
              <p:nvPr/>
            </p:nvSpPr>
            <p:spPr>
              <a:xfrm>
                <a:off x="2112" y="2939"/>
                <a:ext cx="69" cy="68"/>
              </a:xfrm>
              <a:prstGeom prst="triangle">
                <a:avLst>
                  <a:gd fmla="val 50000" name="adj"/>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13"/>
              <p:cNvSpPr/>
              <p:nvPr/>
            </p:nvSpPr>
            <p:spPr>
              <a:xfrm>
                <a:off x="1910" y="3028"/>
                <a:ext cx="69" cy="69"/>
              </a:xfrm>
              <a:prstGeom prst="triangle">
                <a:avLst>
                  <a:gd fmla="val 50000" name="adj"/>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13"/>
              <p:cNvSpPr/>
              <p:nvPr/>
            </p:nvSpPr>
            <p:spPr>
              <a:xfrm>
                <a:off x="2033" y="3039"/>
                <a:ext cx="69" cy="69"/>
              </a:xfrm>
              <a:prstGeom prst="triangle">
                <a:avLst>
                  <a:gd fmla="val 50000" name="adj"/>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13"/>
              <p:cNvSpPr/>
              <p:nvPr/>
            </p:nvSpPr>
            <p:spPr>
              <a:xfrm>
                <a:off x="1989" y="2950"/>
                <a:ext cx="68" cy="69"/>
              </a:xfrm>
              <a:prstGeom prst="triangle">
                <a:avLst>
                  <a:gd fmla="val 50000" name="adj"/>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13"/>
              <p:cNvSpPr/>
              <p:nvPr/>
            </p:nvSpPr>
            <p:spPr>
              <a:xfrm>
                <a:off x="1921" y="2737"/>
                <a:ext cx="69" cy="69"/>
              </a:xfrm>
              <a:prstGeom prst="triangle">
                <a:avLst>
                  <a:gd fmla="val 50000" name="adj"/>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13"/>
              <p:cNvSpPr/>
              <p:nvPr/>
            </p:nvSpPr>
            <p:spPr>
              <a:xfrm>
                <a:off x="1787" y="2693"/>
                <a:ext cx="69" cy="68"/>
              </a:xfrm>
              <a:prstGeom prst="triangle">
                <a:avLst>
                  <a:gd fmla="val 50000" name="adj"/>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13"/>
              <p:cNvSpPr/>
              <p:nvPr/>
            </p:nvSpPr>
            <p:spPr>
              <a:xfrm>
                <a:off x="1854" y="2592"/>
                <a:ext cx="69" cy="69"/>
              </a:xfrm>
              <a:prstGeom prst="triangle">
                <a:avLst>
                  <a:gd fmla="val 50000" name="adj"/>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13"/>
              <p:cNvSpPr/>
              <p:nvPr/>
            </p:nvSpPr>
            <p:spPr>
              <a:xfrm>
                <a:off x="2291" y="2927"/>
                <a:ext cx="69" cy="69"/>
              </a:xfrm>
              <a:prstGeom prst="triangle">
                <a:avLst>
                  <a:gd fmla="val 50000" name="adj"/>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13"/>
              <p:cNvSpPr/>
              <p:nvPr/>
            </p:nvSpPr>
            <p:spPr>
              <a:xfrm>
                <a:off x="2470" y="2849"/>
                <a:ext cx="69" cy="69"/>
              </a:xfrm>
              <a:prstGeom prst="triangle">
                <a:avLst>
                  <a:gd fmla="val 50000" name="adj"/>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13"/>
              <p:cNvSpPr/>
              <p:nvPr/>
            </p:nvSpPr>
            <p:spPr>
              <a:xfrm>
                <a:off x="2291" y="2782"/>
                <a:ext cx="69" cy="69"/>
              </a:xfrm>
              <a:prstGeom prst="triangle">
                <a:avLst>
                  <a:gd fmla="val 50000" name="adj"/>
                </a:avLst>
              </a:prstGeom>
              <a:solidFill>
                <a:srgbClr val="3366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13"/>
              <p:cNvSpPr/>
              <p:nvPr/>
            </p:nvSpPr>
            <p:spPr>
              <a:xfrm flipH="1" rot="10800000">
                <a:off x="757" y="2693"/>
                <a:ext cx="69" cy="68"/>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p13"/>
              <p:cNvSpPr/>
              <p:nvPr/>
            </p:nvSpPr>
            <p:spPr>
              <a:xfrm flipH="1" rot="10800000">
                <a:off x="555" y="2603"/>
                <a:ext cx="69" cy="69"/>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13"/>
              <p:cNvSpPr/>
              <p:nvPr/>
            </p:nvSpPr>
            <p:spPr>
              <a:xfrm flipH="1" rot="10800000">
                <a:off x="678" y="2592"/>
                <a:ext cx="69" cy="69"/>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3"/>
              <p:cNvSpPr/>
              <p:nvPr/>
            </p:nvSpPr>
            <p:spPr>
              <a:xfrm flipH="1" rot="10800000">
                <a:off x="634" y="2681"/>
                <a:ext cx="68" cy="69"/>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13"/>
              <p:cNvSpPr/>
              <p:nvPr/>
            </p:nvSpPr>
            <p:spPr>
              <a:xfrm flipH="1" rot="10800000">
                <a:off x="566" y="2894"/>
                <a:ext cx="69" cy="69"/>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13"/>
              <p:cNvSpPr/>
              <p:nvPr/>
            </p:nvSpPr>
            <p:spPr>
              <a:xfrm flipH="1" rot="10800000">
                <a:off x="432" y="2939"/>
                <a:ext cx="69" cy="68"/>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p13"/>
              <p:cNvSpPr/>
              <p:nvPr/>
            </p:nvSpPr>
            <p:spPr>
              <a:xfrm flipH="1" rot="10800000">
                <a:off x="499" y="3039"/>
                <a:ext cx="69" cy="69"/>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13"/>
              <p:cNvSpPr/>
              <p:nvPr/>
            </p:nvSpPr>
            <p:spPr>
              <a:xfrm flipH="1" rot="10800000">
                <a:off x="936" y="2704"/>
                <a:ext cx="69" cy="69"/>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13"/>
              <p:cNvSpPr/>
              <p:nvPr/>
            </p:nvSpPr>
            <p:spPr>
              <a:xfrm flipH="1" rot="10800000">
                <a:off x="1115" y="2782"/>
                <a:ext cx="69" cy="69"/>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13"/>
              <p:cNvSpPr/>
              <p:nvPr/>
            </p:nvSpPr>
            <p:spPr>
              <a:xfrm flipH="1" rot="10800000">
                <a:off x="936" y="2849"/>
                <a:ext cx="69" cy="69"/>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1" name="Google Shape;331;p13"/>
            <p:cNvSpPr/>
            <p:nvPr/>
          </p:nvSpPr>
          <p:spPr>
            <a:xfrm>
              <a:off x="624" y="3244"/>
              <a:ext cx="144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Two Clusters </a:t>
              </a:r>
              <a:endParaRPr/>
            </a:p>
          </p:txBody>
        </p:sp>
      </p:grpSp>
      <p:grpSp>
        <p:nvGrpSpPr>
          <p:cNvPr id="332" name="Google Shape;332;p13"/>
          <p:cNvGrpSpPr/>
          <p:nvPr/>
        </p:nvGrpSpPr>
        <p:grpSpPr>
          <a:xfrm>
            <a:off x="6586090" y="1905000"/>
            <a:ext cx="4214758" cy="1479550"/>
            <a:chOff x="3125" y="1200"/>
            <a:chExt cx="2107" cy="932"/>
          </a:xfrm>
        </p:grpSpPr>
        <p:grpSp>
          <p:nvGrpSpPr>
            <p:cNvPr id="333" name="Google Shape;333;p13"/>
            <p:cNvGrpSpPr/>
            <p:nvPr/>
          </p:nvGrpSpPr>
          <p:grpSpPr>
            <a:xfrm>
              <a:off x="3125" y="1200"/>
              <a:ext cx="2107" cy="518"/>
              <a:chOff x="3125" y="1200"/>
              <a:chExt cx="2107" cy="518"/>
            </a:xfrm>
          </p:grpSpPr>
          <p:sp>
            <p:nvSpPr>
              <p:cNvPr id="334" name="Google Shape;334;p13"/>
              <p:cNvSpPr/>
              <p:nvPr/>
            </p:nvSpPr>
            <p:spPr>
              <a:xfrm>
                <a:off x="4805" y="1548"/>
                <a:ext cx="69" cy="69"/>
              </a:xfrm>
              <a:prstGeom prst="diamond">
                <a:avLst/>
              </a:prstGeom>
              <a:solidFill>
                <a:srgbClr val="FF99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3"/>
              <p:cNvSpPr/>
              <p:nvPr/>
            </p:nvSpPr>
            <p:spPr>
              <a:xfrm>
                <a:off x="4603" y="1638"/>
                <a:ext cx="69" cy="69"/>
              </a:xfrm>
              <a:prstGeom prst="diamond">
                <a:avLst/>
              </a:prstGeom>
              <a:solidFill>
                <a:srgbClr val="FF99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13"/>
              <p:cNvSpPr/>
              <p:nvPr/>
            </p:nvSpPr>
            <p:spPr>
              <a:xfrm>
                <a:off x="4726" y="1649"/>
                <a:ext cx="69" cy="69"/>
              </a:xfrm>
              <a:prstGeom prst="diamond">
                <a:avLst/>
              </a:prstGeom>
              <a:solidFill>
                <a:srgbClr val="FF99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13"/>
              <p:cNvSpPr/>
              <p:nvPr/>
            </p:nvSpPr>
            <p:spPr>
              <a:xfrm>
                <a:off x="4682" y="1559"/>
                <a:ext cx="68" cy="69"/>
              </a:xfrm>
              <a:prstGeom prst="diamond">
                <a:avLst/>
              </a:prstGeom>
              <a:solidFill>
                <a:srgbClr val="FF99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13"/>
              <p:cNvSpPr/>
              <p:nvPr/>
            </p:nvSpPr>
            <p:spPr>
              <a:xfrm>
                <a:off x="4614" y="1346"/>
                <a:ext cx="69" cy="69"/>
              </a:xfrm>
              <a:prstGeom prst="star5">
                <a:avLst>
                  <a:gd fmla="val 19098" name="adj"/>
                  <a:gd fmla="val 105146" name="hf"/>
                  <a:gd fmla="val 110557" name="vf"/>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13"/>
              <p:cNvSpPr/>
              <p:nvPr/>
            </p:nvSpPr>
            <p:spPr>
              <a:xfrm>
                <a:off x="4480" y="1301"/>
                <a:ext cx="69" cy="69"/>
              </a:xfrm>
              <a:prstGeom prst="star5">
                <a:avLst>
                  <a:gd fmla="val 19098" name="adj"/>
                  <a:gd fmla="val 105146" name="hf"/>
                  <a:gd fmla="val 110557" name="vf"/>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13"/>
              <p:cNvSpPr/>
              <p:nvPr/>
            </p:nvSpPr>
            <p:spPr>
              <a:xfrm>
                <a:off x="4547" y="1200"/>
                <a:ext cx="69" cy="69"/>
              </a:xfrm>
              <a:prstGeom prst="star5">
                <a:avLst>
                  <a:gd fmla="val 19098" name="adj"/>
                  <a:gd fmla="val 105146" name="hf"/>
                  <a:gd fmla="val 110557" name="vf"/>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13"/>
              <p:cNvSpPr/>
              <p:nvPr/>
            </p:nvSpPr>
            <p:spPr>
              <a:xfrm>
                <a:off x="4984" y="1537"/>
                <a:ext cx="69" cy="69"/>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13"/>
              <p:cNvSpPr/>
              <p:nvPr/>
            </p:nvSpPr>
            <p:spPr>
              <a:xfrm>
                <a:off x="5163" y="1458"/>
                <a:ext cx="69" cy="69"/>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13"/>
              <p:cNvSpPr/>
              <p:nvPr/>
            </p:nvSpPr>
            <p:spPr>
              <a:xfrm>
                <a:off x="4984" y="1391"/>
                <a:ext cx="69" cy="69"/>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13"/>
              <p:cNvSpPr/>
              <p:nvPr/>
            </p:nvSpPr>
            <p:spPr>
              <a:xfrm flipH="1" rot="10800000">
                <a:off x="3450" y="1301"/>
                <a:ext cx="69"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13"/>
              <p:cNvSpPr/>
              <p:nvPr/>
            </p:nvSpPr>
            <p:spPr>
              <a:xfrm flipH="1" rot="10800000">
                <a:off x="3248" y="1211"/>
                <a:ext cx="69"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13"/>
              <p:cNvSpPr/>
              <p:nvPr/>
            </p:nvSpPr>
            <p:spPr>
              <a:xfrm flipH="1" rot="10800000">
                <a:off x="3371" y="1200"/>
                <a:ext cx="69"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3"/>
              <p:cNvSpPr/>
              <p:nvPr/>
            </p:nvSpPr>
            <p:spPr>
              <a:xfrm flipH="1" rot="10800000">
                <a:off x="3327" y="1290"/>
                <a:ext cx="68" cy="69"/>
              </a:xfrm>
              <a:prstGeom prst="star4">
                <a:avLst>
                  <a:gd fmla="val 12500" name="adj"/>
                </a:avLst>
              </a:prstGeom>
              <a:solidFill>
                <a:srgbClr val="FF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3"/>
              <p:cNvSpPr/>
              <p:nvPr/>
            </p:nvSpPr>
            <p:spPr>
              <a:xfrm flipH="1" rot="10800000">
                <a:off x="3259" y="1503"/>
                <a:ext cx="69" cy="69"/>
              </a:xfrm>
              <a:prstGeom prst="triangle">
                <a:avLst>
                  <a:gd fmla="val 50000" name="adj"/>
                </a:avLst>
              </a:prstGeom>
              <a:solidFill>
                <a:srgbClr val="00FF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3"/>
              <p:cNvSpPr/>
              <p:nvPr/>
            </p:nvSpPr>
            <p:spPr>
              <a:xfrm flipH="1" rot="10800000">
                <a:off x="3125" y="1548"/>
                <a:ext cx="69" cy="69"/>
              </a:xfrm>
              <a:prstGeom prst="triangle">
                <a:avLst>
                  <a:gd fmla="val 50000" name="adj"/>
                </a:avLst>
              </a:prstGeom>
              <a:solidFill>
                <a:srgbClr val="00FF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3"/>
              <p:cNvSpPr/>
              <p:nvPr/>
            </p:nvSpPr>
            <p:spPr>
              <a:xfrm flipH="1" rot="10800000">
                <a:off x="3192" y="1649"/>
                <a:ext cx="69" cy="69"/>
              </a:xfrm>
              <a:prstGeom prst="triangle">
                <a:avLst>
                  <a:gd fmla="val 50000" name="adj"/>
                </a:avLst>
              </a:prstGeom>
              <a:solidFill>
                <a:srgbClr val="00FF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3"/>
              <p:cNvSpPr/>
              <p:nvPr/>
            </p:nvSpPr>
            <p:spPr>
              <a:xfrm flipH="1" rot="10800000">
                <a:off x="3629" y="1312"/>
                <a:ext cx="69" cy="69"/>
              </a:xfrm>
              <a:prstGeom prst="ellipse">
                <a:avLst/>
              </a:prstGeom>
              <a:solidFill>
                <a:srgbClr val="00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3"/>
              <p:cNvSpPr/>
              <p:nvPr/>
            </p:nvSpPr>
            <p:spPr>
              <a:xfrm flipH="1" rot="10800000">
                <a:off x="3808" y="1391"/>
                <a:ext cx="69" cy="69"/>
              </a:xfrm>
              <a:prstGeom prst="ellipse">
                <a:avLst/>
              </a:prstGeom>
              <a:solidFill>
                <a:srgbClr val="00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13"/>
              <p:cNvSpPr/>
              <p:nvPr/>
            </p:nvSpPr>
            <p:spPr>
              <a:xfrm flipH="1" rot="10800000">
                <a:off x="3629" y="1458"/>
                <a:ext cx="69" cy="69"/>
              </a:xfrm>
              <a:prstGeom prst="ellipse">
                <a:avLst/>
              </a:prstGeom>
              <a:solidFill>
                <a:srgbClr val="00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54" name="Google Shape;354;p13"/>
            <p:cNvSpPr/>
            <p:nvPr/>
          </p:nvSpPr>
          <p:spPr>
            <a:xfrm>
              <a:off x="3413" y="1920"/>
              <a:ext cx="144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Six Clusters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Google Shape;359;p14"/>
          <p:cNvSpPr txBox="1"/>
          <p:nvPr>
            <p:ph type="title"/>
          </p:nvPr>
        </p:nvSpPr>
        <p:spPr>
          <a:xfrm>
            <a:off x="1325108" y="571480"/>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solidFill>
                  <a:srgbClr val="292929"/>
                </a:solidFill>
                <a:latin typeface="Tahoma"/>
                <a:ea typeface="Tahoma"/>
                <a:cs typeface="Tahoma"/>
                <a:sym typeface="Tahoma"/>
              </a:rPr>
              <a:t>Distance based method</a:t>
            </a:r>
            <a:endParaRPr/>
          </a:p>
        </p:txBody>
      </p:sp>
      <p:pic>
        <p:nvPicPr>
          <p:cNvPr descr="clustering" id="360" name="Google Shape;360;p14"/>
          <p:cNvPicPr preferRelativeResize="0"/>
          <p:nvPr>
            <p:ph idx="1" type="body"/>
          </p:nvPr>
        </p:nvPicPr>
        <p:blipFill rotWithShape="1">
          <a:blip r:embed="rId4">
            <a:alphaModFix/>
          </a:blip>
          <a:srcRect b="0" l="0" r="0" t="0"/>
          <a:stretch/>
        </p:blipFill>
        <p:spPr>
          <a:xfrm>
            <a:off x="1967258" y="1214422"/>
            <a:ext cx="7201297" cy="1905000"/>
          </a:xfrm>
          <a:prstGeom prst="rect">
            <a:avLst/>
          </a:prstGeom>
          <a:noFill/>
          <a:ln>
            <a:noFill/>
          </a:ln>
        </p:spPr>
      </p:pic>
      <p:pic>
        <p:nvPicPr>
          <p:cNvPr id="361" name="Google Shape;361;p14"/>
          <p:cNvPicPr preferRelativeResize="0"/>
          <p:nvPr/>
        </p:nvPicPr>
        <p:blipFill rotWithShape="1">
          <a:blip r:embed="rId5">
            <a:alphaModFix/>
          </a:blip>
          <a:srcRect b="0" l="0" r="0" t="0"/>
          <a:stretch/>
        </p:blipFill>
        <p:spPr>
          <a:xfrm>
            <a:off x="1775224" y="3214686"/>
            <a:ext cx="7681383" cy="1701800"/>
          </a:xfrm>
          <a:prstGeom prst="rect">
            <a:avLst/>
          </a:prstGeom>
          <a:noFill/>
          <a:ln>
            <a:noFill/>
          </a:ln>
        </p:spPr>
      </p:pic>
      <p:sp>
        <p:nvSpPr>
          <p:cNvPr id="362" name="Google Shape;362;p14"/>
          <p:cNvSpPr/>
          <p:nvPr/>
        </p:nvSpPr>
        <p:spPr>
          <a:xfrm>
            <a:off x="623016" y="5143513"/>
            <a:ext cx="10429297" cy="1200329"/>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In this case we easily identify the 4 clusters into which the data can be divided; the similarity criterion is </a:t>
            </a:r>
            <a:r>
              <a:rPr i="1" lang="en-US" sz="1800">
                <a:solidFill>
                  <a:schemeClr val="dk1"/>
                </a:solidFill>
                <a:latin typeface="Arial"/>
                <a:ea typeface="Arial"/>
                <a:cs typeface="Arial"/>
                <a:sym typeface="Arial"/>
              </a:rPr>
              <a:t>distance</a:t>
            </a:r>
            <a:r>
              <a:rPr lang="en-US" sz="1800">
                <a:solidFill>
                  <a:schemeClr val="dk1"/>
                </a:solidFill>
                <a:latin typeface="Arial"/>
                <a:ea typeface="Arial"/>
                <a:cs typeface="Arial"/>
                <a:sym typeface="Arial"/>
              </a:rPr>
              <a:t>: two or more objects belong to the same cluster if they are “close” according to a given distance. This is called </a:t>
            </a:r>
            <a:r>
              <a:rPr i="1" lang="en-US" sz="1800">
                <a:solidFill>
                  <a:schemeClr val="dk1"/>
                </a:solidFill>
                <a:latin typeface="Arial"/>
                <a:ea typeface="Arial"/>
                <a:cs typeface="Arial"/>
                <a:sym typeface="Arial"/>
              </a:rPr>
              <a:t>distance-based clustering</a:t>
            </a:r>
            <a:r>
              <a:rPr lang="en-US" sz="1800">
                <a:solidFill>
                  <a:schemeClr val="dk1"/>
                </a:solidFill>
                <a:latin typeface="Arial"/>
                <a:ea typeface="Arial"/>
                <a:cs typeface="Arial"/>
                <a:sym typeface="Arial"/>
              </a:rPr>
              <a:t>.</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15"/>
          <p:cNvSpPr txBox="1"/>
          <p:nvPr>
            <p:ph type="title"/>
          </p:nvPr>
        </p:nvSpPr>
        <p:spPr>
          <a:xfrm>
            <a:off x="1479040" y="597591"/>
            <a:ext cx="10849954" cy="552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2800">
                <a:solidFill>
                  <a:srgbClr val="292929"/>
                </a:solidFill>
              </a:rPr>
              <a:t>Limitations of K-means: Non-globular Shapes</a:t>
            </a:r>
            <a:endParaRPr/>
          </a:p>
        </p:txBody>
      </p:sp>
      <p:sp>
        <p:nvSpPr>
          <p:cNvPr id="368" name="Google Shape;368;p15"/>
          <p:cNvSpPr txBox="1"/>
          <p:nvPr>
            <p:ph idx="1" type="body"/>
          </p:nvPr>
        </p:nvSpPr>
        <p:spPr>
          <a:xfrm>
            <a:off x="1141109" y="1143002"/>
            <a:ext cx="10081816" cy="976313"/>
          </a:xfrm>
          <a:prstGeom prst="rect">
            <a:avLst/>
          </a:prstGeom>
          <a:noFill/>
          <a:ln>
            <a:noFill/>
          </a:ln>
        </p:spPr>
        <p:txBody>
          <a:bodyPr anchorCtr="0" anchor="t" bIns="45700" lIns="91425" spcFirstLastPara="1" rIns="91425" wrap="square" tIns="45700">
            <a:normAutofit/>
          </a:bodyPr>
          <a:lstStyle/>
          <a:p>
            <a:pPr indent="-533400" lvl="0" marL="533400" rtl="0" algn="l">
              <a:lnSpc>
                <a:spcPct val="90000"/>
              </a:lnSpc>
              <a:spcBef>
                <a:spcPts val="560"/>
              </a:spcBef>
              <a:spcAft>
                <a:spcPts val="0"/>
              </a:spcAft>
              <a:buSzPts val="2800"/>
              <a:buNone/>
            </a:pPr>
            <a:r>
              <a:t/>
            </a:r>
            <a:endParaRPr/>
          </a:p>
          <a:p>
            <a:pPr indent="-381000" lvl="1" marL="990600" rtl="0" algn="l">
              <a:lnSpc>
                <a:spcPct val="90000"/>
              </a:lnSpc>
              <a:spcBef>
                <a:spcPts val="480"/>
              </a:spcBef>
              <a:spcAft>
                <a:spcPts val="0"/>
              </a:spcAft>
              <a:buSzPts val="2400"/>
              <a:buNone/>
            </a:pPr>
            <a:r>
              <a:t/>
            </a:r>
            <a:endParaRPr/>
          </a:p>
          <a:p>
            <a:pPr indent="-381000" lvl="1" marL="990600" rtl="0" algn="l">
              <a:lnSpc>
                <a:spcPct val="90000"/>
              </a:lnSpc>
              <a:spcBef>
                <a:spcPts val="400"/>
              </a:spcBef>
              <a:spcAft>
                <a:spcPts val="0"/>
              </a:spcAft>
              <a:buSzPts val="2400"/>
              <a:buNone/>
            </a:pPr>
            <a:r>
              <a:t/>
            </a:r>
            <a:endParaRPr sz="2000"/>
          </a:p>
          <a:p>
            <a:pPr indent="-533400" lvl="1" marL="990600" rtl="0" algn="l">
              <a:lnSpc>
                <a:spcPct val="90000"/>
              </a:lnSpc>
              <a:spcBef>
                <a:spcPts val="400"/>
              </a:spcBef>
              <a:spcAft>
                <a:spcPts val="0"/>
              </a:spcAft>
              <a:buSzPts val="2400"/>
              <a:buNone/>
            </a:pPr>
            <a:r>
              <a:t/>
            </a:r>
            <a:endParaRPr sz="2000"/>
          </a:p>
        </p:txBody>
      </p:sp>
      <p:sp>
        <p:nvSpPr>
          <p:cNvPr id="369" name="Google Shape;369;p15"/>
          <p:cNvSpPr txBox="1"/>
          <p:nvPr/>
        </p:nvSpPr>
        <p:spPr>
          <a:xfrm>
            <a:off x="1775223" y="4876802"/>
            <a:ext cx="2592467"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Original Points</a:t>
            </a:r>
            <a:endParaRPr/>
          </a:p>
        </p:txBody>
      </p:sp>
      <p:pic>
        <p:nvPicPr>
          <p:cNvPr id="370" name="Google Shape;370;p15"/>
          <p:cNvPicPr preferRelativeResize="0"/>
          <p:nvPr/>
        </p:nvPicPr>
        <p:blipFill rotWithShape="1">
          <a:blip r:embed="rId4">
            <a:alphaModFix/>
          </a:blip>
          <a:srcRect b="0" l="0" r="0" t="0"/>
          <a:stretch/>
        </p:blipFill>
        <p:spPr>
          <a:xfrm>
            <a:off x="623016" y="1219200"/>
            <a:ext cx="5378969" cy="3200400"/>
          </a:xfrm>
          <a:prstGeom prst="rect">
            <a:avLst/>
          </a:prstGeom>
          <a:noFill/>
          <a:ln>
            <a:noFill/>
          </a:ln>
        </p:spPr>
      </p:pic>
      <p:pic>
        <p:nvPicPr>
          <p:cNvPr id="371" name="Google Shape;371;p15"/>
          <p:cNvPicPr preferRelativeResize="0"/>
          <p:nvPr/>
        </p:nvPicPr>
        <p:blipFill rotWithShape="1">
          <a:blip r:embed="rId5">
            <a:alphaModFix/>
          </a:blip>
          <a:srcRect b="0" l="0" r="0" t="0"/>
          <a:stretch/>
        </p:blipFill>
        <p:spPr>
          <a:xfrm>
            <a:off x="5615915" y="1219200"/>
            <a:ext cx="5378969" cy="3200400"/>
          </a:xfrm>
          <a:prstGeom prst="rect">
            <a:avLst/>
          </a:prstGeom>
          <a:noFill/>
          <a:ln>
            <a:noFill/>
          </a:ln>
        </p:spPr>
      </p:pic>
      <p:sp>
        <p:nvSpPr>
          <p:cNvPr id="372" name="Google Shape;372;p15"/>
          <p:cNvSpPr/>
          <p:nvPr/>
        </p:nvSpPr>
        <p:spPr>
          <a:xfrm>
            <a:off x="7430079" y="4902201"/>
            <a:ext cx="21024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K-means (2 Clusters)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16"/>
          <p:cNvSpPr txBox="1"/>
          <p:nvPr>
            <p:ph type="title"/>
          </p:nvPr>
        </p:nvSpPr>
        <p:spPr>
          <a:xfrm>
            <a:off x="1595191" y="641349"/>
            <a:ext cx="10433879" cy="552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2800">
                <a:solidFill>
                  <a:srgbClr val="292929"/>
                </a:solidFill>
              </a:rPr>
              <a:t>Limitations of K-means: Differing Sizes</a:t>
            </a:r>
            <a:endParaRPr/>
          </a:p>
        </p:txBody>
      </p:sp>
      <p:sp>
        <p:nvSpPr>
          <p:cNvPr id="378" name="Google Shape;378;p16"/>
          <p:cNvSpPr txBox="1"/>
          <p:nvPr>
            <p:ph idx="1" type="body"/>
          </p:nvPr>
        </p:nvSpPr>
        <p:spPr>
          <a:xfrm>
            <a:off x="1141109" y="1143002"/>
            <a:ext cx="10081816" cy="976313"/>
          </a:xfrm>
          <a:prstGeom prst="rect">
            <a:avLst/>
          </a:prstGeom>
          <a:noFill/>
          <a:ln>
            <a:noFill/>
          </a:ln>
        </p:spPr>
        <p:txBody>
          <a:bodyPr anchorCtr="0" anchor="t" bIns="45700" lIns="91425" spcFirstLastPara="1" rIns="91425" wrap="square" tIns="45700">
            <a:normAutofit/>
          </a:bodyPr>
          <a:lstStyle/>
          <a:p>
            <a:pPr indent="-533400" lvl="0" marL="533400" rtl="0" algn="l">
              <a:lnSpc>
                <a:spcPct val="90000"/>
              </a:lnSpc>
              <a:spcBef>
                <a:spcPts val="560"/>
              </a:spcBef>
              <a:spcAft>
                <a:spcPts val="0"/>
              </a:spcAft>
              <a:buSzPts val="2800"/>
              <a:buNone/>
            </a:pPr>
            <a:r>
              <a:t/>
            </a:r>
            <a:endParaRPr/>
          </a:p>
          <a:p>
            <a:pPr indent="-381000" lvl="1" marL="990600" rtl="0" algn="l">
              <a:lnSpc>
                <a:spcPct val="90000"/>
              </a:lnSpc>
              <a:spcBef>
                <a:spcPts val="480"/>
              </a:spcBef>
              <a:spcAft>
                <a:spcPts val="0"/>
              </a:spcAft>
              <a:buSzPts val="2400"/>
              <a:buNone/>
            </a:pPr>
            <a:r>
              <a:t/>
            </a:r>
            <a:endParaRPr/>
          </a:p>
          <a:p>
            <a:pPr indent="-381000" lvl="1" marL="990600" rtl="0" algn="l">
              <a:lnSpc>
                <a:spcPct val="90000"/>
              </a:lnSpc>
              <a:spcBef>
                <a:spcPts val="400"/>
              </a:spcBef>
              <a:spcAft>
                <a:spcPts val="0"/>
              </a:spcAft>
              <a:buSzPts val="2400"/>
              <a:buNone/>
            </a:pPr>
            <a:r>
              <a:t/>
            </a:r>
            <a:endParaRPr sz="2000"/>
          </a:p>
          <a:p>
            <a:pPr indent="-533400" lvl="1" marL="990600" rtl="0" algn="l">
              <a:lnSpc>
                <a:spcPct val="90000"/>
              </a:lnSpc>
              <a:spcBef>
                <a:spcPts val="400"/>
              </a:spcBef>
              <a:spcAft>
                <a:spcPts val="0"/>
              </a:spcAft>
              <a:buSzPts val="2400"/>
              <a:buNone/>
            </a:pPr>
            <a:r>
              <a:t/>
            </a:r>
            <a:endParaRPr sz="2000"/>
          </a:p>
        </p:txBody>
      </p:sp>
      <p:pic>
        <p:nvPicPr>
          <p:cNvPr id="379" name="Google Shape;379;p16"/>
          <p:cNvPicPr preferRelativeResize="0"/>
          <p:nvPr/>
        </p:nvPicPr>
        <p:blipFill rotWithShape="1">
          <a:blip r:embed="rId4">
            <a:alphaModFix/>
          </a:blip>
          <a:srcRect b="0" l="0" r="0" t="0"/>
          <a:stretch/>
        </p:blipFill>
        <p:spPr>
          <a:xfrm>
            <a:off x="334964" y="1447800"/>
            <a:ext cx="5378969" cy="3200400"/>
          </a:xfrm>
          <a:prstGeom prst="rect">
            <a:avLst/>
          </a:prstGeom>
          <a:noFill/>
          <a:ln>
            <a:noFill/>
          </a:ln>
        </p:spPr>
      </p:pic>
      <p:pic>
        <p:nvPicPr>
          <p:cNvPr id="380" name="Google Shape;380;p16"/>
          <p:cNvPicPr preferRelativeResize="0"/>
          <p:nvPr/>
        </p:nvPicPr>
        <p:blipFill rotWithShape="1">
          <a:blip r:embed="rId5">
            <a:alphaModFix/>
          </a:blip>
          <a:srcRect b="0" l="0" r="0" t="0"/>
          <a:stretch/>
        </p:blipFill>
        <p:spPr>
          <a:xfrm>
            <a:off x="5711932" y="1447800"/>
            <a:ext cx="5378969" cy="3200400"/>
          </a:xfrm>
          <a:prstGeom prst="rect">
            <a:avLst/>
          </a:prstGeom>
          <a:noFill/>
          <a:ln>
            <a:noFill/>
          </a:ln>
        </p:spPr>
      </p:pic>
      <p:sp>
        <p:nvSpPr>
          <p:cNvPr id="381" name="Google Shape;381;p16"/>
          <p:cNvSpPr txBox="1"/>
          <p:nvPr/>
        </p:nvSpPr>
        <p:spPr>
          <a:xfrm>
            <a:off x="1295137" y="4953002"/>
            <a:ext cx="2592467"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Original Points</a:t>
            </a:r>
            <a:endParaRPr/>
          </a:p>
        </p:txBody>
      </p:sp>
      <p:sp>
        <p:nvSpPr>
          <p:cNvPr id="382" name="Google Shape;382;p16"/>
          <p:cNvSpPr/>
          <p:nvPr/>
        </p:nvSpPr>
        <p:spPr>
          <a:xfrm>
            <a:off x="7430079" y="4902201"/>
            <a:ext cx="21024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K-means (3 Clusters)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
          <p:cNvSpPr txBox="1"/>
          <p:nvPr>
            <p:ph type="title"/>
          </p:nvPr>
        </p:nvSpPr>
        <p:spPr>
          <a:xfrm>
            <a:off x="1576184" y="233525"/>
            <a:ext cx="9039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Publikasi-publikasi Data Mining</a:t>
            </a:r>
            <a:endParaRPr/>
          </a:p>
        </p:txBody>
      </p:sp>
      <p:pic>
        <p:nvPicPr>
          <p:cNvPr id="110" name="Google Shape;110;p2"/>
          <p:cNvPicPr preferRelativeResize="0"/>
          <p:nvPr/>
        </p:nvPicPr>
        <p:blipFill>
          <a:blip r:embed="rId4">
            <a:alphaModFix/>
          </a:blip>
          <a:stretch>
            <a:fillRect/>
          </a:stretch>
        </p:blipFill>
        <p:spPr>
          <a:xfrm>
            <a:off x="3050625" y="1408325"/>
            <a:ext cx="6412994" cy="49939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p17"/>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Types of Clustering</a:t>
            </a:r>
            <a:endParaRPr/>
          </a:p>
        </p:txBody>
      </p:sp>
      <p:sp>
        <p:nvSpPr>
          <p:cNvPr id="388" name="Google Shape;388;p17"/>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381000" lvl="1" marL="914400" rtl="0" algn="l">
              <a:lnSpc>
                <a:spcPct val="90000"/>
              </a:lnSpc>
              <a:spcBef>
                <a:spcPts val="500"/>
              </a:spcBef>
              <a:spcAft>
                <a:spcPts val="0"/>
              </a:spcAft>
              <a:buSzPts val="2400"/>
              <a:buChar char="•"/>
            </a:pPr>
            <a:r>
              <a:rPr lang="en-US">
                <a:solidFill>
                  <a:srgbClr val="7F6000"/>
                </a:solidFill>
              </a:rPr>
              <a:t>Hierarchical</a:t>
            </a:r>
            <a:endParaRPr/>
          </a:p>
          <a:p>
            <a:pPr indent="-355600" lvl="2" marL="1371600" rtl="0" algn="l">
              <a:lnSpc>
                <a:spcPct val="90000"/>
              </a:lnSpc>
              <a:spcBef>
                <a:spcPts val="500"/>
              </a:spcBef>
              <a:spcAft>
                <a:spcPts val="0"/>
              </a:spcAft>
              <a:buSzPts val="2000"/>
              <a:buChar char="•"/>
            </a:pPr>
            <a:r>
              <a:rPr lang="en-US">
                <a:solidFill>
                  <a:srgbClr val="7F6000"/>
                </a:solidFill>
              </a:rPr>
              <a:t>Finding new clusters using previously found ones</a:t>
            </a:r>
            <a:endParaRPr/>
          </a:p>
          <a:p>
            <a:pPr indent="-381000" lvl="1" marL="914400" rtl="0" algn="l">
              <a:lnSpc>
                <a:spcPct val="90000"/>
              </a:lnSpc>
              <a:spcBef>
                <a:spcPts val="500"/>
              </a:spcBef>
              <a:spcAft>
                <a:spcPts val="0"/>
              </a:spcAft>
              <a:buSzPts val="2400"/>
              <a:buChar char="•"/>
            </a:pPr>
            <a:r>
              <a:rPr lang="en-US">
                <a:solidFill>
                  <a:srgbClr val="7F6000"/>
                </a:solidFill>
              </a:rPr>
              <a:t>Partitional</a:t>
            </a:r>
            <a:endParaRPr>
              <a:solidFill>
                <a:srgbClr val="7F6000"/>
              </a:solidFill>
            </a:endParaRPr>
          </a:p>
          <a:p>
            <a:pPr indent="-355600" lvl="2" marL="1371600" rtl="0" algn="l">
              <a:lnSpc>
                <a:spcPct val="90000"/>
              </a:lnSpc>
              <a:spcBef>
                <a:spcPts val="500"/>
              </a:spcBef>
              <a:spcAft>
                <a:spcPts val="0"/>
              </a:spcAft>
              <a:buSzPts val="2000"/>
              <a:buChar char="•"/>
            </a:pPr>
            <a:r>
              <a:rPr lang="en-US">
                <a:solidFill>
                  <a:srgbClr val="7F6000"/>
                </a:solidFill>
              </a:rPr>
              <a:t>Finding all clusters at once</a:t>
            </a:r>
            <a:endParaRPr/>
          </a:p>
          <a:p>
            <a:pPr indent="-228600" lvl="0" marL="457200" rtl="0" algn="l">
              <a:lnSpc>
                <a:spcPct val="90000"/>
              </a:lnSpc>
              <a:spcBef>
                <a:spcPts val="1000"/>
              </a:spcBef>
              <a:spcAft>
                <a:spcPts val="0"/>
              </a:spcAft>
              <a:buSzPts val="2800"/>
              <a:buNone/>
            </a:pPr>
            <a:r>
              <a:t/>
            </a:r>
            <a:endParaRPr>
              <a:solidFill>
                <a:srgbClr val="7F6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392" name="Shape 392"/>
        <p:cNvGrpSpPr/>
        <p:nvPr/>
      </p:nvGrpSpPr>
      <p:grpSpPr>
        <a:xfrm>
          <a:off x="0" y="0"/>
          <a:ext cx="0" cy="0"/>
          <a:chOff x="0" y="0"/>
          <a:chExt cx="0" cy="0"/>
        </a:xfrm>
      </p:grpSpPr>
      <p:sp>
        <p:nvSpPr>
          <p:cNvPr id="393" name="Google Shape;393;p18"/>
          <p:cNvSpPr txBox="1"/>
          <p:nvPr>
            <p:ph type="title"/>
          </p:nvPr>
        </p:nvSpPr>
        <p:spPr>
          <a:xfrm>
            <a:off x="1619785" y="552449"/>
            <a:ext cx="10433879" cy="5524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22222"/>
              <a:buNone/>
            </a:pPr>
            <a:r>
              <a:rPr lang="en-US">
                <a:solidFill>
                  <a:srgbClr val="292929"/>
                </a:solidFill>
              </a:rPr>
              <a:t>Partitional Clustering</a:t>
            </a:r>
            <a:endParaRPr/>
          </a:p>
        </p:txBody>
      </p:sp>
      <p:sp>
        <p:nvSpPr>
          <p:cNvPr id="394" name="Google Shape;394;p18"/>
          <p:cNvSpPr/>
          <p:nvPr/>
        </p:nvSpPr>
        <p:spPr>
          <a:xfrm>
            <a:off x="1915248" y="2517775"/>
            <a:ext cx="122023" cy="101600"/>
          </a:xfrm>
          <a:custGeom>
            <a:rect b="b" l="l" r="r" t="t"/>
            <a:pathLst>
              <a:path extrusionOk="0" h="64" w="61">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18"/>
          <p:cNvSpPr/>
          <p:nvPr/>
        </p:nvSpPr>
        <p:spPr>
          <a:xfrm>
            <a:off x="1915248" y="2716215"/>
            <a:ext cx="122023" cy="98425"/>
          </a:xfrm>
          <a:custGeom>
            <a:rect b="b" l="l" r="r" t="t"/>
            <a:pathLst>
              <a:path extrusionOk="0" h="62" w="61">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18"/>
          <p:cNvSpPr/>
          <p:nvPr/>
        </p:nvSpPr>
        <p:spPr>
          <a:xfrm>
            <a:off x="2793408" y="4711702"/>
            <a:ext cx="122021" cy="98425"/>
          </a:xfrm>
          <a:custGeom>
            <a:rect b="b" l="l" r="r" t="t"/>
            <a:pathLst>
              <a:path extrusionOk="0" h="62" w="61">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p18"/>
          <p:cNvSpPr/>
          <p:nvPr/>
        </p:nvSpPr>
        <p:spPr>
          <a:xfrm>
            <a:off x="2289317" y="2619375"/>
            <a:ext cx="122021" cy="96838"/>
          </a:xfrm>
          <a:custGeom>
            <a:rect b="b" l="l" r="r" t="t"/>
            <a:pathLst>
              <a:path extrusionOk="0" h="61" w="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18"/>
          <p:cNvSpPr/>
          <p:nvPr/>
        </p:nvSpPr>
        <p:spPr>
          <a:xfrm>
            <a:off x="2793408" y="3914775"/>
            <a:ext cx="122021" cy="96838"/>
          </a:xfrm>
          <a:custGeom>
            <a:rect b="b" l="l" r="r" t="t"/>
            <a:pathLst>
              <a:path extrusionOk="0" h="61" w="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18"/>
          <p:cNvSpPr/>
          <p:nvPr/>
        </p:nvSpPr>
        <p:spPr>
          <a:xfrm>
            <a:off x="3007445" y="1825627"/>
            <a:ext cx="124022" cy="98425"/>
          </a:xfrm>
          <a:custGeom>
            <a:rect b="b" l="l" r="r" t="t"/>
            <a:pathLst>
              <a:path extrusionOk="0" h="62" w="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18"/>
          <p:cNvSpPr/>
          <p:nvPr/>
        </p:nvSpPr>
        <p:spPr>
          <a:xfrm>
            <a:off x="3297499" y="2020889"/>
            <a:ext cx="122021" cy="96837"/>
          </a:xfrm>
          <a:custGeom>
            <a:rect b="b" l="l" r="r" t="t"/>
            <a:pathLst>
              <a:path extrusionOk="0" h="61" w="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18"/>
          <p:cNvSpPr/>
          <p:nvPr/>
        </p:nvSpPr>
        <p:spPr>
          <a:xfrm>
            <a:off x="3419519" y="2317750"/>
            <a:ext cx="122023" cy="101600"/>
          </a:xfrm>
          <a:custGeom>
            <a:rect b="b" l="l" r="r" t="t"/>
            <a:pathLst>
              <a:path extrusionOk="0" h="64" w="61">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18"/>
          <p:cNvSpPr/>
          <p:nvPr/>
        </p:nvSpPr>
        <p:spPr>
          <a:xfrm>
            <a:off x="3923610" y="2317750"/>
            <a:ext cx="122023" cy="101600"/>
          </a:xfrm>
          <a:custGeom>
            <a:rect b="b" l="l" r="r" t="t"/>
            <a:pathLst>
              <a:path extrusionOk="0" h="64" w="61">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18"/>
          <p:cNvSpPr/>
          <p:nvPr/>
        </p:nvSpPr>
        <p:spPr>
          <a:xfrm>
            <a:off x="3671565" y="2117725"/>
            <a:ext cx="122023" cy="103188"/>
          </a:xfrm>
          <a:custGeom>
            <a:rect b="b" l="l" r="r" t="t"/>
            <a:pathLst>
              <a:path extrusionOk="0" h="65" w="61">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4" name="Google Shape;404;p18"/>
          <p:cNvSpPr/>
          <p:nvPr/>
        </p:nvSpPr>
        <p:spPr>
          <a:xfrm>
            <a:off x="3671565" y="1724025"/>
            <a:ext cx="122023" cy="96838"/>
          </a:xfrm>
          <a:custGeom>
            <a:rect b="b" l="l" r="r" t="t"/>
            <a:pathLst>
              <a:path extrusionOk="0" h="61" w="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p18"/>
          <p:cNvSpPr/>
          <p:nvPr/>
        </p:nvSpPr>
        <p:spPr>
          <a:xfrm>
            <a:off x="4549724" y="4711702"/>
            <a:ext cx="130023" cy="98425"/>
          </a:xfrm>
          <a:custGeom>
            <a:rect b="b" l="l" r="r" t="t"/>
            <a:pathLst>
              <a:path extrusionOk="0" h="62" w="65">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Google Shape;406;p18"/>
          <p:cNvSpPr/>
          <p:nvPr/>
        </p:nvSpPr>
        <p:spPr>
          <a:xfrm>
            <a:off x="2289317" y="2220915"/>
            <a:ext cx="122021" cy="96837"/>
          </a:xfrm>
          <a:custGeom>
            <a:rect b="b" l="l" r="r" t="t"/>
            <a:pathLst>
              <a:path extrusionOk="0" h="61" w="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p18"/>
          <p:cNvSpPr/>
          <p:nvPr/>
        </p:nvSpPr>
        <p:spPr>
          <a:xfrm>
            <a:off x="1877242" y="4410077"/>
            <a:ext cx="124022" cy="98425"/>
          </a:xfrm>
          <a:custGeom>
            <a:rect b="b" l="l" r="r" t="t"/>
            <a:pathLst>
              <a:path extrusionOk="0" h="62" w="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18"/>
          <p:cNvSpPr/>
          <p:nvPr/>
        </p:nvSpPr>
        <p:spPr>
          <a:xfrm>
            <a:off x="1915248" y="5008565"/>
            <a:ext cx="122023" cy="98425"/>
          </a:xfrm>
          <a:custGeom>
            <a:rect b="b" l="l" r="r" t="t"/>
            <a:pathLst>
              <a:path extrusionOk="0" h="62" w="61">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p18"/>
          <p:cNvSpPr/>
          <p:nvPr/>
        </p:nvSpPr>
        <p:spPr>
          <a:xfrm>
            <a:off x="2503354" y="1990727"/>
            <a:ext cx="124022" cy="98425"/>
          </a:xfrm>
          <a:custGeom>
            <a:rect b="b" l="l" r="r" t="t"/>
            <a:pathLst>
              <a:path extrusionOk="0" h="62" w="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0" name="Google Shape;410;p18"/>
          <p:cNvSpPr txBox="1"/>
          <p:nvPr/>
        </p:nvSpPr>
        <p:spPr>
          <a:xfrm>
            <a:off x="1583188" y="5562602"/>
            <a:ext cx="2976536"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Original Points</a:t>
            </a:r>
            <a:endParaRPr/>
          </a:p>
        </p:txBody>
      </p:sp>
      <p:grpSp>
        <p:nvGrpSpPr>
          <p:cNvPr id="411" name="Google Shape;411;p18"/>
          <p:cNvGrpSpPr/>
          <p:nvPr/>
        </p:nvGrpSpPr>
        <p:grpSpPr>
          <a:xfrm>
            <a:off x="6288036" y="1295402"/>
            <a:ext cx="4512813" cy="4633913"/>
            <a:chOff x="2976" y="816"/>
            <a:chExt cx="2256" cy="2919"/>
          </a:xfrm>
        </p:grpSpPr>
        <p:graphicFrame>
          <p:nvGraphicFramePr>
            <p:cNvPr id="412" name="Google Shape;412;p18"/>
            <p:cNvGraphicFramePr/>
            <p:nvPr/>
          </p:nvGraphicFramePr>
          <p:xfrm>
            <a:off x="2976" y="816"/>
            <a:ext cx="2125" cy="2876"/>
          </p:xfrm>
          <a:graphic>
            <a:graphicData uri="http://schemas.openxmlformats.org/presentationml/2006/ole">
              <mc:AlternateContent>
                <mc:Choice Requires="v">
                  <p:oleObj r:id="rId5" imgH="2876" imgW="2125" progId="" spid="_x0000_s1">
                    <p:embed/>
                  </p:oleObj>
                </mc:Choice>
                <mc:Fallback>
                  <p:oleObj r:id="rId6" imgH="2876" imgW="2125" progId="">
                    <p:embed/>
                    <p:pic>
                      <p:nvPicPr>
                        <p:cNvPr id="412" name="Google Shape;412;p18"/>
                        <p:cNvPicPr preferRelativeResize="0"/>
                        <p:nvPr/>
                      </p:nvPicPr>
                      <p:blipFill rotWithShape="1">
                        <a:blip r:embed="rId7">
                          <a:alphaModFix/>
                        </a:blip>
                        <a:srcRect b="0" l="0" r="0" t="0"/>
                        <a:stretch/>
                      </p:blipFill>
                      <p:spPr>
                        <a:xfrm>
                          <a:off x="2976" y="816"/>
                          <a:ext cx="2125" cy="2876"/>
                        </a:xfrm>
                        <a:prstGeom prst="rect">
                          <a:avLst/>
                        </a:prstGeom>
                        <a:noFill/>
                        <a:ln>
                          <a:noFill/>
                        </a:ln>
                      </p:spPr>
                    </p:pic>
                  </p:oleObj>
                </mc:Fallback>
              </mc:AlternateContent>
            </a:graphicData>
          </a:graphic>
        </p:graphicFrame>
        <p:sp>
          <p:nvSpPr>
            <p:cNvPr id="413" name="Google Shape;413;p18"/>
            <p:cNvSpPr txBox="1"/>
            <p:nvPr/>
          </p:nvSpPr>
          <p:spPr>
            <a:xfrm>
              <a:off x="3456" y="3504"/>
              <a:ext cx="17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Partitional  Clustering</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417" name="Shape 417"/>
        <p:cNvGrpSpPr/>
        <p:nvPr/>
      </p:nvGrpSpPr>
      <p:grpSpPr>
        <a:xfrm>
          <a:off x="0" y="0"/>
          <a:ext cx="0" cy="0"/>
          <a:chOff x="0" y="0"/>
          <a:chExt cx="0" cy="0"/>
        </a:xfrm>
      </p:grpSpPr>
      <p:sp>
        <p:nvSpPr>
          <p:cNvPr id="418" name="Google Shape;418;p19"/>
          <p:cNvSpPr txBox="1"/>
          <p:nvPr>
            <p:ph type="title"/>
          </p:nvPr>
        </p:nvSpPr>
        <p:spPr>
          <a:xfrm>
            <a:off x="1923249" y="658810"/>
            <a:ext cx="10433879" cy="5524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22222"/>
              <a:buNone/>
            </a:pPr>
            <a:r>
              <a:rPr lang="en-US">
                <a:solidFill>
                  <a:srgbClr val="292929"/>
                </a:solidFill>
              </a:rPr>
              <a:t>Hierarchical Clustering</a:t>
            </a:r>
            <a:endParaRPr/>
          </a:p>
        </p:txBody>
      </p:sp>
      <p:graphicFrame>
        <p:nvGraphicFramePr>
          <p:cNvPr id="419" name="Google Shape;419;p19"/>
          <p:cNvGraphicFramePr/>
          <p:nvPr/>
        </p:nvGraphicFramePr>
        <p:xfrm>
          <a:off x="1583189" y="3962402"/>
          <a:ext cx="3468625" cy="1960563"/>
        </p:xfrm>
        <a:graphic>
          <a:graphicData uri="http://schemas.openxmlformats.org/presentationml/2006/ole">
            <mc:AlternateContent>
              <mc:Choice Requires="v">
                <p:oleObj r:id="rId5" imgH="1960563" imgW="3468625" progId="" spid="_x0000_s1">
                  <p:embed/>
                </p:oleObj>
              </mc:Choice>
              <mc:Fallback>
                <p:oleObj r:id="rId6" imgH="1960563" imgW="3468625" progId="">
                  <p:embed/>
                  <p:pic>
                    <p:nvPicPr>
                      <p:cNvPr id="419" name="Google Shape;419;p19"/>
                      <p:cNvPicPr preferRelativeResize="0"/>
                      <p:nvPr/>
                    </p:nvPicPr>
                    <p:blipFill rotWithShape="1">
                      <a:blip r:embed="rId7">
                        <a:alphaModFix/>
                      </a:blip>
                      <a:srcRect b="0" l="0" r="0" t="0"/>
                      <a:stretch/>
                    </p:blipFill>
                    <p:spPr>
                      <a:xfrm>
                        <a:off x="1583189" y="3962402"/>
                        <a:ext cx="3468625" cy="1960563"/>
                      </a:xfrm>
                      <a:prstGeom prst="rect">
                        <a:avLst/>
                      </a:prstGeom>
                      <a:noFill/>
                      <a:ln>
                        <a:noFill/>
                      </a:ln>
                    </p:spPr>
                  </p:pic>
                </p:oleObj>
              </mc:Fallback>
            </mc:AlternateContent>
          </a:graphicData>
        </a:graphic>
      </p:graphicFrame>
      <p:graphicFrame>
        <p:nvGraphicFramePr>
          <p:cNvPr id="420" name="Google Shape;420;p19"/>
          <p:cNvGraphicFramePr/>
          <p:nvPr/>
        </p:nvGraphicFramePr>
        <p:xfrm>
          <a:off x="1487172" y="1447802"/>
          <a:ext cx="3478627" cy="1793875"/>
        </p:xfrm>
        <a:graphic>
          <a:graphicData uri="http://schemas.openxmlformats.org/presentationml/2006/ole">
            <mc:AlternateContent>
              <mc:Choice Requires="v">
                <p:oleObj r:id="rId8" imgH="1793875" imgW="3478627" progId="" spid="_x0000_s2">
                  <p:embed/>
                </p:oleObj>
              </mc:Choice>
              <mc:Fallback>
                <p:oleObj r:id="rId9" imgH="1793875" imgW="3478627" progId="">
                  <p:embed/>
                  <p:pic>
                    <p:nvPicPr>
                      <p:cNvPr id="420" name="Google Shape;420;p19"/>
                      <p:cNvPicPr preferRelativeResize="0"/>
                      <p:nvPr/>
                    </p:nvPicPr>
                    <p:blipFill rotWithShape="1">
                      <a:blip r:embed="rId10">
                        <a:alphaModFix/>
                      </a:blip>
                      <a:srcRect b="0" l="0" r="0" t="0"/>
                      <a:stretch/>
                    </p:blipFill>
                    <p:spPr>
                      <a:xfrm>
                        <a:off x="1487172" y="1447802"/>
                        <a:ext cx="3478627" cy="1793875"/>
                      </a:xfrm>
                      <a:prstGeom prst="rect">
                        <a:avLst/>
                      </a:prstGeom>
                      <a:noFill/>
                      <a:ln>
                        <a:noFill/>
                      </a:ln>
                    </p:spPr>
                  </p:pic>
                </p:oleObj>
              </mc:Fallback>
            </mc:AlternateContent>
          </a:graphicData>
        </a:graphic>
      </p:graphicFrame>
      <p:graphicFrame>
        <p:nvGraphicFramePr>
          <p:cNvPr id="421" name="Google Shape;421;p19"/>
          <p:cNvGraphicFramePr/>
          <p:nvPr/>
        </p:nvGraphicFramePr>
        <p:xfrm>
          <a:off x="7140190" y="1066802"/>
          <a:ext cx="2234403" cy="2284413"/>
        </p:xfrm>
        <a:graphic>
          <a:graphicData uri="http://schemas.openxmlformats.org/presentationml/2006/ole">
            <mc:AlternateContent>
              <mc:Choice Requires="v">
                <p:oleObj r:id="rId11" imgH="2284413" imgW="2234403" progId="" spid="_x0000_s3">
                  <p:embed/>
                </p:oleObj>
              </mc:Choice>
              <mc:Fallback>
                <p:oleObj r:id="rId12" imgH="2284413" imgW="2234403" progId="">
                  <p:embed/>
                  <p:pic>
                    <p:nvPicPr>
                      <p:cNvPr id="421" name="Google Shape;421;p19"/>
                      <p:cNvPicPr preferRelativeResize="0"/>
                      <p:nvPr/>
                    </p:nvPicPr>
                    <p:blipFill rotWithShape="1">
                      <a:blip r:embed="rId13">
                        <a:alphaModFix/>
                      </a:blip>
                      <a:srcRect b="0" l="0" r="0" t="0"/>
                      <a:stretch/>
                    </p:blipFill>
                    <p:spPr>
                      <a:xfrm>
                        <a:off x="7140190" y="1066802"/>
                        <a:ext cx="2234403" cy="2284413"/>
                      </a:xfrm>
                      <a:prstGeom prst="rect">
                        <a:avLst/>
                      </a:prstGeom>
                      <a:noFill/>
                      <a:ln>
                        <a:noFill/>
                      </a:ln>
                    </p:spPr>
                  </p:pic>
                </p:oleObj>
              </mc:Fallback>
            </mc:AlternateContent>
          </a:graphicData>
        </a:graphic>
      </p:graphicFrame>
      <p:graphicFrame>
        <p:nvGraphicFramePr>
          <p:cNvPr id="422" name="Google Shape;422;p19"/>
          <p:cNvGraphicFramePr/>
          <p:nvPr/>
        </p:nvGraphicFramePr>
        <p:xfrm>
          <a:off x="7140189" y="3657602"/>
          <a:ext cx="2406434" cy="2282825"/>
        </p:xfrm>
        <a:graphic>
          <a:graphicData uri="http://schemas.openxmlformats.org/presentationml/2006/ole">
            <mc:AlternateContent>
              <mc:Choice Requires="v">
                <p:oleObj r:id="rId14" imgH="2282825" imgW="2406434" progId="" spid="_x0000_s4">
                  <p:embed/>
                </p:oleObj>
              </mc:Choice>
              <mc:Fallback>
                <p:oleObj r:id="rId15" imgH="2282825" imgW="2406434" progId="">
                  <p:embed/>
                  <p:pic>
                    <p:nvPicPr>
                      <p:cNvPr id="422" name="Google Shape;422;p19"/>
                      <p:cNvPicPr preferRelativeResize="0"/>
                      <p:nvPr/>
                    </p:nvPicPr>
                    <p:blipFill rotWithShape="1">
                      <a:blip r:embed="rId16">
                        <a:alphaModFix/>
                      </a:blip>
                      <a:srcRect b="0" l="0" r="0" t="0"/>
                      <a:stretch/>
                    </p:blipFill>
                    <p:spPr>
                      <a:xfrm>
                        <a:off x="7140189" y="3657602"/>
                        <a:ext cx="2406434" cy="2282825"/>
                      </a:xfrm>
                      <a:prstGeom prst="rect">
                        <a:avLst/>
                      </a:prstGeom>
                      <a:noFill/>
                      <a:ln>
                        <a:noFill/>
                      </a:ln>
                    </p:spPr>
                  </p:pic>
                </p:oleObj>
              </mc:Fallback>
            </mc:AlternateContent>
          </a:graphicData>
        </a:graphic>
      </p:graphicFrame>
      <p:sp>
        <p:nvSpPr>
          <p:cNvPr id="423" name="Google Shape;423;p19"/>
          <p:cNvSpPr txBox="1"/>
          <p:nvPr/>
        </p:nvSpPr>
        <p:spPr>
          <a:xfrm>
            <a:off x="1487171" y="3200400"/>
            <a:ext cx="42247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Traditional Hierarchical Clustering</a:t>
            </a:r>
            <a:endParaRPr/>
          </a:p>
        </p:txBody>
      </p:sp>
      <p:sp>
        <p:nvSpPr>
          <p:cNvPr id="424" name="Google Shape;424;p19"/>
          <p:cNvSpPr txBox="1"/>
          <p:nvPr/>
        </p:nvSpPr>
        <p:spPr>
          <a:xfrm>
            <a:off x="1487171" y="5791200"/>
            <a:ext cx="45128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Non-traditional Hierarchical Clustering</a:t>
            </a:r>
            <a:endParaRPr/>
          </a:p>
        </p:txBody>
      </p:sp>
      <p:sp>
        <p:nvSpPr>
          <p:cNvPr id="425" name="Google Shape;425;p19"/>
          <p:cNvSpPr txBox="1"/>
          <p:nvPr/>
        </p:nvSpPr>
        <p:spPr>
          <a:xfrm>
            <a:off x="6384053" y="5791200"/>
            <a:ext cx="48008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Non-traditional Dendrogram</a:t>
            </a:r>
            <a:endParaRPr/>
          </a:p>
        </p:txBody>
      </p:sp>
      <p:sp>
        <p:nvSpPr>
          <p:cNvPr id="426" name="Google Shape;426;p19"/>
          <p:cNvSpPr txBox="1"/>
          <p:nvPr/>
        </p:nvSpPr>
        <p:spPr>
          <a:xfrm>
            <a:off x="6384054" y="3200401"/>
            <a:ext cx="5202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Traditional Dendrogram</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0" name="Shape 430"/>
        <p:cNvGrpSpPr/>
        <p:nvPr/>
      </p:nvGrpSpPr>
      <p:grpSpPr>
        <a:xfrm>
          <a:off x="0" y="0"/>
          <a:ext cx="0" cy="0"/>
          <a:chOff x="0" y="0"/>
          <a:chExt cx="0" cy="0"/>
        </a:xfrm>
      </p:grpSpPr>
      <p:sp>
        <p:nvSpPr>
          <p:cNvPr id="431" name="Google Shape;431;p20"/>
          <p:cNvSpPr txBox="1"/>
          <p:nvPr>
            <p:ph idx="1" type="body"/>
          </p:nvPr>
        </p:nvSpPr>
        <p:spPr>
          <a:xfrm>
            <a:off x="2855395" y="2786058"/>
            <a:ext cx="7381381" cy="176212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None/>
            </a:pPr>
            <a:r>
              <a:rPr lang="en-US" sz="8000">
                <a:solidFill>
                  <a:srgbClr val="7F6000"/>
                </a:solidFill>
              </a:rPr>
              <a:t>Association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5" name="Shape 435"/>
        <p:cNvGrpSpPr/>
        <p:nvPr/>
      </p:nvGrpSpPr>
      <p:grpSpPr>
        <a:xfrm>
          <a:off x="0" y="0"/>
          <a:ext cx="0" cy="0"/>
          <a:chOff x="0" y="0"/>
          <a:chExt cx="0" cy="0"/>
        </a:xfrm>
      </p:grpSpPr>
      <p:sp>
        <p:nvSpPr>
          <p:cNvPr id="436" name="Google Shape;436;p21"/>
          <p:cNvSpPr txBox="1"/>
          <p:nvPr>
            <p:ph type="title"/>
          </p:nvPr>
        </p:nvSpPr>
        <p:spPr>
          <a:xfrm>
            <a:off x="1325108" y="533400"/>
            <a:ext cx="10531930" cy="60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22222"/>
              <a:buNone/>
            </a:pPr>
            <a:r>
              <a:rPr b="1" lang="en-US">
                <a:solidFill>
                  <a:srgbClr val="040E08"/>
                </a:solidFill>
              </a:rPr>
              <a:t>What Is Association Mining?</a:t>
            </a:r>
            <a:endParaRPr/>
          </a:p>
        </p:txBody>
      </p:sp>
      <p:sp>
        <p:nvSpPr>
          <p:cNvPr id="437" name="Google Shape;437;p21"/>
          <p:cNvSpPr txBox="1"/>
          <p:nvPr>
            <p:ph idx="1" type="body"/>
          </p:nvPr>
        </p:nvSpPr>
        <p:spPr>
          <a:xfrm>
            <a:off x="767042" y="1357298"/>
            <a:ext cx="11089997" cy="47625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solidFill>
                  <a:srgbClr val="292929"/>
                </a:solidFill>
              </a:rPr>
              <a:t>Association rule mining:</a:t>
            </a:r>
            <a:endParaRPr/>
          </a:p>
          <a:p>
            <a:pPr indent="-381000" lvl="1" marL="914400" rtl="0" algn="l">
              <a:lnSpc>
                <a:spcPct val="90000"/>
              </a:lnSpc>
              <a:spcBef>
                <a:spcPts val="500"/>
              </a:spcBef>
              <a:spcAft>
                <a:spcPts val="0"/>
              </a:spcAft>
              <a:buSzPts val="2400"/>
              <a:buChar char="•"/>
            </a:pPr>
            <a:r>
              <a:rPr lang="en-US">
                <a:solidFill>
                  <a:srgbClr val="292929"/>
                </a:solidFill>
              </a:rPr>
              <a:t>Finding frequent patterns, associations, correlations, or causal structures among sets of items or objects in transaction databases, relational databases, and other information repositories.</a:t>
            </a:r>
            <a:endParaRPr/>
          </a:p>
          <a:p>
            <a:pPr indent="-406400" lvl="0" marL="457200" rtl="0" algn="l">
              <a:lnSpc>
                <a:spcPct val="90000"/>
              </a:lnSpc>
              <a:spcBef>
                <a:spcPts val="1000"/>
              </a:spcBef>
              <a:spcAft>
                <a:spcPts val="0"/>
              </a:spcAft>
              <a:buSzPts val="2800"/>
              <a:buChar char="•"/>
            </a:pPr>
            <a:r>
              <a:rPr lang="en-US">
                <a:solidFill>
                  <a:srgbClr val="292929"/>
                </a:solidFill>
              </a:rPr>
              <a:t>Applications:</a:t>
            </a:r>
            <a:endParaRPr/>
          </a:p>
          <a:p>
            <a:pPr indent="-381000" lvl="1" marL="914400" rtl="0" algn="l">
              <a:lnSpc>
                <a:spcPct val="90000"/>
              </a:lnSpc>
              <a:spcBef>
                <a:spcPts val="500"/>
              </a:spcBef>
              <a:spcAft>
                <a:spcPts val="0"/>
              </a:spcAft>
              <a:buSzPts val="2400"/>
              <a:buChar char="•"/>
            </a:pPr>
            <a:r>
              <a:rPr lang="en-US">
                <a:solidFill>
                  <a:srgbClr val="292929"/>
                </a:solidFill>
              </a:rPr>
              <a:t>Basket data analysis, cross-marketing, catalog design, loss-leader analysis, clustering, classification, etc.</a:t>
            </a:r>
            <a:endParaRPr/>
          </a:p>
          <a:p>
            <a:pPr indent="-406400" lvl="0" marL="457200" rtl="0" algn="l">
              <a:lnSpc>
                <a:spcPct val="90000"/>
              </a:lnSpc>
              <a:spcBef>
                <a:spcPts val="1000"/>
              </a:spcBef>
              <a:spcAft>
                <a:spcPts val="0"/>
              </a:spcAft>
              <a:buSzPts val="2800"/>
              <a:buChar char="•"/>
            </a:pPr>
            <a:r>
              <a:rPr lang="en-US">
                <a:solidFill>
                  <a:srgbClr val="292929"/>
                </a:solidFill>
              </a:rPr>
              <a:t>Examples. </a:t>
            </a:r>
            <a:endParaRPr/>
          </a:p>
          <a:p>
            <a:pPr indent="-381000" lvl="1" marL="914400" rtl="0" algn="l">
              <a:lnSpc>
                <a:spcPct val="90000"/>
              </a:lnSpc>
              <a:spcBef>
                <a:spcPts val="500"/>
              </a:spcBef>
              <a:spcAft>
                <a:spcPts val="0"/>
              </a:spcAft>
              <a:buSzPts val="2400"/>
              <a:buChar char="•"/>
            </a:pPr>
            <a:r>
              <a:rPr lang="en-US">
                <a:solidFill>
                  <a:srgbClr val="292929"/>
                </a:solidFill>
              </a:rPr>
              <a:t>Rule form:  “</a:t>
            </a:r>
            <a:r>
              <a:rPr b="1" lang="en-US">
                <a:solidFill>
                  <a:srgbClr val="292929"/>
                </a:solidFill>
              </a:rPr>
              <a:t>Body </a:t>
            </a:r>
            <a:r>
              <a:rPr b="1" lang="en-US">
                <a:solidFill>
                  <a:srgbClr val="292929"/>
                </a:solidFill>
                <a:latin typeface="Noto Sans Symbols"/>
                <a:ea typeface="Noto Sans Symbols"/>
                <a:cs typeface="Noto Sans Symbols"/>
                <a:sym typeface="Noto Sans Symbols"/>
              </a:rPr>
              <a:t>→ Η</a:t>
            </a:r>
            <a:r>
              <a:rPr b="1" lang="en-US">
                <a:solidFill>
                  <a:srgbClr val="292929"/>
                </a:solidFill>
              </a:rPr>
              <a:t>ead [support, confidence]”.</a:t>
            </a:r>
            <a:endParaRPr/>
          </a:p>
          <a:p>
            <a:pPr indent="-381000" lvl="1" marL="914400" rtl="0" algn="l">
              <a:lnSpc>
                <a:spcPct val="90000"/>
              </a:lnSpc>
              <a:spcBef>
                <a:spcPts val="500"/>
              </a:spcBef>
              <a:spcAft>
                <a:spcPts val="0"/>
              </a:spcAft>
              <a:buSzPts val="2400"/>
              <a:buChar char="•"/>
            </a:pPr>
            <a:r>
              <a:rPr lang="en-US">
                <a:solidFill>
                  <a:srgbClr val="292929"/>
                </a:solidFill>
              </a:rPr>
              <a:t>buys(x, “diapers”) </a:t>
            </a:r>
            <a:r>
              <a:rPr lang="en-US">
                <a:solidFill>
                  <a:srgbClr val="292929"/>
                </a:solidFill>
                <a:latin typeface="Noto Sans Symbols"/>
                <a:ea typeface="Noto Sans Symbols"/>
                <a:cs typeface="Noto Sans Symbols"/>
                <a:sym typeface="Noto Sans Symbols"/>
              </a:rPr>
              <a:t>→ </a:t>
            </a:r>
            <a:r>
              <a:rPr lang="en-US">
                <a:solidFill>
                  <a:srgbClr val="292929"/>
                </a:solidFill>
              </a:rPr>
              <a:t> buys(x, “beers”) [0.5%, 60%]</a:t>
            </a:r>
            <a:endParaRPr/>
          </a:p>
        </p:txBody>
      </p:sp>
    </p:spTree>
  </p:cSld>
  <p:clrMapOvr>
    <a:masterClrMapping/>
  </p:clrMapOvr>
  <p:transition advClick="0">
    <p:zoom dir="o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1" name="Shape 441"/>
        <p:cNvGrpSpPr/>
        <p:nvPr/>
      </p:nvGrpSpPr>
      <p:grpSpPr>
        <a:xfrm>
          <a:off x="0" y="0"/>
          <a:ext cx="0" cy="0"/>
          <a:chOff x="0" y="0"/>
          <a:chExt cx="0" cy="0"/>
        </a:xfrm>
      </p:grpSpPr>
      <p:sp>
        <p:nvSpPr>
          <p:cNvPr id="442" name="Google Shape;442;p22"/>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solidFill>
                  <a:srgbClr val="040E08"/>
                </a:solidFill>
              </a:rPr>
              <a:t>Tugas asosiasi data mining adalah menemukan atribut yang muncul dalam satu waktu.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446" name="Shape 446"/>
        <p:cNvGrpSpPr/>
        <p:nvPr/>
      </p:nvGrpSpPr>
      <p:grpSpPr>
        <a:xfrm>
          <a:off x="0" y="0"/>
          <a:ext cx="0" cy="0"/>
          <a:chOff x="0" y="0"/>
          <a:chExt cx="0" cy="0"/>
        </a:xfrm>
      </p:grpSpPr>
      <p:sp>
        <p:nvSpPr>
          <p:cNvPr id="447" name="Google Shape;447;p23"/>
          <p:cNvSpPr txBox="1"/>
          <p:nvPr>
            <p:ph type="title"/>
          </p:nvPr>
        </p:nvSpPr>
        <p:spPr>
          <a:xfrm>
            <a:off x="960945" y="667847"/>
            <a:ext cx="9087515" cy="715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solidFill>
                  <a:srgbClr val="292929"/>
                </a:solidFill>
              </a:rPr>
              <a:t>Rule Measures: Support and Confidence</a:t>
            </a:r>
            <a:endParaRPr/>
          </a:p>
        </p:txBody>
      </p:sp>
      <p:sp>
        <p:nvSpPr>
          <p:cNvPr id="448" name="Google Shape;448;p23"/>
          <p:cNvSpPr txBox="1"/>
          <p:nvPr>
            <p:ph idx="1" type="body"/>
          </p:nvPr>
        </p:nvSpPr>
        <p:spPr>
          <a:xfrm>
            <a:off x="5039810" y="1524002"/>
            <a:ext cx="6817228" cy="2703513"/>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sz="2400">
                <a:solidFill>
                  <a:srgbClr val="292929"/>
                </a:solidFill>
              </a:rPr>
              <a:t>Find all the rules </a:t>
            </a:r>
            <a:r>
              <a:rPr i="1" lang="en-US" sz="2400">
                <a:solidFill>
                  <a:srgbClr val="292929"/>
                </a:solidFill>
              </a:rPr>
              <a:t>X &amp; Y ⇒  Z </a:t>
            </a:r>
            <a:r>
              <a:rPr lang="en-US" sz="2400">
                <a:solidFill>
                  <a:srgbClr val="292929"/>
                </a:solidFill>
              </a:rPr>
              <a:t>with minimum confidence and support</a:t>
            </a:r>
            <a:endParaRPr sz="2400">
              <a:solidFill>
                <a:srgbClr val="292929"/>
              </a:solidFill>
            </a:endParaRPr>
          </a:p>
          <a:p>
            <a:pPr indent="-381000" lvl="1" marL="914400" rtl="0" algn="l">
              <a:lnSpc>
                <a:spcPct val="90000"/>
              </a:lnSpc>
              <a:spcBef>
                <a:spcPts val="500"/>
              </a:spcBef>
              <a:spcAft>
                <a:spcPts val="0"/>
              </a:spcAft>
              <a:buSzPts val="2400"/>
              <a:buChar char="•"/>
            </a:pPr>
            <a:r>
              <a:rPr lang="en-US">
                <a:solidFill>
                  <a:srgbClr val="292929"/>
                </a:solidFill>
              </a:rPr>
              <a:t>support, </a:t>
            </a:r>
            <a:r>
              <a:rPr i="1" lang="en-US">
                <a:solidFill>
                  <a:srgbClr val="292929"/>
                </a:solidFill>
              </a:rPr>
              <a:t>s</a:t>
            </a:r>
            <a:r>
              <a:rPr lang="en-US">
                <a:solidFill>
                  <a:srgbClr val="292929"/>
                </a:solidFill>
              </a:rPr>
              <a:t>, probability that a transaction contains {X  Y  Z}</a:t>
            </a:r>
            <a:endParaRPr/>
          </a:p>
          <a:p>
            <a:pPr indent="-381000" lvl="1" marL="914400" rtl="0" algn="l">
              <a:lnSpc>
                <a:spcPct val="90000"/>
              </a:lnSpc>
              <a:spcBef>
                <a:spcPts val="500"/>
              </a:spcBef>
              <a:spcAft>
                <a:spcPts val="0"/>
              </a:spcAft>
              <a:buSzPts val="2400"/>
              <a:buChar char="•"/>
            </a:pPr>
            <a:r>
              <a:rPr lang="en-US">
                <a:solidFill>
                  <a:srgbClr val="292929"/>
                </a:solidFill>
              </a:rPr>
              <a:t>confidence, </a:t>
            </a:r>
            <a:r>
              <a:rPr i="1" lang="en-US">
                <a:solidFill>
                  <a:srgbClr val="292929"/>
                </a:solidFill>
              </a:rPr>
              <a:t>c,</a:t>
            </a:r>
            <a:r>
              <a:rPr lang="en-US">
                <a:solidFill>
                  <a:srgbClr val="292929"/>
                </a:solidFill>
              </a:rPr>
              <a:t> conditional probability that a transaction having {X  Y} also contains </a:t>
            </a:r>
            <a:r>
              <a:rPr i="1" lang="en-US">
                <a:solidFill>
                  <a:srgbClr val="292929"/>
                </a:solidFill>
              </a:rPr>
              <a:t>Z</a:t>
            </a:r>
            <a:endParaRPr/>
          </a:p>
        </p:txBody>
      </p:sp>
      <p:graphicFrame>
        <p:nvGraphicFramePr>
          <p:cNvPr id="449" name="Google Shape;449;p23"/>
          <p:cNvGraphicFramePr/>
          <p:nvPr/>
        </p:nvGraphicFramePr>
        <p:xfrm>
          <a:off x="623015" y="4343400"/>
          <a:ext cx="4984898" cy="1912938"/>
        </p:xfrm>
        <a:graphic>
          <a:graphicData uri="http://schemas.openxmlformats.org/presentationml/2006/ole">
            <mc:AlternateContent>
              <mc:Choice Requires="v">
                <p:oleObj r:id="rId5" imgH="1912938" imgW="4984898" progId="Excel.Sheet.8" spid="_x0000_s1">
                  <p:embed/>
                </p:oleObj>
              </mc:Choice>
              <mc:Fallback>
                <p:oleObj r:id="rId6" imgH="1912938" imgW="4984898" progId="Excel.Sheet.8">
                  <p:embed/>
                  <p:pic>
                    <p:nvPicPr>
                      <p:cNvPr id="449" name="Google Shape;449;p23"/>
                      <p:cNvPicPr preferRelativeResize="0"/>
                      <p:nvPr/>
                    </p:nvPicPr>
                    <p:blipFill rotWithShape="1">
                      <a:blip r:embed="rId7">
                        <a:alphaModFix/>
                      </a:blip>
                      <a:srcRect b="0" l="0" r="0" t="0"/>
                      <a:stretch/>
                    </p:blipFill>
                    <p:spPr>
                      <a:xfrm>
                        <a:off x="623015" y="4343400"/>
                        <a:ext cx="4984898" cy="1912938"/>
                      </a:xfrm>
                      <a:prstGeom prst="rect">
                        <a:avLst/>
                      </a:prstGeom>
                      <a:noFill/>
                      <a:ln>
                        <a:noFill/>
                      </a:ln>
                    </p:spPr>
                  </p:pic>
                </p:oleObj>
              </mc:Fallback>
            </mc:AlternateContent>
          </a:graphicData>
        </a:graphic>
      </p:graphicFrame>
      <p:sp>
        <p:nvSpPr>
          <p:cNvPr id="450" name="Google Shape;450;p23"/>
          <p:cNvSpPr/>
          <p:nvPr/>
        </p:nvSpPr>
        <p:spPr>
          <a:xfrm>
            <a:off x="5807948" y="4267200"/>
            <a:ext cx="5761038" cy="20574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i="1" lang="en-US" sz="1800">
                <a:solidFill>
                  <a:srgbClr val="292929"/>
                </a:solidFill>
                <a:latin typeface="Times New Roman"/>
                <a:ea typeface="Times New Roman"/>
                <a:cs typeface="Times New Roman"/>
                <a:sym typeface="Times New Roman"/>
              </a:rPr>
              <a:t>Let minimum support 50%, and minimum confidence 50%, we have</a:t>
            </a:r>
            <a:endParaRPr/>
          </a:p>
          <a:p>
            <a:pPr indent="0" lvl="1" marL="457200" marR="0" rtl="0" algn="l">
              <a:spcBef>
                <a:spcPts val="0"/>
              </a:spcBef>
              <a:spcAft>
                <a:spcPts val="0"/>
              </a:spcAft>
              <a:buNone/>
            </a:pPr>
            <a:r>
              <a:rPr b="0" i="1" lang="en-US" sz="1800" u="none" cap="none" strike="noStrike">
                <a:solidFill>
                  <a:srgbClr val="292929"/>
                </a:solidFill>
                <a:latin typeface="Times New Roman"/>
                <a:ea typeface="Times New Roman"/>
                <a:cs typeface="Times New Roman"/>
                <a:sym typeface="Times New Roman"/>
              </a:rPr>
              <a:t>A ⇒  C  </a:t>
            </a:r>
            <a:r>
              <a:rPr b="0" i="0" lang="en-US" sz="1800" u="none" cap="none" strike="noStrike">
                <a:solidFill>
                  <a:srgbClr val="292929"/>
                </a:solidFill>
                <a:latin typeface="Times New Roman"/>
                <a:ea typeface="Times New Roman"/>
                <a:cs typeface="Times New Roman"/>
                <a:sym typeface="Times New Roman"/>
              </a:rPr>
              <a:t>(50%, 66.6%)</a:t>
            </a:r>
            <a:endParaRPr/>
          </a:p>
          <a:p>
            <a:pPr indent="0" lvl="1" marL="457200" marR="0" rtl="0" algn="l">
              <a:spcBef>
                <a:spcPts val="0"/>
              </a:spcBef>
              <a:spcAft>
                <a:spcPts val="0"/>
              </a:spcAft>
              <a:buNone/>
            </a:pPr>
            <a:r>
              <a:rPr b="0" i="1" lang="en-US" sz="1800" u="none" cap="none" strike="noStrike">
                <a:solidFill>
                  <a:srgbClr val="292929"/>
                </a:solidFill>
                <a:latin typeface="Times New Roman"/>
                <a:ea typeface="Times New Roman"/>
                <a:cs typeface="Times New Roman"/>
                <a:sym typeface="Times New Roman"/>
              </a:rPr>
              <a:t>C ⇒  A  </a:t>
            </a:r>
            <a:r>
              <a:rPr b="0" i="0" lang="en-US" sz="1800" u="none" cap="none" strike="noStrike">
                <a:solidFill>
                  <a:srgbClr val="292929"/>
                </a:solidFill>
                <a:latin typeface="Times New Roman"/>
                <a:ea typeface="Times New Roman"/>
                <a:cs typeface="Times New Roman"/>
                <a:sym typeface="Times New Roman"/>
              </a:rPr>
              <a:t>(50%, 100%)</a:t>
            </a:r>
            <a:endParaRPr/>
          </a:p>
        </p:txBody>
      </p:sp>
      <p:sp>
        <p:nvSpPr>
          <p:cNvPr id="451" name="Google Shape;451;p23"/>
          <p:cNvSpPr/>
          <p:nvPr/>
        </p:nvSpPr>
        <p:spPr>
          <a:xfrm>
            <a:off x="1199119" y="1981200"/>
            <a:ext cx="2400432" cy="1371600"/>
          </a:xfrm>
          <a:prstGeom prst="ellipse">
            <a:avLst/>
          </a:prstGeom>
          <a:no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92929"/>
              </a:solidFill>
              <a:latin typeface="Arial"/>
              <a:ea typeface="Arial"/>
              <a:cs typeface="Arial"/>
              <a:sym typeface="Arial"/>
            </a:endParaRPr>
          </a:p>
        </p:txBody>
      </p:sp>
      <p:sp>
        <p:nvSpPr>
          <p:cNvPr id="452" name="Google Shape;452;p23"/>
          <p:cNvSpPr/>
          <p:nvPr/>
        </p:nvSpPr>
        <p:spPr>
          <a:xfrm>
            <a:off x="2063274" y="1981200"/>
            <a:ext cx="2400432" cy="1524000"/>
          </a:xfrm>
          <a:prstGeom prst="ellipse">
            <a:avLst/>
          </a:prstGeom>
          <a:noFill/>
          <a:ln cap="flat" cmpd="sng" w="25400">
            <a:solidFill>
              <a:srgbClr val="AEABA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92929"/>
              </a:solidFill>
              <a:latin typeface="Arial"/>
              <a:ea typeface="Arial"/>
              <a:cs typeface="Arial"/>
              <a:sym typeface="Arial"/>
            </a:endParaRPr>
          </a:p>
        </p:txBody>
      </p:sp>
      <p:cxnSp>
        <p:nvCxnSpPr>
          <p:cNvPr id="453" name="Google Shape;453;p23"/>
          <p:cNvCxnSpPr/>
          <p:nvPr/>
        </p:nvCxnSpPr>
        <p:spPr>
          <a:xfrm flipH="1">
            <a:off x="1487170" y="2667000"/>
            <a:ext cx="288052" cy="762000"/>
          </a:xfrm>
          <a:prstGeom prst="straightConnector1">
            <a:avLst/>
          </a:prstGeom>
          <a:noFill/>
          <a:ln cap="flat" cmpd="sng" w="9525">
            <a:solidFill>
              <a:schemeClr val="lt2"/>
            </a:solidFill>
            <a:prstDash val="solid"/>
            <a:round/>
            <a:headEnd len="med" w="med" type="none"/>
            <a:tailEnd len="med" w="med" type="none"/>
          </a:ln>
        </p:spPr>
      </p:cxnSp>
      <p:cxnSp>
        <p:nvCxnSpPr>
          <p:cNvPr id="454" name="Google Shape;454;p23"/>
          <p:cNvCxnSpPr/>
          <p:nvPr/>
        </p:nvCxnSpPr>
        <p:spPr>
          <a:xfrm flipH="1" rot="10800000">
            <a:off x="3887603" y="2057400"/>
            <a:ext cx="288052" cy="685800"/>
          </a:xfrm>
          <a:prstGeom prst="straightConnector1">
            <a:avLst/>
          </a:prstGeom>
          <a:noFill/>
          <a:ln cap="flat" cmpd="sng" w="9525">
            <a:solidFill>
              <a:schemeClr val="accent4"/>
            </a:solidFill>
            <a:prstDash val="solid"/>
            <a:round/>
            <a:headEnd len="med" w="med" type="none"/>
            <a:tailEnd len="med" w="med" type="none"/>
          </a:ln>
        </p:spPr>
      </p:cxnSp>
      <p:cxnSp>
        <p:nvCxnSpPr>
          <p:cNvPr id="455" name="Google Shape;455;p23"/>
          <p:cNvCxnSpPr/>
          <p:nvPr/>
        </p:nvCxnSpPr>
        <p:spPr>
          <a:xfrm rot="10800000">
            <a:off x="2735396" y="1828800"/>
            <a:ext cx="96017" cy="914400"/>
          </a:xfrm>
          <a:prstGeom prst="straightConnector1">
            <a:avLst/>
          </a:prstGeom>
          <a:noFill/>
          <a:ln cap="flat" cmpd="sng" w="9525">
            <a:solidFill>
              <a:srgbClr val="757070"/>
            </a:solidFill>
            <a:prstDash val="solid"/>
            <a:round/>
            <a:headEnd len="med" w="med" type="none"/>
            <a:tailEnd len="med" w="med" type="none"/>
          </a:ln>
        </p:spPr>
      </p:cxnSp>
      <p:sp>
        <p:nvSpPr>
          <p:cNvPr id="456" name="Google Shape;456;p23"/>
          <p:cNvSpPr txBox="1"/>
          <p:nvPr/>
        </p:nvSpPr>
        <p:spPr>
          <a:xfrm>
            <a:off x="3599552" y="1524000"/>
            <a:ext cx="1536277" cy="62865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1600">
                <a:solidFill>
                  <a:srgbClr val="292929"/>
                </a:solidFill>
                <a:latin typeface="Times New Roman"/>
                <a:ea typeface="Times New Roman"/>
                <a:cs typeface="Times New Roman"/>
                <a:sym typeface="Times New Roman"/>
              </a:rPr>
              <a:t>Customer</a:t>
            </a:r>
            <a:endParaRPr/>
          </a:p>
          <a:p>
            <a:pPr indent="0" lvl="0" marL="0" marR="0" rtl="0" algn="l">
              <a:lnSpc>
                <a:spcPct val="110000"/>
              </a:lnSpc>
              <a:spcBef>
                <a:spcPts val="0"/>
              </a:spcBef>
              <a:spcAft>
                <a:spcPts val="0"/>
              </a:spcAft>
              <a:buNone/>
            </a:pPr>
            <a:r>
              <a:rPr b="1" lang="en-US" sz="1600">
                <a:solidFill>
                  <a:srgbClr val="292929"/>
                </a:solidFill>
                <a:latin typeface="Times New Roman"/>
                <a:ea typeface="Times New Roman"/>
                <a:cs typeface="Times New Roman"/>
                <a:sym typeface="Times New Roman"/>
              </a:rPr>
              <a:t>buys diaper</a:t>
            </a:r>
            <a:endParaRPr b="1" sz="1800" u="sng">
              <a:solidFill>
                <a:srgbClr val="292929"/>
              </a:solidFill>
              <a:latin typeface="Times New Roman"/>
              <a:ea typeface="Times New Roman"/>
              <a:cs typeface="Times New Roman"/>
              <a:sym typeface="Times New Roman"/>
            </a:endParaRPr>
          </a:p>
        </p:txBody>
      </p:sp>
      <p:sp>
        <p:nvSpPr>
          <p:cNvPr id="457" name="Google Shape;457;p23"/>
          <p:cNvSpPr txBox="1"/>
          <p:nvPr/>
        </p:nvSpPr>
        <p:spPr>
          <a:xfrm>
            <a:off x="1967258" y="1371600"/>
            <a:ext cx="1314237" cy="62865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1600">
                <a:solidFill>
                  <a:srgbClr val="292929"/>
                </a:solidFill>
                <a:latin typeface="Times New Roman"/>
                <a:ea typeface="Times New Roman"/>
                <a:cs typeface="Times New Roman"/>
                <a:sym typeface="Times New Roman"/>
              </a:rPr>
              <a:t>Customer</a:t>
            </a:r>
            <a:endParaRPr/>
          </a:p>
          <a:p>
            <a:pPr indent="0" lvl="0" marL="0" marR="0" rtl="0" algn="l">
              <a:lnSpc>
                <a:spcPct val="110000"/>
              </a:lnSpc>
              <a:spcBef>
                <a:spcPts val="0"/>
              </a:spcBef>
              <a:spcAft>
                <a:spcPts val="0"/>
              </a:spcAft>
              <a:buNone/>
            </a:pPr>
            <a:r>
              <a:rPr b="1" lang="en-US" sz="1600">
                <a:solidFill>
                  <a:srgbClr val="292929"/>
                </a:solidFill>
                <a:latin typeface="Times New Roman"/>
                <a:ea typeface="Times New Roman"/>
                <a:cs typeface="Times New Roman"/>
                <a:sym typeface="Times New Roman"/>
              </a:rPr>
              <a:t>buys both</a:t>
            </a:r>
            <a:endParaRPr b="1" sz="1800" u="sng">
              <a:solidFill>
                <a:srgbClr val="292929"/>
              </a:solidFill>
              <a:latin typeface="Times New Roman"/>
              <a:ea typeface="Times New Roman"/>
              <a:cs typeface="Times New Roman"/>
              <a:sym typeface="Times New Roman"/>
            </a:endParaRPr>
          </a:p>
        </p:txBody>
      </p:sp>
      <p:sp>
        <p:nvSpPr>
          <p:cNvPr id="458" name="Google Shape;458;p23"/>
          <p:cNvSpPr txBox="1"/>
          <p:nvPr/>
        </p:nvSpPr>
        <p:spPr>
          <a:xfrm>
            <a:off x="1138257" y="3429000"/>
            <a:ext cx="1051890" cy="63402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1600">
                <a:solidFill>
                  <a:srgbClr val="292929"/>
                </a:solidFill>
                <a:latin typeface="Times New Roman"/>
                <a:ea typeface="Times New Roman"/>
                <a:cs typeface="Times New Roman"/>
                <a:sym typeface="Times New Roman"/>
              </a:rPr>
              <a:t>Customer</a:t>
            </a:r>
            <a:endParaRPr/>
          </a:p>
          <a:p>
            <a:pPr indent="0" lvl="0" marL="0" marR="0" rtl="0" algn="l">
              <a:lnSpc>
                <a:spcPct val="110000"/>
              </a:lnSpc>
              <a:spcBef>
                <a:spcPts val="0"/>
              </a:spcBef>
              <a:spcAft>
                <a:spcPts val="0"/>
              </a:spcAft>
              <a:buNone/>
            </a:pPr>
            <a:r>
              <a:rPr b="1" lang="en-US" sz="1600">
                <a:solidFill>
                  <a:srgbClr val="292929"/>
                </a:solidFill>
                <a:latin typeface="Times New Roman"/>
                <a:ea typeface="Times New Roman"/>
                <a:cs typeface="Times New Roman"/>
                <a:sym typeface="Times New Roman"/>
              </a:rPr>
              <a:t>buys beer</a:t>
            </a:r>
            <a:endParaRPr b="1" sz="1800" u="sng">
              <a:solidFill>
                <a:srgbClr val="292929"/>
              </a:solidFill>
              <a:latin typeface="Times New Roman"/>
              <a:ea typeface="Times New Roman"/>
              <a:cs typeface="Times New Roman"/>
              <a:sym typeface="Times New Roman"/>
            </a:endParaRPr>
          </a:p>
        </p:txBody>
      </p:sp>
      <p:sp>
        <p:nvSpPr>
          <p:cNvPr id="459" name="Google Shape;459;p23"/>
          <p:cNvSpPr/>
          <p:nvPr/>
        </p:nvSpPr>
        <p:spPr>
          <a:xfrm>
            <a:off x="699029" y="1457325"/>
            <a:ext cx="4618832" cy="255428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92929"/>
              </a:solidFill>
              <a:latin typeface="Arial"/>
              <a:ea typeface="Arial"/>
              <a:cs typeface="Arial"/>
              <a:sym typeface="Arial"/>
            </a:endParaRPr>
          </a:p>
        </p:txBody>
      </p:sp>
    </p:spTree>
  </p:cSld>
  <p:clrMapOvr>
    <a:masterClrMapping/>
  </p:clrMapOvr>
  <p:transition advClick="0">
    <p:zoom dir="o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463" name="Shape 463"/>
        <p:cNvGrpSpPr/>
        <p:nvPr/>
      </p:nvGrpSpPr>
      <p:grpSpPr>
        <a:xfrm>
          <a:off x="0" y="0"/>
          <a:ext cx="0" cy="0"/>
          <a:chOff x="0" y="0"/>
          <a:chExt cx="0" cy="0"/>
        </a:xfrm>
      </p:grpSpPr>
      <p:sp>
        <p:nvSpPr>
          <p:cNvPr id="464" name="Google Shape;464;p24"/>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040E08"/>
                </a:solidFill>
              </a:rPr>
              <a:t>Association Rule Mining</a:t>
            </a:r>
            <a:endParaRPr/>
          </a:p>
        </p:txBody>
      </p:sp>
      <p:sp>
        <p:nvSpPr>
          <p:cNvPr id="465" name="Google Shape;465;p24"/>
          <p:cNvSpPr txBox="1"/>
          <p:nvPr>
            <p:ph idx="1" type="body"/>
          </p:nvPr>
        </p:nvSpPr>
        <p:spPr>
          <a:xfrm>
            <a:off x="815049" y="1143000"/>
            <a:ext cx="10481888" cy="11430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sz="2400">
                <a:solidFill>
                  <a:srgbClr val="040E08"/>
                </a:solidFill>
              </a:rPr>
              <a:t>Given a set of transactions, find rules that will predict the occurrence of an item based on the occurrences of other items in the transaction</a:t>
            </a:r>
            <a:endParaRPr/>
          </a:p>
        </p:txBody>
      </p:sp>
      <p:sp>
        <p:nvSpPr>
          <p:cNvPr id="466" name="Google Shape;466;p24"/>
          <p:cNvSpPr txBox="1"/>
          <p:nvPr/>
        </p:nvSpPr>
        <p:spPr>
          <a:xfrm>
            <a:off x="719033" y="2819402"/>
            <a:ext cx="5280951"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7F6000"/>
                </a:solidFill>
                <a:latin typeface="Arial"/>
                <a:ea typeface="Arial"/>
                <a:cs typeface="Arial"/>
                <a:sym typeface="Arial"/>
              </a:rPr>
              <a:t>Market-Basket transactions</a:t>
            </a:r>
            <a:endParaRPr/>
          </a:p>
        </p:txBody>
      </p:sp>
      <p:graphicFrame>
        <p:nvGraphicFramePr>
          <p:cNvPr id="467" name="Google Shape;467;p24"/>
          <p:cNvGraphicFramePr/>
          <p:nvPr/>
        </p:nvGraphicFramePr>
        <p:xfrm>
          <a:off x="623015" y="3429002"/>
          <a:ext cx="5472986" cy="2532063"/>
        </p:xfrm>
        <a:graphic>
          <a:graphicData uri="http://schemas.openxmlformats.org/presentationml/2006/ole">
            <mc:AlternateContent>
              <mc:Choice Requires="v">
                <p:oleObj r:id="rId5" imgH="2532063" imgW="5472986" progId="Word.Document.8" spid="_x0000_s1">
                  <p:embed/>
                </p:oleObj>
              </mc:Choice>
              <mc:Fallback>
                <p:oleObj r:id="rId6" imgH="2532063" imgW="5472986" progId="Word.Document.8">
                  <p:embed/>
                  <p:pic>
                    <p:nvPicPr>
                      <p:cNvPr id="467" name="Google Shape;467;p24"/>
                      <p:cNvPicPr preferRelativeResize="0"/>
                      <p:nvPr/>
                    </p:nvPicPr>
                    <p:blipFill rotWithShape="1">
                      <a:blip r:embed="rId7">
                        <a:alphaModFix/>
                      </a:blip>
                      <a:srcRect b="0" l="0" r="0" t="0"/>
                      <a:stretch/>
                    </p:blipFill>
                    <p:spPr>
                      <a:xfrm>
                        <a:off x="623015" y="3429002"/>
                        <a:ext cx="5472986" cy="2532063"/>
                      </a:xfrm>
                      <a:prstGeom prst="rect">
                        <a:avLst/>
                      </a:prstGeom>
                      <a:noFill/>
                      <a:ln>
                        <a:noFill/>
                      </a:ln>
                    </p:spPr>
                  </p:pic>
                </p:oleObj>
              </mc:Fallback>
            </mc:AlternateContent>
          </a:graphicData>
        </a:graphic>
      </p:graphicFrame>
      <p:sp>
        <p:nvSpPr>
          <p:cNvPr id="468" name="Google Shape;468;p24"/>
          <p:cNvSpPr txBox="1"/>
          <p:nvPr/>
        </p:nvSpPr>
        <p:spPr>
          <a:xfrm>
            <a:off x="6480070" y="3048002"/>
            <a:ext cx="480086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Example of Association Rules</a:t>
            </a:r>
            <a:endParaRPr/>
          </a:p>
        </p:txBody>
      </p:sp>
      <p:sp>
        <p:nvSpPr>
          <p:cNvPr id="469" name="Google Shape;469;p24"/>
          <p:cNvSpPr txBox="1"/>
          <p:nvPr/>
        </p:nvSpPr>
        <p:spPr>
          <a:xfrm>
            <a:off x="7056173" y="3657600"/>
            <a:ext cx="4128744" cy="915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{Diaper} → {Beer},</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{Milk, Bread} → {Eggs,Coke},</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{Beer, Bread} → {Milk},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473" name="Shape 473"/>
        <p:cNvGrpSpPr/>
        <p:nvPr/>
      </p:nvGrpSpPr>
      <p:grpSpPr>
        <a:xfrm>
          <a:off x="0" y="0"/>
          <a:ext cx="0" cy="0"/>
          <a:chOff x="0" y="0"/>
          <a:chExt cx="0" cy="0"/>
        </a:xfrm>
      </p:grpSpPr>
      <p:sp>
        <p:nvSpPr>
          <p:cNvPr id="474" name="Google Shape;474;p25"/>
          <p:cNvSpPr txBox="1"/>
          <p:nvPr>
            <p:ph type="title"/>
          </p:nvPr>
        </p:nvSpPr>
        <p:spPr>
          <a:xfrm>
            <a:off x="1621183" y="533400"/>
            <a:ext cx="11040533" cy="533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solidFill>
                  <a:srgbClr val="040E08"/>
                </a:solidFill>
              </a:rPr>
              <a:t>Definition: Frequent Itemset</a:t>
            </a:r>
            <a:endParaRPr/>
          </a:p>
        </p:txBody>
      </p:sp>
      <p:sp>
        <p:nvSpPr>
          <p:cNvPr id="475" name="Google Shape;475;p25"/>
          <p:cNvSpPr txBox="1"/>
          <p:nvPr>
            <p:ph idx="1" type="body"/>
          </p:nvPr>
        </p:nvSpPr>
        <p:spPr>
          <a:xfrm>
            <a:off x="719033" y="1066800"/>
            <a:ext cx="6145107" cy="53340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1000"/>
              </a:spcBef>
              <a:spcAft>
                <a:spcPts val="0"/>
              </a:spcAft>
              <a:buSzPts val="2800"/>
              <a:buChar char="•"/>
            </a:pPr>
            <a:r>
              <a:rPr b="1" lang="en-US" sz="2000">
                <a:solidFill>
                  <a:srgbClr val="040E08"/>
                </a:solidFill>
              </a:rPr>
              <a:t>Itemset</a:t>
            </a:r>
            <a:endParaRPr b="1" sz="2000">
              <a:solidFill>
                <a:srgbClr val="040E08"/>
              </a:solidFill>
            </a:endParaRPr>
          </a:p>
          <a:p>
            <a:pPr indent="-285750" lvl="1" marL="742950" rtl="0" algn="l">
              <a:lnSpc>
                <a:spcPct val="90000"/>
              </a:lnSpc>
              <a:spcBef>
                <a:spcPts val="500"/>
              </a:spcBef>
              <a:spcAft>
                <a:spcPts val="0"/>
              </a:spcAft>
              <a:buSzPts val="2400"/>
              <a:buChar char="•"/>
            </a:pPr>
            <a:r>
              <a:rPr lang="en-US" sz="1800">
                <a:solidFill>
                  <a:srgbClr val="040E08"/>
                </a:solidFill>
              </a:rPr>
              <a:t>A collection of one or more items</a:t>
            </a:r>
            <a:endParaRPr/>
          </a:p>
          <a:p>
            <a:pPr indent="-355600" lvl="2" marL="1371600" rtl="0" algn="l">
              <a:lnSpc>
                <a:spcPct val="90000"/>
              </a:lnSpc>
              <a:spcBef>
                <a:spcPts val="500"/>
              </a:spcBef>
              <a:spcAft>
                <a:spcPts val="0"/>
              </a:spcAft>
              <a:buSzPts val="2000"/>
              <a:buChar char="•"/>
            </a:pPr>
            <a:r>
              <a:rPr lang="en-US" sz="1600">
                <a:solidFill>
                  <a:srgbClr val="040E08"/>
                </a:solidFill>
              </a:rPr>
              <a:t>Example: {Milk, Bread, Diaper}</a:t>
            </a:r>
            <a:endParaRPr/>
          </a:p>
          <a:p>
            <a:pPr indent="-285750" lvl="1" marL="742950" rtl="0" algn="l">
              <a:lnSpc>
                <a:spcPct val="90000"/>
              </a:lnSpc>
              <a:spcBef>
                <a:spcPts val="500"/>
              </a:spcBef>
              <a:spcAft>
                <a:spcPts val="0"/>
              </a:spcAft>
              <a:buSzPts val="2400"/>
              <a:buChar char="•"/>
            </a:pPr>
            <a:r>
              <a:rPr lang="en-US" sz="1800">
                <a:solidFill>
                  <a:srgbClr val="040E08"/>
                </a:solidFill>
              </a:rPr>
              <a:t>k-itemset</a:t>
            </a:r>
            <a:endParaRPr sz="1800">
              <a:solidFill>
                <a:srgbClr val="040E08"/>
              </a:solidFill>
            </a:endParaRPr>
          </a:p>
          <a:p>
            <a:pPr indent="-355600" lvl="2" marL="1371600" rtl="0" algn="l">
              <a:lnSpc>
                <a:spcPct val="90000"/>
              </a:lnSpc>
              <a:spcBef>
                <a:spcPts val="500"/>
              </a:spcBef>
              <a:spcAft>
                <a:spcPts val="0"/>
              </a:spcAft>
              <a:buSzPts val="2000"/>
              <a:buChar char="•"/>
            </a:pPr>
            <a:r>
              <a:rPr lang="en-US" sz="1600">
                <a:solidFill>
                  <a:srgbClr val="040E08"/>
                </a:solidFill>
              </a:rPr>
              <a:t>An itemset that contains k items</a:t>
            </a:r>
            <a:endParaRPr b="1" sz="1600">
              <a:solidFill>
                <a:srgbClr val="040E08"/>
              </a:solidFill>
            </a:endParaRPr>
          </a:p>
          <a:p>
            <a:pPr indent="-342900" lvl="0" marL="342900" rtl="0" algn="l">
              <a:lnSpc>
                <a:spcPct val="90000"/>
              </a:lnSpc>
              <a:spcBef>
                <a:spcPts val="1000"/>
              </a:spcBef>
              <a:spcAft>
                <a:spcPts val="0"/>
              </a:spcAft>
              <a:buSzPts val="2800"/>
              <a:buChar char="•"/>
            </a:pPr>
            <a:r>
              <a:rPr b="1" lang="en-US" sz="2000">
                <a:solidFill>
                  <a:srgbClr val="040E08"/>
                </a:solidFill>
              </a:rPr>
              <a:t>Support count (σ)</a:t>
            </a:r>
            <a:endParaRPr/>
          </a:p>
          <a:p>
            <a:pPr indent="-285750" lvl="1" marL="742950" rtl="0" algn="l">
              <a:lnSpc>
                <a:spcPct val="90000"/>
              </a:lnSpc>
              <a:spcBef>
                <a:spcPts val="500"/>
              </a:spcBef>
              <a:spcAft>
                <a:spcPts val="0"/>
              </a:spcAft>
              <a:buSzPts val="2400"/>
              <a:buChar char="•"/>
            </a:pPr>
            <a:r>
              <a:rPr lang="en-US" sz="1800">
                <a:solidFill>
                  <a:srgbClr val="040E08"/>
                </a:solidFill>
              </a:rPr>
              <a:t>Frequency of occurrence of an itemset</a:t>
            </a:r>
            <a:endParaRPr sz="1800">
              <a:solidFill>
                <a:srgbClr val="040E08"/>
              </a:solidFill>
            </a:endParaRPr>
          </a:p>
          <a:p>
            <a:pPr indent="-285750" lvl="1" marL="742950" rtl="0" algn="l">
              <a:lnSpc>
                <a:spcPct val="90000"/>
              </a:lnSpc>
              <a:spcBef>
                <a:spcPts val="500"/>
              </a:spcBef>
              <a:spcAft>
                <a:spcPts val="0"/>
              </a:spcAft>
              <a:buSzPts val="2400"/>
              <a:buChar char="•"/>
            </a:pPr>
            <a:r>
              <a:rPr lang="en-US" sz="1800">
                <a:solidFill>
                  <a:srgbClr val="040E08"/>
                </a:solidFill>
              </a:rPr>
              <a:t>E.g.   σ({Milk, Bread,Diaper}) = 2 </a:t>
            </a:r>
            <a:endParaRPr sz="1800">
              <a:solidFill>
                <a:srgbClr val="040E08"/>
              </a:solidFill>
            </a:endParaRPr>
          </a:p>
          <a:p>
            <a:pPr indent="-342900" lvl="0" marL="342900" rtl="0" algn="l">
              <a:lnSpc>
                <a:spcPct val="90000"/>
              </a:lnSpc>
              <a:spcBef>
                <a:spcPts val="1000"/>
              </a:spcBef>
              <a:spcAft>
                <a:spcPts val="0"/>
              </a:spcAft>
              <a:buSzPts val="2800"/>
              <a:buChar char="•"/>
            </a:pPr>
            <a:r>
              <a:rPr b="1" lang="en-US" sz="2000">
                <a:solidFill>
                  <a:srgbClr val="040E08"/>
                </a:solidFill>
              </a:rPr>
              <a:t>Support</a:t>
            </a:r>
            <a:endParaRPr/>
          </a:p>
          <a:p>
            <a:pPr indent="-285750" lvl="1" marL="742950" rtl="0" algn="l">
              <a:lnSpc>
                <a:spcPct val="90000"/>
              </a:lnSpc>
              <a:spcBef>
                <a:spcPts val="500"/>
              </a:spcBef>
              <a:spcAft>
                <a:spcPts val="0"/>
              </a:spcAft>
              <a:buSzPts val="2400"/>
              <a:buChar char="•"/>
            </a:pPr>
            <a:r>
              <a:rPr lang="en-US" sz="1800">
                <a:solidFill>
                  <a:srgbClr val="040E08"/>
                </a:solidFill>
              </a:rPr>
              <a:t>Fraction of transactions that contain an itemset</a:t>
            </a:r>
            <a:endParaRPr sz="1800">
              <a:solidFill>
                <a:srgbClr val="040E08"/>
              </a:solidFill>
            </a:endParaRPr>
          </a:p>
          <a:p>
            <a:pPr indent="-285750" lvl="1" marL="742950" rtl="0" algn="l">
              <a:lnSpc>
                <a:spcPct val="90000"/>
              </a:lnSpc>
              <a:spcBef>
                <a:spcPts val="500"/>
              </a:spcBef>
              <a:spcAft>
                <a:spcPts val="0"/>
              </a:spcAft>
              <a:buSzPts val="2400"/>
              <a:buChar char="•"/>
            </a:pPr>
            <a:r>
              <a:rPr lang="en-US" sz="1800">
                <a:solidFill>
                  <a:srgbClr val="040E08"/>
                </a:solidFill>
              </a:rPr>
              <a:t>E.g.   s({Milk, Bread, Diaper}) = 2/5</a:t>
            </a:r>
            <a:endParaRPr/>
          </a:p>
          <a:p>
            <a:pPr indent="-342900" lvl="0" marL="342900" rtl="0" algn="l">
              <a:lnSpc>
                <a:spcPct val="90000"/>
              </a:lnSpc>
              <a:spcBef>
                <a:spcPts val="1000"/>
              </a:spcBef>
              <a:spcAft>
                <a:spcPts val="0"/>
              </a:spcAft>
              <a:buSzPts val="2800"/>
              <a:buChar char="•"/>
            </a:pPr>
            <a:r>
              <a:rPr b="1" lang="en-US" sz="2000">
                <a:solidFill>
                  <a:srgbClr val="040E08"/>
                </a:solidFill>
              </a:rPr>
              <a:t>Frequent Itemset</a:t>
            </a:r>
            <a:endParaRPr b="1" sz="2000">
              <a:solidFill>
                <a:srgbClr val="040E08"/>
              </a:solidFill>
            </a:endParaRPr>
          </a:p>
          <a:p>
            <a:pPr indent="-285750" lvl="1" marL="742950" rtl="0" algn="l">
              <a:lnSpc>
                <a:spcPct val="90000"/>
              </a:lnSpc>
              <a:spcBef>
                <a:spcPts val="500"/>
              </a:spcBef>
              <a:spcAft>
                <a:spcPts val="0"/>
              </a:spcAft>
              <a:buSzPts val="2400"/>
              <a:buChar char="•"/>
            </a:pPr>
            <a:r>
              <a:rPr lang="en-US" sz="1800">
                <a:solidFill>
                  <a:srgbClr val="040E08"/>
                </a:solidFill>
              </a:rPr>
              <a:t>An itemset whose support is greater than or equal to a </a:t>
            </a:r>
            <a:r>
              <a:rPr i="1" lang="en-US" sz="1800">
                <a:solidFill>
                  <a:srgbClr val="040E08"/>
                </a:solidFill>
              </a:rPr>
              <a:t>minsup</a:t>
            </a:r>
            <a:r>
              <a:rPr lang="en-US" sz="1800">
                <a:solidFill>
                  <a:srgbClr val="040E08"/>
                </a:solidFill>
              </a:rPr>
              <a:t> threshold</a:t>
            </a:r>
            <a:endParaRPr/>
          </a:p>
        </p:txBody>
      </p:sp>
      <p:graphicFrame>
        <p:nvGraphicFramePr>
          <p:cNvPr id="476" name="Google Shape;476;p25"/>
          <p:cNvGraphicFramePr/>
          <p:nvPr/>
        </p:nvGraphicFramePr>
        <p:xfrm>
          <a:off x="7627938" y="2089150"/>
          <a:ext cx="3657600" cy="2195513"/>
        </p:xfrm>
        <a:graphic>
          <a:graphicData uri="http://schemas.openxmlformats.org/presentationml/2006/ole">
            <mc:AlternateContent>
              <mc:Choice Requires="v">
                <p:oleObj r:id="rId5" imgH="2195513" imgW="3657600" progId="Word.Document.8" spid="_x0000_s1">
                  <p:embed/>
                </p:oleObj>
              </mc:Choice>
              <mc:Fallback>
                <p:oleObj r:id="rId6" imgH="2195513" imgW="3657600" progId="Word.Document.8">
                  <p:embed/>
                  <p:pic>
                    <p:nvPicPr>
                      <p:cNvPr id="476" name="Google Shape;476;p25"/>
                      <p:cNvPicPr preferRelativeResize="0"/>
                      <p:nvPr/>
                    </p:nvPicPr>
                    <p:blipFill rotWithShape="1">
                      <a:blip r:embed="rId7">
                        <a:alphaModFix/>
                      </a:blip>
                      <a:srcRect b="0" l="0" r="0" t="0"/>
                      <a:stretch/>
                    </p:blipFill>
                    <p:spPr>
                      <a:xfrm>
                        <a:off x="7627938" y="2089150"/>
                        <a:ext cx="3657600" cy="2195513"/>
                      </a:xfrm>
                      <a:prstGeom prst="rect">
                        <a:avLst/>
                      </a:prstGeom>
                      <a:noFill/>
                      <a:ln>
                        <a:noFill/>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480" name="Shape 480"/>
        <p:cNvGrpSpPr/>
        <p:nvPr/>
      </p:nvGrpSpPr>
      <p:grpSpPr>
        <a:xfrm>
          <a:off x="0" y="0"/>
          <a:ext cx="0" cy="0"/>
          <a:chOff x="0" y="0"/>
          <a:chExt cx="0" cy="0"/>
        </a:xfrm>
      </p:grpSpPr>
      <p:sp>
        <p:nvSpPr>
          <p:cNvPr id="481" name="Google Shape;481;p26"/>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040E08"/>
                </a:solidFill>
              </a:rPr>
              <a:t>Definition: Association Rule</a:t>
            </a:r>
            <a:endParaRPr/>
          </a:p>
        </p:txBody>
      </p:sp>
      <p:graphicFrame>
        <p:nvGraphicFramePr>
          <p:cNvPr id="482" name="Google Shape;482;p26"/>
          <p:cNvGraphicFramePr/>
          <p:nvPr/>
        </p:nvGraphicFramePr>
        <p:xfrm>
          <a:off x="1522413" y="1357313"/>
          <a:ext cx="3586162" cy="2152650"/>
        </p:xfrm>
        <a:graphic>
          <a:graphicData uri="http://schemas.openxmlformats.org/presentationml/2006/ole">
            <mc:AlternateContent>
              <mc:Choice Requires="v">
                <p:oleObj r:id="rId5" imgH="2152650" imgW="3586162" progId="Word.Document.8" spid="_x0000_s1">
                  <p:embed/>
                </p:oleObj>
              </mc:Choice>
              <mc:Fallback>
                <p:oleObj r:id="rId6" imgH="2152650" imgW="3586162" progId="Word.Document.8">
                  <p:embed/>
                  <p:pic>
                    <p:nvPicPr>
                      <p:cNvPr id="482" name="Google Shape;482;p26"/>
                      <p:cNvPicPr preferRelativeResize="0"/>
                      <p:nvPr/>
                    </p:nvPicPr>
                    <p:blipFill rotWithShape="1">
                      <a:blip r:embed="rId7">
                        <a:alphaModFix/>
                      </a:blip>
                      <a:srcRect b="0" l="0" r="0" t="0"/>
                      <a:stretch/>
                    </p:blipFill>
                    <p:spPr>
                      <a:xfrm>
                        <a:off x="1522413" y="1357313"/>
                        <a:ext cx="3586162" cy="2152650"/>
                      </a:xfrm>
                      <a:prstGeom prst="rect">
                        <a:avLst/>
                      </a:prstGeom>
                      <a:noFill/>
                      <a:ln>
                        <a:noFill/>
                      </a:ln>
                    </p:spPr>
                  </p:pic>
                </p:oleObj>
              </mc:Fallback>
            </mc:AlternateContent>
          </a:graphicData>
        </a:graphic>
      </p:graphicFrame>
      <p:grpSp>
        <p:nvGrpSpPr>
          <p:cNvPr id="483" name="Google Shape;483;p26"/>
          <p:cNvGrpSpPr/>
          <p:nvPr/>
        </p:nvGrpSpPr>
        <p:grpSpPr>
          <a:xfrm>
            <a:off x="6005985" y="1142984"/>
            <a:ext cx="5012903" cy="2527300"/>
            <a:chOff x="3014" y="2304"/>
            <a:chExt cx="2506" cy="1592"/>
          </a:xfrm>
        </p:grpSpPr>
        <p:sp>
          <p:nvSpPr>
            <p:cNvPr id="484" name="Google Shape;484;p26"/>
            <p:cNvSpPr txBox="1"/>
            <p:nvPr/>
          </p:nvSpPr>
          <p:spPr>
            <a:xfrm>
              <a:off x="3337" y="2304"/>
              <a:ext cx="583"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Example:</a:t>
              </a:r>
              <a:endParaRPr sz="2800">
                <a:solidFill>
                  <a:srgbClr val="FF0000"/>
                </a:solidFill>
                <a:latin typeface="Times New Roman"/>
                <a:ea typeface="Times New Roman"/>
                <a:cs typeface="Times New Roman"/>
                <a:sym typeface="Times New Roman"/>
              </a:endParaRPr>
            </a:p>
          </p:txBody>
        </p:sp>
        <p:pic>
          <p:nvPicPr>
            <p:cNvPr id="485" name="Google Shape;485;p26"/>
            <p:cNvPicPr preferRelativeResize="0"/>
            <p:nvPr/>
          </p:nvPicPr>
          <p:blipFill rotWithShape="1">
            <a:blip r:embed="rId8">
              <a:alphaModFix/>
            </a:blip>
            <a:srcRect b="0" l="0" r="0" t="0"/>
            <a:stretch/>
          </p:blipFill>
          <p:spPr>
            <a:xfrm>
              <a:off x="3779" y="2545"/>
              <a:ext cx="1741" cy="239"/>
            </a:xfrm>
            <a:prstGeom prst="rect">
              <a:avLst/>
            </a:prstGeom>
            <a:noFill/>
            <a:ln>
              <a:noFill/>
            </a:ln>
          </p:spPr>
        </p:pic>
        <p:pic>
          <p:nvPicPr>
            <p:cNvPr id="486" name="Google Shape;486;p26"/>
            <p:cNvPicPr preferRelativeResize="0"/>
            <p:nvPr/>
          </p:nvPicPr>
          <p:blipFill rotWithShape="1">
            <a:blip r:embed="rId9">
              <a:alphaModFix/>
            </a:blip>
            <a:srcRect b="0" l="0" r="0" t="0"/>
            <a:stretch/>
          </p:blipFill>
          <p:spPr>
            <a:xfrm>
              <a:off x="3060" y="2928"/>
              <a:ext cx="2460" cy="445"/>
            </a:xfrm>
            <a:prstGeom prst="rect">
              <a:avLst/>
            </a:prstGeom>
            <a:noFill/>
            <a:ln>
              <a:noFill/>
            </a:ln>
          </p:spPr>
        </p:pic>
        <p:pic>
          <p:nvPicPr>
            <p:cNvPr id="487" name="Google Shape;487;p26"/>
            <p:cNvPicPr preferRelativeResize="0"/>
            <p:nvPr/>
          </p:nvPicPr>
          <p:blipFill rotWithShape="1">
            <a:blip r:embed="rId10">
              <a:alphaModFix/>
            </a:blip>
            <a:srcRect b="0" l="0" r="0" t="0"/>
            <a:stretch/>
          </p:blipFill>
          <p:spPr>
            <a:xfrm>
              <a:off x="3014" y="3456"/>
              <a:ext cx="2475" cy="440"/>
            </a:xfrm>
            <a:prstGeom prst="rect">
              <a:avLst/>
            </a:prstGeom>
            <a:noFill/>
            <a:ln>
              <a:noFill/>
            </a:ln>
          </p:spPr>
        </p:pic>
      </p:grpSp>
      <p:sp>
        <p:nvSpPr>
          <p:cNvPr id="488" name="Google Shape;488;p26"/>
          <p:cNvSpPr txBox="1"/>
          <p:nvPr/>
        </p:nvSpPr>
        <p:spPr>
          <a:xfrm>
            <a:off x="875024" y="3774894"/>
            <a:ext cx="5953072" cy="21544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C3300"/>
                </a:solidFill>
                <a:latin typeface="Arial"/>
                <a:ea typeface="Arial"/>
                <a:cs typeface="Arial"/>
                <a:sym typeface="Arial"/>
              </a:rPr>
              <a:t>Example of Rules:</a:t>
            </a:r>
            <a:br>
              <a:rPr lang="en-US" sz="2400">
                <a:solidFill>
                  <a:srgbClr val="CC3300"/>
                </a:solidFill>
                <a:latin typeface="Arial"/>
                <a:ea typeface="Arial"/>
                <a:cs typeface="Arial"/>
                <a:sym typeface="Arial"/>
              </a:rPr>
            </a:br>
            <a:endParaRPr sz="1000">
              <a:solidFill>
                <a:srgbClr val="CC3300"/>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{Milk,Beer} → {Diaper}</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{Diaper,Beer} → {Milk}</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{Beer} → {Milk,Diaper}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{Diaper} → {Milk,Beer}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{Milk} → {Diaper,Beer}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g3118e4d9a9b_0_10"/>
          <p:cNvSpPr txBox="1"/>
          <p:nvPr>
            <p:ph type="title"/>
          </p:nvPr>
        </p:nvSpPr>
        <p:spPr>
          <a:xfrm>
            <a:off x="1576184" y="233525"/>
            <a:ext cx="9039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Publikasi-publikasi Data Mining</a:t>
            </a:r>
            <a:endParaRPr/>
          </a:p>
        </p:txBody>
      </p:sp>
      <p:pic>
        <p:nvPicPr>
          <p:cNvPr id="116" name="Google Shape;116;g3118e4d9a9b_0_10"/>
          <p:cNvPicPr preferRelativeResize="0"/>
          <p:nvPr/>
        </p:nvPicPr>
        <p:blipFill>
          <a:blip r:embed="rId4">
            <a:alphaModFix/>
          </a:blip>
          <a:stretch>
            <a:fillRect/>
          </a:stretch>
        </p:blipFill>
        <p:spPr>
          <a:xfrm>
            <a:off x="2918100" y="1442025"/>
            <a:ext cx="6153602" cy="4993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492" name="Shape 492"/>
        <p:cNvGrpSpPr/>
        <p:nvPr/>
      </p:nvGrpSpPr>
      <p:grpSpPr>
        <a:xfrm>
          <a:off x="0" y="0"/>
          <a:ext cx="0" cy="0"/>
          <a:chOff x="0" y="0"/>
          <a:chExt cx="0" cy="0"/>
        </a:xfrm>
      </p:grpSpPr>
      <p:sp>
        <p:nvSpPr>
          <p:cNvPr id="493" name="Google Shape;493;p27"/>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040E08"/>
                </a:solidFill>
              </a:rPr>
              <a:t>Definition: Association Rule</a:t>
            </a:r>
            <a:endParaRPr/>
          </a:p>
        </p:txBody>
      </p:sp>
      <p:graphicFrame>
        <p:nvGraphicFramePr>
          <p:cNvPr id="494" name="Google Shape;494;p27"/>
          <p:cNvGraphicFramePr/>
          <p:nvPr/>
        </p:nvGraphicFramePr>
        <p:xfrm>
          <a:off x="1522413" y="1357313"/>
          <a:ext cx="3586162" cy="2152650"/>
        </p:xfrm>
        <a:graphic>
          <a:graphicData uri="http://schemas.openxmlformats.org/presentationml/2006/ole">
            <mc:AlternateContent>
              <mc:Choice Requires="v">
                <p:oleObj r:id="rId5" imgH="2152650" imgW="3586162" progId="Word.Document.8" spid="_x0000_s1">
                  <p:embed/>
                </p:oleObj>
              </mc:Choice>
              <mc:Fallback>
                <p:oleObj r:id="rId6" imgH="2152650" imgW="3586162" progId="Word.Document.8">
                  <p:embed/>
                  <p:pic>
                    <p:nvPicPr>
                      <p:cNvPr id="494" name="Google Shape;494;p27"/>
                      <p:cNvPicPr preferRelativeResize="0"/>
                      <p:nvPr/>
                    </p:nvPicPr>
                    <p:blipFill rotWithShape="1">
                      <a:blip r:embed="rId7">
                        <a:alphaModFix/>
                      </a:blip>
                      <a:srcRect b="0" l="0" r="0" t="0"/>
                      <a:stretch/>
                    </p:blipFill>
                    <p:spPr>
                      <a:xfrm>
                        <a:off x="1522413" y="1357313"/>
                        <a:ext cx="3586162" cy="2152650"/>
                      </a:xfrm>
                      <a:prstGeom prst="rect">
                        <a:avLst/>
                      </a:prstGeom>
                      <a:noFill/>
                      <a:ln>
                        <a:noFill/>
                      </a:ln>
                    </p:spPr>
                  </p:pic>
                </p:oleObj>
              </mc:Fallback>
            </mc:AlternateContent>
          </a:graphicData>
        </a:graphic>
      </p:graphicFrame>
      <p:grpSp>
        <p:nvGrpSpPr>
          <p:cNvPr id="495" name="Google Shape;495;p27"/>
          <p:cNvGrpSpPr/>
          <p:nvPr/>
        </p:nvGrpSpPr>
        <p:grpSpPr>
          <a:xfrm>
            <a:off x="6005985" y="1142984"/>
            <a:ext cx="5012903" cy="2527300"/>
            <a:chOff x="3014" y="2304"/>
            <a:chExt cx="2506" cy="1592"/>
          </a:xfrm>
        </p:grpSpPr>
        <p:sp>
          <p:nvSpPr>
            <p:cNvPr id="496" name="Google Shape;496;p27"/>
            <p:cNvSpPr txBox="1"/>
            <p:nvPr/>
          </p:nvSpPr>
          <p:spPr>
            <a:xfrm>
              <a:off x="3337" y="2304"/>
              <a:ext cx="583"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Example:</a:t>
              </a:r>
              <a:endParaRPr sz="2800">
                <a:solidFill>
                  <a:srgbClr val="FF0000"/>
                </a:solidFill>
                <a:latin typeface="Times New Roman"/>
                <a:ea typeface="Times New Roman"/>
                <a:cs typeface="Times New Roman"/>
                <a:sym typeface="Times New Roman"/>
              </a:endParaRPr>
            </a:p>
          </p:txBody>
        </p:sp>
        <p:pic>
          <p:nvPicPr>
            <p:cNvPr id="497" name="Google Shape;497;p27"/>
            <p:cNvPicPr preferRelativeResize="0"/>
            <p:nvPr/>
          </p:nvPicPr>
          <p:blipFill rotWithShape="1">
            <a:blip r:embed="rId8">
              <a:alphaModFix/>
            </a:blip>
            <a:srcRect b="0" l="0" r="0" t="0"/>
            <a:stretch/>
          </p:blipFill>
          <p:spPr>
            <a:xfrm>
              <a:off x="3779" y="2545"/>
              <a:ext cx="1741" cy="239"/>
            </a:xfrm>
            <a:prstGeom prst="rect">
              <a:avLst/>
            </a:prstGeom>
            <a:noFill/>
            <a:ln>
              <a:noFill/>
            </a:ln>
          </p:spPr>
        </p:pic>
        <p:pic>
          <p:nvPicPr>
            <p:cNvPr id="498" name="Google Shape;498;p27"/>
            <p:cNvPicPr preferRelativeResize="0"/>
            <p:nvPr/>
          </p:nvPicPr>
          <p:blipFill rotWithShape="1">
            <a:blip r:embed="rId9">
              <a:alphaModFix/>
            </a:blip>
            <a:srcRect b="0" l="0" r="0" t="0"/>
            <a:stretch/>
          </p:blipFill>
          <p:spPr>
            <a:xfrm>
              <a:off x="3060" y="2928"/>
              <a:ext cx="2460" cy="445"/>
            </a:xfrm>
            <a:prstGeom prst="rect">
              <a:avLst/>
            </a:prstGeom>
            <a:noFill/>
            <a:ln>
              <a:noFill/>
            </a:ln>
          </p:spPr>
        </p:pic>
        <p:pic>
          <p:nvPicPr>
            <p:cNvPr id="499" name="Google Shape;499;p27"/>
            <p:cNvPicPr preferRelativeResize="0"/>
            <p:nvPr/>
          </p:nvPicPr>
          <p:blipFill rotWithShape="1">
            <a:blip r:embed="rId10">
              <a:alphaModFix/>
            </a:blip>
            <a:srcRect b="0" l="0" r="0" t="0"/>
            <a:stretch/>
          </p:blipFill>
          <p:spPr>
            <a:xfrm>
              <a:off x="3014" y="3456"/>
              <a:ext cx="2475" cy="440"/>
            </a:xfrm>
            <a:prstGeom prst="rect">
              <a:avLst/>
            </a:prstGeom>
            <a:noFill/>
            <a:ln>
              <a:noFill/>
            </a:ln>
          </p:spPr>
        </p:pic>
      </p:grpSp>
      <p:sp>
        <p:nvSpPr>
          <p:cNvPr id="500" name="Google Shape;500;p27"/>
          <p:cNvSpPr txBox="1"/>
          <p:nvPr/>
        </p:nvSpPr>
        <p:spPr>
          <a:xfrm>
            <a:off x="875024" y="3774894"/>
            <a:ext cx="5953072" cy="21544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C3300"/>
                </a:solidFill>
                <a:latin typeface="Arial"/>
                <a:ea typeface="Arial"/>
                <a:cs typeface="Arial"/>
                <a:sym typeface="Arial"/>
              </a:rPr>
              <a:t>Example of Rules:</a:t>
            </a:r>
            <a:br>
              <a:rPr lang="en-US" sz="2400">
                <a:solidFill>
                  <a:srgbClr val="CC3300"/>
                </a:solidFill>
                <a:latin typeface="Arial"/>
                <a:ea typeface="Arial"/>
                <a:cs typeface="Arial"/>
                <a:sym typeface="Arial"/>
              </a:rPr>
            </a:br>
            <a:endParaRPr sz="1000">
              <a:solidFill>
                <a:srgbClr val="CC3300"/>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{Milk,Beer} → {Diaper}</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{Diaper,Beer} → {Milk}</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{Beer} → {Milk,Diaper}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{Diaper} → {Milk,Beer}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{Milk} → {Diaper,Beer}</a:t>
            </a:r>
            <a:endParaRPr/>
          </a:p>
        </p:txBody>
      </p:sp>
      <p:sp>
        <p:nvSpPr>
          <p:cNvPr id="501" name="Google Shape;501;p27"/>
          <p:cNvSpPr txBox="1"/>
          <p:nvPr/>
        </p:nvSpPr>
        <p:spPr>
          <a:xfrm>
            <a:off x="4835766" y="4313552"/>
            <a:ext cx="3510657"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 (s=0.4, c=1.0)</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(s=0.4, c=0.67)</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(s=0.4, c=0.67) </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 (s=0.4, c=0.5)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(s=0.4, c=0.5)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505" name="Shape 505"/>
        <p:cNvGrpSpPr/>
        <p:nvPr/>
      </p:nvGrpSpPr>
      <p:grpSpPr>
        <a:xfrm>
          <a:off x="0" y="0"/>
          <a:ext cx="0" cy="0"/>
          <a:chOff x="0" y="0"/>
          <a:chExt cx="0" cy="0"/>
        </a:xfrm>
      </p:grpSpPr>
      <p:sp>
        <p:nvSpPr>
          <p:cNvPr id="506" name="Google Shape;506;p28"/>
          <p:cNvSpPr txBox="1"/>
          <p:nvPr>
            <p:ph type="title"/>
          </p:nvPr>
        </p:nvSpPr>
        <p:spPr>
          <a:xfrm>
            <a:off x="2037271" y="457200"/>
            <a:ext cx="9819768" cy="60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22222"/>
              <a:buNone/>
            </a:pPr>
            <a:r>
              <a:rPr lang="en-US">
                <a:solidFill>
                  <a:srgbClr val="292929"/>
                </a:solidFill>
              </a:rPr>
              <a:t>The Apriori Algorithm </a:t>
            </a:r>
            <a:r>
              <a:rPr lang="en-US">
                <a:solidFill>
                  <a:srgbClr val="292929"/>
                </a:solidFill>
                <a:latin typeface="Tahoma"/>
                <a:ea typeface="Tahoma"/>
                <a:cs typeface="Tahoma"/>
                <a:sym typeface="Tahoma"/>
              </a:rPr>
              <a:t>—</a:t>
            </a:r>
            <a:r>
              <a:rPr lang="en-US">
                <a:solidFill>
                  <a:srgbClr val="292929"/>
                </a:solidFill>
              </a:rPr>
              <a:t> Example</a:t>
            </a:r>
            <a:endParaRPr/>
          </a:p>
        </p:txBody>
      </p:sp>
      <p:graphicFrame>
        <p:nvGraphicFramePr>
          <p:cNvPr id="507" name="Google Shape;507;p28"/>
          <p:cNvGraphicFramePr/>
          <p:nvPr/>
        </p:nvGraphicFramePr>
        <p:xfrm>
          <a:off x="717034" y="1795465"/>
          <a:ext cx="2286411" cy="1620837"/>
        </p:xfrm>
        <a:graphic>
          <a:graphicData uri="http://schemas.openxmlformats.org/presentationml/2006/ole">
            <mc:AlternateContent>
              <mc:Choice Requires="v">
                <p:oleObj r:id="rId5" imgH="1620837" imgW="2286411" progId="Excel.Sheet.8" spid="_x0000_s1">
                  <p:embed/>
                </p:oleObj>
              </mc:Choice>
              <mc:Fallback>
                <p:oleObj r:id="rId6" imgH="1620837" imgW="2286411" progId="Excel.Sheet.8">
                  <p:embed/>
                  <p:pic>
                    <p:nvPicPr>
                      <p:cNvPr id="507" name="Google Shape;507;p28"/>
                      <p:cNvPicPr preferRelativeResize="0"/>
                      <p:nvPr/>
                    </p:nvPicPr>
                    <p:blipFill rotWithShape="1">
                      <a:blip r:embed="rId7">
                        <a:alphaModFix/>
                      </a:blip>
                      <a:srcRect b="0" l="0" r="0" t="0"/>
                      <a:stretch/>
                    </p:blipFill>
                    <p:spPr>
                      <a:xfrm>
                        <a:off x="717034" y="1795465"/>
                        <a:ext cx="2286411" cy="1620837"/>
                      </a:xfrm>
                      <a:prstGeom prst="rect">
                        <a:avLst/>
                      </a:prstGeom>
                      <a:noFill/>
                      <a:ln>
                        <a:noFill/>
                      </a:ln>
                    </p:spPr>
                  </p:pic>
                </p:oleObj>
              </mc:Fallback>
            </mc:AlternateContent>
          </a:graphicData>
        </a:graphic>
      </p:graphicFrame>
      <p:sp>
        <p:nvSpPr>
          <p:cNvPr id="508" name="Google Shape;508;p28"/>
          <p:cNvSpPr txBox="1"/>
          <p:nvPr/>
        </p:nvSpPr>
        <p:spPr>
          <a:xfrm>
            <a:off x="1035466" y="1432997"/>
            <a:ext cx="1255472"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rgbClr val="292929"/>
                </a:solidFill>
                <a:latin typeface="Times New Roman"/>
                <a:ea typeface="Times New Roman"/>
                <a:cs typeface="Times New Roman"/>
                <a:sym typeface="Times New Roman"/>
              </a:rPr>
              <a:t>Database D</a:t>
            </a:r>
            <a:endParaRPr/>
          </a:p>
        </p:txBody>
      </p:sp>
      <p:graphicFrame>
        <p:nvGraphicFramePr>
          <p:cNvPr id="509" name="Google Shape;509;p28"/>
          <p:cNvGraphicFramePr/>
          <p:nvPr/>
        </p:nvGraphicFramePr>
        <p:xfrm>
          <a:off x="4445706" y="1468438"/>
          <a:ext cx="2298413" cy="1947862"/>
        </p:xfrm>
        <a:graphic>
          <a:graphicData uri="http://schemas.openxmlformats.org/presentationml/2006/ole">
            <mc:AlternateContent>
              <mc:Choice Requires="v">
                <p:oleObj r:id="rId8" imgH="1947862" imgW="2298413" progId="Excel.Sheet.8" spid="_x0000_s2">
                  <p:embed/>
                </p:oleObj>
              </mc:Choice>
              <mc:Fallback>
                <p:oleObj r:id="rId9" imgH="1947862" imgW="2298413" progId="Excel.Sheet.8">
                  <p:embed/>
                  <p:pic>
                    <p:nvPicPr>
                      <p:cNvPr id="509" name="Google Shape;509;p28"/>
                      <p:cNvPicPr preferRelativeResize="0"/>
                      <p:nvPr/>
                    </p:nvPicPr>
                    <p:blipFill rotWithShape="1">
                      <a:blip r:embed="rId10">
                        <a:alphaModFix/>
                      </a:blip>
                      <a:srcRect b="0" l="0" r="0" t="0"/>
                      <a:stretch/>
                    </p:blipFill>
                    <p:spPr>
                      <a:xfrm>
                        <a:off x="4445706" y="1468438"/>
                        <a:ext cx="2298413" cy="1947862"/>
                      </a:xfrm>
                      <a:prstGeom prst="rect">
                        <a:avLst/>
                      </a:prstGeom>
                      <a:noFill/>
                      <a:ln>
                        <a:noFill/>
                      </a:ln>
                    </p:spPr>
                  </p:pic>
                </p:oleObj>
              </mc:Fallback>
            </mc:AlternateContent>
          </a:graphicData>
        </a:graphic>
      </p:graphicFrame>
      <p:graphicFrame>
        <p:nvGraphicFramePr>
          <p:cNvPr id="510" name="Google Shape;510;p28"/>
          <p:cNvGraphicFramePr/>
          <p:nvPr/>
        </p:nvGraphicFramePr>
        <p:xfrm>
          <a:off x="7624277" y="1560513"/>
          <a:ext cx="2578465" cy="1662112"/>
        </p:xfrm>
        <a:graphic>
          <a:graphicData uri="http://schemas.openxmlformats.org/presentationml/2006/ole">
            <mc:AlternateContent>
              <mc:Choice Requires="v">
                <p:oleObj r:id="rId11" imgH="1662112" imgW="2578465" progId="Excel.Sheet.8" spid="_x0000_s3">
                  <p:embed/>
                </p:oleObj>
              </mc:Choice>
              <mc:Fallback>
                <p:oleObj r:id="rId12" imgH="1662112" imgW="2578465" progId="Excel.Sheet.8">
                  <p:embed/>
                  <p:pic>
                    <p:nvPicPr>
                      <p:cNvPr id="510" name="Google Shape;510;p28"/>
                      <p:cNvPicPr preferRelativeResize="0"/>
                      <p:nvPr/>
                    </p:nvPicPr>
                    <p:blipFill rotWithShape="1">
                      <a:blip r:embed="rId13">
                        <a:alphaModFix/>
                      </a:blip>
                      <a:srcRect b="0" l="0" r="0" t="0"/>
                      <a:stretch/>
                    </p:blipFill>
                    <p:spPr>
                      <a:xfrm>
                        <a:off x="7624277" y="1560513"/>
                        <a:ext cx="2578465" cy="1662112"/>
                      </a:xfrm>
                      <a:prstGeom prst="rect">
                        <a:avLst/>
                      </a:prstGeom>
                      <a:noFill/>
                      <a:ln>
                        <a:noFill/>
                      </a:ln>
                    </p:spPr>
                  </p:pic>
                </p:oleObj>
              </mc:Fallback>
            </mc:AlternateContent>
          </a:graphicData>
        </a:graphic>
      </p:graphicFrame>
      <p:sp>
        <p:nvSpPr>
          <p:cNvPr id="511" name="Google Shape;511;p28"/>
          <p:cNvSpPr txBox="1"/>
          <p:nvPr/>
        </p:nvSpPr>
        <p:spPr>
          <a:xfrm>
            <a:off x="3330617" y="2317234"/>
            <a:ext cx="857927"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rgbClr val="292929"/>
                </a:solidFill>
                <a:latin typeface="Times New Roman"/>
                <a:ea typeface="Times New Roman"/>
                <a:cs typeface="Times New Roman"/>
                <a:sym typeface="Times New Roman"/>
              </a:rPr>
              <a:t>Scan D</a:t>
            </a:r>
            <a:endParaRPr/>
          </a:p>
        </p:txBody>
      </p:sp>
      <p:cxnSp>
        <p:nvCxnSpPr>
          <p:cNvPr id="512" name="Google Shape;512;p28"/>
          <p:cNvCxnSpPr/>
          <p:nvPr/>
        </p:nvCxnSpPr>
        <p:spPr>
          <a:xfrm>
            <a:off x="3229486" y="2719388"/>
            <a:ext cx="1048189" cy="0"/>
          </a:xfrm>
          <a:prstGeom prst="straightConnector1">
            <a:avLst/>
          </a:prstGeom>
          <a:noFill/>
          <a:ln cap="flat" cmpd="sng" w="9525">
            <a:solidFill>
              <a:srgbClr val="000000"/>
            </a:solidFill>
            <a:prstDash val="solid"/>
            <a:round/>
            <a:headEnd len="med" w="med" type="none"/>
            <a:tailEnd len="med" w="med" type="triangle"/>
          </a:ln>
        </p:spPr>
      </p:cxnSp>
      <p:sp>
        <p:nvSpPr>
          <p:cNvPr id="513" name="Google Shape;513;p28"/>
          <p:cNvSpPr txBox="1"/>
          <p:nvPr/>
        </p:nvSpPr>
        <p:spPr>
          <a:xfrm>
            <a:off x="3911895" y="1764784"/>
            <a:ext cx="415498"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1800">
                <a:solidFill>
                  <a:srgbClr val="292929"/>
                </a:solidFill>
                <a:latin typeface="Times New Roman"/>
                <a:ea typeface="Times New Roman"/>
                <a:cs typeface="Times New Roman"/>
                <a:sym typeface="Times New Roman"/>
              </a:rPr>
              <a:t>C</a:t>
            </a:r>
            <a:r>
              <a:rPr baseline="-25000" i="1" lang="en-US" sz="1800">
                <a:solidFill>
                  <a:srgbClr val="292929"/>
                </a:solidFill>
                <a:latin typeface="Times New Roman"/>
                <a:ea typeface="Times New Roman"/>
                <a:cs typeface="Times New Roman"/>
                <a:sym typeface="Times New Roman"/>
              </a:rPr>
              <a:t>1</a:t>
            </a:r>
            <a:endParaRPr/>
          </a:p>
        </p:txBody>
      </p:sp>
      <p:sp>
        <p:nvSpPr>
          <p:cNvPr id="514" name="Google Shape;514;p28"/>
          <p:cNvSpPr txBox="1"/>
          <p:nvPr/>
        </p:nvSpPr>
        <p:spPr>
          <a:xfrm>
            <a:off x="7164303" y="1607622"/>
            <a:ext cx="389850"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1800">
                <a:solidFill>
                  <a:srgbClr val="292929"/>
                </a:solidFill>
                <a:latin typeface="Times New Roman"/>
                <a:ea typeface="Times New Roman"/>
                <a:cs typeface="Times New Roman"/>
                <a:sym typeface="Times New Roman"/>
              </a:rPr>
              <a:t>L</a:t>
            </a:r>
            <a:r>
              <a:rPr baseline="-25000" i="1" lang="en-US" sz="1800">
                <a:solidFill>
                  <a:srgbClr val="292929"/>
                </a:solidFill>
                <a:latin typeface="Times New Roman"/>
                <a:ea typeface="Times New Roman"/>
                <a:cs typeface="Times New Roman"/>
                <a:sym typeface="Times New Roman"/>
              </a:rPr>
              <a:t>1</a:t>
            </a:r>
            <a:endParaRPr/>
          </a:p>
        </p:txBody>
      </p:sp>
      <p:graphicFrame>
        <p:nvGraphicFramePr>
          <p:cNvPr id="515" name="Google Shape;515;p28"/>
          <p:cNvGraphicFramePr/>
          <p:nvPr/>
        </p:nvGraphicFramePr>
        <p:xfrm>
          <a:off x="8664464" y="3381377"/>
          <a:ext cx="1412254" cy="2333625"/>
        </p:xfrm>
        <a:graphic>
          <a:graphicData uri="http://schemas.openxmlformats.org/presentationml/2006/ole">
            <mc:AlternateContent>
              <mc:Choice Requires="v">
                <p:oleObj r:id="rId14" imgH="2333625" imgW="1412254" progId="Excel.Sheet.8" spid="_x0000_s4">
                  <p:embed/>
                </p:oleObj>
              </mc:Choice>
              <mc:Fallback>
                <p:oleObj r:id="rId15" imgH="2333625" imgW="1412254" progId="Excel.Sheet.8">
                  <p:embed/>
                  <p:pic>
                    <p:nvPicPr>
                      <p:cNvPr id="515" name="Google Shape;515;p28"/>
                      <p:cNvPicPr preferRelativeResize="0"/>
                      <p:nvPr/>
                    </p:nvPicPr>
                    <p:blipFill rotWithShape="1">
                      <a:blip r:embed="rId16">
                        <a:alphaModFix/>
                      </a:blip>
                      <a:srcRect b="0" l="0" r="0" t="0"/>
                      <a:stretch/>
                    </p:blipFill>
                    <p:spPr>
                      <a:xfrm>
                        <a:off x="8664464" y="3381377"/>
                        <a:ext cx="1412254" cy="2333625"/>
                      </a:xfrm>
                      <a:prstGeom prst="rect">
                        <a:avLst/>
                      </a:prstGeom>
                      <a:noFill/>
                      <a:ln>
                        <a:noFill/>
                      </a:ln>
                    </p:spPr>
                  </p:pic>
                </p:oleObj>
              </mc:Fallback>
            </mc:AlternateContent>
          </a:graphicData>
        </a:graphic>
      </p:graphicFrame>
      <p:graphicFrame>
        <p:nvGraphicFramePr>
          <p:cNvPr id="516" name="Google Shape;516;p28"/>
          <p:cNvGraphicFramePr/>
          <p:nvPr/>
        </p:nvGraphicFramePr>
        <p:xfrm>
          <a:off x="4367690" y="3492500"/>
          <a:ext cx="2188394" cy="2247900"/>
        </p:xfrm>
        <a:graphic>
          <a:graphicData uri="http://schemas.openxmlformats.org/presentationml/2006/ole">
            <mc:AlternateContent>
              <mc:Choice Requires="v">
                <p:oleObj r:id="rId17" imgH="2247900" imgW="2188394" progId="Excel.Sheet.8" spid="_x0000_s5">
                  <p:embed/>
                </p:oleObj>
              </mc:Choice>
              <mc:Fallback>
                <p:oleObj r:id="rId18" imgH="2247900" imgW="2188394" progId="Excel.Sheet.8">
                  <p:embed/>
                  <p:pic>
                    <p:nvPicPr>
                      <p:cNvPr id="516" name="Google Shape;516;p28"/>
                      <p:cNvPicPr preferRelativeResize="0"/>
                      <p:nvPr/>
                    </p:nvPicPr>
                    <p:blipFill rotWithShape="1">
                      <a:blip r:embed="rId19">
                        <a:alphaModFix/>
                      </a:blip>
                      <a:srcRect b="0" l="0" r="0" t="0"/>
                      <a:stretch/>
                    </p:blipFill>
                    <p:spPr>
                      <a:xfrm>
                        <a:off x="4367690" y="3492500"/>
                        <a:ext cx="2188394" cy="2247900"/>
                      </a:xfrm>
                      <a:prstGeom prst="rect">
                        <a:avLst/>
                      </a:prstGeom>
                      <a:noFill/>
                      <a:ln>
                        <a:noFill/>
                      </a:ln>
                    </p:spPr>
                  </p:pic>
                </p:oleObj>
              </mc:Fallback>
            </mc:AlternateContent>
          </a:graphicData>
        </a:graphic>
      </p:graphicFrame>
      <p:graphicFrame>
        <p:nvGraphicFramePr>
          <p:cNvPr id="517" name="Google Shape;517;p28"/>
          <p:cNvGraphicFramePr/>
          <p:nvPr/>
        </p:nvGraphicFramePr>
        <p:xfrm>
          <a:off x="1359148" y="3571878"/>
          <a:ext cx="2164390" cy="1801813"/>
        </p:xfrm>
        <a:graphic>
          <a:graphicData uri="http://schemas.openxmlformats.org/presentationml/2006/ole">
            <mc:AlternateContent>
              <mc:Choice Requires="v">
                <p:oleObj r:id="rId20" imgH="1801813" imgW="2164390" progId="Excel.Sheet.8" spid="_x0000_s6">
                  <p:embed/>
                </p:oleObj>
              </mc:Choice>
              <mc:Fallback>
                <p:oleObj r:id="rId21" imgH="1801813" imgW="2164390" progId="Excel.Sheet.8">
                  <p:embed/>
                  <p:pic>
                    <p:nvPicPr>
                      <p:cNvPr id="517" name="Google Shape;517;p28"/>
                      <p:cNvPicPr preferRelativeResize="0"/>
                      <p:nvPr/>
                    </p:nvPicPr>
                    <p:blipFill rotWithShape="1">
                      <a:blip r:embed="rId22">
                        <a:alphaModFix/>
                      </a:blip>
                      <a:srcRect b="0" l="0" r="0" t="0"/>
                      <a:stretch/>
                    </p:blipFill>
                    <p:spPr>
                      <a:xfrm>
                        <a:off x="1359148" y="3571878"/>
                        <a:ext cx="2164390" cy="1801813"/>
                      </a:xfrm>
                      <a:prstGeom prst="rect">
                        <a:avLst/>
                      </a:prstGeom>
                      <a:noFill/>
                      <a:ln>
                        <a:noFill/>
                      </a:ln>
                    </p:spPr>
                  </p:pic>
                </p:oleObj>
              </mc:Fallback>
            </mc:AlternateContent>
          </a:graphicData>
        </a:graphic>
      </p:graphicFrame>
      <p:sp>
        <p:nvSpPr>
          <p:cNvPr id="518" name="Google Shape;518;p28"/>
          <p:cNvSpPr txBox="1"/>
          <p:nvPr/>
        </p:nvSpPr>
        <p:spPr>
          <a:xfrm>
            <a:off x="807158" y="3772972"/>
            <a:ext cx="389850"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1800">
                <a:solidFill>
                  <a:srgbClr val="292929"/>
                </a:solidFill>
                <a:latin typeface="Times New Roman"/>
                <a:ea typeface="Times New Roman"/>
                <a:cs typeface="Times New Roman"/>
                <a:sym typeface="Times New Roman"/>
              </a:rPr>
              <a:t>L</a:t>
            </a:r>
            <a:r>
              <a:rPr baseline="-25000" i="1" lang="en-US" sz="1800">
                <a:solidFill>
                  <a:srgbClr val="292929"/>
                </a:solidFill>
                <a:latin typeface="Times New Roman"/>
                <a:ea typeface="Times New Roman"/>
                <a:cs typeface="Times New Roman"/>
                <a:sym typeface="Times New Roman"/>
              </a:rPr>
              <a:t>2</a:t>
            </a:r>
            <a:endParaRPr/>
          </a:p>
        </p:txBody>
      </p:sp>
      <p:sp>
        <p:nvSpPr>
          <p:cNvPr id="519" name="Google Shape;519;p28"/>
          <p:cNvSpPr txBox="1"/>
          <p:nvPr/>
        </p:nvSpPr>
        <p:spPr>
          <a:xfrm>
            <a:off x="3873889" y="3376097"/>
            <a:ext cx="415498"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1800">
                <a:solidFill>
                  <a:srgbClr val="292929"/>
                </a:solidFill>
                <a:latin typeface="Times New Roman"/>
                <a:ea typeface="Times New Roman"/>
                <a:cs typeface="Times New Roman"/>
                <a:sym typeface="Times New Roman"/>
              </a:rPr>
              <a:t>C</a:t>
            </a:r>
            <a:r>
              <a:rPr baseline="-25000" i="1" lang="en-US" sz="1800">
                <a:solidFill>
                  <a:srgbClr val="292929"/>
                </a:solidFill>
                <a:latin typeface="Times New Roman"/>
                <a:ea typeface="Times New Roman"/>
                <a:cs typeface="Times New Roman"/>
                <a:sym typeface="Times New Roman"/>
              </a:rPr>
              <a:t>2</a:t>
            </a:r>
            <a:endParaRPr/>
          </a:p>
        </p:txBody>
      </p:sp>
      <p:sp>
        <p:nvSpPr>
          <p:cNvPr id="520" name="Google Shape;520;p28"/>
          <p:cNvSpPr txBox="1"/>
          <p:nvPr/>
        </p:nvSpPr>
        <p:spPr>
          <a:xfrm>
            <a:off x="8016634" y="3426897"/>
            <a:ext cx="415498"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1800">
                <a:solidFill>
                  <a:srgbClr val="292929"/>
                </a:solidFill>
                <a:latin typeface="Times New Roman"/>
                <a:ea typeface="Times New Roman"/>
                <a:cs typeface="Times New Roman"/>
                <a:sym typeface="Times New Roman"/>
              </a:rPr>
              <a:t>C</a:t>
            </a:r>
            <a:r>
              <a:rPr baseline="-25000" i="1" lang="en-US" sz="1800">
                <a:solidFill>
                  <a:srgbClr val="292929"/>
                </a:solidFill>
                <a:latin typeface="Times New Roman"/>
                <a:ea typeface="Times New Roman"/>
                <a:cs typeface="Times New Roman"/>
                <a:sym typeface="Times New Roman"/>
              </a:rPr>
              <a:t>2</a:t>
            </a:r>
            <a:endParaRPr/>
          </a:p>
        </p:txBody>
      </p:sp>
      <p:cxnSp>
        <p:nvCxnSpPr>
          <p:cNvPr id="521" name="Google Shape;521;p28"/>
          <p:cNvCxnSpPr/>
          <p:nvPr/>
        </p:nvCxnSpPr>
        <p:spPr>
          <a:xfrm rot="10800000">
            <a:off x="6796127" y="4252913"/>
            <a:ext cx="1412254" cy="0"/>
          </a:xfrm>
          <a:prstGeom prst="straightConnector1">
            <a:avLst/>
          </a:prstGeom>
          <a:noFill/>
          <a:ln cap="flat" cmpd="sng" w="9525">
            <a:solidFill>
              <a:srgbClr val="000000"/>
            </a:solidFill>
            <a:prstDash val="solid"/>
            <a:round/>
            <a:headEnd len="med" w="med" type="none"/>
            <a:tailEnd len="med" w="med" type="triangle"/>
          </a:ln>
        </p:spPr>
      </p:cxnSp>
      <p:sp>
        <p:nvSpPr>
          <p:cNvPr id="522" name="Google Shape;522;p28"/>
          <p:cNvSpPr txBox="1"/>
          <p:nvPr/>
        </p:nvSpPr>
        <p:spPr>
          <a:xfrm>
            <a:off x="7069291" y="3795197"/>
            <a:ext cx="857927"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rgbClr val="292929"/>
                </a:solidFill>
                <a:latin typeface="Times New Roman"/>
                <a:ea typeface="Times New Roman"/>
                <a:cs typeface="Times New Roman"/>
                <a:sym typeface="Times New Roman"/>
              </a:rPr>
              <a:t>Scan D</a:t>
            </a:r>
            <a:endParaRPr/>
          </a:p>
        </p:txBody>
      </p:sp>
      <p:sp>
        <p:nvSpPr>
          <p:cNvPr id="523" name="Google Shape;523;p28"/>
          <p:cNvSpPr/>
          <p:nvPr/>
        </p:nvSpPr>
        <p:spPr>
          <a:xfrm>
            <a:off x="10240749" y="3116392"/>
            <a:ext cx="790143" cy="369332"/>
          </a:xfrm>
          <a:prstGeom prst="curvedLeftArrow">
            <a:avLst>
              <a:gd fmla="val 27291" name="adj1"/>
              <a:gd fmla="val 54582" name="adj2"/>
              <a:gd fmla="val 33333"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rgbClr val="292929"/>
              </a:solidFill>
              <a:latin typeface="Arial"/>
              <a:ea typeface="Arial"/>
              <a:cs typeface="Arial"/>
              <a:sym typeface="Arial"/>
            </a:endParaRPr>
          </a:p>
        </p:txBody>
      </p:sp>
      <p:cxnSp>
        <p:nvCxnSpPr>
          <p:cNvPr id="524" name="Google Shape;524;p28"/>
          <p:cNvCxnSpPr/>
          <p:nvPr/>
        </p:nvCxnSpPr>
        <p:spPr>
          <a:xfrm>
            <a:off x="3529540" y="6299200"/>
            <a:ext cx="2132384" cy="0"/>
          </a:xfrm>
          <a:prstGeom prst="straightConnector1">
            <a:avLst/>
          </a:prstGeom>
          <a:noFill/>
          <a:ln cap="flat" cmpd="sng" w="9525">
            <a:solidFill>
              <a:srgbClr val="000000"/>
            </a:solidFill>
            <a:prstDash val="solid"/>
            <a:round/>
            <a:headEnd len="med" w="med" type="none"/>
            <a:tailEnd len="med" w="med" type="triangle"/>
          </a:ln>
        </p:spPr>
      </p:cxnSp>
      <p:sp>
        <p:nvSpPr>
          <p:cNvPr id="525" name="Google Shape;525;p28"/>
          <p:cNvSpPr txBox="1"/>
          <p:nvPr/>
        </p:nvSpPr>
        <p:spPr>
          <a:xfrm>
            <a:off x="1315427" y="5846247"/>
            <a:ext cx="415498"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1800">
                <a:solidFill>
                  <a:srgbClr val="292929"/>
                </a:solidFill>
                <a:latin typeface="Times New Roman"/>
                <a:ea typeface="Times New Roman"/>
                <a:cs typeface="Times New Roman"/>
                <a:sym typeface="Times New Roman"/>
              </a:rPr>
              <a:t>C</a:t>
            </a:r>
            <a:r>
              <a:rPr baseline="-25000" i="1" lang="en-US" sz="1800">
                <a:solidFill>
                  <a:srgbClr val="292929"/>
                </a:solidFill>
                <a:latin typeface="Times New Roman"/>
                <a:ea typeface="Times New Roman"/>
                <a:cs typeface="Times New Roman"/>
                <a:sym typeface="Times New Roman"/>
              </a:rPr>
              <a:t>3</a:t>
            </a:r>
            <a:endParaRPr/>
          </a:p>
        </p:txBody>
      </p:sp>
      <p:sp>
        <p:nvSpPr>
          <p:cNvPr id="526" name="Google Shape;526;p28"/>
          <p:cNvSpPr txBox="1"/>
          <p:nvPr/>
        </p:nvSpPr>
        <p:spPr>
          <a:xfrm>
            <a:off x="5612023" y="5835134"/>
            <a:ext cx="389850"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1800">
                <a:solidFill>
                  <a:srgbClr val="292929"/>
                </a:solidFill>
                <a:latin typeface="Times New Roman"/>
                <a:ea typeface="Times New Roman"/>
                <a:cs typeface="Times New Roman"/>
                <a:sym typeface="Times New Roman"/>
              </a:rPr>
              <a:t>L</a:t>
            </a:r>
            <a:r>
              <a:rPr baseline="-25000" i="1" lang="en-US" sz="1800">
                <a:solidFill>
                  <a:srgbClr val="292929"/>
                </a:solidFill>
                <a:latin typeface="Times New Roman"/>
                <a:ea typeface="Times New Roman"/>
                <a:cs typeface="Times New Roman"/>
                <a:sym typeface="Times New Roman"/>
              </a:rPr>
              <a:t>3</a:t>
            </a:r>
            <a:endParaRPr/>
          </a:p>
        </p:txBody>
      </p:sp>
      <p:sp>
        <p:nvSpPr>
          <p:cNvPr id="527" name="Google Shape;527;p28"/>
          <p:cNvSpPr txBox="1"/>
          <p:nvPr/>
        </p:nvSpPr>
        <p:spPr>
          <a:xfrm>
            <a:off x="4024742" y="5925622"/>
            <a:ext cx="857927"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rgbClr val="292929"/>
                </a:solidFill>
                <a:latin typeface="Times New Roman"/>
                <a:ea typeface="Times New Roman"/>
                <a:cs typeface="Times New Roman"/>
                <a:sym typeface="Times New Roman"/>
              </a:rPr>
              <a:t>Scan D</a:t>
            </a:r>
            <a:endParaRPr/>
          </a:p>
        </p:txBody>
      </p:sp>
      <p:graphicFrame>
        <p:nvGraphicFramePr>
          <p:cNvPr id="528" name="Google Shape;528;p28"/>
          <p:cNvGraphicFramePr/>
          <p:nvPr/>
        </p:nvGraphicFramePr>
        <p:xfrm>
          <a:off x="6092001" y="5835652"/>
          <a:ext cx="2210399" cy="811213"/>
        </p:xfrm>
        <a:graphic>
          <a:graphicData uri="http://schemas.openxmlformats.org/presentationml/2006/ole">
            <mc:AlternateContent>
              <mc:Choice Requires="v">
                <p:oleObj r:id="rId23" imgH="811213" imgW="2210399" progId="Excel.Sheet.8" spid="_x0000_s7">
                  <p:embed/>
                </p:oleObj>
              </mc:Choice>
              <mc:Fallback>
                <p:oleObj r:id="rId24" imgH="811213" imgW="2210399" progId="Excel.Sheet.8">
                  <p:embed/>
                  <p:pic>
                    <p:nvPicPr>
                      <p:cNvPr id="528" name="Google Shape;528;p28"/>
                      <p:cNvPicPr preferRelativeResize="0"/>
                      <p:nvPr/>
                    </p:nvPicPr>
                    <p:blipFill rotWithShape="1">
                      <a:blip r:embed="rId25">
                        <a:alphaModFix/>
                      </a:blip>
                      <a:srcRect b="0" l="0" r="0" t="0"/>
                      <a:stretch/>
                    </p:blipFill>
                    <p:spPr>
                      <a:xfrm>
                        <a:off x="6092001" y="5835652"/>
                        <a:ext cx="2210399" cy="811213"/>
                      </a:xfrm>
                      <a:prstGeom prst="rect">
                        <a:avLst/>
                      </a:prstGeom>
                      <a:noFill/>
                      <a:ln>
                        <a:noFill/>
                      </a:ln>
                    </p:spPr>
                  </p:pic>
                </p:oleObj>
              </mc:Fallback>
            </mc:AlternateContent>
          </a:graphicData>
        </a:graphic>
      </p:graphicFrame>
      <p:sp>
        <p:nvSpPr>
          <p:cNvPr id="529" name="Google Shape;529;p28"/>
          <p:cNvSpPr/>
          <p:nvPr/>
        </p:nvSpPr>
        <p:spPr>
          <a:xfrm>
            <a:off x="613032" y="4892805"/>
            <a:ext cx="184731" cy="369332"/>
          </a:xfrm>
          <a:prstGeom prst="curvedRightArrow">
            <a:avLst>
              <a:gd fmla="val 56619" name="adj1"/>
              <a:gd fmla="val 113237" name="adj2"/>
              <a:gd fmla="val 33333"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rgbClr val="292929"/>
              </a:solidFill>
              <a:latin typeface="Arial"/>
              <a:ea typeface="Arial"/>
              <a:cs typeface="Arial"/>
              <a:sym typeface="Arial"/>
            </a:endParaRPr>
          </a:p>
        </p:txBody>
      </p:sp>
      <p:cxnSp>
        <p:nvCxnSpPr>
          <p:cNvPr id="530" name="Google Shape;530;p28"/>
          <p:cNvCxnSpPr/>
          <p:nvPr/>
        </p:nvCxnSpPr>
        <p:spPr>
          <a:xfrm>
            <a:off x="6864139" y="2438400"/>
            <a:ext cx="664120" cy="0"/>
          </a:xfrm>
          <a:prstGeom prst="straightConnector1">
            <a:avLst/>
          </a:prstGeom>
          <a:noFill/>
          <a:ln cap="flat" cmpd="sng" w="9525">
            <a:solidFill>
              <a:srgbClr val="000000"/>
            </a:solidFill>
            <a:prstDash val="solid"/>
            <a:round/>
            <a:headEnd len="med" w="med" type="none"/>
            <a:tailEnd len="med" w="med" type="triangle"/>
          </a:ln>
        </p:spPr>
      </p:cxnSp>
      <p:cxnSp>
        <p:nvCxnSpPr>
          <p:cNvPr id="531" name="Google Shape;531;p28"/>
          <p:cNvCxnSpPr/>
          <p:nvPr/>
        </p:nvCxnSpPr>
        <p:spPr>
          <a:xfrm rot="10800000">
            <a:off x="3695568" y="4648200"/>
            <a:ext cx="480086" cy="0"/>
          </a:xfrm>
          <a:prstGeom prst="straightConnector1">
            <a:avLst/>
          </a:prstGeom>
          <a:noFill/>
          <a:ln cap="flat" cmpd="sng" w="9525">
            <a:solidFill>
              <a:srgbClr val="000000"/>
            </a:solidFill>
            <a:prstDash val="solid"/>
            <a:round/>
            <a:headEnd len="med" w="med" type="none"/>
            <a:tailEnd len="med" w="med" type="triangle"/>
          </a:ln>
        </p:spPr>
      </p:cxnSp>
      <p:graphicFrame>
        <p:nvGraphicFramePr>
          <p:cNvPr id="532" name="Google Shape;532;p28"/>
          <p:cNvGraphicFramePr/>
          <p:nvPr/>
        </p:nvGraphicFramePr>
        <p:xfrm>
          <a:off x="1785226" y="5502277"/>
          <a:ext cx="1530275" cy="2112963"/>
        </p:xfrm>
        <a:graphic>
          <a:graphicData uri="http://schemas.openxmlformats.org/presentationml/2006/ole">
            <mc:AlternateContent>
              <mc:Choice Requires="v">
                <p:oleObj r:id="rId26" imgH="2112963" imgW="1530275" progId="Excel.Sheet.8" spid="_x0000_s8">
                  <p:embed/>
                </p:oleObj>
              </mc:Choice>
              <mc:Fallback>
                <p:oleObj r:id="rId27" imgH="2112963" imgW="1530275" progId="Excel.Sheet.8">
                  <p:embed/>
                  <p:pic>
                    <p:nvPicPr>
                      <p:cNvPr id="532" name="Google Shape;532;p28"/>
                      <p:cNvPicPr preferRelativeResize="0"/>
                      <p:nvPr/>
                    </p:nvPicPr>
                    <p:blipFill rotWithShape="1">
                      <a:blip r:embed="rId28">
                        <a:alphaModFix/>
                      </a:blip>
                      <a:srcRect b="0" l="0" r="0" t="0"/>
                      <a:stretch/>
                    </p:blipFill>
                    <p:spPr>
                      <a:xfrm>
                        <a:off x="1785226" y="5502277"/>
                        <a:ext cx="1530275" cy="2112963"/>
                      </a:xfrm>
                      <a:prstGeom prst="rect">
                        <a:avLst/>
                      </a:prstGeom>
                      <a:noFill/>
                      <a:ln>
                        <a:noFill/>
                      </a:ln>
                    </p:spPr>
                  </p:pic>
                </p:oleObj>
              </mc:Fallback>
            </mc:AlternateContent>
          </a:graphicData>
        </a:graphic>
      </p:graphicFrame>
    </p:spTree>
  </p:cSld>
  <p:clrMapOvr>
    <a:masterClrMapping/>
  </p:clrMapOvr>
  <p:transition advClick="0">
    <p:zoom dir="o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6" name="Shape 536"/>
        <p:cNvGrpSpPr/>
        <p:nvPr/>
      </p:nvGrpSpPr>
      <p:grpSpPr>
        <a:xfrm>
          <a:off x="0" y="0"/>
          <a:ext cx="0" cy="0"/>
          <a:chOff x="0" y="0"/>
          <a:chExt cx="0" cy="0"/>
        </a:xfrm>
      </p:grpSpPr>
      <p:sp>
        <p:nvSpPr>
          <p:cNvPr id="537" name="Google Shape;537;p29"/>
          <p:cNvSpPr txBox="1"/>
          <p:nvPr>
            <p:ph idx="1" type="body"/>
          </p:nvPr>
        </p:nvSpPr>
        <p:spPr>
          <a:xfrm>
            <a:off x="1415125" y="2357430"/>
            <a:ext cx="9217660" cy="1919286"/>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SzPts val="2800"/>
              <a:buNone/>
            </a:pPr>
            <a:r>
              <a:rPr b="1" lang="en-US">
                <a:solidFill>
                  <a:schemeClr val="dk1"/>
                </a:solidFill>
              </a:rPr>
              <a:t>Asosiasi dengan Business Intelligence</a:t>
            </a:r>
            <a:endParaRPr/>
          </a:p>
          <a:p>
            <a:pPr indent="-406400" lvl="0" marL="457200" rtl="0" algn="ctr">
              <a:lnSpc>
                <a:spcPct val="90000"/>
              </a:lnSpc>
              <a:spcBef>
                <a:spcPts val="1000"/>
              </a:spcBef>
              <a:spcAft>
                <a:spcPts val="0"/>
              </a:spcAft>
              <a:buSzPts val="2800"/>
              <a:buNone/>
            </a:pPr>
            <a:r>
              <a:rPr b="1" lang="en-US">
                <a:solidFill>
                  <a:schemeClr val="dk1"/>
                </a:solidFill>
              </a:rPr>
              <a:t>pada SQL Server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1" name="Shape 541"/>
        <p:cNvGrpSpPr/>
        <p:nvPr/>
      </p:nvGrpSpPr>
      <p:grpSpPr>
        <a:xfrm>
          <a:off x="0" y="0"/>
          <a:ext cx="0" cy="0"/>
          <a:chOff x="0" y="0"/>
          <a:chExt cx="0" cy="0"/>
        </a:xfrm>
      </p:grpSpPr>
      <p:pic>
        <p:nvPicPr>
          <p:cNvPr id="542" name="Google Shape;542;p30"/>
          <p:cNvPicPr preferRelativeResize="0"/>
          <p:nvPr/>
        </p:nvPicPr>
        <p:blipFill rotWithShape="1">
          <a:blip r:embed="rId4">
            <a:alphaModFix/>
          </a:blip>
          <a:srcRect b="14061" l="21972" r="8446" t="10742"/>
          <a:stretch/>
        </p:blipFill>
        <p:spPr>
          <a:xfrm>
            <a:off x="1685175" y="500042"/>
            <a:ext cx="8551600" cy="5500726"/>
          </a:xfrm>
          <a:prstGeom prst="rect">
            <a:avLst/>
          </a:prstGeom>
          <a:noFill/>
          <a:ln>
            <a:noFill/>
          </a:ln>
        </p:spPr>
      </p:pic>
      <p:sp>
        <p:nvSpPr>
          <p:cNvPr id="543" name="Google Shape;543;p30"/>
          <p:cNvSpPr/>
          <p:nvPr/>
        </p:nvSpPr>
        <p:spPr>
          <a:xfrm>
            <a:off x="8076372" y="1142984"/>
            <a:ext cx="2430455" cy="571504"/>
          </a:xfrm>
          <a:prstGeom prst="ellipse">
            <a:avLst/>
          </a:prstGeom>
          <a:noFill/>
          <a:ln cap="flat" cmpd="sng" w="9525">
            <a:solidFill>
              <a:srgbClr val="040E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7" name="Shape 547"/>
        <p:cNvGrpSpPr/>
        <p:nvPr/>
      </p:nvGrpSpPr>
      <p:grpSpPr>
        <a:xfrm>
          <a:off x="0" y="0"/>
          <a:ext cx="0" cy="0"/>
          <a:chOff x="0" y="0"/>
          <a:chExt cx="0" cy="0"/>
        </a:xfrm>
      </p:grpSpPr>
      <p:pic>
        <p:nvPicPr>
          <p:cNvPr id="548" name="Google Shape;548;p31"/>
          <p:cNvPicPr preferRelativeResize="0"/>
          <p:nvPr/>
        </p:nvPicPr>
        <p:blipFill rotWithShape="1">
          <a:blip r:embed="rId4">
            <a:alphaModFix/>
          </a:blip>
          <a:srcRect b="21874" l="13916" r="6250" t="13672"/>
          <a:stretch/>
        </p:blipFill>
        <p:spPr>
          <a:xfrm>
            <a:off x="1055059" y="928670"/>
            <a:ext cx="9811795" cy="4714908"/>
          </a:xfrm>
          <a:prstGeom prst="rect">
            <a:avLst/>
          </a:prstGeom>
          <a:noFill/>
          <a:ln>
            <a:noFill/>
          </a:ln>
        </p:spPr>
      </p:pic>
      <p:sp>
        <p:nvSpPr>
          <p:cNvPr id="549" name="Google Shape;549;p31"/>
          <p:cNvSpPr/>
          <p:nvPr/>
        </p:nvSpPr>
        <p:spPr>
          <a:xfrm>
            <a:off x="8256406" y="1928802"/>
            <a:ext cx="2430455" cy="571504"/>
          </a:xfrm>
          <a:prstGeom prst="ellipse">
            <a:avLst/>
          </a:prstGeom>
          <a:noFill/>
          <a:ln cap="flat" cmpd="sng" w="9525">
            <a:solidFill>
              <a:srgbClr val="040E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3" name="Shape 553"/>
        <p:cNvGrpSpPr/>
        <p:nvPr/>
      </p:nvGrpSpPr>
      <p:grpSpPr>
        <a:xfrm>
          <a:off x="0" y="0"/>
          <a:ext cx="0" cy="0"/>
          <a:chOff x="0" y="0"/>
          <a:chExt cx="0" cy="0"/>
        </a:xfrm>
      </p:grpSpPr>
      <p:pic>
        <p:nvPicPr>
          <p:cNvPr id="554" name="Google Shape;554;p32"/>
          <p:cNvPicPr preferRelativeResize="0"/>
          <p:nvPr/>
        </p:nvPicPr>
        <p:blipFill rotWithShape="1">
          <a:blip r:embed="rId4">
            <a:alphaModFix/>
          </a:blip>
          <a:srcRect b="21875" l="18309" r="6250" t="8789"/>
          <a:stretch/>
        </p:blipFill>
        <p:spPr>
          <a:xfrm>
            <a:off x="1055058" y="714356"/>
            <a:ext cx="9271694" cy="5072098"/>
          </a:xfrm>
          <a:prstGeom prst="rect">
            <a:avLst/>
          </a:prstGeom>
          <a:noFill/>
          <a:ln>
            <a:noFill/>
          </a:ln>
        </p:spPr>
      </p:pic>
      <p:sp>
        <p:nvSpPr>
          <p:cNvPr id="555" name="Google Shape;555;p32"/>
          <p:cNvSpPr/>
          <p:nvPr/>
        </p:nvSpPr>
        <p:spPr>
          <a:xfrm>
            <a:off x="1775193" y="2571744"/>
            <a:ext cx="2430455" cy="571504"/>
          </a:xfrm>
          <a:prstGeom prst="ellipse">
            <a:avLst/>
          </a:prstGeom>
          <a:noFill/>
          <a:ln cap="flat" cmpd="sng" w="9525">
            <a:solidFill>
              <a:srgbClr val="040E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9" name="Shape 559"/>
        <p:cNvGrpSpPr/>
        <p:nvPr/>
      </p:nvGrpSpPr>
      <p:grpSpPr>
        <a:xfrm>
          <a:off x="0" y="0"/>
          <a:ext cx="0" cy="0"/>
          <a:chOff x="0" y="0"/>
          <a:chExt cx="0" cy="0"/>
        </a:xfrm>
      </p:grpSpPr>
      <p:pic>
        <p:nvPicPr>
          <p:cNvPr id="560" name="Google Shape;560;p33"/>
          <p:cNvPicPr preferRelativeResize="0"/>
          <p:nvPr/>
        </p:nvPicPr>
        <p:blipFill rotWithShape="1">
          <a:blip r:embed="rId4">
            <a:alphaModFix/>
          </a:blip>
          <a:srcRect b="21874" l="19043" r="0" t="10742"/>
          <a:stretch/>
        </p:blipFill>
        <p:spPr>
          <a:xfrm>
            <a:off x="1235091" y="714356"/>
            <a:ext cx="9949816" cy="492922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4" name="Shape 564"/>
        <p:cNvGrpSpPr/>
        <p:nvPr/>
      </p:nvGrpSpPr>
      <p:grpSpPr>
        <a:xfrm>
          <a:off x="0" y="0"/>
          <a:ext cx="0" cy="0"/>
          <a:chOff x="0" y="0"/>
          <a:chExt cx="0" cy="0"/>
        </a:xfrm>
      </p:grpSpPr>
      <p:pic>
        <p:nvPicPr>
          <p:cNvPr id="565" name="Google Shape;565;p34"/>
          <p:cNvPicPr preferRelativeResize="0"/>
          <p:nvPr/>
        </p:nvPicPr>
        <p:blipFill rotWithShape="1">
          <a:blip r:embed="rId4">
            <a:alphaModFix/>
          </a:blip>
          <a:srcRect b="21874" l="19043" r="6249" t="14648"/>
          <a:stretch/>
        </p:blipFill>
        <p:spPr>
          <a:xfrm>
            <a:off x="1415125" y="1071546"/>
            <a:ext cx="9181718" cy="464347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9" name="Shape 569"/>
        <p:cNvGrpSpPr/>
        <p:nvPr/>
      </p:nvGrpSpPr>
      <p:grpSpPr>
        <a:xfrm>
          <a:off x="0" y="0"/>
          <a:ext cx="0" cy="0"/>
          <a:chOff x="0" y="0"/>
          <a:chExt cx="0" cy="0"/>
        </a:xfrm>
      </p:grpSpPr>
      <p:pic>
        <p:nvPicPr>
          <p:cNvPr id="570" name="Google Shape;570;p35"/>
          <p:cNvPicPr preferRelativeResize="0"/>
          <p:nvPr/>
        </p:nvPicPr>
        <p:blipFill rotWithShape="1">
          <a:blip r:embed="rId4">
            <a:alphaModFix/>
          </a:blip>
          <a:srcRect b="26758" l="16845" r="6250" t="0"/>
          <a:stretch/>
        </p:blipFill>
        <p:spPr>
          <a:xfrm>
            <a:off x="1055057" y="785794"/>
            <a:ext cx="9451728" cy="5357826"/>
          </a:xfrm>
          <a:prstGeom prst="rect">
            <a:avLst/>
          </a:prstGeom>
          <a:noFill/>
          <a:ln>
            <a:noFill/>
          </a:ln>
        </p:spPr>
      </p:pic>
      <p:sp>
        <p:nvSpPr>
          <p:cNvPr id="571" name="Google Shape;571;p35"/>
          <p:cNvSpPr/>
          <p:nvPr/>
        </p:nvSpPr>
        <p:spPr>
          <a:xfrm>
            <a:off x="4295664" y="1000108"/>
            <a:ext cx="3690690" cy="642942"/>
          </a:xfrm>
          <a:prstGeom prst="ellipse">
            <a:avLst/>
          </a:prstGeom>
          <a:noFill/>
          <a:ln cap="flat" cmpd="sng" w="9525">
            <a:solidFill>
              <a:srgbClr val="040E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5" name="Shape 575"/>
        <p:cNvGrpSpPr/>
        <p:nvPr/>
      </p:nvGrpSpPr>
      <p:grpSpPr>
        <a:xfrm>
          <a:off x="0" y="0"/>
          <a:ext cx="0" cy="0"/>
          <a:chOff x="0" y="0"/>
          <a:chExt cx="0" cy="0"/>
        </a:xfrm>
      </p:grpSpPr>
      <p:pic>
        <p:nvPicPr>
          <p:cNvPr id="576" name="Google Shape;576;p36"/>
          <p:cNvPicPr preferRelativeResize="0"/>
          <p:nvPr/>
        </p:nvPicPr>
        <p:blipFill rotWithShape="1">
          <a:blip r:embed="rId4">
            <a:alphaModFix/>
          </a:blip>
          <a:srcRect b="6249" l="16845" r="6250" t="3906"/>
          <a:stretch/>
        </p:blipFill>
        <p:spPr>
          <a:xfrm>
            <a:off x="1595158" y="110362"/>
            <a:ext cx="9451728" cy="6572272"/>
          </a:xfrm>
          <a:prstGeom prst="rect">
            <a:avLst/>
          </a:prstGeom>
          <a:noFill/>
          <a:ln>
            <a:noFill/>
          </a:ln>
        </p:spPr>
      </p:pic>
      <p:sp>
        <p:nvSpPr>
          <p:cNvPr id="577" name="Google Shape;577;p36"/>
          <p:cNvSpPr/>
          <p:nvPr/>
        </p:nvSpPr>
        <p:spPr>
          <a:xfrm>
            <a:off x="6096001" y="6000768"/>
            <a:ext cx="2430455" cy="571504"/>
          </a:xfrm>
          <a:prstGeom prst="ellipse">
            <a:avLst/>
          </a:prstGeom>
          <a:noFill/>
          <a:ln cap="flat" cmpd="sng" w="9525">
            <a:solidFill>
              <a:srgbClr val="040E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g3118e4d9a9b_0_16"/>
          <p:cNvSpPr txBox="1"/>
          <p:nvPr>
            <p:ph type="title"/>
          </p:nvPr>
        </p:nvSpPr>
        <p:spPr>
          <a:xfrm>
            <a:off x="1576184" y="233525"/>
            <a:ext cx="9039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Publikasi-publikasi Data Mining</a:t>
            </a:r>
            <a:endParaRPr/>
          </a:p>
        </p:txBody>
      </p:sp>
      <p:pic>
        <p:nvPicPr>
          <p:cNvPr id="122" name="Google Shape;122;g3118e4d9a9b_0_16"/>
          <p:cNvPicPr preferRelativeResize="0"/>
          <p:nvPr/>
        </p:nvPicPr>
        <p:blipFill>
          <a:blip r:embed="rId4">
            <a:alphaModFix/>
          </a:blip>
          <a:stretch>
            <a:fillRect/>
          </a:stretch>
        </p:blipFill>
        <p:spPr>
          <a:xfrm>
            <a:off x="2713213" y="1425175"/>
            <a:ext cx="6765580" cy="4993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1" name="Shape 581"/>
        <p:cNvGrpSpPr/>
        <p:nvPr/>
      </p:nvGrpSpPr>
      <p:grpSpPr>
        <a:xfrm>
          <a:off x="0" y="0"/>
          <a:ext cx="0" cy="0"/>
          <a:chOff x="0" y="0"/>
          <a:chExt cx="0" cy="0"/>
        </a:xfrm>
      </p:grpSpPr>
      <p:pic>
        <p:nvPicPr>
          <p:cNvPr id="582" name="Google Shape;582;p37"/>
          <p:cNvPicPr preferRelativeResize="0"/>
          <p:nvPr/>
        </p:nvPicPr>
        <p:blipFill rotWithShape="1">
          <a:blip r:embed="rId4">
            <a:alphaModFix/>
          </a:blip>
          <a:srcRect b="6250" l="0" r="11376" t="8789"/>
          <a:stretch/>
        </p:blipFill>
        <p:spPr>
          <a:xfrm>
            <a:off x="553492" y="189192"/>
            <a:ext cx="10892038" cy="6215082"/>
          </a:xfrm>
          <a:prstGeom prst="rect">
            <a:avLst/>
          </a:prstGeom>
          <a:noFill/>
          <a:ln>
            <a:noFill/>
          </a:ln>
        </p:spPr>
      </p:pic>
      <p:sp>
        <p:nvSpPr>
          <p:cNvPr id="583" name="Google Shape;583;p37"/>
          <p:cNvSpPr/>
          <p:nvPr/>
        </p:nvSpPr>
        <p:spPr>
          <a:xfrm>
            <a:off x="2765378" y="357166"/>
            <a:ext cx="2430455" cy="571504"/>
          </a:xfrm>
          <a:prstGeom prst="ellipse">
            <a:avLst/>
          </a:prstGeom>
          <a:noFill/>
          <a:ln cap="flat" cmpd="sng" w="9525">
            <a:solidFill>
              <a:srgbClr val="040E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4" name="Google Shape;584;p37"/>
          <p:cNvSpPr/>
          <p:nvPr/>
        </p:nvSpPr>
        <p:spPr>
          <a:xfrm>
            <a:off x="1055058" y="857232"/>
            <a:ext cx="2430455" cy="571504"/>
          </a:xfrm>
          <a:prstGeom prst="ellipse">
            <a:avLst/>
          </a:prstGeom>
          <a:noFill/>
          <a:ln cap="flat" cmpd="sng" w="9525">
            <a:solidFill>
              <a:srgbClr val="040E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8" name="Shape 588"/>
        <p:cNvGrpSpPr/>
        <p:nvPr/>
      </p:nvGrpSpPr>
      <p:grpSpPr>
        <a:xfrm>
          <a:off x="0" y="0"/>
          <a:ext cx="0" cy="0"/>
          <a:chOff x="0" y="0"/>
          <a:chExt cx="0" cy="0"/>
        </a:xfrm>
      </p:grpSpPr>
      <p:pic>
        <p:nvPicPr>
          <p:cNvPr id="589" name="Google Shape;589;p38"/>
          <p:cNvPicPr preferRelativeResize="0"/>
          <p:nvPr/>
        </p:nvPicPr>
        <p:blipFill rotWithShape="1">
          <a:blip r:embed="rId4">
            <a:alphaModFix/>
          </a:blip>
          <a:srcRect b="13085" l="0" r="22362" t="9765"/>
          <a:stretch/>
        </p:blipFill>
        <p:spPr>
          <a:xfrm>
            <a:off x="1055058" y="571480"/>
            <a:ext cx="9541745" cy="5643602"/>
          </a:xfrm>
          <a:prstGeom prst="rect">
            <a:avLst/>
          </a:prstGeom>
          <a:noFill/>
          <a:ln>
            <a:noFill/>
          </a:ln>
        </p:spPr>
      </p:pic>
      <p:sp>
        <p:nvSpPr>
          <p:cNvPr id="590" name="Google Shape;590;p38"/>
          <p:cNvSpPr/>
          <p:nvPr/>
        </p:nvSpPr>
        <p:spPr>
          <a:xfrm>
            <a:off x="694991" y="1142984"/>
            <a:ext cx="2430455" cy="571504"/>
          </a:xfrm>
          <a:prstGeom prst="ellipse">
            <a:avLst/>
          </a:prstGeom>
          <a:noFill/>
          <a:ln cap="flat" cmpd="sng" w="9525">
            <a:solidFill>
              <a:srgbClr val="040E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4" name="Shape 594"/>
        <p:cNvGrpSpPr/>
        <p:nvPr/>
      </p:nvGrpSpPr>
      <p:grpSpPr>
        <a:xfrm>
          <a:off x="0" y="0"/>
          <a:ext cx="0" cy="0"/>
          <a:chOff x="0" y="0"/>
          <a:chExt cx="0" cy="0"/>
        </a:xfrm>
      </p:grpSpPr>
      <p:sp>
        <p:nvSpPr>
          <p:cNvPr id="595" name="Google Shape;595;p39"/>
          <p:cNvSpPr txBox="1"/>
          <p:nvPr>
            <p:ph type="title"/>
          </p:nvPr>
        </p:nvSpPr>
        <p:spPr>
          <a:xfrm>
            <a:off x="831850" y="3062288"/>
            <a:ext cx="10515600" cy="150018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F3864"/>
              </a:buClr>
              <a:buSzPts val="6000"/>
              <a:buFont typeface="Georgia"/>
              <a:buNone/>
            </a:pPr>
            <a:r>
              <a:rPr lang="en-US">
                <a:solidFill>
                  <a:srgbClr val="1F3864"/>
                </a:solidFill>
                <a:latin typeface="Georgia"/>
                <a:ea typeface="Georgia"/>
                <a:cs typeface="Georgia"/>
                <a:sym typeface="Georgia"/>
              </a:rPr>
              <a:t>TERIMA KASIH</a:t>
            </a:r>
            <a:endParaRPr/>
          </a:p>
        </p:txBody>
      </p:sp>
      <p:sp>
        <p:nvSpPr>
          <p:cNvPr id="596" name="Google Shape;596;p39"/>
          <p:cNvSpPr txBox="1"/>
          <p:nvPr>
            <p:ph idx="1" type="body"/>
          </p:nvPr>
        </p:nvSpPr>
        <p:spPr>
          <a:xfrm>
            <a:off x="317499" y="6227762"/>
            <a:ext cx="5445125"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002060"/>
              </a:buClr>
              <a:buSzPts val="3200"/>
              <a:buNone/>
            </a:pPr>
            <a:r>
              <a:rPr b="1" lang="en-US" sz="3200">
                <a:solidFill>
                  <a:srgbClr val="002060"/>
                </a:solidFill>
                <a:latin typeface="Book Antiqua"/>
                <a:ea typeface="Book Antiqua"/>
                <a:cs typeface="Book Antiqua"/>
                <a:sym typeface="Book Antiqua"/>
              </a:rPr>
              <a:t>Dr. Mardiani, S.Si., M.T.I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g3118e4d9a9b_0_5"/>
          <p:cNvSpPr txBox="1"/>
          <p:nvPr>
            <p:ph type="title"/>
          </p:nvPr>
        </p:nvSpPr>
        <p:spPr>
          <a:xfrm>
            <a:off x="1088334" y="2651125"/>
            <a:ext cx="9039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Algoritma-algoritma Data Mining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3"/>
          <p:cNvSpPr txBox="1"/>
          <p:nvPr>
            <p:ph idx="1" type="body"/>
          </p:nvPr>
        </p:nvSpPr>
        <p:spPr>
          <a:xfrm>
            <a:off x="2225276" y="2786058"/>
            <a:ext cx="8371566" cy="176212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None/>
            </a:pPr>
            <a:r>
              <a:rPr lang="en-US" sz="8000">
                <a:solidFill>
                  <a:srgbClr val="7F6000"/>
                </a:solidFill>
              </a:rPr>
              <a:t>Classification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4"/>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solidFill>
                  <a:srgbClr val="7F6000"/>
                </a:solidFill>
              </a:rPr>
              <a:t>Dalam klasifikasi, terdapat target variabel kategori, misal penggolongan pendapatan dapat dipisahkan dalam beberapa kategori.</a:t>
            </a:r>
            <a:endParaRPr/>
          </a:p>
          <a:p>
            <a:pPr indent="-406400" lvl="0" marL="457200" rtl="0" algn="l">
              <a:lnSpc>
                <a:spcPct val="90000"/>
              </a:lnSpc>
              <a:spcBef>
                <a:spcPts val="1000"/>
              </a:spcBef>
              <a:spcAft>
                <a:spcPts val="0"/>
              </a:spcAft>
              <a:buSzPts val="2800"/>
              <a:buChar char="•"/>
            </a:pPr>
            <a:r>
              <a:rPr lang="en-US">
                <a:solidFill>
                  <a:srgbClr val="7F6000"/>
                </a:solidFill>
              </a:rPr>
              <a:t>Beberapa algoritma klasifikasi diantaranya adalah Mean Vector, K-Nearest Neighbour, C.45, dan Bayessian.</a:t>
            </a:r>
            <a:endParaRPr/>
          </a:p>
          <a:p>
            <a:pPr indent="-228600" lvl="0" marL="457200" rtl="0" algn="l">
              <a:lnSpc>
                <a:spcPct val="90000"/>
              </a:lnSpc>
              <a:spcBef>
                <a:spcPts val="1000"/>
              </a:spcBef>
              <a:spcAft>
                <a:spcPts val="0"/>
              </a:spcAft>
              <a:buSzPts val="2800"/>
              <a:buNone/>
            </a:pPr>
            <a:r>
              <a:t/>
            </a:r>
            <a:endParaRPr>
              <a:solidFill>
                <a:srgbClr val="7F6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5"/>
          <p:cNvSpPr txBox="1"/>
          <p:nvPr>
            <p:ph type="title"/>
          </p:nvPr>
        </p:nvSpPr>
        <p:spPr>
          <a:xfrm>
            <a:off x="1014172" y="743210"/>
            <a:ext cx="9217660" cy="7159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Data Historis</a:t>
            </a:r>
            <a:endParaRPr/>
          </a:p>
        </p:txBody>
      </p:sp>
      <p:sp>
        <p:nvSpPr>
          <p:cNvPr id="143" name="Google Shape;143;p5"/>
          <p:cNvSpPr txBox="1"/>
          <p:nvPr>
            <p:ph idx="1" type="body"/>
          </p:nvPr>
        </p:nvSpPr>
        <p:spPr>
          <a:xfrm>
            <a:off x="1014172" y="1459172"/>
            <a:ext cx="9985798" cy="44783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None/>
            </a:pPr>
            <a:r>
              <a:rPr lang="en-US">
                <a:solidFill>
                  <a:srgbClr val="7F6000"/>
                </a:solidFill>
              </a:rPr>
              <a:t>Data historis disebut juga data latihan atau data pengalaman (trainning data), karena dari data tersebut akan didapat latihan untuk mendapatkan pengetahuan (data testing). Data historis juga disebut data lampau yang merupakan data pengalaman bagi user.</a:t>
            </a:r>
            <a:endParaRPr/>
          </a:p>
          <a:p>
            <a:pPr indent="-406400" lvl="0" marL="457200" rtl="0" algn="l">
              <a:lnSpc>
                <a:spcPct val="90000"/>
              </a:lnSpc>
              <a:spcBef>
                <a:spcPts val="1000"/>
              </a:spcBef>
              <a:spcAft>
                <a:spcPts val="0"/>
              </a:spcAft>
              <a:buSzPts val="2800"/>
              <a:buNone/>
            </a:pPr>
            <a:r>
              <a:rPr lang="en-US">
                <a:solidFill>
                  <a:srgbClr val="7F6000"/>
                </a:solidFill>
              </a:rPr>
              <a:t>Algoritma klasifikasi akan menggunakan data latihan untuk pengetahuan yang hendak dihasilkan dalam klasifikasi data mining. Data terdiri atas dua jenis, yaitu predictor variable/pemrediksi dan target variable/tujuan.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6"/>
          <p:cNvSpPr txBox="1"/>
          <p:nvPr>
            <p:ph type="title"/>
          </p:nvPr>
        </p:nvSpPr>
        <p:spPr>
          <a:xfrm>
            <a:off x="481724" y="642363"/>
            <a:ext cx="10369868" cy="86518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Example Data</a:t>
            </a:r>
            <a:endParaRPr/>
          </a:p>
        </p:txBody>
      </p:sp>
      <p:graphicFrame>
        <p:nvGraphicFramePr>
          <p:cNvPr id="150" name="Google Shape;150;p6"/>
          <p:cNvGraphicFramePr/>
          <p:nvPr/>
        </p:nvGraphicFramePr>
        <p:xfrm>
          <a:off x="925070" y="1733531"/>
          <a:ext cx="3000000" cy="3000000"/>
        </p:xfrm>
        <a:graphic>
          <a:graphicData uri="http://schemas.openxmlformats.org/drawingml/2006/table">
            <a:tbl>
              <a:tblPr>
                <a:noFill/>
                <a:tableStyleId>{920BB548-F5FD-4F88-AEDB-DB35F0CA3042}</a:tableStyleId>
              </a:tblPr>
              <a:tblGrid>
                <a:gridCol w="1722300"/>
                <a:gridCol w="2426450"/>
                <a:gridCol w="2072375"/>
                <a:gridCol w="2074375"/>
                <a:gridCol w="2074375"/>
              </a:tblGrid>
              <a:tr h="360375">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Comic Sans MS"/>
                          <a:ea typeface="Comic Sans MS"/>
                          <a:cs typeface="Comic Sans MS"/>
                          <a:sym typeface="Comic Sans MS"/>
                        </a:rPr>
                        <a:t>Outlook</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Comic Sans MS"/>
                          <a:ea typeface="Comic Sans MS"/>
                          <a:cs typeface="Comic Sans MS"/>
                          <a:sym typeface="Comic Sans MS"/>
                        </a:rPr>
                        <a:t>Temperature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Comic Sans MS"/>
                          <a:ea typeface="Comic Sans MS"/>
                          <a:cs typeface="Comic Sans MS"/>
                          <a:sym typeface="Comic Sans MS"/>
                        </a:rPr>
                        <a:t>Humidity</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Comic Sans MS"/>
                          <a:ea typeface="Comic Sans MS"/>
                          <a:cs typeface="Comic Sans MS"/>
                          <a:sym typeface="Comic Sans MS"/>
                        </a:rPr>
                        <a:t>Windy</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Comic Sans MS"/>
                          <a:ea typeface="Comic Sans MS"/>
                          <a:cs typeface="Comic Sans MS"/>
                          <a:sym typeface="Comic Sans MS"/>
                        </a:rPr>
                        <a:t>Play</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2873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sunny</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hot</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high</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false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3127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sunny</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hot</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high</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true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3381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overcast</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hot</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high</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false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yes</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2873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rainy</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mild</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high</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false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yes</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2889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rainy</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cool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normal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false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yes</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3381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rainy</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cool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normal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true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2873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overcast</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cool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normal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true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yes</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3127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sunny</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mild</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high</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false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3381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sunny</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cool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normal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false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yes</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2873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rainy</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mild</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normal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false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yes</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3397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sunny</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mild</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normal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true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yes</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3191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overcast</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mild</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high</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true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yes</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33497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overcast</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hot</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normal</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false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yes</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2857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rainy</a:t>
                      </a:r>
                      <a:endParaRPr/>
                    </a:p>
                  </a:txBody>
                  <a:tcPr marT="45725" marB="45725" marR="115225" marL="1152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mild</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high</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true</a:t>
                      </a:r>
                      <a:endParaRPr/>
                    </a:p>
                  </a:txBody>
                  <a:tcPr marT="45725" marB="45725" marR="115225" marL="1152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no</a:t>
                      </a:r>
                      <a:endParaRPr/>
                    </a:p>
                  </a:txBody>
                  <a:tcPr marT="45725" marB="45725" marR="115225" marL="1152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r>
            </a:tbl>
          </a:graphicData>
        </a:graphic>
      </p:graphicFrame>
      <p:sp>
        <p:nvSpPr>
          <p:cNvPr id="151" name="Google Shape;151;p6"/>
          <p:cNvSpPr txBox="1"/>
          <p:nvPr>
            <p:ph idx="12" type="sldNum"/>
          </p:nvPr>
        </p:nvSpPr>
        <p:spPr>
          <a:xfrm>
            <a:off x="8737600" y="6245225"/>
            <a:ext cx="28448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p6"/>
          <p:cNvSpPr/>
          <p:nvPr/>
        </p:nvSpPr>
        <p:spPr>
          <a:xfrm>
            <a:off x="9184284" y="796942"/>
            <a:ext cx="2292393" cy="857231"/>
          </a:xfrm>
          <a:prstGeom prst="wedgeRectCallout">
            <a:avLst>
              <a:gd fmla="val -6818" name="adj1"/>
              <a:gd fmla="val 79778"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Class Attribute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2021-09-10T02:16:09Z</dcterms:created>
  <dc:creator>M. Rizky Pribadi</dc:creator>
</cp:coreProperties>
</file>