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6" name="Shape 4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 name="Shape 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height += drag (based on dist to click center) </a:t>
            </a:r>
          </a:p>
          <a:p>
            <a:pPr rtl="0">
              <a:spcBef>
                <a:spcPts val="0"/>
              </a:spcBef>
              <a:buNone/>
            </a:pPr>
            <a:r>
              <a:rPr lang="en"/>
              <a:t>normal = cross (dH/dx, dH/dy)</a:t>
            </a:r>
          </a:p>
          <a:p>
            <a:pPr rtl="0">
              <a:spcBef>
                <a:spcPts val="0"/>
              </a:spcBef>
              <a:buNone/>
            </a:pPr>
            <a:r>
              <a:rPr lang="en"/>
              <a:t>speed += (averageHeight - Height), averageHeight = (sum of 4 neighbouring Heights)/4</a:t>
            </a:r>
          </a:p>
          <a:p>
            <a:pPr rtl="0">
              <a:spcBef>
                <a:spcPts val="0"/>
              </a:spcBef>
              <a:buNone/>
            </a:pPr>
            <a:r>
              <a:rPr lang="en"/>
              <a:t>height += volume in water (oldCenter), height -= volume in water(newCenter)</a:t>
            </a:r>
          </a:p>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sz="900" lang="en">
                <a:solidFill>
                  <a:schemeClr val="dk1"/>
                </a:solidFill>
                <a:latin typeface="Verdana"/>
                <a:ea typeface="Verdana"/>
                <a:cs typeface="Verdana"/>
                <a:sym typeface="Verdana"/>
              </a:rPr>
              <a:t>Computing underwater caustics accurately is a complex process: millions of individual photons are involved</a:t>
            </a:r>
          </a:p>
          <a:p>
            <a:pPr rtl="0">
              <a:spcBef>
                <a:spcPts val="0"/>
              </a:spcBef>
              <a:buNone/>
            </a:pPr>
            <a:r>
              <a:t/>
            </a:r>
            <a:endParaRPr sz="900">
              <a:solidFill>
                <a:schemeClr val="dk1"/>
              </a:solidFill>
              <a:latin typeface="Verdana"/>
              <a:ea typeface="Verdana"/>
              <a:cs typeface="Verdana"/>
              <a:sym typeface="Verdana"/>
            </a:endParaRPr>
          </a:p>
          <a:p>
            <a:pPr rtl="0">
              <a:spcBef>
                <a:spcPts val="0"/>
              </a:spcBef>
              <a:buNone/>
            </a:pPr>
            <a:r>
              <a:rPr sz="900" lang="en">
                <a:solidFill>
                  <a:schemeClr val="dk1"/>
                </a:solidFill>
                <a:latin typeface="Verdana"/>
                <a:ea typeface="Verdana"/>
                <a:cs typeface="Verdana"/>
                <a:sym typeface="Verdana"/>
              </a:rPr>
              <a:t>Here we simplify the computation process by making some assumptions:</a:t>
            </a:r>
          </a:p>
          <a:p>
            <a:pPr rtl="0" lvl="0" indent="-285750" marL="457200">
              <a:spcBef>
                <a:spcPts val="0"/>
              </a:spcBef>
              <a:buClr>
                <a:schemeClr val="dk1"/>
              </a:buClr>
              <a:buSzPct val="100000"/>
              <a:buFont typeface="Verdana"/>
              <a:buAutoNum type="arabicPeriod"/>
            </a:pPr>
            <a:r>
              <a:rPr sz="900" lang="en">
                <a:solidFill>
                  <a:schemeClr val="dk1"/>
                </a:solidFill>
                <a:latin typeface="Verdana"/>
                <a:ea typeface="Verdana"/>
                <a:cs typeface="Verdana"/>
                <a:sym typeface="Verdana"/>
              </a:rPr>
              <a:t>Sun is directly above </a:t>
            </a:r>
          </a:p>
          <a:p>
            <a:pPr rtl="0" lvl="0" indent="-285750" marL="457200">
              <a:spcBef>
                <a:spcPts val="0"/>
              </a:spcBef>
              <a:buClr>
                <a:schemeClr val="dk1"/>
              </a:buClr>
              <a:buSzPct val="100000"/>
              <a:buFont typeface="Verdana"/>
              <a:buAutoNum type="arabicPeriod"/>
            </a:pPr>
            <a:r>
              <a:rPr sz="900" lang="en">
                <a:solidFill>
                  <a:schemeClr val="dk1"/>
                </a:solidFill>
                <a:latin typeface="Verdana"/>
                <a:ea typeface="Verdana"/>
                <a:cs typeface="Verdana"/>
                <a:sym typeface="Verdana"/>
              </a:rPr>
              <a:t>floor is lit by rays emanating vertically above the point of interest: caustics will be maximal for vertical rays and will not be as visible for rays entering water sideways.</a:t>
            </a:r>
          </a:p>
          <a:p>
            <a:pPr rtl="0">
              <a:spcBef>
                <a:spcPts val="0"/>
              </a:spcBef>
              <a:buNone/>
            </a:pPr>
            <a:r>
              <a:t/>
            </a:r>
            <a:endParaRPr sz="900">
              <a:solidFill>
                <a:schemeClr val="dk1"/>
              </a:solidFill>
              <a:latin typeface="Verdana"/>
              <a:ea typeface="Verdana"/>
              <a:cs typeface="Verdana"/>
              <a:sym typeface="Verdana"/>
            </a:endParaRPr>
          </a:p>
          <a:p>
            <a:pPr rtl="0">
              <a:spcBef>
                <a:spcPts val="0"/>
              </a:spcBef>
              <a:buNone/>
            </a:pPr>
            <a:r>
              <a:rPr sz="900" lang="en">
                <a:solidFill>
                  <a:schemeClr val="dk1"/>
                </a:solidFill>
                <a:latin typeface="Verdana"/>
                <a:ea typeface="Verdana"/>
                <a:cs typeface="Verdana"/>
                <a:sym typeface="Verdana"/>
              </a:rPr>
              <a:t>for each point we calculate two refract rays, one is using vertical normal and the other is using the real normal. And we get the caustic value by compare the two refract rays,</a:t>
            </a:r>
          </a:p>
          <a:p>
            <a:pPr lvl="0">
              <a:spcBef>
                <a:spcPts val="0"/>
              </a:spcBef>
              <a:buNone/>
            </a:pPr>
            <a:r>
              <a:rPr sz="900" lang="en">
                <a:solidFill>
                  <a:schemeClr val="dk1"/>
                </a:solidFill>
                <a:latin typeface="Verdana"/>
                <a:ea typeface="Verdana"/>
                <a:cs typeface="Verdana"/>
                <a:sym typeface="Verdana"/>
              </a:rPr>
              <a:t>Then write the caustic value to the caustic map.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0" x="0"/>
            <a:ext cy="5176499" cx="9144000"/>
          </a:xfrm>
          <a:prstGeom prst="rect">
            <a:avLst/>
          </a:prstGeom>
          <a:gradFill>
            <a:gsLst>
              <a:gs pos="0">
                <a:srgbClr val="003171"/>
              </a:gs>
              <a:gs pos="100000">
                <a:srgbClr val="549FFF"/>
              </a:gs>
            </a:gsLst>
            <a:lin ang="7920000" scaled="0"/>
          </a:gra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flipH="1">
            <a:off y="12039" x="-3832"/>
            <a:ext cy="5165065" cx="10925833"/>
          </a:xfrm>
          <a:custGeom>
            <a:pathLst>
              <a:path w="24279631" extrusionOk="0" h="6863875">
                <a:moveTo>
                  <a:pt y="0" x="9291599"/>
                </a:moveTo>
                <a:lnTo>
                  <a:pt y="5875" x="24279631"/>
                </a:lnTo>
                <a:lnTo>
                  <a:pt y="6863875" x="24250422"/>
                </a:lnTo>
                <a:lnTo>
                  <a:pt y="6858000" x="8740466"/>
                </a:lnTo>
                <a:cubicBezTo>
                  <a:pt y="3062308" x="0"/>
                  <a:pt y="312298" x="7449035"/>
                  <a:pt y="0" x="9291599"/>
                </a:cubicBezTo>
                <a:close/>
              </a:path>
            </a:pathLst>
          </a:custGeom>
          <a:gradFill>
            <a:gsLst>
              <a:gs pos="0">
                <a:srgbClr val="549FFF">
                  <a:alpha val="40784"/>
                </a:srgbClr>
              </a:gs>
              <a:gs pos="41000">
                <a:srgbClr val="003171">
                  <a:alpha val="94901"/>
                </a:srgbClr>
              </a:gs>
              <a:gs pos="100000">
                <a:srgbClr val="003171">
                  <a:alpha val="94901"/>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flipH="1">
            <a:off y="660" x="14659"/>
            <a:ext cy="5165065" cx="10500940"/>
          </a:xfrm>
          <a:custGeom>
            <a:pathLst>
              <a:path w="24279631" extrusionOk="0" h="6863875">
                <a:moveTo>
                  <a:pt y="0" x="9291599"/>
                </a:moveTo>
                <a:lnTo>
                  <a:pt y="5875" x="24279631"/>
                </a:lnTo>
                <a:lnTo>
                  <a:pt y="6863875" x="24250422"/>
                </a:lnTo>
                <a:lnTo>
                  <a:pt y="6858000" x="8740466"/>
                </a:lnTo>
                <a:cubicBezTo>
                  <a:pt y="3062308" x="0"/>
                  <a:pt y="312298" x="7449035"/>
                  <a:pt y="0" x="9291599"/>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b" anchorCtr="0">
            <a:noAutofit/>
          </a:bodyPr>
          <a:lstStyle/>
          <a:p>
            <a:pPr>
              <a:spcBef>
                <a:spcPts val="0"/>
              </a:spcBef>
              <a:buNone/>
            </a:pPr>
            <a:r>
              <a:t/>
            </a:r>
            <a:endParaRPr/>
          </a:p>
        </p:txBody>
      </p:sp>
      <p:sp>
        <p:nvSpPr>
          <p:cNvPr id="11" name="Shape 11"/>
          <p:cNvSpPr/>
          <p:nvPr/>
        </p:nvSpPr>
        <p:spPr>
          <a:xfrm>
            <a:off y="-661" x="-846666"/>
            <a:ext cy="5176308" cx="2167466"/>
          </a:xfrm>
          <a:custGeom>
            <a:pathLst>
              <a:path w="2167467" extrusionOk="0" h="6180667">
                <a:moveTo>
                  <a:pt y="0" x="939800"/>
                </a:moveTo>
                <a:lnTo>
                  <a:pt y="5881" x="1905000"/>
                </a:lnTo>
                <a:cubicBezTo>
                  <a:pt y="1035992" x="2167467"/>
                  <a:pt y="1848556" x="0"/>
                  <a:pt y="6180667" x="1896533"/>
                </a:cubicBezTo>
                <a:lnTo>
                  <a:pt y="6180667" x="939800"/>
                </a:lnTo>
                <a:lnTo>
                  <a:pt y="0" x="939800"/>
                </a:lnTo>
                <a:close/>
              </a:path>
            </a:pathLst>
          </a:custGeom>
          <a:gradFill>
            <a:gsLst>
              <a:gs pos="0">
                <a:srgbClr val="003171">
                  <a:alpha val="20784"/>
                </a:srgbClr>
              </a:gs>
              <a:gs pos="100000">
                <a:srgbClr val="65A8FF">
                  <a:alpha val="20784"/>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2" name="Shape 12"/>
          <p:cNvSpPr/>
          <p:nvPr/>
        </p:nvSpPr>
        <p:spPr>
          <a:xfrm rot="10800000" flipH="1">
            <a:off y="131" x="-524933"/>
            <a:ext cy="5176308" cx="1403434"/>
          </a:xfrm>
          <a:custGeom>
            <a:pathLst>
              <a:path w="2167467" extrusionOk="0" h="6180667">
                <a:moveTo>
                  <a:pt y="0" x="939800"/>
                </a:moveTo>
                <a:lnTo>
                  <a:pt y="5881" x="1905000"/>
                </a:lnTo>
                <a:cubicBezTo>
                  <a:pt y="1035992" x="2167467"/>
                  <a:pt y="1848556" x="0"/>
                  <a:pt y="6180667" x="1896533"/>
                </a:cubicBezTo>
                <a:lnTo>
                  <a:pt y="6180667" x="939800"/>
                </a:lnTo>
                <a:lnTo>
                  <a:pt y="0" x="939800"/>
                </a:lnTo>
                <a:close/>
              </a:path>
            </a:pathLst>
          </a:custGeom>
          <a:gradFill>
            <a:gsLst>
              <a:gs pos="0">
                <a:srgbClr val="003171">
                  <a:alpha val="20784"/>
                </a:srgbClr>
              </a:gs>
              <a:gs pos="100000">
                <a:srgbClr val="65A8FF">
                  <a:alpha val="20784"/>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3" name="Shape 13"/>
          <p:cNvSpPr txBox="1"/>
          <p:nvPr>
            <p:ph type="ctrTitle"/>
          </p:nvPr>
        </p:nvSpPr>
        <p:spPr>
          <a:xfrm>
            <a:off y="1242060" x="1082040"/>
            <a:ext cy="1102500" cx="7050900"/>
          </a:xfrm>
          <a:prstGeom prst="rect">
            <a:avLst/>
          </a:prstGeom>
        </p:spPr>
        <p:txBody>
          <a:bodyPr bIns="91425" rIns="91425" lIns="91425" tIns="91425" anchor="b" anchorCtr="0"/>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y="2423159" x="1082040"/>
            <a:ext cy="694199" cx="7035899"/>
          </a:xfrm>
          <a:prstGeom prst="rect">
            <a:avLst/>
          </a:prstGeom>
        </p:spPr>
        <p:txBody>
          <a:bodyPr bIns="91425" rIns="91425" lIns="91425" tIns="91425" anchor="t" anchorCtr="0"/>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y="0" x="0"/>
          <a:ext cy="0" cx="0"/>
          <a:chOff y="0" x="0"/>
          <a:chExt cy="0" cx="0"/>
        </a:xfrm>
      </p:grpSpPr>
      <p:sp>
        <p:nvSpPr>
          <p:cNvPr id="16" name="Shape 16"/>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idx="1" type="body"/>
          </p:nvPr>
        </p:nvSpPr>
        <p:spPr>
          <a:xfrm>
            <a:off y="1244242" x="457200"/>
            <a:ext cy="36303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9" name="Shape 19"/>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20" name="Shape 20"/>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y="0" x="0"/>
          <a:ext cy="0" cx="0"/>
          <a:chOff y="0" x="0"/>
          <a:chExt cy="0" cx="0"/>
        </a:xfrm>
      </p:grpSpPr>
      <p:sp>
        <p:nvSpPr>
          <p:cNvPr id="22" name="Shape 22"/>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23" name="Shape 23"/>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24" name="Shape 24"/>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y="1244242" x="457200"/>
            <a:ext cy="3630300" cx="4038599"/>
          </a:xfrm>
          <a:prstGeom prst="rect">
            <a:avLst/>
          </a:prstGeom>
        </p:spPr>
        <p:txBody>
          <a:bodyPr bIns="91425" rIns="91425" lIns="91425" t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27" name="Shape 27"/>
          <p:cNvSpPr txBox="1"/>
          <p:nvPr>
            <p:ph idx="2" type="body"/>
          </p:nvPr>
        </p:nvSpPr>
        <p:spPr>
          <a:xfrm>
            <a:off y="1244242" x="4648200"/>
            <a:ext cy="3630300" cx="4038599"/>
          </a:xfrm>
          <a:prstGeom prst="rect">
            <a:avLst/>
          </a:prstGeom>
        </p:spPr>
        <p:txBody>
          <a:bodyPr bIns="91425" rIns="91425" lIns="91425" t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y="0" x="0"/>
          <a:ext cy="0" cx="0"/>
          <a:chOff y="0" x="0"/>
          <a:chExt cy="0" cx="0"/>
        </a:xfrm>
      </p:grpSpPr>
      <p:sp>
        <p:nvSpPr>
          <p:cNvPr id="29" name="Shape 29"/>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0" name="Shape 30"/>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1" name="Shape 31"/>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32" name="Shape 32"/>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y="0" x="0"/>
          <a:ext cy="0" cx="0"/>
          <a:chOff y="0" x="0"/>
          <a:chExt cy="0" cx="0"/>
        </a:xfrm>
      </p:grpSpPr>
      <p:grpSp>
        <p:nvGrpSpPr>
          <p:cNvPr id="34" name="Shape 34"/>
          <p:cNvGrpSpPr/>
          <p:nvPr/>
        </p:nvGrpSpPr>
        <p:grpSpPr>
          <a:xfrm>
            <a:off y="3700039" x="-6264"/>
            <a:ext cy="2325488" cx="9150267"/>
            <a:chOff y="4933386" x="-6264"/>
            <a:chExt cy="3100650" cx="9150267"/>
          </a:xfrm>
        </p:grpSpPr>
        <p:sp>
          <p:nvSpPr>
            <p:cNvPr id="35" name="Shape 35"/>
            <p:cNvSpPr/>
            <p:nvPr/>
          </p:nvSpPr>
          <p:spPr>
            <a:xfrm>
              <a:off y="5537200" x="-7"/>
              <a:ext cy="1574769" cx="9144008"/>
            </a:xfrm>
            <a:custGeom>
              <a:pathLst>
                <a:path w="9144009" extrusionOk="0" h="1257301">
                  <a:moveTo>
                    <a:pt y="266700" x="5"/>
                  </a:moveTo>
                  <a:cubicBezTo>
                    <a:pt y="1257301" x="8115305"/>
                    <a:pt y="0" x="7620009"/>
                    <a:pt y="186267" x="9144009"/>
                  </a:cubicBezTo>
                  <a:cubicBezTo>
                    <a:pt y="441678" x="9144008"/>
                    <a:pt y="818763" x="9143998"/>
                    <a:pt y="1074174" x="9143997"/>
                  </a:cubicBezTo>
                  <a:lnTo>
                    <a:pt y="1086874" x="0"/>
                  </a:lnTo>
                  <a:cubicBezTo>
                    <a:pt y="854041" x="0"/>
                    <a:pt y="499533" x="5"/>
                    <a:pt y="266700" x="5"/>
                  </a:cubicBezTo>
                  <a:close/>
                </a:path>
              </a:pathLst>
            </a:custGeom>
            <a:gradFill>
              <a:gsLst>
                <a:gs pos="0">
                  <a:srgbClr val="549FFF"/>
                </a:gs>
                <a:gs pos="100000">
                  <a:srgbClr val="003171">
                    <a:alpha val="51764"/>
                  </a:srgbClr>
                </a:gs>
              </a:gsLst>
              <a:path path="circle">
                <a:fillToRect t="50%" b="50%" r="50%" l="50%"/>
              </a:path>
              <a:tileRect/>
            </a:gradFill>
            <a:ln>
              <a:noFill/>
            </a:ln>
          </p:spPr>
          <p:txBody>
            <a:bodyPr bIns="45700" rIns="91425" lIns="91425" tIns="45700" anchor="ctr" anchorCtr="0">
              <a:noAutofit/>
            </a:bodyPr>
            <a:lstStyle/>
            <a:p>
              <a:pPr>
                <a:spcBef>
                  <a:spcPts val="0"/>
                </a:spcBef>
                <a:buNone/>
              </a:pPr>
              <a:r>
                <a:t/>
              </a:r>
              <a:endParaRPr/>
            </a:p>
          </p:txBody>
        </p:sp>
        <p:sp>
          <p:nvSpPr>
            <p:cNvPr id="36" name="Shape 36"/>
            <p:cNvSpPr/>
            <p:nvPr/>
          </p:nvSpPr>
          <p:spPr>
            <a:xfrm rot="5400000" flipH="1">
              <a:off y="1908578" x="3018543"/>
              <a:ext cy="9150266"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78823"/>
                  </a:srgbClr>
                </a:gs>
                <a:gs pos="41000">
                  <a:srgbClr val="003171">
                    <a:alpha val="78823"/>
                  </a:srgbClr>
                </a:gs>
                <a:gs pos="100000">
                  <a:srgbClr val="003171">
                    <a:alpha val="78823"/>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7" name="Shape 37"/>
            <p:cNvSpPr/>
            <p:nvPr/>
          </p:nvSpPr>
          <p:spPr>
            <a:xfrm>
              <a:off y="5740400" x="-7"/>
              <a:ext cy="1574769" cx="9144010"/>
            </a:xfrm>
            <a:custGeom>
              <a:pathLst>
                <a:path w="9144011" extrusionOk="0" h="1257301">
                  <a:moveTo>
                    <a:pt y="266700" x="7"/>
                  </a:moveTo>
                  <a:cubicBezTo>
                    <a:pt y="1257301" x="8115307"/>
                    <a:pt y="0" x="7620011"/>
                    <a:pt y="186267" x="9144011"/>
                  </a:cubicBezTo>
                  <a:lnTo>
                    <a:pt y="921775" x="9144011"/>
                  </a:lnTo>
                  <a:lnTo>
                    <a:pt y="931914" x="0"/>
                  </a:lnTo>
                  <a:cubicBezTo>
                    <a:pt y="699081" x="0"/>
                    <a:pt y="499533" x="7"/>
                    <a:pt y="266700" x="7"/>
                  </a:cubicBezTo>
                  <a:close/>
                </a:path>
              </a:pathLst>
            </a:custGeom>
            <a:gradFill>
              <a:gsLst>
                <a:gs pos="0">
                  <a:srgbClr val="549FFF">
                    <a:alpha val="81960"/>
                  </a:srgbClr>
                </a:gs>
                <a:gs pos="100000">
                  <a:srgbClr val="003171">
                    <a:alpha val="81960"/>
                  </a:srgbClr>
                </a:gs>
              </a:gsLst>
              <a:path path="circle">
                <a:fillToRect t="50%" b="50%" r="50%" l="50%"/>
              </a:path>
              <a:tileRect/>
            </a:gradFill>
            <a:ln>
              <a:noFill/>
            </a:ln>
          </p:spPr>
          <p:txBody>
            <a:bodyPr bIns="45700" rIns="91425" lIns="91425" tIns="45700" anchor="ctr" anchorCtr="0">
              <a:noAutofit/>
            </a:bodyPr>
            <a:lstStyle/>
            <a:p>
              <a:pPr>
                <a:spcBef>
                  <a:spcPts val="0"/>
                </a:spcBef>
                <a:buNone/>
              </a:pPr>
              <a:r>
                <a:t/>
              </a:r>
              <a:endParaRPr/>
            </a:p>
          </p:txBody>
        </p:sp>
      </p:grpSp>
      <p:sp>
        <p:nvSpPr>
          <p:cNvPr id="38" name="Shape 38"/>
          <p:cNvSpPr txBox="1"/>
          <p:nvPr>
            <p:ph idx="1" type="body"/>
          </p:nvPr>
        </p:nvSpPr>
        <p:spPr>
          <a:xfrm>
            <a:off y="4025503" x="1792288"/>
            <a:ext cy="603599" cx="5486399"/>
          </a:xfrm>
          <a:prstGeom prst="rect">
            <a:avLst/>
          </a:prstGeom>
        </p:spPr>
        <p:txBody>
          <a:bodyPr bIns="91425" rIns="91425" lIns="91425" tIns="91425" anchor="ctr" anchorCtr="0"/>
          <a:lstStyle>
            <a:lvl1pPr algn="ctr">
              <a:spcBef>
                <a:spcPts val="0"/>
              </a:spcBef>
              <a:buSzPct val="100000"/>
              <a:buNone/>
              <a:defRPr sz="24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9" name="Shape 39"/>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2"/>
            </a:gs>
            <a:gs pos="100000">
              <a:schemeClr val="accent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994200" cx="8229600"/>
          </a:xfrm>
          <a:prstGeom prst="rect">
            <a:avLst/>
          </a:prstGeom>
          <a:noFill/>
          <a:ln>
            <a:noFill/>
          </a:ln>
        </p:spPr>
        <p:txBody>
          <a:bodyPr bIns="91425" rIns="91425" lIns="91425" tIns="91425" anchor="b" anchorCtr="0"/>
          <a:lstStyle>
            <a:lvl1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1pPr>
            <a:lvl2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2pPr>
            <a:lvl3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9pPr>
          </a:lstStyle>
          <a:p/>
        </p:txBody>
      </p:sp>
      <p:sp>
        <p:nvSpPr>
          <p:cNvPr id="6" name="Shape 6"/>
          <p:cNvSpPr txBox="1"/>
          <p:nvPr>
            <p:ph idx="1" type="body"/>
          </p:nvPr>
        </p:nvSpPr>
        <p:spPr>
          <a:xfrm>
            <a:off y="1295400" x="457200"/>
            <a:ext cy="3394500" cx="8229600"/>
          </a:xfrm>
          <a:prstGeom prst="rect">
            <a:avLst/>
          </a:prstGeom>
          <a:noFill/>
          <a:ln>
            <a:noFill/>
          </a:ln>
        </p:spPr>
        <p:txBody>
          <a:bodyPr bIns="91425" rIns="91425" lIns="91425" tIns="91425" anchor="t" anchorCtr="0"/>
          <a:lstStyle>
            <a:lvl1pPr>
              <a:spcBef>
                <a:spcPts val="0"/>
              </a:spcBef>
              <a:buClr>
                <a:schemeClr val="dk2"/>
              </a:buClr>
              <a:buSzPct val="100000"/>
              <a:buFont typeface="Trebuchet MS"/>
              <a:defRPr sz="3200">
                <a:solidFill>
                  <a:schemeClr val="dk2"/>
                </a:solidFill>
                <a:latin typeface="Trebuchet MS"/>
                <a:ea typeface="Trebuchet MS"/>
                <a:cs typeface="Trebuchet MS"/>
                <a:sym typeface="Trebuchet MS"/>
              </a:defRPr>
            </a:lvl1pPr>
            <a:lvl2pPr>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1.gif"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4"/><Relationship Target="../media/image04.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http://dblsai.github.io/WebGL-Fluid" Type="http://schemas.openxmlformats.org/officeDocument/2006/relationships/hyperlink" TargetMode="External"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ctrTitle"/>
          </p:nvPr>
        </p:nvSpPr>
        <p:spPr>
          <a:xfrm>
            <a:off y="536475" x="379350"/>
            <a:ext cy="1102500" cx="7703400"/>
          </a:xfrm>
          <a:prstGeom prst="rect">
            <a:avLst/>
          </a:prstGeom>
        </p:spPr>
        <p:txBody>
          <a:bodyPr bIns="91425" rIns="91425" lIns="91425" tIns="91425" anchor="b" anchorCtr="0">
            <a:noAutofit/>
          </a:bodyPr>
          <a:lstStyle/>
          <a:p>
            <a:pPr rtl="0">
              <a:spcBef>
                <a:spcPts val="0"/>
              </a:spcBef>
              <a:buNone/>
            </a:pPr>
            <a:r>
              <a:rPr lang="en"/>
              <a:t>WebGL Interactive Water</a:t>
            </a:r>
          </a:p>
          <a:p>
            <a:pPr>
              <a:spcBef>
                <a:spcPts val="0"/>
              </a:spcBef>
              <a:buNone/>
            </a:pPr>
            <a:r>
              <a:rPr sz="1800" lang="en"/>
              <a:t>Beta</a:t>
            </a:r>
          </a:p>
        </p:txBody>
      </p:sp>
      <p:sp>
        <p:nvSpPr>
          <p:cNvPr id="42" name="Shape 42"/>
          <p:cNvSpPr txBox="1"/>
          <p:nvPr>
            <p:ph idx="1" type="subTitle"/>
          </p:nvPr>
        </p:nvSpPr>
        <p:spPr>
          <a:xfrm>
            <a:off y="4038810" x="1214990"/>
            <a:ext cy="694199" cx="7035899"/>
          </a:xfrm>
          <a:prstGeom prst="rect">
            <a:avLst/>
          </a:prstGeom>
        </p:spPr>
        <p:txBody>
          <a:bodyPr bIns="91425" rIns="91425" lIns="91425" tIns="91425" anchor="t" anchorCtr="0">
            <a:noAutofit/>
          </a:bodyPr>
          <a:lstStyle/>
          <a:p>
            <a:pPr>
              <a:spcBef>
                <a:spcPts val="0"/>
              </a:spcBef>
              <a:buNone/>
            </a:pPr>
            <a:r>
              <a:rPr lang="en"/>
              <a:t>Binglu Du, Xinjie Ma</a:t>
            </a:r>
          </a:p>
        </p:txBody>
      </p:sp>
      <p:pic>
        <p:nvPicPr>
          <p:cNvPr id="43" name="Shape 43"/>
          <p:cNvPicPr preferRelativeResize="0"/>
          <p:nvPr/>
        </p:nvPicPr>
        <p:blipFill>
          <a:blip r:embed="rId3">
            <a:alphaModFix/>
          </a:blip>
          <a:stretch>
            <a:fillRect/>
          </a:stretch>
        </p:blipFill>
        <p:spPr>
          <a:xfrm>
            <a:off y="1358600" x="880399"/>
            <a:ext cy="3374399" cx="369074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y="0" x="0"/>
          <a:ext cy="0" cx="0"/>
          <a:chOff y="0" x="0"/>
          <a:chExt cy="0" cx="0"/>
        </a:xfrm>
      </p:grpSpPr>
      <p:sp>
        <p:nvSpPr>
          <p:cNvPr id="48" name="Shape 48"/>
          <p:cNvSpPr txBox="1"/>
          <p:nvPr>
            <p:ph idx="1" type="body"/>
          </p:nvPr>
        </p:nvSpPr>
        <p:spPr>
          <a:xfrm>
            <a:off y="1031642" x="86350"/>
            <a:ext cy="3630300" cx="8229600"/>
          </a:xfrm>
          <a:prstGeom prst="rect">
            <a:avLst/>
          </a:prstGeom>
        </p:spPr>
        <p:txBody>
          <a:bodyPr bIns="91425" rIns="91425" lIns="91425" tIns="91425" anchor="t" anchorCtr="0">
            <a:noAutofit/>
          </a:bodyPr>
          <a:lstStyle/>
          <a:p>
            <a:pPr rtl="0" lvl="0">
              <a:lnSpc>
                <a:spcPct val="115000"/>
              </a:lnSpc>
              <a:spcBef>
                <a:spcPts val="0"/>
              </a:spcBef>
              <a:buNone/>
            </a:pPr>
            <a:r>
              <a:t/>
            </a:r>
            <a:endParaRPr b="1" sz="2400"/>
          </a:p>
          <a:p>
            <a:pPr rtl="0" lvl="1" indent="-342900" marL="914400">
              <a:lnSpc>
                <a:spcPct val="115000"/>
              </a:lnSpc>
              <a:spcBef>
                <a:spcPts val="0"/>
              </a:spcBef>
              <a:buClr>
                <a:schemeClr val="dk2"/>
              </a:buClr>
              <a:buSzPct val="100000"/>
              <a:buFont typeface="Trebuchet MS"/>
              <a:buChar char="○"/>
            </a:pPr>
            <a:r>
              <a:rPr sz="1800" lang="en"/>
              <a:t>Framework from scratch</a:t>
            </a:r>
          </a:p>
          <a:p>
            <a:pPr rtl="0" lvl="1" indent="-342900" marL="914400">
              <a:lnSpc>
                <a:spcPct val="115000"/>
              </a:lnSpc>
              <a:spcBef>
                <a:spcPts val="0"/>
              </a:spcBef>
              <a:buClr>
                <a:schemeClr val="dk2"/>
              </a:buClr>
              <a:buSzPct val="100000"/>
              <a:buFont typeface="Trebuchet MS"/>
              <a:buChar char="○"/>
            </a:pPr>
            <a:r>
              <a:rPr sz="1800" lang="en"/>
              <a:t>Environment - Pool, Sky</a:t>
            </a:r>
          </a:p>
          <a:p>
            <a:pPr rtl="0" lvl="1" indent="-342900" marL="914400">
              <a:lnSpc>
                <a:spcPct val="115000"/>
              </a:lnSpc>
              <a:spcBef>
                <a:spcPts val="0"/>
              </a:spcBef>
              <a:buClr>
                <a:schemeClr val="dk2"/>
              </a:buClr>
              <a:buSzPct val="100000"/>
              <a:buFont typeface="Trebuchet MS"/>
              <a:buChar char="○"/>
            </a:pPr>
            <a:r>
              <a:rPr sz="1800" lang="en"/>
              <a:t>Still Water Shader</a:t>
            </a:r>
          </a:p>
          <a:p>
            <a:pPr rtl="0" lvl="1" indent="-342900" marL="914400">
              <a:lnSpc>
                <a:spcPct val="115000"/>
              </a:lnSpc>
              <a:spcBef>
                <a:spcPts val="0"/>
              </a:spcBef>
              <a:buClr>
                <a:schemeClr val="dk2"/>
              </a:buClr>
              <a:buSzPct val="100000"/>
              <a:buFont typeface="Trebuchet MS"/>
              <a:buChar char="○"/>
            </a:pPr>
            <a:r>
              <a:rPr sz="1800" lang="en"/>
              <a:t>Soft Shadow</a:t>
            </a:r>
          </a:p>
          <a:p>
            <a:pPr rtl="0" lvl="1" indent="-342900" marL="914400">
              <a:lnSpc>
                <a:spcPct val="115000"/>
              </a:lnSpc>
              <a:spcBef>
                <a:spcPts val="0"/>
              </a:spcBef>
              <a:buClr>
                <a:schemeClr val="dk2"/>
              </a:buClr>
              <a:buSzPct val="100000"/>
              <a:buFont typeface="Trebuchet MS"/>
              <a:buChar char="○"/>
            </a:pPr>
            <a:r>
              <a:rPr sz="1800" lang="en"/>
              <a:t>Reflection/Refraction</a:t>
            </a:r>
          </a:p>
          <a:p>
            <a:pPr rtl="0" lvl="1" indent="-342900" marL="914400">
              <a:lnSpc>
                <a:spcPct val="115000"/>
              </a:lnSpc>
              <a:spcBef>
                <a:spcPts val="0"/>
              </a:spcBef>
              <a:buClr>
                <a:schemeClr val="dk2"/>
              </a:buClr>
              <a:buSzPct val="100000"/>
              <a:buFont typeface="Trebuchet MS"/>
              <a:buChar char="○"/>
            </a:pPr>
            <a:r>
              <a:rPr sz="1800" lang="en"/>
              <a:t>Mouse Click Raytrace</a:t>
            </a:r>
          </a:p>
          <a:p>
            <a:pPr algn="l" rtl="0" lvl="0" marR="0">
              <a:lnSpc>
                <a:spcPct val="115000"/>
              </a:lnSpc>
              <a:spcBef>
                <a:spcPts val="0"/>
              </a:spcBef>
              <a:spcAft>
                <a:spcPts val="0"/>
              </a:spcAft>
              <a:buNone/>
            </a:pPr>
            <a:r>
              <a:t/>
            </a:r>
            <a:endParaRPr sz="1800"/>
          </a:p>
        </p:txBody>
      </p:sp>
      <p:sp>
        <p:nvSpPr>
          <p:cNvPr id="49" name="Shape 49"/>
          <p:cNvSpPr txBox="1"/>
          <p:nvPr>
            <p:ph type="title"/>
          </p:nvPr>
        </p:nvSpPr>
        <p:spPr>
          <a:xfrm>
            <a:off y="189853" x="578125"/>
            <a:ext cy="994200" cx="8229600"/>
          </a:xfrm>
          <a:prstGeom prst="rect">
            <a:avLst/>
          </a:prstGeom>
        </p:spPr>
        <p:txBody>
          <a:bodyPr bIns="91425" rIns="91425" lIns="91425" tIns="91425" anchor="b" anchorCtr="0">
            <a:noAutofit/>
          </a:bodyPr>
          <a:lstStyle/>
          <a:p>
            <a:pPr>
              <a:spcBef>
                <a:spcPts val="0"/>
              </a:spcBef>
              <a:buNone/>
            </a:pPr>
            <a:r>
              <a:rPr lang="en"/>
              <a:t>Alpha Features</a:t>
            </a:r>
          </a:p>
        </p:txBody>
      </p:sp>
      <p:pic>
        <p:nvPicPr>
          <p:cNvPr id="50" name="Shape 50"/>
          <p:cNvPicPr preferRelativeResize="0"/>
          <p:nvPr/>
        </p:nvPicPr>
        <p:blipFill>
          <a:blip r:embed="rId3">
            <a:alphaModFix/>
          </a:blip>
          <a:stretch>
            <a:fillRect/>
          </a:stretch>
        </p:blipFill>
        <p:spPr>
          <a:xfrm>
            <a:off y="1631225" x="4462950"/>
            <a:ext cy="2796974" cx="419159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a:lnSpc>
                <a:spcPct val="115000"/>
              </a:lnSpc>
              <a:spcBef>
                <a:spcPts val="0"/>
              </a:spcBef>
              <a:buNone/>
            </a:pPr>
            <a:r>
              <a:t/>
            </a:r>
            <a:endParaRPr b="1" sz="2400"/>
          </a:p>
          <a:p>
            <a:pPr rtl="0" lvl="0" indent="-381000" marL="457200">
              <a:lnSpc>
                <a:spcPct val="115000"/>
              </a:lnSpc>
              <a:spcBef>
                <a:spcPts val="0"/>
              </a:spcBef>
              <a:buClr>
                <a:schemeClr val="dk2"/>
              </a:buClr>
              <a:buSzPct val="100000"/>
              <a:buFont typeface="Trebuchet MS"/>
              <a:buChar char="●"/>
            </a:pPr>
            <a:r>
              <a:rPr sz="2400" lang="en"/>
              <a:t>Water Simulation</a:t>
            </a:r>
          </a:p>
          <a:p>
            <a:pPr rtl="0" lvl="0" indent="-381000" marL="457200">
              <a:lnSpc>
                <a:spcPct val="115000"/>
              </a:lnSpc>
              <a:spcBef>
                <a:spcPts val="0"/>
              </a:spcBef>
              <a:buClr>
                <a:schemeClr val="dk2"/>
              </a:buClr>
              <a:buSzPct val="100000"/>
              <a:buFont typeface="Trebuchet MS"/>
              <a:buChar char="●"/>
            </a:pPr>
            <a:r>
              <a:rPr sz="2400" lang="en"/>
              <a:t>Height Field</a:t>
            </a:r>
          </a:p>
          <a:p>
            <a:pPr rtl="0" lvl="0" indent="-381000" marL="457200">
              <a:lnSpc>
                <a:spcPct val="115000"/>
              </a:lnSpc>
              <a:spcBef>
                <a:spcPts val="0"/>
              </a:spcBef>
              <a:buClr>
                <a:schemeClr val="dk2"/>
              </a:buClr>
              <a:buSzPct val="100000"/>
              <a:buFont typeface="Trebuchet MS"/>
              <a:buChar char="●"/>
            </a:pPr>
            <a:r>
              <a:rPr sz="2400" lang="en"/>
              <a:t>Sphere, Mouse Interaction</a:t>
            </a:r>
          </a:p>
          <a:p>
            <a:pPr rtl="0" lvl="0" indent="-381000" marL="457200">
              <a:lnSpc>
                <a:spcPct val="115000"/>
              </a:lnSpc>
              <a:spcBef>
                <a:spcPts val="0"/>
              </a:spcBef>
              <a:buClr>
                <a:schemeClr val="dk2"/>
              </a:buClr>
              <a:buSzPct val="100000"/>
              <a:buFont typeface="Trebuchet MS"/>
              <a:buChar char="●"/>
            </a:pPr>
            <a:r>
              <a:rPr sz="2400" lang="en"/>
              <a:t>Caustics</a:t>
            </a:r>
          </a:p>
          <a:p>
            <a:pPr algn="l" rtl="0" lvl="0" marR="0">
              <a:lnSpc>
                <a:spcPct val="115000"/>
              </a:lnSpc>
              <a:spcBef>
                <a:spcPts val="0"/>
              </a:spcBef>
              <a:spcAft>
                <a:spcPts val="0"/>
              </a:spcAft>
              <a:buNone/>
            </a:pPr>
            <a:r>
              <a:t/>
            </a:r>
            <a:endParaRPr sz="1800"/>
          </a:p>
        </p:txBody>
      </p:sp>
      <p:sp>
        <p:nvSpPr>
          <p:cNvPr id="56" name="Shape 56"/>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en"/>
              <a:t>More in Beta</a:t>
            </a:r>
          </a:p>
        </p:txBody>
      </p:sp>
      <p:pic>
        <p:nvPicPr>
          <p:cNvPr id="57" name="Shape 57"/>
          <p:cNvPicPr preferRelativeResize="0"/>
          <p:nvPr/>
        </p:nvPicPr>
        <p:blipFill rotWithShape="1">
          <a:blip r:embed="rId3">
            <a:alphaModFix/>
          </a:blip>
          <a:srcRect t="21328" b="8095" r="18227" l="22478"/>
          <a:stretch/>
        </p:blipFill>
        <p:spPr>
          <a:xfrm>
            <a:off y="-40300" x="5756250"/>
            <a:ext cy="2719150" cx="3429850"/>
          </a:xfrm>
          <a:prstGeom prst="rect">
            <a:avLst/>
          </a:prstGeom>
          <a:noFill/>
          <a:ln>
            <a:noFill/>
          </a:ln>
        </p:spPr>
      </p:pic>
      <p:pic>
        <p:nvPicPr>
          <p:cNvPr id="58" name="Shape 58"/>
          <p:cNvPicPr preferRelativeResize="0"/>
          <p:nvPr/>
        </p:nvPicPr>
        <p:blipFill rotWithShape="1">
          <a:blip r:embed="rId4">
            <a:alphaModFix/>
          </a:blip>
          <a:srcRect t="13606" b="0" r="17989" l="16186"/>
          <a:stretch/>
        </p:blipFill>
        <p:spPr>
          <a:xfrm>
            <a:off y="2638529" x="5756250"/>
            <a:ext cy="2996770" cx="34298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idx="1" type="body"/>
          </p:nvPr>
        </p:nvSpPr>
        <p:spPr>
          <a:xfrm>
            <a:off y="1123975" x="457200"/>
            <a:ext cy="3944100" cx="8229600"/>
          </a:xfrm>
          <a:prstGeom prst="rect">
            <a:avLst/>
          </a:prstGeom>
        </p:spPr>
        <p:txBody>
          <a:bodyPr bIns="91425" rIns="91425" lIns="91425" tIns="91425" anchor="t" anchorCtr="0">
            <a:noAutofit/>
          </a:bodyPr>
          <a:lstStyle/>
          <a:p>
            <a:pPr rtl="0" lvl="0" indent="-355600" marL="457200">
              <a:lnSpc>
                <a:spcPct val="115000"/>
              </a:lnSpc>
              <a:spcBef>
                <a:spcPts val="0"/>
              </a:spcBef>
              <a:buClr>
                <a:schemeClr val="dk2"/>
              </a:buClr>
              <a:buSzPct val="100000"/>
              <a:buFont typeface="Arial"/>
              <a:buChar char="●"/>
            </a:pPr>
            <a:r>
              <a:rPr sz="2000" lang="en"/>
              <a:t>Simulation Data</a:t>
            </a:r>
          </a:p>
          <a:p>
            <a:pPr rtl="0" lvl="1" indent="-342900" marL="914400">
              <a:lnSpc>
                <a:spcPct val="115000"/>
              </a:lnSpc>
              <a:spcBef>
                <a:spcPts val="0"/>
              </a:spcBef>
              <a:buClr>
                <a:schemeClr val="dk2"/>
              </a:buClr>
              <a:buSzPct val="100000"/>
              <a:buFont typeface="Courier New"/>
              <a:buChar char="o"/>
            </a:pPr>
            <a:r>
              <a:rPr sz="1800" lang="en"/>
              <a:t>gl.RGBA gl.FLOAT texture </a:t>
            </a:r>
            <a:r>
              <a:rPr sz="1800" lang="en">
                <a:solidFill>
                  <a:srgbClr val="FF00FF"/>
                </a:solidFill>
              </a:rPr>
              <a:t>[height.y, normal.x, normal.z, speed.y]</a:t>
            </a:r>
          </a:p>
          <a:p>
            <a:pPr rtl="0" lvl="0" indent="-355600" marL="457200">
              <a:lnSpc>
                <a:spcPct val="115000"/>
              </a:lnSpc>
              <a:spcBef>
                <a:spcPts val="0"/>
              </a:spcBef>
              <a:buClr>
                <a:schemeClr val="dk2"/>
              </a:buClr>
              <a:buSzPct val="100000"/>
              <a:buFont typeface="Arial"/>
              <a:buChar char="●"/>
            </a:pPr>
            <a:r>
              <a:rPr sz="2000" lang="en"/>
              <a:t>Simulation Shaders</a:t>
            </a:r>
          </a:p>
          <a:p>
            <a:pPr rtl="0" lvl="1" indent="-342900" marL="914400">
              <a:lnSpc>
                <a:spcPct val="115000"/>
              </a:lnSpc>
              <a:spcBef>
                <a:spcPts val="0"/>
              </a:spcBef>
              <a:buClr>
                <a:schemeClr val="dk2"/>
              </a:buClr>
              <a:buSzPct val="100000"/>
              <a:buFont typeface="Courier New"/>
              <a:buChar char="o"/>
            </a:pPr>
            <a:r>
              <a:rPr u="sng" b="1" sz="1800" lang="en"/>
              <a:t>Height Map shader:</a:t>
            </a:r>
            <a:r>
              <a:rPr sz="1800" lang="en"/>
              <a:t> </a:t>
            </a:r>
            <a:r>
              <a:rPr b="1" sz="1800" lang="en">
                <a:solidFill>
                  <a:srgbClr val="FF00FF"/>
                </a:solidFill>
              </a:rPr>
              <a:t>height.y </a:t>
            </a:r>
            <a:r>
              <a:rPr sz="1800" lang="en"/>
              <a:t>is updated by mouse click/sphere movement.  </a:t>
            </a:r>
          </a:p>
          <a:p>
            <a:pPr rtl="0" lvl="1" indent="-342900" marL="914400">
              <a:lnSpc>
                <a:spcPct val="115000"/>
              </a:lnSpc>
              <a:spcBef>
                <a:spcPts val="0"/>
              </a:spcBef>
              <a:buClr>
                <a:schemeClr val="dk2"/>
              </a:buClr>
              <a:buSzPct val="100000"/>
              <a:buFont typeface="Courier New"/>
              <a:buChar char="o"/>
            </a:pPr>
            <a:r>
              <a:rPr u="sng" b="1" sz="1800" lang="en"/>
              <a:t>Normal Map shader:</a:t>
            </a:r>
            <a:r>
              <a:rPr sz="1800" lang="en"/>
              <a:t> </a:t>
            </a:r>
            <a:r>
              <a:rPr sz="1800" lang="en">
                <a:solidFill>
                  <a:srgbClr val="FF00FF"/>
                </a:solidFill>
              </a:rPr>
              <a:t>normal.x </a:t>
            </a:r>
            <a:r>
              <a:rPr sz="1800" lang="en"/>
              <a:t>and </a:t>
            </a:r>
            <a:r>
              <a:rPr sz="1800" lang="en">
                <a:solidFill>
                  <a:srgbClr val="FF00FF"/>
                </a:solidFill>
              </a:rPr>
              <a:t>normal.z </a:t>
            </a:r>
            <a:r>
              <a:rPr sz="1800" lang="en"/>
              <a:t>is updated with new height information. </a:t>
            </a:r>
            <a:r>
              <a:rPr sz="1800" lang="en">
                <a:solidFill>
                  <a:srgbClr val="FF00FF"/>
                </a:solidFill>
              </a:rPr>
              <a:t>normal.y</a:t>
            </a:r>
            <a:r>
              <a:rPr sz="1800" lang="en"/>
              <a:t> can be recovered when used.  </a:t>
            </a:r>
          </a:p>
          <a:p>
            <a:pPr rtl="0" lvl="1" indent="-342900" marL="914400">
              <a:lnSpc>
                <a:spcPct val="115000"/>
              </a:lnSpc>
              <a:spcBef>
                <a:spcPts val="0"/>
              </a:spcBef>
              <a:buClr>
                <a:schemeClr val="dk2"/>
              </a:buClr>
              <a:buSzPct val="100000"/>
              <a:buFont typeface="Courier New"/>
              <a:buChar char="o"/>
            </a:pPr>
            <a:r>
              <a:rPr u="sng" b="1" sz="1800" lang="en"/>
              <a:t>Step simulation:</a:t>
            </a:r>
            <a:r>
              <a:rPr sz="1800" lang="en"/>
              <a:t> </a:t>
            </a:r>
            <a:r>
              <a:rPr sz="1800" lang="en">
                <a:solidFill>
                  <a:srgbClr val="FF00FF"/>
                </a:solidFill>
              </a:rPr>
              <a:t>speed.y</a:t>
            </a:r>
            <a:r>
              <a:rPr sz="1800" lang="en"/>
              <a:t> is calculated. the speed is also attenuated to eventually stop the wave pattern.    </a:t>
            </a:r>
          </a:p>
          <a:p>
            <a:pPr rtl="0" lvl="0" indent="-355600" marL="457200">
              <a:lnSpc>
                <a:spcPct val="115000"/>
              </a:lnSpc>
              <a:spcBef>
                <a:spcPts val="0"/>
              </a:spcBef>
              <a:buClr>
                <a:schemeClr val="dk2"/>
              </a:buClr>
              <a:buSzPct val="100000"/>
              <a:buFont typeface="Arial"/>
              <a:buChar char="●"/>
            </a:pPr>
            <a:r>
              <a:rPr sz="2000" lang="en"/>
              <a:t>Water Mesh Shader</a:t>
            </a:r>
          </a:p>
          <a:p>
            <a:pPr rtl="0" lvl="1" indent="-342900" marL="914400">
              <a:lnSpc>
                <a:spcPct val="115000"/>
              </a:lnSpc>
              <a:spcBef>
                <a:spcPts val="0"/>
              </a:spcBef>
              <a:buClr>
                <a:schemeClr val="dk2"/>
              </a:buClr>
              <a:buSzPct val="100000"/>
              <a:buFont typeface="Courier New"/>
              <a:buChar char="o"/>
            </a:pPr>
            <a:r>
              <a:rPr sz="1800" lang="en">
                <a:solidFill>
                  <a:srgbClr val="FF00FF"/>
                </a:solidFill>
              </a:rPr>
              <a:t>[height.y, normal.x, normal.z, speed.y]</a:t>
            </a:r>
            <a:r>
              <a:rPr sz="1800" lang="en"/>
              <a:t> is passed into water mesh shaders as useful information to render out the water simualtion.</a:t>
            </a:r>
          </a:p>
        </p:txBody>
      </p:sp>
      <p:sp>
        <p:nvSpPr>
          <p:cNvPr id="64" name="Shape 64"/>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en"/>
              <a:t>Water Simulation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idx="1" type="body"/>
          </p:nvPr>
        </p:nvSpPr>
        <p:spPr>
          <a:xfrm>
            <a:off y="1244242" x="457200"/>
            <a:ext cy="3630300" cx="8229600"/>
          </a:xfrm>
          <a:prstGeom prst="rect">
            <a:avLst/>
          </a:prstGeom>
        </p:spPr>
        <p:txBody>
          <a:bodyPr bIns="91425" rIns="91425" lIns="91425" tIns="91425" anchor="t" anchorCtr="0">
            <a:noAutofit/>
          </a:bodyPr>
          <a:lstStyle/>
          <a:p>
            <a:pPr>
              <a:spcBef>
                <a:spcPts val="0"/>
              </a:spcBef>
              <a:buNone/>
            </a:pPr>
            <a:r>
              <a:t/>
            </a:r>
            <a:endParaRPr/>
          </a:p>
        </p:txBody>
      </p:sp>
      <p:sp>
        <p:nvSpPr>
          <p:cNvPr id="70" name="Shape 70"/>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t/>
            </a:r>
            <a:endParaRPr/>
          </a:p>
        </p:txBody>
      </p:sp>
      <p:pic>
        <p:nvPicPr>
          <p:cNvPr id="71" name="Shape 71"/>
          <p:cNvPicPr preferRelativeResize="0"/>
          <p:nvPr/>
        </p:nvPicPr>
        <p:blipFill>
          <a:blip r:embed="rId3">
            <a:alphaModFix/>
          </a:blip>
          <a:stretch>
            <a:fillRect/>
          </a:stretch>
        </p:blipFill>
        <p:spPr>
          <a:xfrm>
            <a:off y="687462" x="1519225"/>
            <a:ext cy="4086225" cx="61055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342900" marL="457200">
              <a:spcBef>
                <a:spcPts val="0"/>
              </a:spcBef>
              <a:buClr>
                <a:schemeClr val="dk2"/>
              </a:buClr>
              <a:buSzPct val="100000"/>
              <a:buFont typeface="Arial"/>
              <a:buChar char="●"/>
            </a:pPr>
            <a:r>
              <a:rPr sz="1800" lang="en"/>
              <a:t>Caustics </a:t>
            </a:r>
            <a:r>
              <a:rPr sz="1800" lang="en">
                <a:solidFill>
                  <a:srgbClr val="00387E"/>
                </a:solidFill>
                <a:latin typeface="Verdana"/>
                <a:ea typeface="Verdana"/>
                <a:cs typeface="Verdana"/>
                <a:sym typeface="Verdana"/>
              </a:rPr>
              <a:t>result from light rays reflecting or refracting from a curved surface and hence focusing only in certain areas of the receiving surface</a:t>
            </a:r>
          </a:p>
          <a:p>
            <a:pPr rtl="0" lvl="0" indent="-342900" marL="457200">
              <a:spcBef>
                <a:spcPts val="0"/>
              </a:spcBef>
              <a:buClr>
                <a:srgbClr val="00387E"/>
              </a:buClr>
              <a:buSzPct val="100000"/>
              <a:buFont typeface="Arial"/>
              <a:buChar char="●"/>
            </a:pPr>
            <a:r>
              <a:rPr sz="1800" lang="en">
                <a:solidFill>
                  <a:srgbClr val="00387E"/>
                </a:solidFill>
                <a:latin typeface="Verdana"/>
                <a:ea typeface="Verdana"/>
                <a:cs typeface="Verdana"/>
                <a:sym typeface="Verdana"/>
              </a:rPr>
              <a:t>Two assumption: </a:t>
            </a:r>
          </a:p>
          <a:p>
            <a:pPr algn="l" rtl="0" lvl="0" marR="0" indent="-342900" marL="914400">
              <a:lnSpc>
                <a:spcPct val="100000"/>
              </a:lnSpc>
              <a:spcBef>
                <a:spcPts val="0"/>
              </a:spcBef>
              <a:spcAft>
                <a:spcPts val="0"/>
              </a:spcAft>
              <a:buClr>
                <a:srgbClr val="00387E"/>
              </a:buClr>
              <a:buSzPct val="100000"/>
              <a:buFont typeface="Verdana"/>
              <a:buAutoNum type="arabicPeriod"/>
            </a:pPr>
            <a:r>
              <a:rPr sz="1800" lang="en">
                <a:solidFill>
                  <a:srgbClr val="00387E"/>
                </a:solidFill>
                <a:latin typeface="Verdana"/>
                <a:ea typeface="Verdana"/>
                <a:cs typeface="Verdana"/>
                <a:sym typeface="Verdana"/>
              </a:rPr>
              <a:t>Sun is directly above </a:t>
            </a:r>
          </a:p>
          <a:p>
            <a:pPr algn="l" rtl="0" lvl="0" marR="0" indent="-342900" marL="914400">
              <a:lnSpc>
                <a:spcPct val="100000"/>
              </a:lnSpc>
              <a:spcBef>
                <a:spcPts val="0"/>
              </a:spcBef>
              <a:spcAft>
                <a:spcPts val="0"/>
              </a:spcAft>
              <a:buClr>
                <a:srgbClr val="00387E"/>
              </a:buClr>
              <a:buSzPct val="100000"/>
              <a:buFont typeface="Verdana"/>
              <a:buAutoNum type="arabicPeriod"/>
            </a:pPr>
            <a:r>
              <a:rPr sz="1800" lang="en">
                <a:solidFill>
                  <a:srgbClr val="00387E"/>
                </a:solidFill>
                <a:latin typeface="Verdana"/>
                <a:ea typeface="Verdana"/>
                <a:cs typeface="Verdana"/>
                <a:sym typeface="Verdana"/>
              </a:rPr>
              <a:t>floor is lit by rays emanating vertically above the point of interest</a:t>
            </a:r>
          </a:p>
          <a:p>
            <a:pPr algn="l" rtl="0" lvl="0" marR="0" indent="-342900" marL="457200">
              <a:lnSpc>
                <a:spcPct val="100000"/>
              </a:lnSpc>
              <a:spcBef>
                <a:spcPts val="0"/>
              </a:spcBef>
              <a:spcAft>
                <a:spcPts val="0"/>
              </a:spcAft>
              <a:buClr>
                <a:srgbClr val="00387E"/>
              </a:buClr>
              <a:buSzPct val="100000"/>
              <a:buFont typeface="Arial"/>
              <a:buChar char="●"/>
            </a:pPr>
            <a:r>
              <a:rPr sz="1800" lang="en">
                <a:solidFill>
                  <a:srgbClr val="00387E"/>
                </a:solidFill>
                <a:latin typeface="Verdana"/>
                <a:ea typeface="Verdana"/>
                <a:cs typeface="Verdana"/>
                <a:sym typeface="Verdana"/>
              </a:rPr>
              <a:t>Calculate two refract rays, one is using vertical normal and the other is using the real normal</a:t>
            </a:r>
          </a:p>
          <a:p>
            <a:pPr algn="l" rtl="0" lvl="0" marR="0" indent="-342900" marL="457200">
              <a:lnSpc>
                <a:spcPct val="100000"/>
              </a:lnSpc>
              <a:spcBef>
                <a:spcPts val="0"/>
              </a:spcBef>
              <a:spcAft>
                <a:spcPts val="0"/>
              </a:spcAft>
              <a:buClr>
                <a:srgbClr val="00387E"/>
              </a:buClr>
              <a:buSzPct val="100000"/>
              <a:buFont typeface="Arial"/>
              <a:buChar char="●"/>
            </a:pPr>
            <a:r>
              <a:rPr sz="1800" lang="en">
                <a:solidFill>
                  <a:srgbClr val="00387E"/>
                </a:solidFill>
                <a:latin typeface="Verdana"/>
                <a:ea typeface="Verdana"/>
                <a:cs typeface="Verdana"/>
                <a:sym typeface="Verdana"/>
              </a:rPr>
              <a:t>Write caustic value to caustic map</a:t>
            </a:r>
          </a:p>
        </p:txBody>
      </p:sp>
      <p:sp>
        <p:nvSpPr>
          <p:cNvPr id="77" name="Shape 77"/>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en"/>
              <a:t>Caustics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idx="1" type="body"/>
          </p:nvPr>
        </p:nvSpPr>
        <p:spPr>
          <a:xfrm>
            <a:off y="1244242" x="457200"/>
            <a:ext cy="3630300" cx="8229600"/>
          </a:xfrm>
          <a:prstGeom prst="rect">
            <a:avLst/>
          </a:prstGeom>
        </p:spPr>
        <p:txBody>
          <a:bodyPr bIns="91425" rIns="91425" lIns="91425" tIns="91425" anchor="t" anchorCtr="0">
            <a:noAutofit/>
          </a:bodyPr>
          <a:lstStyle/>
          <a:p>
            <a:pPr>
              <a:spcBef>
                <a:spcPts val="0"/>
              </a:spcBef>
              <a:buNone/>
            </a:pPr>
            <a:r>
              <a:rPr u="sng" sz="1800" lang="en">
                <a:hlinkClick r:id="rId3"/>
              </a:rPr>
              <a:t>http://dblsai.github.io/WebGL-Fluid</a:t>
            </a:r>
          </a:p>
        </p:txBody>
      </p:sp>
      <p:sp>
        <p:nvSpPr>
          <p:cNvPr id="83" name="Shape 83"/>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en"/>
              <a:t>Demo</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19100" marL="457200">
              <a:lnSpc>
                <a:spcPct val="115000"/>
              </a:lnSpc>
              <a:spcBef>
                <a:spcPts val="0"/>
              </a:spcBef>
              <a:buClr>
                <a:schemeClr val="dk2"/>
              </a:buClr>
              <a:buSzPct val="100000"/>
              <a:buFont typeface="Trebuchet MS"/>
              <a:buChar char="●"/>
            </a:pPr>
            <a:r>
              <a:rPr sz="3000" lang="en"/>
              <a:t>More obj interaction</a:t>
            </a:r>
          </a:p>
          <a:p>
            <a:pPr rtl="0" lvl="0" indent="-419100" marL="457200">
              <a:lnSpc>
                <a:spcPct val="115000"/>
              </a:lnSpc>
              <a:spcBef>
                <a:spcPts val="0"/>
              </a:spcBef>
              <a:buClr>
                <a:schemeClr val="dk2"/>
              </a:buClr>
              <a:buSzPct val="100000"/>
              <a:buFont typeface="Trebuchet MS"/>
              <a:buChar char="●"/>
            </a:pPr>
            <a:r>
              <a:rPr sz="3000" lang="en"/>
              <a:t>User input(change force, light position etc.)</a:t>
            </a:r>
          </a:p>
          <a:p>
            <a:pPr rtl="0" lvl="0" indent="-419100" marL="457200">
              <a:lnSpc>
                <a:spcPct val="115000"/>
              </a:lnSpc>
              <a:spcBef>
                <a:spcPts val="0"/>
              </a:spcBef>
              <a:buClr>
                <a:schemeClr val="dk2"/>
              </a:buClr>
              <a:buSzPct val="100000"/>
              <a:buFont typeface="Trebuchet MS"/>
              <a:buChar char="●"/>
            </a:pPr>
            <a:r>
              <a:rPr sz="3000" lang="en"/>
              <a:t>Other water shader effects</a:t>
            </a:r>
          </a:p>
          <a:p>
            <a:pPr rtl="0" lvl="0" indent="-419100" marL="457200">
              <a:lnSpc>
                <a:spcPct val="115000"/>
              </a:lnSpc>
              <a:spcBef>
                <a:spcPts val="0"/>
              </a:spcBef>
              <a:buClr>
                <a:schemeClr val="dk2"/>
              </a:buClr>
              <a:buSzPct val="100000"/>
              <a:buFont typeface="Trebuchet MS"/>
              <a:buChar char="●"/>
            </a:pPr>
            <a:r>
              <a:rPr sz="3000" lang="en"/>
              <a:t>Wind and rain drop effects</a:t>
            </a:r>
          </a:p>
        </p:txBody>
      </p:sp>
      <p:sp>
        <p:nvSpPr>
          <p:cNvPr id="89" name="Shape 89"/>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en"/>
              <a:t>Future Work</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