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8" r:id="rId5"/>
    <p:sldId id="257" r:id="rId6"/>
    <p:sldId id="260" r:id="rId7"/>
    <p:sldId id="261" r:id="rId8"/>
    <p:sldId id="265" r:id="rId9"/>
    <p:sldId id="259"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660"/>
  </p:normalViewPr>
  <p:slideViewPr>
    <p:cSldViewPr snapToGrid="0">
      <p:cViewPr varScale="1">
        <p:scale>
          <a:sx n="112" d="100"/>
          <a:sy n="112" d="100"/>
        </p:scale>
        <p:origin x="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6C71-DB2A-458D-9AD8-19140FD170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1207A7-ED3D-452F-A9A9-8117BD21AF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65866E-83BD-4560-A81F-4E0B915F5283}"/>
              </a:ext>
            </a:extLst>
          </p:cNvPr>
          <p:cNvSpPr>
            <a:spLocks noGrp="1"/>
          </p:cNvSpPr>
          <p:nvPr>
            <p:ph type="dt" sz="half" idx="10"/>
          </p:nvPr>
        </p:nvSpPr>
        <p:spPr/>
        <p:txBody>
          <a:bodyPr/>
          <a:lstStyle/>
          <a:p>
            <a:fld id="{D0F36800-5546-4C28-B564-4A4AEDA245A8}" type="datetimeFigureOut">
              <a:rPr lang="en-IN" smtClean="0"/>
              <a:t>27-03-2024</a:t>
            </a:fld>
            <a:endParaRPr lang="en-IN"/>
          </a:p>
        </p:txBody>
      </p:sp>
      <p:sp>
        <p:nvSpPr>
          <p:cNvPr id="5" name="Footer Placeholder 4">
            <a:extLst>
              <a:ext uri="{FF2B5EF4-FFF2-40B4-BE49-F238E27FC236}">
                <a16:creationId xmlns:a16="http://schemas.microsoft.com/office/drawing/2014/main" id="{E1EDA76B-79AB-48BA-920E-37A5E120F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7F4F43-17A0-4807-A72D-FE670D5F330D}"/>
              </a:ext>
            </a:extLst>
          </p:cNvPr>
          <p:cNvSpPr>
            <a:spLocks noGrp="1"/>
          </p:cNvSpPr>
          <p:nvPr>
            <p:ph type="sldNum" sz="quarter" idx="12"/>
          </p:nvPr>
        </p:nvSpPr>
        <p:spPr/>
        <p:txBody>
          <a:bodyPr/>
          <a:lstStyle/>
          <a:p>
            <a:fld id="{8C152C17-FCCC-4DFF-8B65-EE34F6584E08}" type="slidenum">
              <a:rPr lang="en-IN" smtClean="0"/>
              <a:t>‹#›</a:t>
            </a:fld>
            <a:endParaRPr lang="en-IN"/>
          </a:p>
        </p:txBody>
      </p:sp>
    </p:spTree>
    <p:extLst>
      <p:ext uri="{BB962C8B-B14F-4D97-AF65-F5344CB8AC3E}">
        <p14:creationId xmlns:p14="http://schemas.microsoft.com/office/powerpoint/2010/main" val="1773185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D651-48F5-4BCA-A9E1-EB466341CE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F29B22-A3A4-4605-8F3D-B5488689A4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311B5-8EEC-442D-B927-E5CE504E6E03}"/>
              </a:ext>
            </a:extLst>
          </p:cNvPr>
          <p:cNvSpPr>
            <a:spLocks noGrp="1"/>
          </p:cNvSpPr>
          <p:nvPr>
            <p:ph type="dt" sz="half" idx="10"/>
          </p:nvPr>
        </p:nvSpPr>
        <p:spPr/>
        <p:txBody>
          <a:bodyPr/>
          <a:lstStyle/>
          <a:p>
            <a:fld id="{D0F36800-5546-4C28-B564-4A4AEDA245A8}" type="datetimeFigureOut">
              <a:rPr lang="en-IN" smtClean="0"/>
              <a:t>27-03-2024</a:t>
            </a:fld>
            <a:endParaRPr lang="en-IN"/>
          </a:p>
        </p:txBody>
      </p:sp>
      <p:sp>
        <p:nvSpPr>
          <p:cNvPr id="5" name="Footer Placeholder 4">
            <a:extLst>
              <a:ext uri="{FF2B5EF4-FFF2-40B4-BE49-F238E27FC236}">
                <a16:creationId xmlns:a16="http://schemas.microsoft.com/office/drawing/2014/main" id="{44DFFB6C-41E8-4DCE-8853-2CBCA891D3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503B43-A9E7-4E8B-8ED1-4448BD422B4E}"/>
              </a:ext>
            </a:extLst>
          </p:cNvPr>
          <p:cNvSpPr>
            <a:spLocks noGrp="1"/>
          </p:cNvSpPr>
          <p:nvPr>
            <p:ph type="sldNum" sz="quarter" idx="12"/>
          </p:nvPr>
        </p:nvSpPr>
        <p:spPr/>
        <p:txBody>
          <a:bodyPr/>
          <a:lstStyle/>
          <a:p>
            <a:fld id="{8C152C17-FCCC-4DFF-8B65-EE34F6584E08}" type="slidenum">
              <a:rPr lang="en-IN" smtClean="0"/>
              <a:t>‹#›</a:t>
            </a:fld>
            <a:endParaRPr lang="en-IN"/>
          </a:p>
        </p:txBody>
      </p:sp>
    </p:spTree>
    <p:extLst>
      <p:ext uri="{BB962C8B-B14F-4D97-AF65-F5344CB8AC3E}">
        <p14:creationId xmlns:p14="http://schemas.microsoft.com/office/powerpoint/2010/main" val="4022168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559FEF-9CE3-4D15-ACE2-96E22E660E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A235A3-0333-491C-9C02-49FB75E2A7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E93EB4-EF21-4F20-864A-3C8A73D970C1}"/>
              </a:ext>
            </a:extLst>
          </p:cNvPr>
          <p:cNvSpPr>
            <a:spLocks noGrp="1"/>
          </p:cNvSpPr>
          <p:nvPr>
            <p:ph type="dt" sz="half" idx="10"/>
          </p:nvPr>
        </p:nvSpPr>
        <p:spPr/>
        <p:txBody>
          <a:bodyPr/>
          <a:lstStyle/>
          <a:p>
            <a:fld id="{D0F36800-5546-4C28-B564-4A4AEDA245A8}" type="datetimeFigureOut">
              <a:rPr lang="en-IN" smtClean="0"/>
              <a:t>27-03-2024</a:t>
            </a:fld>
            <a:endParaRPr lang="en-IN"/>
          </a:p>
        </p:txBody>
      </p:sp>
      <p:sp>
        <p:nvSpPr>
          <p:cNvPr id="5" name="Footer Placeholder 4">
            <a:extLst>
              <a:ext uri="{FF2B5EF4-FFF2-40B4-BE49-F238E27FC236}">
                <a16:creationId xmlns:a16="http://schemas.microsoft.com/office/drawing/2014/main" id="{4B8766E3-A494-4931-A3B7-75EFBD374F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ADC86-440B-4F5F-92E5-A796FFEB5DFE}"/>
              </a:ext>
            </a:extLst>
          </p:cNvPr>
          <p:cNvSpPr>
            <a:spLocks noGrp="1"/>
          </p:cNvSpPr>
          <p:nvPr>
            <p:ph type="sldNum" sz="quarter" idx="12"/>
          </p:nvPr>
        </p:nvSpPr>
        <p:spPr/>
        <p:txBody>
          <a:bodyPr/>
          <a:lstStyle/>
          <a:p>
            <a:fld id="{8C152C17-FCCC-4DFF-8B65-EE34F6584E08}" type="slidenum">
              <a:rPr lang="en-IN" smtClean="0"/>
              <a:t>‹#›</a:t>
            </a:fld>
            <a:endParaRPr lang="en-IN"/>
          </a:p>
        </p:txBody>
      </p:sp>
    </p:spTree>
    <p:extLst>
      <p:ext uri="{BB962C8B-B14F-4D97-AF65-F5344CB8AC3E}">
        <p14:creationId xmlns:p14="http://schemas.microsoft.com/office/powerpoint/2010/main" val="2699871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44F8-09E6-4346-A6DD-7B5B568FE1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4DF98F-D49E-4632-93A2-3FBE39E3F3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8FB91B-DA29-416F-B27D-68338DF12E05}"/>
              </a:ext>
            </a:extLst>
          </p:cNvPr>
          <p:cNvSpPr>
            <a:spLocks noGrp="1"/>
          </p:cNvSpPr>
          <p:nvPr>
            <p:ph type="dt" sz="half" idx="10"/>
          </p:nvPr>
        </p:nvSpPr>
        <p:spPr/>
        <p:txBody>
          <a:bodyPr/>
          <a:lstStyle/>
          <a:p>
            <a:fld id="{D0F36800-5546-4C28-B564-4A4AEDA245A8}" type="datetimeFigureOut">
              <a:rPr lang="en-IN" smtClean="0"/>
              <a:t>27-03-2024</a:t>
            </a:fld>
            <a:endParaRPr lang="en-IN"/>
          </a:p>
        </p:txBody>
      </p:sp>
      <p:sp>
        <p:nvSpPr>
          <p:cNvPr id="5" name="Footer Placeholder 4">
            <a:extLst>
              <a:ext uri="{FF2B5EF4-FFF2-40B4-BE49-F238E27FC236}">
                <a16:creationId xmlns:a16="http://schemas.microsoft.com/office/drawing/2014/main" id="{F694C302-ADBD-4699-ABEB-63F86BC32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321A6D-CC46-4F94-9904-6363546F651F}"/>
              </a:ext>
            </a:extLst>
          </p:cNvPr>
          <p:cNvSpPr>
            <a:spLocks noGrp="1"/>
          </p:cNvSpPr>
          <p:nvPr>
            <p:ph type="sldNum" sz="quarter" idx="12"/>
          </p:nvPr>
        </p:nvSpPr>
        <p:spPr/>
        <p:txBody>
          <a:bodyPr/>
          <a:lstStyle/>
          <a:p>
            <a:fld id="{8C152C17-FCCC-4DFF-8B65-EE34F6584E08}" type="slidenum">
              <a:rPr lang="en-IN" smtClean="0"/>
              <a:t>‹#›</a:t>
            </a:fld>
            <a:endParaRPr lang="en-IN"/>
          </a:p>
        </p:txBody>
      </p:sp>
    </p:spTree>
    <p:extLst>
      <p:ext uri="{BB962C8B-B14F-4D97-AF65-F5344CB8AC3E}">
        <p14:creationId xmlns:p14="http://schemas.microsoft.com/office/powerpoint/2010/main" val="3294439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16DC-1407-460A-8826-CBB9D466F5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313419-AB23-4893-881A-B9B46DD20C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5FA0B9-D4D6-4FA5-9A66-A304E12B6D52}"/>
              </a:ext>
            </a:extLst>
          </p:cNvPr>
          <p:cNvSpPr>
            <a:spLocks noGrp="1"/>
          </p:cNvSpPr>
          <p:nvPr>
            <p:ph type="dt" sz="half" idx="10"/>
          </p:nvPr>
        </p:nvSpPr>
        <p:spPr/>
        <p:txBody>
          <a:bodyPr/>
          <a:lstStyle/>
          <a:p>
            <a:fld id="{D0F36800-5546-4C28-B564-4A4AEDA245A8}" type="datetimeFigureOut">
              <a:rPr lang="en-IN" smtClean="0"/>
              <a:t>27-03-2024</a:t>
            </a:fld>
            <a:endParaRPr lang="en-IN"/>
          </a:p>
        </p:txBody>
      </p:sp>
      <p:sp>
        <p:nvSpPr>
          <p:cNvPr id="5" name="Footer Placeholder 4">
            <a:extLst>
              <a:ext uri="{FF2B5EF4-FFF2-40B4-BE49-F238E27FC236}">
                <a16:creationId xmlns:a16="http://schemas.microsoft.com/office/drawing/2014/main" id="{B57512CB-EA29-4C1F-A81E-1254F4BC3E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270AB4-2225-4D74-B379-066BC22C8E1C}"/>
              </a:ext>
            </a:extLst>
          </p:cNvPr>
          <p:cNvSpPr>
            <a:spLocks noGrp="1"/>
          </p:cNvSpPr>
          <p:nvPr>
            <p:ph type="sldNum" sz="quarter" idx="12"/>
          </p:nvPr>
        </p:nvSpPr>
        <p:spPr/>
        <p:txBody>
          <a:bodyPr/>
          <a:lstStyle/>
          <a:p>
            <a:fld id="{8C152C17-FCCC-4DFF-8B65-EE34F6584E08}" type="slidenum">
              <a:rPr lang="en-IN" smtClean="0"/>
              <a:t>‹#›</a:t>
            </a:fld>
            <a:endParaRPr lang="en-IN"/>
          </a:p>
        </p:txBody>
      </p:sp>
    </p:spTree>
    <p:extLst>
      <p:ext uri="{BB962C8B-B14F-4D97-AF65-F5344CB8AC3E}">
        <p14:creationId xmlns:p14="http://schemas.microsoft.com/office/powerpoint/2010/main" val="2675617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BCE3D-65E6-47CA-BBF7-5BE0D184F1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68E1AC-595B-45BF-AB5D-4776F2AF5F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7DA626-D123-4991-A2A1-5747814E39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2C54D0-31C3-4CF5-B681-2263CF3980CF}"/>
              </a:ext>
            </a:extLst>
          </p:cNvPr>
          <p:cNvSpPr>
            <a:spLocks noGrp="1"/>
          </p:cNvSpPr>
          <p:nvPr>
            <p:ph type="dt" sz="half" idx="10"/>
          </p:nvPr>
        </p:nvSpPr>
        <p:spPr/>
        <p:txBody>
          <a:bodyPr/>
          <a:lstStyle/>
          <a:p>
            <a:fld id="{D0F36800-5546-4C28-B564-4A4AEDA245A8}" type="datetimeFigureOut">
              <a:rPr lang="en-IN" smtClean="0"/>
              <a:t>27-03-2024</a:t>
            </a:fld>
            <a:endParaRPr lang="en-IN"/>
          </a:p>
        </p:txBody>
      </p:sp>
      <p:sp>
        <p:nvSpPr>
          <p:cNvPr id="6" name="Footer Placeholder 5">
            <a:extLst>
              <a:ext uri="{FF2B5EF4-FFF2-40B4-BE49-F238E27FC236}">
                <a16:creationId xmlns:a16="http://schemas.microsoft.com/office/drawing/2014/main" id="{E3B2BC70-6BAC-4828-90B4-6EF6F39D03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6B2136-143B-4B66-B075-74F0E0B463C9}"/>
              </a:ext>
            </a:extLst>
          </p:cNvPr>
          <p:cNvSpPr>
            <a:spLocks noGrp="1"/>
          </p:cNvSpPr>
          <p:nvPr>
            <p:ph type="sldNum" sz="quarter" idx="12"/>
          </p:nvPr>
        </p:nvSpPr>
        <p:spPr/>
        <p:txBody>
          <a:bodyPr/>
          <a:lstStyle/>
          <a:p>
            <a:fld id="{8C152C17-FCCC-4DFF-8B65-EE34F6584E08}" type="slidenum">
              <a:rPr lang="en-IN" smtClean="0"/>
              <a:t>‹#›</a:t>
            </a:fld>
            <a:endParaRPr lang="en-IN"/>
          </a:p>
        </p:txBody>
      </p:sp>
    </p:spTree>
    <p:extLst>
      <p:ext uri="{BB962C8B-B14F-4D97-AF65-F5344CB8AC3E}">
        <p14:creationId xmlns:p14="http://schemas.microsoft.com/office/powerpoint/2010/main" val="2037003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953B-917F-4844-9195-6F33E1E066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7455D7-8F2B-417E-ABD1-EE3CDCBB58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3E1B0B-9048-4EA8-A901-C47BC0542B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247460-0CD8-4F62-A480-F94A2D883D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913317-4FBD-46A3-970D-9C16768B94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C68190-9C19-4171-BDE7-BEC7A6240CA3}"/>
              </a:ext>
            </a:extLst>
          </p:cNvPr>
          <p:cNvSpPr>
            <a:spLocks noGrp="1"/>
          </p:cNvSpPr>
          <p:nvPr>
            <p:ph type="dt" sz="half" idx="10"/>
          </p:nvPr>
        </p:nvSpPr>
        <p:spPr/>
        <p:txBody>
          <a:bodyPr/>
          <a:lstStyle/>
          <a:p>
            <a:fld id="{D0F36800-5546-4C28-B564-4A4AEDA245A8}" type="datetimeFigureOut">
              <a:rPr lang="en-IN" smtClean="0"/>
              <a:t>27-03-2024</a:t>
            </a:fld>
            <a:endParaRPr lang="en-IN"/>
          </a:p>
        </p:txBody>
      </p:sp>
      <p:sp>
        <p:nvSpPr>
          <p:cNvPr id="8" name="Footer Placeholder 7">
            <a:extLst>
              <a:ext uri="{FF2B5EF4-FFF2-40B4-BE49-F238E27FC236}">
                <a16:creationId xmlns:a16="http://schemas.microsoft.com/office/drawing/2014/main" id="{29A4D6FA-A443-4157-9F9D-F08B3FB4D6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4EE1F5D-24C0-4D54-8F91-E975581AD021}"/>
              </a:ext>
            </a:extLst>
          </p:cNvPr>
          <p:cNvSpPr>
            <a:spLocks noGrp="1"/>
          </p:cNvSpPr>
          <p:nvPr>
            <p:ph type="sldNum" sz="quarter" idx="12"/>
          </p:nvPr>
        </p:nvSpPr>
        <p:spPr/>
        <p:txBody>
          <a:bodyPr/>
          <a:lstStyle/>
          <a:p>
            <a:fld id="{8C152C17-FCCC-4DFF-8B65-EE34F6584E08}" type="slidenum">
              <a:rPr lang="en-IN" smtClean="0"/>
              <a:t>‹#›</a:t>
            </a:fld>
            <a:endParaRPr lang="en-IN"/>
          </a:p>
        </p:txBody>
      </p:sp>
    </p:spTree>
    <p:extLst>
      <p:ext uri="{BB962C8B-B14F-4D97-AF65-F5344CB8AC3E}">
        <p14:creationId xmlns:p14="http://schemas.microsoft.com/office/powerpoint/2010/main" val="995072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21A0-E784-4092-9633-049CA86189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70AC96-48F5-496E-8E06-719EF53F7660}"/>
              </a:ext>
            </a:extLst>
          </p:cNvPr>
          <p:cNvSpPr>
            <a:spLocks noGrp="1"/>
          </p:cNvSpPr>
          <p:nvPr>
            <p:ph type="dt" sz="half" idx="10"/>
          </p:nvPr>
        </p:nvSpPr>
        <p:spPr/>
        <p:txBody>
          <a:bodyPr/>
          <a:lstStyle/>
          <a:p>
            <a:fld id="{D0F36800-5546-4C28-B564-4A4AEDA245A8}" type="datetimeFigureOut">
              <a:rPr lang="en-IN" smtClean="0"/>
              <a:t>27-03-2024</a:t>
            </a:fld>
            <a:endParaRPr lang="en-IN"/>
          </a:p>
        </p:txBody>
      </p:sp>
      <p:sp>
        <p:nvSpPr>
          <p:cNvPr id="4" name="Footer Placeholder 3">
            <a:extLst>
              <a:ext uri="{FF2B5EF4-FFF2-40B4-BE49-F238E27FC236}">
                <a16:creationId xmlns:a16="http://schemas.microsoft.com/office/drawing/2014/main" id="{6EEE97B5-2275-4114-AE1E-A349E76122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5CDBE9-5524-4860-A19B-F34004982EDB}"/>
              </a:ext>
            </a:extLst>
          </p:cNvPr>
          <p:cNvSpPr>
            <a:spLocks noGrp="1"/>
          </p:cNvSpPr>
          <p:nvPr>
            <p:ph type="sldNum" sz="quarter" idx="12"/>
          </p:nvPr>
        </p:nvSpPr>
        <p:spPr/>
        <p:txBody>
          <a:bodyPr/>
          <a:lstStyle/>
          <a:p>
            <a:fld id="{8C152C17-FCCC-4DFF-8B65-EE34F6584E08}" type="slidenum">
              <a:rPr lang="en-IN" smtClean="0"/>
              <a:t>‹#›</a:t>
            </a:fld>
            <a:endParaRPr lang="en-IN"/>
          </a:p>
        </p:txBody>
      </p:sp>
    </p:spTree>
    <p:extLst>
      <p:ext uri="{BB962C8B-B14F-4D97-AF65-F5344CB8AC3E}">
        <p14:creationId xmlns:p14="http://schemas.microsoft.com/office/powerpoint/2010/main" val="1045472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FCB621-FD59-4162-B4DC-FBDC6916FB17}"/>
              </a:ext>
            </a:extLst>
          </p:cNvPr>
          <p:cNvSpPr>
            <a:spLocks noGrp="1"/>
          </p:cNvSpPr>
          <p:nvPr>
            <p:ph type="dt" sz="half" idx="10"/>
          </p:nvPr>
        </p:nvSpPr>
        <p:spPr/>
        <p:txBody>
          <a:bodyPr/>
          <a:lstStyle/>
          <a:p>
            <a:fld id="{D0F36800-5546-4C28-B564-4A4AEDA245A8}" type="datetimeFigureOut">
              <a:rPr lang="en-IN" smtClean="0"/>
              <a:t>27-03-2024</a:t>
            </a:fld>
            <a:endParaRPr lang="en-IN"/>
          </a:p>
        </p:txBody>
      </p:sp>
      <p:sp>
        <p:nvSpPr>
          <p:cNvPr id="3" name="Footer Placeholder 2">
            <a:extLst>
              <a:ext uri="{FF2B5EF4-FFF2-40B4-BE49-F238E27FC236}">
                <a16:creationId xmlns:a16="http://schemas.microsoft.com/office/drawing/2014/main" id="{3BCBAA07-3463-42AB-8065-5C525F0163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87B4F3-E780-4231-9FA2-D7ECC1A79157}"/>
              </a:ext>
            </a:extLst>
          </p:cNvPr>
          <p:cNvSpPr>
            <a:spLocks noGrp="1"/>
          </p:cNvSpPr>
          <p:nvPr>
            <p:ph type="sldNum" sz="quarter" idx="12"/>
          </p:nvPr>
        </p:nvSpPr>
        <p:spPr/>
        <p:txBody>
          <a:bodyPr/>
          <a:lstStyle/>
          <a:p>
            <a:fld id="{8C152C17-FCCC-4DFF-8B65-EE34F6584E08}" type="slidenum">
              <a:rPr lang="en-IN" smtClean="0"/>
              <a:t>‹#›</a:t>
            </a:fld>
            <a:endParaRPr lang="en-IN"/>
          </a:p>
        </p:txBody>
      </p:sp>
    </p:spTree>
    <p:extLst>
      <p:ext uri="{BB962C8B-B14F-4D97-AF65-F5344CB8AC3E}">
        <p14:creationId xmlns:p14="http://schemas.microsoft.com/office/powerpoint/2010/main" val="976267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33FC-CCA4-4FDA-B880-DB4DCFBDB4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5E758D-671A-4BC7-8164-12DE64EF5E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86C51B-33E4-4EA6-8427-518E1CBD2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96C5C-EAB8-4F6F-B8B3-C4B07B848F24}"/>
              </a:ext>
            </a:extLst>
          </p:cNvPr>
          <p:cNvSpPr>
            <a:spLocks noGrp="1"/>
          </p:cNvSpPr>
          <p:nvPr>
            <p:ph type="dt" sz="half" idx="10"/>
          </p:nvPr>
        </p:nvSpPr>
        <p:spPr/>
        <p:txBody>
          <a:bodyPr/>
          <a:lstStyle/>
          <a:p>
            <a:fld id="{D0F36800-5546-4C28-B564-4A4AEDA245A8}" type="datetimeFigureOut">
              <a:rPr lang="en-IN" smtClean="0"/>
              <a:t>27-03-2024</a:t>
            </a:fld>
            <a:endParaRPr lang="en-IN"/>
          </a:p>
        </p:txBody>
      </p:sp>
      <p:sp>
        <p:nvSpPr>
          <p:cNvPr id="6" name="Footer Placeholder 5">
            <a:extLst>
              <a:ext uri="{FF2B5EF4-FFF2-40B4-BE49-F238E27FC236}">
                <a16:creationId xmlns:a16="http://schemas.microsoft.com/office/drawing/2014/main" id="{035F417A-A18D-41ED-934A-5483D7F1FC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1CB1D9-CDE0-4A97-91DF-77245E8099E8}"/>
              </a:ext>
            </a:extLst>
          </p:cNvPr>
          <p:cNvSpPr>
            <a:spLocks noGrp="1"/>
          </p:cNvSpPr>
          <p:nvPr>
            <p:ph type="sldNum" sz="quarter" idx="12"/>
          </p:nvPr>
        </p:nvSpPr>
        <p:spPr/>
        <p:txBody>
          <a:bodyPr/>
          <a:lstStyle/>
          <a:p>
            <a:fld id="{8C152C17-FCCC-4DFF-8B65-EE34F6584E08}" type="slidenum">
              <a:rPr lang="en-IN" smtClean="0"/>
              <a:t>‹#›</a:t>
            </a:fld>
            <a:endParaRPr lang="en-IN"/>
          </a:p>
        </p:txBody>
      </p:sp>
    </p:spTree>
    <p:extLst>
      <p:ext uri="{BB962C8B-B14F-4D97-AF65-F5344CB8AC3E}">
        <p14:creationId xmlns:p14="http://schemas.microsoft.com/office/powerpoint/2010/main" val="1116758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3ACA-19B7-4156-B396-3E53314321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DE1FC4-34A6-4AFE-895D-D7A007C04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F03715-9D50-4EA0-9A28-4356843026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A4113-6EF5-46A8-A742-602700EE09E5}"/>
              </a:ext>
            </a:extLst>
          </p:cNvPr>
          <p:cNvSpPr>
            <a:spLocks noGrp="1"/>
          </p:cNvSpPr>
          <p:nvPr>
            <p:ph type="dt" sz="half" idx="10"/>
          </p:nvPr>
        </p:nvSpPr>
        <p:spPr/>
        <p:txBody>
          <a:bodyPr/>
          <a:lstStyle/>
          <a:p>
            <a:fld id="{D0F36800-5546-4C28-B564-4A4AEDA245A8}" type="datetimeFigureOut">
              <a:rPr lang="en-IN" smtClean="0"/>
              <a:t>27-03-2024</a:t>
            </a:fld>
            <a:endParaRPr lang="en-IN"/>
          </a:p>
        </p:txBody>
      </p:sp>
      <p:sp>
        <p:nvSpPr>
          <p:cNvPr id="6" name="Footer Placeholder 5">
            <a:extLst>
              <a:ext uri="{FF2B5EF4-FFF2-40B4-BE49-F238E27FC236}">
                <a16:creationId xmlns:a16="http://schemas.microsoft.com/office/drawing/2014/main" id="{7F0FCF38-DC9D-42AC-B7A7-EA207811BF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06E460-C1F9-4B24-AE20-41C2114C5815}"/>
              </a:ext>
            </a:extLst>
          </p:cNvPr>
          <p:cNvSpPr>
            <a:spLocks noGrp="1"/>
          </p:cNvSpPr>
          <p:nvPr>
            <p:ph type="sldNum" sz="quarter" idx="12"/>
          </p:nvPr>
        </p:nvSpPr>
        <p:spPr/>
        <p:txBody>
          <a:bodyPr/>
          <a:lstStyle/>
          <a:p>
            <a:fld id="{8C152C17-FCCC-4DFF-8B65-EE34F6584E08}" type="slidenum">
              <a:rPr lang="en-IN" smtClean="0"/>
              <a:t>‹#›</a:t>
            </a:fld>
            <a:endParaRPr lang="en-IN"/>
          </a:p>
        </p:txBody>
      </p:sp>
    </p:spTree>
    <p:extLst>
      <p:ext uri="{BB962C8B-B14F-4D97-AF65-F5344CB8AC3E}">
        <p14:creationId xmlns:p14="http://schemas.microsoft.com/office/powerpoint/2010/main" val="3933092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1000">
              <a:schemeClr val="accent5">
                <a:lumMod val="75000"/>
              </a:schemeClr>
            </a:gs>
            <a:gs pos="100000">
              <a:schemeClr val="accent5">
                <a:lumMod val="50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10126A-C6CC-4D2F-AC48-EEC409DDB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87916A-016A-48A8-9F58-6E38C4A839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436BD3-13E3-46C1-9BD5-8843B271EB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36800-5546-4C28-B564-4A4AEDA245A8}" type="datetimeFigureOut">
              <a:rPr lang="en-IN" smtClean="0"/>
              <a:t>27-03-2024</a:t>
            </a:fld>
            <a:endParaRPr lang="en-IN"/>
          </a:p>
        </p:txBody>
      </p:sp>
      <p:sp>
        <p:nvSpPr>
          <p:cNvPr id="5" name="Footer Placeholder 4">
            <a:extLst>
              <a:ext uri="{FF2B5EF4-FFF2-40B4-BE49-F238E27FC236}">
                <a16:creationId xmlns:a16="http://schemas.microsoft.com/office/drawing/2014/main" id="{64DAC962-849C-465A-84AA-5719F5319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5A712B-D6AF-4B87-A670-2D0F256281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52C17-FCCC-4DFF-8B65-EE34F6584E08}" type="slidenum">
              <a:rPr lang="en-IN" smtClean="0"/>
              <a:t>‹#›</a:t>
            </a:fld>
            <a:endParaRPr lang="en-IN"/>
          </a:p>
        </p:txBody>
      </p:sp>
    </p:spTree>
    <p:extLst>
      <p:ext uri="{BB962C8B-B14F-4D97-AF65-F5344CB8AC3E}">
        <p14:creationId xmlns:p14="http://schemas.microsoft.com/office/powerpoint/2010/main" val="3823239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rivateinternetaccess.com/blog/what-is-phishing-and-how-do-i-prevent-it/"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ecdsbit.blogspot.com/"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F6E1E8-5DBC-4C5D-9AF1-DFDD7A72879D}"/>
              </a:ext>
            </a:extLst>
          </p:cNvPr>
          <p:cNvSpPr txBox="1">
            <a:spLocks/>
          </p:cNvSpPr>
          <p:nvPr/>
        </p:nvSpPr>
        <p:spPr>
          <a:xfrm>
            <a:off x="6433077" y="2004748"/>
            <a:ext cx="6676171" cy="21414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Sitka Small" panose="02000505000000020004" pitchFamily="2" charset="0"/>
              </a:rPr>
              <a:t>PHISHING AWARENESS TRAINING</a:t>
            </a:r>
          </a:p>
        </p:txBody>
      </p:sp>
      <p:sp>
        <p:nvSpPr>
          <p:cNvPr id="5" name="Subtitle 2">
            <a:extLst>
              <a:ext uri="{FF2B5EF4-FFF2-40B4-BE49-F238E27FC236}">
                <a16:creationId xmlns:a16="http://schemas.microsoft.com/office/drawing/2014/main" id="{61E4F69C-3A71-4359-A6B4-763EEA4A478A}"/>
              </a:ext>
            </a:extLst>
          </p:cNvPr>
          <p:cNvSpPr txBox="1">
            <a:spLocks/>
          </p:cNvSpPr>
          <p:nvPr/>
        </p:nvSpPr>
        <p:spPr>
          <a:xfrm>
            <a:off x="7089992" y="4688683"/>
            <a:ext cx="3455600" cy="445727"/>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latin typeface="Montserrat" panose="00000500000000000000" pitchFamily="2" charset="0"/>
              </a:rPr>
              <a:t>Eric Thimi </a:t>
            </a:r>
            <a:r>
              <a:rPr lang="en-US" dirty="0" err="1">
                <a:solidFill>
                  <a:schemeClr val="bg1"/>
                </a:solidFill>
                <a:latin typeface="Montserrat" panose="00000500000000000000" pitchFamily="2" charset="0"/>
              </a:rPr>
              <a:t>Alappatt</a:t>
            </a:r>
            <a:endParaRPr lang="en-US"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8DE1D289-9B26-44A3-89D6-F0B89797C0B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6667" r="26667"/>
          <a:stretch/>
        </p:blipFill>
        <p:spPr>
          <a:xfrm>
            <a:off x="0" y="0"/>
            <a:ext cx="5989739" cy="6858000"/>
          </a:xfrm>
          <a:prstGeom prst="rect">
            <a:avLst/>
          </a:prstGeom>
        </p:spPr>
      </p:pic>
      <p:cxnSp>
        <p:nvCxnSpPr>
          <p:cNvPr id="7" name="Straight Connector 6">
            <a:extLst>
              <a:ext uri="{FF2B5EF4-FFF2-40B4-BE49-F238E27FC236}">
                <a16:creationId xmlns:a16="http://schemas.microsoft.com/office/drawing/2014/main" id="{3242A5C6-89DC-4E27-8FD1-E8043D1080F0}"/>
              </a:ext>
            </a:extLst>
          </p:cNvPr>
          <p:cNvCxnSpPr>
            <a:cxnSpLocks/>
          </p:cNvCxnSpPr>
          <p:nvPr/>
        </p:nvCxnSpPr>
        <p:spPr>
          <a:xfrm flipH="1">
            <a:off x="6202263" y="4035105"/>
            <a:ext cx="5317550" cy="1"/>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
        <p:nvSpPr>
          <p:cNvPr id="10" name="Subtitle 2">
            <a:extLst>
              <a:ext uri="{FF2B5EF4-FFF2-40B4-BE49-F238E27FC236}">
                <a16:creationId xmlns:a16="http://schemas.microsoft.com/office/drawing/2014/main" id="{F948D95D-B656-43F3-9DC5-2E6ED28F5729}"/>
              </a:ext>
            </a:extLst>
          </p:cNvPr>
          <p:cNvSpPr txBox="1">
            <a:spLocks/>
          </p:cNvSpPr>
          <p:nvPr/>
        </p:nvSpPr>
        <p:spPr>
          <a:xfrm>
            <a:off x="6797144" y="5258660"/>
            <a:ext cx="4127787" cy="8068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err="1">
                <a:solidFill>
                  <a:schemeClr val="bg1"/>
                </a:solidFill>
                <a:latin typeface="Montserrat" panose="00000500000000000000" pitchFamily="2" charset="0"/>
              </a:rPr>
              <a:t>CodeAlpha</a:t>
            </a:r>
            <a:r>
              <a:rPr lang="en-US" sz="2400" dirty="0">
                <a:solidFill>
                  <a:schemeClr val="bg1"/>
                </a:solidFill>
                <a:latin typeface="Montserrat" panose="00000500000000000000" pitchFamily="2" charset="0"/>
              </a:rPr>
              <a:t> Cybersecurity Internship Task-2 </a:t>
            </a:r>
          </a:p>
        </p:txBody>
      </p:sp>
    </p:spTree>
    <p:extLst>
      <p:ext uri="{BB962C8B-B14F-4D97-AF65-F5344CB8AC3E}">
        <p14:creationId xmlns:p14="http://schemas.microsoft.com/office/powerpoint/2010/main" val="1649241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F6E1E8-5DBC-4C5D-9AF1-DFDD7A72879D}"/>
              </a:ext>
            </a:extLst>
          </p:cNvPr>
          <p:cNvSpPr txBox="1">
            <a:spLocks/>
          </p:cNvSpPr>
          <p:nvPr/>
        </p:nvSpPr>
        <p:spPr>
          <a:xfrm>
            <a:off x="291760" y="408575"/>
            <a:ext cx="11684190" cy="55025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Sitka Small" panose="02000505000000020004" pitchFamily="2" charset="0"/>
              </a:rPr>
              <a:t>RESPONDING TO  PHISHING ATTACKS</a:t>
            </a:r>
            <a:br>
              <a:rPr lang="en-US" b="1" dirty="0">
                <a:solidFill>
                  <a:schemeClr val="bg1"/>
                </a:solidFill>
                <a:latin typeface="Sitka Small" panose="02000505000000020004" pitchFamily="2" charset="0"/>
              </a:rPr>
            </a:br>
            <a:endParaRPr lang="en-US" b="1" dirty="0">
              <a:solidFill>
                <a:schemeClr val="bg1"/>
              </a:solidFill>
              <a:latin typeface="Sitka Small" panose="02000505000000020004" pitchFamily="2" charset="0"/>
            </a:endParaRPr>
          </a:p>
        </p:txBody>
      </p:sp>
      <p:sp>
        <p:nvSpPr>
          <p:cNvPr id="10" name="Subtitle 2">
            <a:extLst>
              <a:ext uri="{FF2B5EF4-FFF2-40B4-BE49-F238E27FC236}">
                <a16:creationId xmlns:a16="http://schemas.microsoft.com/office/drawing/2014/main" id="{F948D95D-B656-43F3-9DC5-2E6ED28F5729}"/>
              </a:ext>
            </a:extLst>
          </p:cNvPr>
          <p:cNvSpPr txBox="1">
            <a:spLocks/>
          </p:cNvSpPr>
          <p:nvPr/>
        </p:nvSpPr>
        <p:spPr>
          <a:xfrm>
            <a:off x="6688743" y="2373410"/>
            <a:ext cx="5503259" cy="276904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solidFill>
                  <a:schemeClr val="bg1"/>
                </a:solidFill>
                <a:latin typeface="Montserrat" panose="00000500000000000000" pitchFamily="2" charset="0"/>
              </a:rPr>
              <a:t>Act Fast.</a:t>
            </a:r>
          </a:p>
          <a:p>
            <a:r>
              <a:rPr lang="en-US" sz="1800" b="1" dirty="0">
                <a:solidFill>
                  <a:schemeClr val="bg1"/>
                </a:solidFill>
                <a:latin typeface="Montserrat" panose="00000500000000000000" pitchFamily="2" charset="0"/>
              </a:rPr>
              <a:t>Don’t Panic.</a:t>
            </a:r>
          </a:p>
          <a:p>
            <a:r>
              <a:rPr lang="en-US" sz="1800" b="1" dirty="0">
                <a:solidFill>
                  <a:schemeClr val="bg1"/>
                </a:solidFill>
                <a:latin typeface="Montserrat" panose="00000500000000000000" pitchFamily="2" charset="0"/>
              </a:rPr>
              <a:t>Change Passwords.</a:t>
            </a:r>
            <a:endParaRPr lang="en-US" sz="1800" dirty="0">
              <a:solidFill>
                <a:schemeClr val="bg1"/>
              </a:solidFill>
              <a:latin typeface="Montserrat" panose="00000500000000000000" pitchFamily="2" charset="0"/>
            </a:endParaRPr>
          </a:p>
          <a:p>
            <a:r>
              <a:rPr lang="en-US" sz="1800" b="1" dirty="0">
                <a:solidFill>
                  <a:schemeClr val="bg1"/>
                </a:solidFill>
                <a:latin typeface="Montserrat" panose="00000500000000000000" pitchFamily="2" charset="0"/>
              </a:rPr>
              <a:t>Shut of Internet. </a:t>
            </a:r>
            <a:endParaRPr lang="en-US" sz="1800" dirty="0">
              <a:solidFill>
                <a:schemeClr val="bg1"/>
              </a:solidFill>
              <a:latin typeface="Montserrat" panose="00000500000000000000" pitchFamily="2" charset="0"/>
            </a:endParaRPr>
          </a:p>
          <a:p>
            <a:r>
              <a:rPr lang="en-US" sz="1800" b="1" dirty="0">
                <a:solidFill>
                  <a:schemeClr val="bg1"/>
                </a:solidFill>
                <a:latin typeface="Montserrat" panose="00000500000000000000" pitchFamily="2" charset="0"/>
              </a:rPr>
              <a:t>Notify Authorities. </a:t>
            </a:r>
          </a:p>
          <a:p>
            <a:r>
              <a:rPr lang="en-US" sz="1800" b="1" dirty="0">
                <a:solidFill>
                  <a:schemeClr val="bg1"/>
                </a:solidFill>
                <a:latin typeface="Montserrat" panose="00000500000000000000" pitchFamily="2" charset="0"/>
              </a:rPr>
              <a:t>Seek Professional Help.</a:t>
            </a:r>
          </a:p>
          <a:p>
            <a:r>
              <a:rPr lang="en-US" sz="1800" b="1" dirty="0">
                <a:solidFill>
                  <a:schemeClr val="bg1"/>
                </a:solidFill>
                <a:latin typeface="Montserrat" panose="00000500000000000000" pitchFamily="2" charset="0"/>
              </a:rPr>
              <a:t>Educate Yourself.</a:t>
            </a:r>
          </a:p>
          <a:p>
            <a:endParaRPr lang="en-US" sz="1800" b="1" dirty="0">
              <a:solidFill>
                <a:schemeClr val="bg1"/>
              </a:solidFill>
              <a:latin typeface="Montserrat" panose="00000500000000000000" pitchFamily="2" charset="0"/>
            </a:endParaRPr>
          </a:p>
          <a:p>
            <a:endParaRPr lang="en-US" sz="1800" dirty="0">
              <a:solidFill>
                <a:schemeClr val="bg1"/>
              </a:solidFill>
              <a:latin typeface="Montserrat" panose="00000500000000000000" pitchFamily="2" charset="0"/>
            </a:endParaRPr>
          </a:p>
        </p:txBody>
      </p:sp>
      <p:pic>
        <p:nvPicPr>
          <p:cNvPr id="7" name="Picture 6">
            <a:extLst>
              <a:ext uri="{FF2B5EF4-FFF2-40B4-BE49-F238E27FC236}">
                <a16:creationId xmlns:a16="http://schemas.microsoft.com/office/drawing/2014/main" id="{85F1F0C4-B292-4FA9-996F-4326E87AB3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1760" y="2267215"/>
            <a:ext cx="5503259" cy="2875237"/>
          </a:xfrm>
          <a:prstGeom prst="rect">
            <a:avLst/>
          </a:prstGeom>
        </p:spPr>
      </p:pic>
    </p:spTree>
    <p:extLst>
      <p:ext uri="{BB962C8B-B14F-4D97-AF65-F5344CB8AC3E}">
        <p14:creationId xmlns:p14="http://schemas.microsoft.com/office/powerpoint/2010/main" val="42596430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139B44-A53D-487D-AED2-C2F613FD646E}"/>
              </a:ext>
            </a:extLst>
          </p:cNvPr>
          <p:cNvSpPr txBox="1"/>
          <p:nvPr/>
        </p:nvSpPr>
        <p:spPr>
          <a:xfrm>
            <a:off x="1167617" y="2237751"/>
            <a:ext cx="10241411" cy="2554545"/>
          </a:xfrm>
          <a:prstGeom prst="rect">
            <a:avLst/>
          </a:prstGeom>
          <a:noFill/>
        </p:spPr>
        <p:txBody>
          <a:bodyPr wrap="square">
            <a:spAutoFit/>
          </a:bodyPr>
          <a:lstStyle/>
          <a:p>
            <a:pPr algn="ctr"/>
            <a:r>
              <a:rPr lang="en-US" sz="8000" b="1" dirty="0">
                <a:solidFill>
                  <a:schemeClr val="accent2"/>
                </a:solidFill>
                <a:latin typeface="Bahnschrift" panose="020B0502040204020203" pitchFamily="34" charset="0"/>
                <a:cs typeface="Leelawadee UI Semilight" panose="020B0402040204020203" pitchFamily="34" charset="-34"/>
              </a:rPr>
              <a:t>If It looks </a:t>
            </a:r>
            <a:r>
              <a:rPr lang="en-US" sz="8000" b="1" dirty="0" err="1">
                <a:solidFill>
                  <a:schemeClr val="accent2"/>
                </a:solidFill>
                <a:latin typeface="Bahnschrift" panose="020B0502040204020203" pitchFamily="34" charset="0"/>
                <a:cs typeface="Leelawadee UI Semilight" panose="020B0402040204020203" pitchFamily="34" charset="-34"/>
              </a:rPr>
              <a:t>Phishy</a:t>
            </a:r>
            <a:r>
              <a:rPr lang="en-US" sz="8000" b="1" dirty="0">
                <a:solidFill>
                  <a:schemeClr val="accent2"/>
                </a:solidFill>
                <a:latin typeface="Bahnschrift" panose="020B0502040204020203" pitchFamily="34" charset="0"/>
                <a:cs typeface="Leelawadee UI Semilight" panose="020B0402040204020203" pitchFamily="34" charset="-34"/>
              </a:rPr>
              <a:t>, It probably is </a:t>
            </a:r>
            <a:endParaRPr lang="en-IN" sz="8000" b="1" dirty="0">
              <a:solidFill>
                <a:schemeClr val="accent2"/>
              </a:solidFill>
              <a:latin typeface="Bahnschrift" panose="020B0502040204020203" pitchFamily="34" charset="0"/>
              <a:cs typeface="Leelawadee UI Semilight" panose="020B0402040204020203" pitchFamily="34" charset="-34"/>
            </a:endParaRPr>
          </a:p>
        </p:txBody>
      </p:sp>
    </p:spTree>
    <p:extLst>
      <p:ext uri="{BB962C8B-B14F-4D97-AF65-F5344CB8AC3E}">
        <p14:creationId xmlns:p14="http://schemas.microsoft.com/office/powerpoint/2010/main" val="2665341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25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F6E1E8-5DBC-4C5D-9AF1-DFDD7A72879D}"/>
              </a:ext>
            </a:extLst>
          </p:cNvPr>
          <p:cNvSpPr txBox="1">
            <a:spLocks/>
          </p:cNvSpPr>
          <p:nvPr/>
        </p:nvSpPr>
        <p:spPr>
          <a:xfrm>
            <a:off x="5496463" y="345695"/>
            <a:ext cx="6534683" cy="55025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Sitka Small" panose="02000505000000020004" pitchFamily="2" charset="0"/>
              </a:rPr>
              <a:t>WHAT IS PHISHING?</a:t>
            </a:r>
            <a:br>
              <a:rPr lang="en-US" b="1" dirty="0">
                <a:solidFill>
                  <a:schemeClr val="bg1"/>
                </a:solidFill>
                <a:latin typeface="Sitka Small" panose="02000505000000020004" pitchFamily="2" charset="0"/>
              </a:rPr>
            </a:br>
            <a:endParaRPr lang="en-US" b="1" dirty="0">
              <a:solidFill>
                <a:schemeClr val="bg1"/>
              </a:solidFill>
              <a:latin typeface="Sitka Small" panose="02000505000000020004" pitchFamily="2" charset="0"/>
            </a:endParaRPr>
          </a:p>
        </p:txBody>
      </p:sp>
      <p:pic>
        <p:nvPicPr>
          <p:cNvPr id="6" name="Picture 5">
            <a:extLst>
              <a:ext uri="{FF2B5EF4-FFF2-40B4-BE49-F238E27FC236}">
                <a16:creationId xmlns:a16="http://schemas.microsoft.com/office/drawing/2014/main" id="{8DE1D289-9B26-44A3-89D6-F0B89797C0B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606" r="40204"/>
          <a:stretch/>
        </p:blipFill>
        <p:spPr>
          <a:xfrm>
            <a:off x="10071" y="0"/>
            <a:ext cx="5053728" cy="6857999"/>
          </a:xfrm>
          <a:prstGeom prst="rect">
            <a:avLst/>
          </a:prstGeom>
        </p:spPr>
      </p:pic>
      <p:sp>
        <p:nvSpPr>
          <p:cNvPr id="10" name="Subtitle 2">
            <a:extLst>
              <a:ext uri="{FF2B5EF4-FFF2-40B4-BE49-F238E27FC236}">
                <a16:creationId xmlns:a16="http://schemas.microsoft.com/office/drawing/2014/main" id="{F948D95D-B656-43F3-9DC5-2E6ED28F5729}"/>
              </a:ext>
            </a:extLst>
          </p:cNvPr>
          <p:cNvSpPr txBox="1">
            <a:spLocks/>
          </p:cNvSpPr>
          <p:nvPr/>
        </p:nvSpPr>
        <p:spPr>
          <a:xfrm>
            <a:off x="5496462" y="1550614"/>
            <a:ext cx="6424293" cy="434684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latin typeface="Montserrat" panose="00000500000000000000" pitchFamily="2" charset="0"/>
              </a:rPr>
              <a:t>Phishing is an online scam where criminals send fraudulent email messages, appearing legitimate. The emails contain links or attachments that trick recipients into entering confidential information (e.g. account numbers, passwords) into fake websites, or they infect computers with malware.</a:t>
            </a:r>
          </a:p>
          <a:p>
            <a:pPr marL="0" indent="0">
              <a:buNone/>
            </a:pPr>
            <a:endParaRPr lang="en-US" sz="1800" dirty="0">
              <a:solidFill>
                <a:schemeClr val="bg1"/>
              </a:solidFill>
              <a:latin typeface="Montserrat" panose="00000500000000000000" pitchFamily="2" charset="0"/>
            </a:endParaRPr>
          </a:p>
          <a:p>
            <a:r>
              <a:rPr lang="en-US" sz="1800" dirty="0">
                <a:solidFill>
                  <a:schemeClr val="bg1"/>
                </a:solidFill>
                <a:latin typeface="Montserrat" panose="00000500000000000000" pitchFamily="2" charset="0"/>
              </a:rPr>
              <a:t>Phishing attempts involve deceiving individuals through messages, e-mail to reveal sensitive data.</a:t>
            </a:r>
          </a:p>
          <a:p>
            <a:endParaRPr lang="en-US" sz="1800" dirty="0">
              <a:solidFill>
                <a:schemeClr val="bg1"/>
              </a:solidFill>
              <a:latin typeface="Montserrat" panose="00000500000000000000" pitchFamily="2" charset="0"/>
            </a:endParaRPr>
          </a:p>
          <a:p>
            <a:r>
              <a:rPr lang="en-US" sz="1800" dirty="0">
                <a:solidFill>
                  <a:schemeClr val="bg1"/>
                </a:solidFill>
                <a:latin typeface="Montserrat" panose="00000500000000000000" pitchFamily="2" charset="0"/>
              </a:rPr>
              <a:t>Attackers often masquerade as a legitimate entities and mimic popular online services.</a:t>
            </a:r>
            <a:endParaRPr lang="en-US"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385449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F6E1E8-5DBC-4C5D-9AF1-DFDD7A72879D}"/>
              </a:ext>
            </a:extLst>
          </p:cNvPr>
          <p:cNvSpPr txBox="1">
            <a:spLocks/>
          </p:cNvSpPr>
          <p:nvPr/>
        </p:nvSpPr>
        <p:spPr>
          <a:xfrm>
            <a:off x="2006643" y="442131"/>
            <a:ext cx="7724587" cy="55025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Sitka Small" panose="02000505000000020004" pitchFamily="2" charset="0"/>
              </a:rPr>
              <a:t>HOW PHISHING WORKS?</a:t>
            </a:r>
            <a:br>
              <a:rPr lang="en-US" b="1" dirty="0">
                <a:solidFill>
                  <a:schemeClr val="bg1"/>
                </a:solidFill>
                <a:latin typeface="Sitka Small" panose="02000505000000020004" pitchFamily="2" charset="0"/>
              </a:rPr>
            </a:br>
            <a:endParaRPr lang="en-US" b="1" dirty="0">
              <a:solidFill>
                <a:schemeClr val="bg1"/>
              </a:solidFill>
              <a:latin typeface="Sitka Small" panose="02000505000000020004" pitchFamily="2" charset="0"/>
            </a:endParaRPr>
          </a:p>
        </p:txBody>
      </p:sp>
      <p:sp>
        <p:nvSpPr>
          <p:cNvPr id="10" name="Subtitle 2">
            <a:extLst>
              <a:ext uri="{FF2B5EF4-FFF2-40B4-BE49-F238E27FC236}">
                <a16:creationId xmlns:a16="http://schemas.microsoft.com/office/drawing/2014/main" id="{F948D95D-B656-43F3-9DC5-2E6ED28F5729}"/>
              </a:ext>
            </a:extLst>
          </p:cNvPr>
          <p:cNvSpPr txBox="1">
            <a:spLocks/>
          </p:cNvSpPr>
          <p:nvPr/>
        </p:nvSpPr>
        <p:spPr>
          <a:xfrm>
            <a:off x="5503259" y="1635178"/>
            <a:ext cx="6472691" cy="497534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solidFill>
                  <a:schemeClr val="bg1"/>
                </a:solidFill>
                <a:latin typeface="Montserrat" panose="00000500000000000000" pitchFamily="2" charset="0"/>
              </a:rPr>
              <a:t>Email Delivery</a:t>
            </a:r>
            <a:r>
              <a:rPr lang="en-US" sz="1800" dirty="0">
                <a:solidFill>
                  <a:schemeClr val="bg1"/>
                </a:solidFill>
                <a:latin typeface="Montserrat" panose="00000500000000000000" pitchFamily="2" charset="0"/>
              </a:rPr>
              <a:t>:- Attackers send email disguised as legitimate sources, often using similar logos and mimicking as real time software.</a:t>
            </a:r>
          </a:p>
          <a:p>
            <a:pPr marL="0" indent="0">
              <a:buNone/>
            </a:pPr>
            <a:endParaRPr lang="en-US" sz="1800" dirty="0">
              <a:solidFill>
                <a:schemeClr val="bg1"/>
              </a:solidFill>
              <a:latin typeface="Montserrat" panose="00000500000000000000" pitchFamily="2" charset="0"/>
            </a:endParaRPr>
          </a:p>
          <a:p>
            <a:r>
              <a:rPr lang="en-US" sz="1800" b="1" dirty="0">
                <a:solidFill>
                  <a:schemeClr val="bg1"/>
                </a:solidFill>
                <a:latin typeface="Montserrat" panose="00000500000000000000" pitchFamily="2" charset="0"/>
              </a:rPr>
              <a:t>Clicking the Bait</a:t>
            </a:r>
            <a:r>
              <a:rPr lang="en-US" sz="1800" dirty="0">
                <a:solidFill>
                  <a:schemeClr val="bg1"/>
                </a:solidFill>
                <a:latin typeface="Montserrat" panose="00000500000000000000" pitchFamily="2" charset="0"/>
              </a:rPr>
              <a:t>:- The email contains a link or attachment that, when clicked, triggers the next step.</a:t>
            </a:r>
          </a:p>
          <a:p>
            <a:endParaRPr lang="en-US" sz="1800" dirty="0">
              <a:solidFill>
                <a:schemeClr val="bg1"/>
              </a:solidFill>
              <a:latin typeface="Montserrat" panose="00000500000000000000" pitchFamily="2" charset="0"/>
            </a:endParaRPr>
          </a:p>
          <a:p>
            <a:r>
              <a:rPr lang="en-US" sz="1800" b="1" dirty="0">
                <a:solidFill>
                  <a:schemeClr val="bg1"/>
                </a:solidFill>
                <a:latin typeface="Montserrat" panose="00000500000000000000" pitchFamily="2" charset="0"/>
              </a:rPr>
              <a:t>Fake Website</a:t>
            </a:r>
            <a:r>
              <a:rPr lang="en-US" sz="1800" dirty="0">
                <a:solidFill>
                  <a:schemeClr val="bg1"/>
                </a:solidFill>
                <a:latin typeface="Montserrat" panose="00000500000000000000" pitchFamily="2" charset="0"/>
              </a:rPr>
              <a:t>:- This link leads to a fraud website, duplicating the look and feel of a legitimate website.</a:t>
            </a:r>
          </a:p>
          <a:p>
            <a:pPr marL="0" indent="0">
              <a:buNone/>
            </a:pPr>
            <a:endParaRPr lang="en-US" sz="1800" dirty="0">
              <a:solidFill>
                <a:schemeClr val="bg1"/>
              </a:solidFill>
              <a:latin typeface="Montserrat" panose="00000500000000000000" pitchFamily="2" charset="0"/>
            </a:endParaRPr>
          </a:p>
          <a:p>
            <a:r>
              <a:rPr lang="en-US" sz="1800" b="1" dirty="0">
                <a:solidFill>
                  <a:schemeClr val="bg1"/>
                </a:solidFill>
                <a:latin typeface="Montserrat" panose="00000500000000000000" pitchFamily="2" charset="0"/>
              </a:rPr>
              <a:t>Information</a:t>
            </a:r>
            <a:r>
              <a:rPr lang="en-US" sz="1800" dirty="0">
                <a:solidFill>
                  <a:schemeClr val="bg1"/>
                </a:solidFill>
                <a:latin typeface="Montserrat" panose="00000500000000000000" pitchFamily="2" charset="0"/>
              </a:rPr>
              <a:t> </a:t>
            </a:r>
            <a:r>
              <a:rPr lang="en-US" sz="1800" b="1" dirty="0">
                <a:solidFill>
                  <a:schemeClr val="bg1"/>
                </a:solidFill>
                <a:latin typeface="Montserrat" panose="00000500000000000000" pitchFamily="2" charset="0"/>
              </a:rPr>
              <a:t>Sharing</a:t>
            </a:r>
            <a:r>
              <a:rPr lang="en-US" sz="1800" dirty="0">
                <a:solidFill>
                  <a:schemeClr val="bg1"/>
                </a:solidFill>
                <a:latin typeface="Montserrat" panose="00000500000000000000" pitchFamily="2" charset="0"/>
              </a:rPr>
              <a:t>:- Unaware of deception, the victim enters their login, personal details on fake site.</a:t>
            </a:r>
          </a:p>
          <a:p>
            <a:pPr marL="0" indent="0">
              <a:buNone/>
            </a:pPr>
            <a:endParaRPr lang="en-US" sz="1800" dirty="0">
              <a:solidFill>
                <a:schemeClr val="bg1"/>
              </a:solidFill>
              <a:latin typeface="Montserrat" panose="00000500000000000000" pitchFamily="2" charset="0"/>
            </a:endParaRPr>
          </a:p>
          <a:p>
            <a:r>
              <a:rPr lang="en-US" sz="1800" b="1" dirty="0">
                <a:solidFill>
                  <a:schemeClr val="bg1"/>
                </a:solidFill>
                <a:latin typeface="Montserrat" panose="00000500000000000000" pitchFamily="2" charset="0"/>
              </a:rPr>
              <a:t>Data Theft</a:t>
            </a:r>
            <a:r>
              <a:rPr lang="en-US" sz="1800" dirty="0">
                <a:solidFill>
                  <a:schemeClr val="bg1"/>
                </a:solidFill>
                <a:latin typeface="Montserrat" panose="00000500000000000000" pitchFamily="2" charset="0"/>
              </a:rPr>
              <a:t>:- The Attacker successfully captures the entered information for malicious purposes.</a:t>
            </a:r>
            <a:endParaRPr lang="en-US" dirty="0">
              <a:solidFill>
                <a:schemeClr val="bg1"/>
              </a:solidFill>
              <a:latin typeface="Montserrat" panose="00000500000000000000" pitchFamily="2" charset="0"/>
            </a:endParaRPr>
          </a:p>
        </p:txBody>
      </p:sp>
      <p:pic>
        <p:nvPicPr>
          <p:cNvPr id="7" name="Picture 6">
            <a:extLst>
              <a:ext uri="{FF2B5EF4-FFF2-40B4-BE49-F238E27FC236}">
                <a16:creationId xmlns:a16="http://schemas.microsoft.com/office/drawing/2014/main" id="{85F1F0C4-B292-4FA9-996F-4326E87AB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5178"/>
            <a:ext cx="5503259" cy="3907099"/>
          </a:xfrm>
          <a:prstGeom prst="rect">
            <a:avLst/>
          </a:prstGeom>
        </p:spPr>
      </p:pic>
    </p:spTree>
    <p:extLst>
      <p:ext uri="{BB962C8B-B14F-4D97-AF65-F5344CB8AC3E}">
        <p14:creationId xmlns:p14="http://schemas.microsoft.com/office/powerpoint/2010/main" val="3491855377"/>
      </p:ext>
    </p:extLst>
  </p:cSld>
  <p:clrMapOvr>
    <a:masterClrMapping/>
  </p:clrMapOvr>
  <mc:AlternateContent xmlns:mc="http://schemas.openxmlformats.org/markup-compatibility/2006">
    <mc:Choice xmlns:p14="http://schemas.microsoft.com/office/powerpoint/2010/main" Requires="p14">
      <p:transition spd="slow" p14:dur="30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EBCC4735-E868-4B35-B685-38A626C44144}"/>
              </a:ext>
            </a:extLst>
          </p:cNvPr>
          <p:cNvGrpSpPr/>
          <p:nvPr/>
        </p:nvGrpSpPr>
        <p:grpSpPr>
          <a:xfrm>
            <a:off x="-1018155" y="0"/>
            <a:ext cx="2775284" cy="6858000"/>
            <a:chOff x="10010272" y="0"/>
            <a:chExt cx="2775284" cy="6858000"/>
          </a:xfrm>
        </p:grpSpPr>
        <p:sp>
          <p:nvSpPr>
            <p:cNvPr id="21" name="!!Freeform: Shape 20">
              <a:extLst>
                <a:ext uri="{FF2B5EF4-FFF2-40B4-BE49-F238E27FC236}">
                  <a16:creationId xmlns:a16="http://schemas.microsoft.com/office/drawing/2014/main" id="{EB1E4BF4-2BF5-453B-B216-CE345075E199}"/>
                </a:ext>
              </a:extLst>
            </p:cNvPr>
            <p:cNvSpPr/>
            <p:nvPr/>
          </p:nvSpPr>
          <p:spPr>
            <a:xfrm>
              <a:off x="10010272" y="0"/>
              <a:ext cx="2775284" cy="6858000"/>
            </a:xfrm>
            <a:custGeom>
              <a:avLst/>
              <a:gdLst>
                <a:gd name="connsiteX0" fmla="*/ 0 w 2775284"/>
                <a:gd name="connsiteY0" fmla="*/ 0 h 6858000"/>
                <a:gd name="connsiteX1" fmla="*/ 2502568 w 2775284"/>
                <a:gd name="connsiteY1" fmla="*/ 0 h 6858000"/>
                <a:gd name="connsiteX2" fmla="*/ 2502568 w 2775284"/>
                <a:gd name="connsiteY2" fmla="*/ 818148 h 6858000"/>
                <a:gd name="connsiteX3" fmla="*/ 2775284 w 2775284"/>
                <a:gd name="connsiteY3" fmla="*/ 1235243 h 6858000"/>
                <a:gd name="connsiteX4" fmla="*/ 2502568 w 2775284"/>
                <a:gd name="connsiteY4" fmla="*/ 1652338 h 6858000"/>
                <a:gd name="connsiteX5" fmla="*/ 2502568 w 2775284"/>
                <a:gd name="connsiteY5" fmla="*/ 6858000 h 6858000"/>
                <a:gd name="connsiteX6" fmla="*/ 0 w 277528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5284" h="6858000">
                  <a:moveTo>
                    <a:pt x="0" y="0"/>
                  </a:moveTo>
                  <a:lnTo>
                    <a:pt x="2502568" y="0"/>
                  </a:lnTo>
                  <a:lnTo>
                    <a:pt x="2502568" y="818148"/>
                  </a:lnTo>
                  <a:lnTo>
                    <a:pt x="2775284" y="1235243"/>
                  </a:lnTo>
                  <a:lnTo>
                    <a:pt x="2502568" y="1652338"/>
                  </a:lnTo>
                  <a:lnTo>
                    <a:pt x="2502568" y="6858000"/>
                  </a:lnTo>
                  <a:lnTo>
                    <a:pt x="0" y="6858000"/>
                  </a:lnTo>
                  <a:close/>
                </a:path>
              </a:pathLst>
            </a:custGeom>
            <a:solidFill>
              <a:schemeClr val="accent5">
                <a:lumMod val="50000"/>
              </a:schemeClr>
            </a:solidFill>
            <a:ln>
              <a:noFill/>
            </a:ln>
            <a:effectLst>
              <a:outerShdw blurRad="1397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endParaRPr lang="en-IN"/>
            </a:p>
          </p:txBody>
        </p:sp>
        <p:sp>
          <p:nvSpPr>
            <p:cNvPr id="43" name="TextBox 42">
              <a:extLst>
                <a:ext uri="{FF2B5EF4-FFF2-40B4-BE49-F238E27FC236}">
                  <a16:creationId xmlns:a16="http://schemas.microsoft.com/office/drawing/2014/main" id="{5A375175-FB4E-445C-87F8-A8ACFA53D2FE}"/>
                </a:ext>
              </a:extLst>
            </p:cNvPr>
            <p:cNvSpPr txBox="1"/>
            <p:nvPr/>
          </p:nvSpPr>
          <p:spPr>
            <a:xfrm>
              <a:off x="10699416" y="490578"/>
              <a:ext cx="1344706" cy="1477328"/>
            </a:xfrm>
            <a:prstGeom prst="rect">
              <a:avLst/>
            </a:prstGeom>
            <a:noFill/>
          </p:spPr>
          <p:txBody>
            <a:bodyPr wrap="square" rtlCol="0">
              <a:spAutoFit/>
            </a:bodyPr>
            <a:lstStyle/>
            <a:p>
              <a:pPr algn="ctr"/>
              <a:r>
                <a:rPr lang="en-US" sz="9000" b="1" dirty="0">
                  <a:solidFill>
                    <a:schemeClr val="bg1"/>
                  </a:solidFill>
                  <a:latin typeface="Montserrat" panose="00000500000000000000" pitchFamily="2" charset="0"/>
                </a:rPr>
                <a:t>E</a:t>
              </a:r>
              <a:endParaRPr lang="en-IN" sz="9000" b="1" dirty="0">
                <a:solidFill>
                  <a:schemeClr val="bg1"/>
                </a:solidFill>
                <a:latin typeface="Montserrat" panose="00000500000000000000" pitchFamily="2" charset="0"/>
              </a:endParaRPr>
            </a:p>
          </p:txBody>
        </p:sp>
        <p:sp>
          <p:nvSpPr>
            <p:cNvPr id="44" name="TextBox 43">
              <a:extLst>
                <a:ext uri="{FF2B5EF4-FFF2-40B4-BE49-F238E27FC236}">
                  <a16:creationId xmlns:a16="http://schemas.microsoft.com/office/drawing/2014/main" id="{C3F72E08-346A-4C55-A579-2BD469B590EE}"/>
                </a:ext>
              </a:extLst>
            </p:cNvPr>
            <p:cNvSpPr txBox="1"/>
            <p:nvPr/>
          </p:nvSpPr>
          <p:spPr>
            <a:xfrm>
              <a:off x="10281661" y="2462213"/>
              <a:ext cx="2011681" cy="369332"/>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SHARE IDEA</a:t>
              </a:r>
              <a:endParaRPr lang="en-IN" b="1" dirty="0">
                <a:solidFill>
                  <a:schemeClr val="bg1"/>
                </a:solidFill>
                <a:latin typeface="Montserrat" panose="00000500000000000000" pitchFamily="2" charset="0"/>
              </a:endParaRPr>
            </a:p>
          </p:txBody>
        </p:sp>
        <p:sp>
          <p:nvSpPr>
            <p:cNvPr id="45" name="TextBox 44">
              <a:extLst>
                <a:ext uri="{FF2B5EF4-FFF2-40B4-BE49-F238E27FC236}">
                  <a16:creationId xmlns:a16="http://schemas.microsoft.com/office/drawing/2014/main" id="{9263DFA2-DC5F-45EA-BC13-B7570F8E43A4}"/>
                </a:ext>
              </a:extLst>
            </p:cNvPr>
            <p:cNvSpPr txBox="1"/>
            <p:nvPr/>
          </p:nvSpPr>
          <p:spPr>
            <a:xfrm>
              <a:off x="10193699" y="3425548"/>
              <a:ext cx="2084957" cy="1323439"/>
            </a:xfrm>
            <a:prstGeom prst="rect">
              <a:avLst/>
            </a:prstGeom>
            <a:noFill/>
          </p:spPr>
          <p:txBody>
            <a:bodyPr wrap="square" rtlCol="0">
              <a:spAutoFit/>
            </a:bodyPr>
            <a:lstStyle/>
            <a:p>
              <a:pPr algn="just"/>
              <a:r>
                <a:rPr lang="en-US" sz="1600" dirty="0">
                  <a:solidFill>
                    <a:schemeClr val="bg1"/>
                  </a:solidFill>
                  <a:latin typeface="Montserrat" panose="00000500000000000000" pitchFamily="2" charset="0"/>
                </a:rPr>
                <a:t>Share idea in the best way possible. By Telling a story or by explaining a real life example.</a:t>
              </a:r>
              <a:endParaRPr lang="en-IN" sz="1600" dirty="0">
                <a:solidFill>
                  <a:schemeClr val="bg1"/>
                </a:solidFill>
                <a:latin typeface="Montserrat" panose="00000500000000000000" pitchFamily="2" charset="0"/>
              </a:endParaRPr>
            </a:p>
          </p:txBody>
        </p:sp>
        <p:pic>
          <p:nvPicPr>
            <p:cNvPr id="46" name="Graphic 45" descr="Customer review with solid fill">
              <a:extLst>
                <a:ext uri="{FF2B5EF4-FFF2-40B4-BE49-F238E27FC236}">
                  <a16:creationId xmlns:a16="http://schemas.microsoft.com/office/drawing/2014/main" id="{2DAB2E82-9774-4A18-BA89-1D6A2E5CBA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78978" y="5643277"/>
              <a:ext cx="914400" cy="914400"/>
            </a:xfrm>
            <a:prstGeom prst="rect">
              <a:avLst/>
            </a:prstGeom>
          </p:spPr>
        </p:pic>
      </p:grpSp>
      <p:grpSp>
        <p:nvGrpSpPr>
          <p:cNvPr id="50" name="!!Group 49">
            <a:extLst>
              <a:ext uri="{FF2B5EF4-FFF2-40B4-BE49-F238E27FC236}">
                <a16:creationId xmlns:a16="http://schemas.microsoft.com/office/drawing/2014/main" id="{CC75B4AC-2711-4BBF-87BE-D07DA259FC09}"/>
              </a:ext>
            </a:extLst>
          </p:cNvPr>
          <p:cNvGrpSpPr/>
          <p:nvPr/>
        </p:nvGrpSpPr>
        <p:grpSpPr>
          <a:xfrm>
            <a:off x="-1290913" y="28058"/>
            <a:ext cx="2775284" cy="6858000"/>
            <a:chOff x="7507704" y="0"/>
            <a:chExt cx="2775284" cy="6858000"/>
          </a:xfrm>
        </p:grpSpPr>
        <p:sp>
          <p:nvSpPr>
            <p:cNvPr id="20" name="!!Freeform: Shape 19">
              <a:extLst>
                <a:ext uri="{FF2B5EF4-FFF2-40B4-BE49-F238E27FC236}">
                  <a16:creationId xmlns:a16="http://schemas.microsoft.com/office/drawing/2014/main" id="{1EF62527-5A70-49B6-AC87-A8F4AEB0971C}"/>
                </a:ext>
              </a:extLst>
            </p:cNvPr>
            <p:cNvSpPr/>
            <p:nvPr/>
          </p:nvSpPr>
          <p:spPr>
            <a:xfrm>
              <a:off x="7507704" y="0"/>
              <a:ext cx="2775284" cy="6858000"/>
            </a:xfrm>
            <a:custGeom>
              <a:avLst/>
              <a:gdLst>
                <a:gd name="connsiteX0" fmla="*/ 0 w 2775284"/>
                <a:gd name="connsiteY0" fmla="*/ 0 h 6858000"/>
                <a:gd name="connsiteX1" fmla="*/ 2502568 w 2775284"/>
                <a:gd name="connsiteY1" fmla="*/ 0 h 6858000"/>
                <a:gd name="connsiteX2" fmla="*/ 2502568 w 2775284"/>
                <a:gd name="connsiteY2" fmla="*/ 818148 h 6858000"/>
                <a:gd name="connsiteX3" fmla="*/ 2775284 w 2775284"/>
                <a:gd name="connsiteY3" fmla="*/ 1235243 h 6858000"/>
                <a:gd name="connsiteX4" fmla="*/ 2502568 w 2775284"/>
                <a:gd name="connsiteY4" fmla="*/ 1652338 h 6858000"/>
                <a:gd name="connsiteX5" fmla="*/ 2502568 w 2775284"/>
                <a:gd name="connsiteY5" fmla="*/ 6858000 h 6858000"/>
                <a:gd name="connsiteX6" fmla="*/ 0 w 277528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5284" h="6858000">
                  <a:moveTo>
                    <a:pt x="0" y="0"/>
                  </a:moveTo>
                  <a:lnTo>
                    <a:pt x="2502568" y="0"/>
                  </a:lnTo>
                  <a:lnTo>
                    <a:pt x="2502568" y="818148"/>
                  </a:lnTo>
                  <a:lnTo>
                    <a:pt x="2775284" y="1235243"/>
                  </a:lnTo>
                  <a:lnTo>
                    <a:pt x="2502568" y="1652338"/>
                  </a:lnTo>
                  <a:lnTo>
                    <a:pt x="2502568" y="6858000"/>
                  </a:lnTo>
                  <a:lnTo>
                    <a:pt x="0" y="6858000"/>
                  </a:lnTo>
                  <a:close/>
                </a:path>
              </a:pathLst>
            </a:custGeom>
            <a:solidFill>
              <a:srgbClr val="0070C0"/>
            </a:solidFill>
            <a:ln>
              <a:noFill/>
            </a:ln>
            <a:effectLst>
              <a:outerShdw blurRad="1397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55CCCD24-0683-4279-97B0-15DDA002E464}"/>
                </a:ext>
              </a:extLst>
            </p:cNvPr>
            <p:cNvSpPr txBox="1"/>
            <p:nvPr/>
          </p:nvSpPr>
          <p:spPr>
            <a:xfrm>
              <a:off x="8328597" y="489246"/>
              <a:ext cx="1344706" cy="1477328"/>
            </a:xfrm>
            <a:prstGeom prst="rect">
              <a:avLst/>
            </a:prstGeom>
            <a:noFill/>
          </p:spPr>
          <p:txBody>
            <a:bodyPr wrap="square" rtlCol="0">
              <a:spAutoFit/>
            </a:bodyPr>
            <a:lstStyle/>
            <a:p>
              <a:pPr algn="ctr"/>
              <a:r>
                <a:rPr lang="en-US" sz="9000" b="1" dirty="0">
                  <a:solidFill>
                    <a:schemeClr val="bg1"/>
                  </a:solidFill>
                  <a:latin typeface="Montserrat" panose="00000500000000000000" pitchFamily="2" charset="0"/>
                </a:rPr>
                <a:t>D</a:t>
              </a:r>
              <a:endParaRPr lang="en-IN" sz="9000" b="1" dirty="0">
                <a:solidFill>
                  <a:schemeClr val="bg1"/>
                </a:solidFill>
                <a:latin typeface="Montserrat" panose="00000500000000000000" pitchFamily="2" charset="0"/>
              </a:endParaRPr>
            </a:p>
          </p:txBody>
        </p:sp>
        <p:sp>
          <p:nvSpPr>
            <p:cNvPr id="40" name="TextBox 39">
              <a:extLst>
                <a:ext uri="{FF2B5EF4-FFF2-40B4-BE49-F238E27FC236}">
                  <a16:creationId xmlns:a16="http://schemas.microsoft.com/office/drawing/2014/main" id="{258536DF-ADE1-4B0C-8F0F-BCA1C531E330}"/>
                </a:ext>
              </a:extLst>
            </p:cNvPr>
            <p:cNvSpPr txBox="1"/>
            <p:nvPr/>
          </p:nvSpPr>
          <p:spPr>
            <a:xfrm>
              <a:off x="7859735" y="2455819"/>
              <a:ext cx="2011681" cy="646331"/>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SLIDES ARE JUST A TOOL</a:t>
              </a:r>
              <a:endParaRPr lang="en-IN" b="1" dirty="0">
                <a:solidFill>
                  <a:schemeClr val="bg1"/>
                </a:solidFill>
                <a:latin typeface="Montserrat" panose="00000500000000000000" pitchFamily="2" charset="0"/>
              </a:endParaRPr>
            </a:p>
          </p:txBody>
        </p:sp>
        <p:sp>
          <p:nvSpPr>
            <p:cNvPr id="41" name="TextBox 40">
              <a:extLst>
                <a:ext uri="{FF2B5EF4-FFF2-40B4-BE49-F238E27FC236}">
                  <a16:creationId xmlns:a16="http://schemas.microsoft.com/office/drawing/2014/main" id="{9C089EA6-2028-4D40-9CC1-489F24DF7CB3}"/>
                </a:ext>
              </a:extLst>
            </p:cNvPr>
            <p:cNvSpPr txBox="1"/>
            <p:nvPr/>
          </p:nvSpPr>
          <p:spPr>
            <a:xfrm>
              <a:off x="7859735" y="3425548"/>
              <a:ext cx="2011681" cy="1815882"/>
            </a:xfrm>
            <a:prstGeom prst="rect">
              <a:avLst/>
            </a:prstGeom>
            <a:noFill/>
          </p:spPr>
          <p:txBody>
            <a:bodyPr wrap="square" rtlCol="0">
              <a:spAutoFit/>
            </a:bodyPr>
            <a:lstStyle/>
            <a:p>
              <a:pPr algn="just"/>
              <a:r>
                <a:rPr lang="en-US" sz="1600" b="0" i="0" dirty="0">
                  <a:solidFill>
                    <a:schemeClr val="bg1"/>
                  </a:solidFill>
                  <a:effectLst/>
                  <a:latin typeface="Montserrat" panose="00000500000000000000" pitchFamily="2" charset="0"/>
                </a:rPr>
                <a:t>You can use the medium of a presentation to help transfer your message, but it cannot do the job for you.</a:t>
              </a:r>
              <a:endParaRPr lang="en-IN" sz="1600" dirty="0">
                <a:solidFill>
                  <a:schemeClr val="bg1"/>
                </a:solidFill>
                <a:latin typeface="Montserrat" panose="00000500000000000000" pitchFamily="2" charset="0"/>
              </a:endParaRPr>
            </a:p>
          </p:txBody>
        </p:sp>
        <p:pic>
          <p:nvPicPr>
            <p:cNvPr id="42" name="Graphic 41" descr="Presentation with bar chart with solid fill">
              <a:extLst>
                <a:ext uri="{FF2B5EF4-FFF2-40B4-BE49-F238E27FC236}">
                  <a16:creationId xmlns:a16="http://schemas.microsoft.com/office/drawing/2014/main" id="{E2F22DD3-5A58-4464-8A9B-4AE7AF4A77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322352" y="5289097"/>
              <a:ext cx="914400" cy="914400"/>
            </a:xfrm>
            <a:prstGeom prst="rect">
              <a:avLst/>
            </a:prstGeom>
          </p:spPr>
        </p:pic>
      </p:grpSp>
      <p:grpSp>
        <p:nvGrpSpPr>
          <p:cNvPr id="49" name="!!Group 48">
            <a:extLst>
              <a:ext uri="{FF2B5EF4-FFF2-40B4-BE49-F238E27FC236}">
                <a16:creationId xmlns:a16="http://schemas.microsoft.com/office/drawing/2014/main" id="{6E3F1638-178D-45BB-9AE8-7FC333666CAB}"/>
              </a:ext>
            </a:extLst>
          </p:cNvPr>
          <p:cNvGrpSpPr/>
          <p:nvPr/>
        </p:nvGrpSpPr>
        <p:grpSpPr>
          <a:xfrm>
            <a:off x="-1536272" y="28058"/>
            <a:ext cx="2759242" cy="6858000"/>
            <a:chOff x="5005136" y="0"/>
            <a:chExt cx="2759242" cy="6858000"/>
          </a:xfrm>
        </p:grpSpPr>
        <p:sp>
          <p:nvSpPr>
            <p:cNvPr id="19" name="!!Freeform: Shape 18">
              <a:extLst>
                <a:ext uri="{FF2B5EF4-FFF2-40B4-BE49-F238E27FC236}">
                  <a16:creationId xmlns:a16="http://schemas.microsoft.com/office/drawing/2014/main" id="{64870A0A-4928-4A62-ABB4-F8C7A84190AD}"/>
                </a:ext>
              </a:extLst>
            </p:cNvPr>
            <p:cNvSpPr/>
            <p:nvPr/>
          </p:nvSpPr>
          <p:spPr>
            <a:xfrm rot="5400000">
              <a:off x="2955757" y="2049379"/>
              <a:ext cx="6858000" cy="2759242"/>
            </a:xfrm>
            <a:custGeom>
              <a:avLst/>
              <a:gdLst>
                <a:gd name="connsiteX0" fmla="*/ 0 w 6858000"/>
                <a:gd name="connsiteY0" fmla="*/ 2759242 h 2759242"/>
                <a:gd name="connsiteX1" fmla="*/ 0 w 6858000"/>
                <a:gd name="connsiteY1" fmla="*/ 256674 h 2759242"/>
                <a:gd name="connsiteX2" fmla="*/ 842683 w 6858000"/>
                <a:gd name="connsiteY2" fmla="*/ 256674 h 2759242"/>
                <a:gd name="connsiteX3" fmla="*/ 1235243 w 6858000"/>
                <a:gd name="connsiteY3" fmla="*/ 0 h 2759242"/>
                <a:gd name="connsiteX4" fmla="*/ 1627803 w 6858000"/>
                <a:gd name="connsiteY4" fmla="*/ 256674 h 2759242"/>
                <a:gd name="connsiteX5" fmla="*/ 6858000 w 6858000"/>
                <a:gd name="connsiteY5" fmla="*/ 256674 h 2759242"/>
                <a:gd name="connsiteX6" fmla="*/ 6858000 w 6858000"/>
                <a:gd name="connsiteY6" fmla="*/ 2759242 h 275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759242">
                  <a:moveTo>
                    <a:pt x="0" y="2759242"/>
                  </a:moveTo>
                  <a:lnTo>
                    <a:pt x="0" y="256674"/>
                  </a:lnTo>
                  <a:lnTo>
                    <a:pt x="842683" y="256674"/>
                  </a:lnTo>
                  <a:lnTo>
                    <a:pt x="1235243" y="0"/>
                  </a:lnTo>
                  <a:lnTo>
                    <a:pt x="1627803" y="256674"/>
                  </a:lnTo>
                  <a:lnTo>
                    <a:pt x="6858000" y="256674"/>
                  </a:lnTo>
                  <a:lnTo>
                    <a:pt x="6858000" y="2759242"/>
                  </a:lnTo>
                  <a:close/>
                </a:path>
              </a:pathLst>
            </a:custGeom>
            <a:solidFill>
              <a:srgbClr val="00B0F0"/>
            </a:solidFill>
            <a:ln>
              <a:noFill/>
            </a:ln>
            <a:effectLst>
              <a:outerShdw blurRad="1397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1" name="TextBox 30">
              <a:extLst>
                <a:ext uri="{FF2B5EF4-FFF2-40B4-BE49-F238E27FC236}">
                  <a16:creationId xmlns:a16="http://schemas.microsoft.com/office/drawing/2014/main" id="{3E1C3B83-F19D-4A42-ADB8-DAB4F0D957A3}"/>
                </a:ext>
              </a:extLst>
            </p:cNvPr>
            <p:cNvSpPr txBox="1"/>
            <p:nvPr/>
          </p:nvSpPr>
          <p:spPr>
            <a:xfrm>
              <a:off x="5721518" y="396798"/>
              <a:ext cx="1344706" cy="1477328"/>
            </a:xfrm>
            <a:prstGeom prst="rect">
              <a:avLst/>
            </a:prstGeom>
            <a:noFill/>
          </p:spPr>
          <p:txBody>
            <a:bodyPr wrap="square" rtlCol="0">
              <a:spAutoFit/>
            </a:bodyPr>
            <a:lstStyle/>
            <a:p>
              <a:pPr algn="ctr"/>
              <a:r>
                <a:rPr lang="en-US" sz="9000" b="1" dirty="0">
                  <a:solidFill>
                    <a:schemeClr val="bg1"/>
                  </a:solidFill>
                  <a:latin typeface="Montserrat" panose="00000500000000000000" pitchFamily="2" charset="0"/>
                </a:rPr>
                <a:t>C</a:t>
              </a:r>
              <a:endParaRPr lang="en-IN" sz="9000" b="1" dirty="0">
                <a:solidFill>
                  <a:schemeClr val="bg1"/>
                </a:solidFill>
                <a:latin typeface="Montserrat" panose="00000500000000000000" pitchFamily="2" charset="0"/>
              </a:endParaRPr>
            </a:p>
          </p:txBody>
        </p:sp>
        <p:sp>
          <p:nvSpPr>
            <p:cNvPr id="32" name="TextBox 31">
              <a:extLst>
                <a:ext uri="{FF2B5EF4-FFF2-40B4-BE49-F238E27FC236}">
                  <a16:creationId xmlns:a16="http://schemas.microsoft.com/office/drawing/2014/main" id="{19D38394-CF08-4AEB-AE9A-D1395810467D}"/>
                </a:ext>
              </a:extLst>
            </p:cNvPr>
            <p:cNvSpPr txBox="1"/>
            <p:nvPr/>
          </p:nvSpPr>
          <p:spPr>
            <a:xfrm>
              <a:off x="5283991" y="2458851"/>
              <a:ext cx="2011681" cy="369332"/>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BE SPECIFIC</a:t>
              </a:r>
              <a:endParaRPr lang="en-IN" b="1" dirty="0">
                <a:solidFill>
                  <a:schemeClr val="bg1"/>
                </a:solidFill>
                <a:latin typeface="Montserrat" panose="00000500000000000000" pitchFamily="2" charset="0"/>
              </a:endParaRPr>
            </a:p>
          </p:txBody>
        </p:sp>
        <p:sp>
          <p:nvSpPr>
            <p:cNvPr id="33" name="TextBox 32">
              <a:extLst>
                <a:ext uri="{FF2B5EF4-FFF2-40B4-BE49-F238E27FC236}">
                  <a16:creationId xmlns:a16="http://schemas.microsoft.com/office/drawing/2014/main" id="{85A85A0A-9E3C-42B5-9AA7-436DE646D968}"/>
                </a:ext>
              </a:extLst>
            </p:cNvPr>
            <p:cNvSpPr txBox="1"/>
            <p:nvPr/>
          </p:nvSpPr>
          <p:spPr>
            <a:xfrm>
              <a:off x="5283991" y="3414971"/>
              <a:ext cx="2011681" cy="1815882"/>
            </a:xfrm>
            <a:prstGeom prst="rect">
              <a:avLst/>
            </a:prstGeom>
            <a:noFill/>
          </p:spPr>
          <p:txBody>
            <a:bodyPr wrap="square" rtlCol="0">
              <a:spAutoFit/>
            </a:bodyPr>
            <a:lstStyle/>
            <a:p>
              <a:pPr algn="just"/>
              <a:r>
                <a:rPr lang="en-US" sz="1600" dirty="0">
                  <a:solidFill>
                    <a:schemeClr val="bg1"/>
                  </a:solidFill>
                  <a:latin typeface="Montserrat" panose="00000500000000000000" pitchFamily="2" charset="0"/>
                </a:rPr>
                <a:t>People need to know what to expect in order to get involved and interested in what you have to say.</a:t>
              </a:r>
              <a:endParaRPr lang="en-IN" sz="1600" dirty="0">
                <a:solidFill>
                  <a:schemeClr val="bg1"/>
                </a:solidFill>
                <a:latin typeface="Montserrat" panose="00000500000000000000" pitchFamily="2" charset="0"/>
              </a:endParaRPr>
            </a:p>
          </p:txBody>
        </p:sp>
        <p:pic>
          <p:nvPicPr>
            <p:cNvPr id="34" name="Graphic 33" descr="Classroom with solid fill">
              <a:extLst>
                <a:ext uri="{FF2B5EF4-FFF2-40B4-BE49-F238E27FC236}">
                  <a16:creationId xmlns:a16="http://schemas.microsoft.com/office/drawing/2014/main" id="{61F62FFA-1B96-411B-96A3-21BFB1E1917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19366" y="5289791"/>
              <a:ext cx="914400" cy="914400"/>
            </a:xfrm>
            <a:prstGeom prst="rect">
              <a:avLst/>
            </a:prstGeom>
          </p:spPr>
        </p:pic>
      </p:grpSp>
      <p:grpSp>
        <p:nvGrpSpPr>
          <p:cNvPr id="48" name="!!Group 47">
            <a:extLst>
              <a:ext uri="{FF2B5EF4-FFF2-40B4-BE49-F238E27FC236}">
                <a16:creationId xmlns:a16="http://schemas.microsoft.com/office/drawing/2014/main" id="{78080338-FCE8-4609-ACCB-71F21886E1A1}"/>
              </a:ext>
            </a:extLst>
          </p:cNvPr>
          <p:cNvGrpSpPr/>
          <p:nvPr/>
        </p:nvGrpSpPr>
        <p:grpSpPr>
          <a:xfrm>
            <a:off x="-1797672" y="14029"/>
            <a:ext cx="2767263" cy="6858000"/>
            <a:chOff x="2502568" y="0"/>
            <a:chExt cx="2767263" cy="6858000"/>
          </a:xfrm>
        </p:grpSpPr>
        <p:sp>
          <p:nvSpPr>
            <p:cNvPr id="18" name="!!Freeform: Shape 17">
              <a:extLst>
                <a:ext uri="{FF2B5EF4-FFF2-40B4-BE49-F238E27FC236}">
                  <a16:creationId xmlns:a16="http://schemas.microsoft.com/office/drawing/2014/main" id="{47ED635D-30A6-462A-A595-2381FA26ED51}"/>
                </a:ext>
              </a:extLst>
            </p:cNvPr>
            <p:cNvSpPr/>
            <p:nvPr/>
          </p:nvSpPr>
          <p:spPr>
            <a:xfrm>
              <a:off x="2502568" y="0"/>
              <a:ext cx="2767263" cy="6858000"/>
            </a:xfrm>
            <a:custGeom>
              <a:avLst/>
              <a:gdLst>
                <a:gd name="connsiteX0" fmla="*/ 0 w 2767263"/>
                <a:gd name="connsiteY0" fmla="*/ 0 h 6858000"/>
                <a:gd name="connsiteX1" fmla="*/ 2502568 w 2767263"/>
                <a:gd name="connsiteY1" fmla="*/ 0 h 6858000"/>
                <a:gd name="connsiteX2" fmla="*/ 2502568 w 2767263"/>
                <a:gd name="connsiteY2" fmla="*/ 830416 h 6858000"/>
                <a:gd name="connsiteX3" fmla="*/ 2767263 w 2767263"/>
                <a:gd name="connsiteY3" fmla="*/ 1235243 h 6858000"/>
                <a:gd name="connsiteX4" fmla="*/ 2502568 w 2767263"/>
                <a:gd name="connsiteY4" fmla="*/ 1640071 h 6858000"/>
                <a:gd name="connsiteX5" fmla="*/ 2502568 w 2767263"/>
                <a:gd name="connsiteY5" fmla="*/ 6858000 h 6858000"/>
                <a:gd name="connsiteX6" fmla="*/ 0 w 27672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7263" h="6858000">
                  <a:moveTo>
                    <a:pt x="0" y="0"/>
                  </a:moveTo>
                  <a:lnTo>
                    <a:pt x="2502568" y="0"/>
                  </a:lnTo>
                  <a:lnTo>
                    <a:pt x="2502568" y="830416"/>
                  </a:lnTo>
                  <a:lnTo>
                    <a:pt x="2767263" y="1235243"/>
                  </a:lnTo>
                  <a:lnTo>
                    <a:pt x="2502568" y="1640071"/>
                  </a:lnTo>
                  <a:lnTo>
                    <a:pt x="2502568" y="6858000"/>
                  </a:lnTo>
                  <a:lnTo>
                    <a:pt x="0" y="6858000"/>
                  </a:lnTo>
                  <a:close/>
                </a:path>
              </a:pathLst>
            </a:custGeom>
            <a:solidFill>
              <a:schemeClr val="accent5">
                <a:lumMod val="60000"/>
                <a:lumOff val="40000"/>
              </a:schemeClr>
            </a:solidFill>
            <a:ln>
              <a:noFill/>
            </a:ln>
            <a:effectLst>
              <a:outerShdw blurRad="1397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endParaRPr lang="en-IN"/>
            </a:p>
          </p:txBody>
        </p:sp>
        <p:sp>
          <p:nvSpPr>
            <p:cNvPr id="27" name="TextBox 26">
              <a:extLst>
                <a:ext uri="{FF2B5EF4-FFF2-40B4-BE49-F238E27FC236}">
                  <a16:creationId xmlns:a16="http://schemas.microsoft.com/office/drawing/2014/main" id="{6158884F-568F-47C9-8693-1F5768B61809}"/>
                </a:ext>
              </a:extLst>
            </p:cNvPr>
            <p:cNvSpPr txBox="1"/>
            <p:nvPr/>
          </p:nvSpPr>
          <p:spPr>
            <a:xfrm>
              <a:off x="3161680" y="489246"/>
              <a:ext cx="1344706" cy="1477328"/>
            </a:xfrm>
            <a:prstGeom prst="rect">
              <a:avLst/>
            </a:prstGeom>
            <a:noFill/>
          </p:spPr>
          <p:txBody>
            <a:bodyPr wrap="square" rtlCol="0">
              <a:spAutoFit/>
            </a:bodyPr>
            <a:lstStyle/>
            <a:p>
              <a:pPr algn="ctr"/>
              <a:r>
                <a:rPr lang="en-US" sz="9000" b="1" dirty="0">
                  <a:solidFill>
                    <a:schemeClr val="bg1"/>
                  </a:solidFill>
                  <a:latin typeface="Montserrat" panose="00000500000000000000" pitchFamily="2" charset="0"/>
                </a:rPr>
                <a:t>B</a:t>
              </a:r>
              <a:endParaRPr lang="en-IN" sz="9000" b="1" dirty="0">
                <a:solidFill>
                  <a:schemeClr val="bg1"/>
                </a:solidFill>
                <a:latin typeface="Montserrat" panose="00000500000000000000" pitchFamily="2" charset="0"/>
              </a:endParaRPr>
            </a:p>
          </p:txBody>
        </p:sp>
        <p:sp>
          <p:nvSpPr>
            <p:cNvPr id="28" name="TextBox 27">
              <a:extLst>
                <a:ext uri="{FF2B5EF4-FFF2-40B4-BE49-F238E27FC236}">
                  <a16:creationId xmlns:a16="http://schemas.microsoft.com/office/drawing/2014/main" id="{0B91A030-470C-4BBD-AAD3-327CD4BB66B6}"/>
                </a:ext>
              </a:extLst>
            </p:cNvPr>
            <p:cNvSpPr txBox="1"/>
            <p:nvPr/>
          </p:nvSpPr>
          <p:spPr>
            <a:xfrm>
              <a:off x="2709206" y="2403502"/>
              <a:ext cx="2011681" cy="923330"/>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MAKE PEOPLE ACCEPT ONE IDEA</a:t>
              </a:r>
              <a:endParaRPr lang="en-IN" b="1" dirty="0">
                <a:solidFill>
                  <a:schemeClr val="bg1"/>
                </a:solidFill>
                <a:latin typeface="Montserrat" panose="00000500000000000000" pitchFamily="2" charset="0"/>
              </a:endParaRPr>
            </a:p>
          </p:txBody>
        </p:sp>
        <p:sp>
          <p:nvSpPr>
            <p:cNvPr id="29" name="TextBox 28">
              <a:extLst>
                <a:ext uri="{FF2B5EF4-FFF2-40B4-BE49-F238E27FC236}">
                  <a16:creationId xmlns:a16="http://schemas.microsoft.com/office/drawing/2014/main" id="{D541AD72-F7B1-47AA-85A7-2AB87DCA6AEB}"/>
                </a:ext>
              </a:extLst>
            </p:cNvPr>
            <p:cNvSpPr txBox="1"/>
            <p:nvPr/>
          </p:nvSpPr>
          <p:spPr>
            <a:xfrm>
              <a:off x="2688460" y="3429000"/>
              <a:ext cx="2011681" cy="1323439"/>
            </a:xfrm>
            <a:prstGeom prst="rect">
              <a:avLst/>
            </a:prstGeom>
            <a:noFill/>
          </p:spPr>
          <p:txBody>
            <a:bodyPr wrap="square" rtlCol="0">
              <a:spAutoFit/>
            </a:bodyPr>
            <a:lstStyle/>
            <a:p>
              <a:pPr algn="just"/>
              <a:r>
                <a:rPr lang="en-US" sz="1600" dirty="0">
                  <a:solidFill>
                    <a:schemeClr val="bg1"/>
                  </a:solidFill>
                  <a:latin typeface="Montserrat" panose="00000500000000000000" pitchFamily="2" charset="0"/>
                </a:rPr>
                <a:t>People need time to absorb your ideas before going to another idea. </a:t>
              </a:r>
              <a:endParaRPr lang="en-IN" sz="1600" dirty="0">
                <a:solidFill>
                  <a:schemeClr val="bg1"/>
                </a:solidFill>
                <a:latin typeface="Montserrat" panose="00000500000000000000" pitchFamily="2" charset="0"/>
              </a:endParaRPr>
            </a:p>
          </p:txBody>
        </p:sp>
        <p:pic>
          <p:nvPicPr>
            <p:cNvPr id="30" name="Graphic 29" descr="Meeting with solid fill">
              <a:extLst>
                <a:ext uri="{FF2B5EF4-FFF2-40B4-BE49-F238E27FC236}">
                  <a16:creationId xmlns:a16="http://schemas.microsoft.com/office/drawing/2014/main" id="{2082F37C-B1A1-401A-8292-68DD821AD79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30487" y="5292548"/>
              <a:ext cx="1058733" cy="1058733"/>
            </a:xfrm>
            <a:prstGeom prst="rect">
              <a:avLst/>
            </a:prstGeom>
          </p:spPr>
        </p:pic>
      </p:grpSp>
      <p:grpSp>
        <p:nvGrpSpPr>
          <p:cNvPr id="47" name="!!Group 46">
            <a:extLst>
              <a:ext uri="{FF2B5EF4-FFF2-40B4-BE49-F238E27FC236}">
                <a16:creationId xmlns:a16="http://schemas.microsoft.com/office/drawing/2014/main" id="{EA1B6BF0-59C1-4846-B6B3-DF3869AB68A4}"/>
              </a:ext>
            </a:extLst>
          </p:cNvPr>
          <p:cNvGrpSpPr/>
          <p:nvPr/>
        </p:nvGrpSpPr>
        <p:grpSpPr>
          <a:xfrm>
            <a:off x="-2138796" y="56116"/>
            <a:ext cx="2807669" cy="6858000"/>
            <a:chOff x="102953" y="28058"/>
            <a:chExt cx="2807669" cy="6858000"/>
          </a:xfrm>
        </p:grpSpPr>
        <p:sp>
          <p:nvSpPr>
            <p:cNvPr id="17" name="!!Freeform: Shape 16">
              <a:extLst>
                <a:ext uri="{FF2B5EF4-FFF2-40B4-BE49-F238E27FC236}">
                  <a16:creationId xmlns:a16="http://schemas.microsoft.com/office/drawing/2014/main" id="{23D6FD62-36B9-4531-BA96-B3440493F55A}"/>
                </a:ext>
              </a:extLst>
            </p:cNvPr>
            <p:cNvSpPr/>
            <p:nvPr/>
          </p:nvSpPr>
          <p:spPr>
            <a:xfrm rot="5400000">
              <a:off x="-1906020" y="2069416"/>
              <a:ext cx="6858000" cy="2775284"/>
            </a:xfrm>
            <a:custGeom>
              <a:avLst/>
              <a:gdLst>
                <a:gd name="connsiteX0" fmla="*/ 0 w 6858000"/>
                <a:gd name="connsiteY0" fmla="*/ 2775284 h 2775284"/>
                <a:gd name="connsiteX1" fmla="*/ 0 w 6858000"/>
                <a:gd name="connsiteY1" fmla="*/ 272716 h 2775284"/>
                <a:gd name="connsiteX2" fmla="*/ 818148 w 6858000"/>
                <a:gd name="connsiteY2" fmla="*/ 272716 h 2775284"/>
                <a:gd name="connsiteX3" fmla="*/ 1235243 w 6858000"/>
                <a:gd name="connsiteY3" fmla="*/ 0 h 2775284"/>
                <a:gd name="connsiteX4" fmla="*/ 1652338 w 6858000"/>
                <a:gd name="connsiteY4" fmla="*/ 272716 h 2775284"/>
                <a:gd name="connsiteX5" fmla="*/ 6858000 w 6858000"/>
                <a:gd name="connsiteY5" fmla="*/ 272716 h 2775284"/>
                <a:gd name="connsiteX6" fmla="*/ 6858000 w 6858000"/>
                <a:gd name="connsiteY6" fmla="*/ 2775284 h 27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775284">
                  <a:moveTo>
                    <a:pt x="0" y="2775284"/>
                  </a:moveTo>
                  <a:lnTo>
                    <a:pt x="0" y="272716"/>
                  </a:lnTo>
                  <a:lnTo>
                    <a:pt x="818148" y="272716"/>
                  </a:lnTo>
                  <a:lnTo>
                    <a:pt x="1235243" y="0"/>
                  </a:lnTo>
                  <a:lnTo>
                    <a:pt x="1652338" y="272716"/>
                  </a:lnTo>
                  <a:lnTo>
                    <a:pt x="6858000" y="272716"/>
                  </a:lnTo>
                  <a:lnTo>
                    <a:pt x="6858000" y="2775284"/>
                  </a:lnTo>
                  <a:close/>
                </a:path>
              </a:pathLst>
            </a:custGeom>
            <a:solidFill>
              <a:schemeClr val="accent5">
                <a:lumMod val="75000"/>
              </a:schemeClr>
            </a:solidFill>
            <a:ln>
              <a:noFill/>
            </a:ln>
            <a:effectLst>
              <a:outerShdw blurRad="1397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3" name="TextBox 22">
              <a:extLst>
                <a:ext uri="{FF2B5EF4-FFF2-40B4-BE49-F238E27FC236}">
                  <a16:creationId xmlns:a16="http://schemas.microsoft.com/office/drawing/2014/main" id="{913C685D-1098-4E01-BB6B-F51EF1988D57}"/>
                </a:ext>
              </a:extLst>
            </p:cNvPr>
            <p:cNvSpPr txBox="1"/>
            <p:nvPr/>
          </p:nvSpPr>
          <p:spPr>
            <a:xfrm>
              <a:off x="556965" y="489246"/>
              <a:ext cx="1344706" cy="1477328"/>
            </a:xfrm>
            <a:prstGeom prst="rect">
              <a:avLst/>
            </a:prstGeom>
            <a:noFill/>
          </p:spPr>
          <p:txBody>
            <a:bodyPr wrap="square" rtlCol="0">
              <a:spAutoFit/>
            </a:bodyPr>
            <a:lstStyle/>
            <a:p>
              <a:pPr algn="ctr"/>
              <a:r>
                <a:rPr lang="en-US" sz="9000" b="1" dirty="0">
                  <a:solidFill>
                    <a:schemeClr val="bg1"/>
                  </a:solidFill>
                  <a:latin typeface="Montserrat" panose="00000500000000000000" pitchFamily="2" charset="0"/>
                </a:rPr>
                <a:t>1</a:t>
              </a:r>
              <a:endParaRPr lang="en-IN" sz="9000" b="1" dirty="0">
                <a:solidFill>
                  <a:schemeClr val="bg1"/>
                </a:solidFill>
                <a:latin typeface="Montserrat" panose="00000500000000000000" pitchFamily="2" charset="0"/>
              </a:endParaRPr>
            </a:p>
          </p:txBody>
        </p:sp>
        <p:sp>
          <p:nvSpPr>
            <p:cNvPr id="24" name="TextBox 23">
              <a:extLst>
                <a:ext uri="{FF2B5EF4-FFF2-40B4-BE49-F238E27FC236}">
                  <a16:creationId xmlns:a16="http://schemas.microsoft.com/office/drawing/2014/main" id="{98689BCB-E2AB-47F9-9B6B-A69EBD19ABAC}"/>
                </a:ext>
              </a:extLst>
            </p:cNvPr>
            <p:cNvSpPr txBox="1"/>
            <p:nvPr/>
          </p:nvSpPr>
          <p:spPr>
            <a:xfrm>
              <a:off x="102953" y="2462213"/>
              <a:ext cx="2118362" cy="646331"/>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PRESENT SINGLE IDEAS</a:t>
              </a:r>
              <a:endParaRPr lang="en-IN" b="1" dirty="0">
                <a:solidFill>
                  <a:schemeClr val="bg1"/>
                </a:solidFill>
                <a:latin typeface="Montserrat" panose="00000500000000000000" pitchFamily="2" charset="0"/>
              </a:endParaRPr>
            </a:p>
          </p:txBody>
        </p:sp>
        <p:sp>
          <p:nvSpPr>
            <p:cNvPr id="25" name="TextBox 24">
              <a:extLst>
                <a:ext uri="{FF2B5EF4-FFF2-40B4-BE49-F238E27FC236}">
                  <a16:creationId xmlns:a16="http://schemas.microsoft.com/office/drawing/2014/main" id="{7431BEB7-E361-4080-876C-1536AF15EA48}"/>
                </a:ext>
              </a:extLst>
            </p:cNvPr>
            <p:cNvSpPr txBox="1"/>
            <p:nvPr/>
          </p:nvSpPr>
          <p:spPr>
            <a:xfrm>
              <a:off x="258183" y="3414971"/>
              <a:ext cx="2011681" cy="1077218"/>
            </a:xfrm>
            <a:prstGeom prst="rect">
              <a:avLst/>
            </a:prstGeom>
            <a:noFill/>
          </p:spPr>
          <p:txBody>
            <a:bodyPr wrap="square" rtlCol="0">
              <a:spAutoFit/>
            </a:bodyPr>
            <a:lstStyle/>
            <a:p>
              <a:pPr algn="just"/>
              <a:r>
                <a:rPr lang="en-US" sz="1600" dirty="0">
                  <a:solidFill>
                    <a:schemeClr val="bg1"/>
                  </a:solidFill>
                  <a:latin typeface="Montserrat" panose="00000500000000000000" pitchFamily="2" charset="0"/>
                </a:rPr>
                <a:t>It is much easier for an audience to understand and follow.</a:t>
              </a:r>
              <a:endParaRPr lang="en-IN" sz="1600" dirty="0">
                <a:solidFill>
                  <a:schemeClr val="bg1"/>
                </a:solidFill>
                <a:latin typeface="Montserrat" panose="00000500000000000000" pitchFamily="2" charset="0"/>
              </a:endParaRPr>
            </a:p>
          </p:txBody>
        </p:sp>
        <p:pic>
          <p:nvPicPr>
            <p:cNvPr id="26" name="Graphic 25" descr="Lightbulb and gear with solid fill">
              <a:extLst>
                <a:ext uri="{FF2B5EF4-FFF2-40B4-BE49-F238E27FC236}">
                  <a16:creationId xmlns:a16="http://schemas.microsoft.com/office/drawing/2014/main" id="{AAD01799-B24B-4723-8BA3-8A20D1E5CDC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3313" y="5393093"/>
              <a:ext cx="857641" cy="857641"/>
            </a:xfrm>
            <a:prstGeom prst="rect">
              <a:avLst/>
            </a:prstGeom>
          </p:spPr>
        </p:pic>
      </p:grpSp>
      <p:sp>
        <p:nvSpPr>
          <p:cNvPr id="35" name="TextBox 34">
            <a:extLst>
              <a:ext uri="{FF2B5EF4-FFF2-40B4-BE49-F238E27FC236}">
                <a16:creationId xmlns:a16="http://schemas.microsoft.com/office/drawing/2014/main" id="{854C3A30-5A45-4096-8F88-F52BD4E59E74}"/>
              </a:ext>
            </a:extLst>
          </p:cNvPr>
          <p:cNvSpPr txBox="1"/>
          <p:nvPr/>
        </p:nvSpPr>
        <p:spPr>
          <a:xfrm>
            <a:off x="3048570" y="1795913"/>
            <a:ext cx="6949440" cy="2400657"/>
          </a:xfrm>
          <a:prstGeom prst="rect">
            <a:avLst/>
          </a:prstGeom>
          <a:noFill/>
        </p:spPr>
        <p:txBody>
          <a:bodyPr wrap="square" rtlCol="0" anchor="ctr">
            <a:spAutoFit/>
          </a:bodyPr>
          <a:lstStyle/>
          <a:p>
            <a:pPr algn="ctr"/>
            <a:r>
              <a:rPr lang="en-US" sz="15000" b="1" dirty="0">
                <a:solidFill>
                  <a:schemeClr val="bg1"/>
                </a:solidFill>
                <a:effectLst>
                  <a:outerShdw blurRad="165100" dist="38100" dir="2700000" algn="tl" rotWithShape="0">
                    <a:prstClr val="black">
                      <a:alpha val="36000"/>
                    </a:prstClr>
                  </a:outerShdw>
                </a:effectLst>
                <a:latin typeface="Montserrat" panose="00000500000000000000" pitchFamily="2" charset="0"/>
              </a:rPr>
              <a:t>TYPES</a:t>
            </a:r>
            <a:endParaRPr lang="en-IN" sz="15000" b="1" dirty="0">
              <a:solidFill>
                <a:schemeClr val="bg1"/>
              </a:solidFill>
              <a:effectLst>
                <a:outerShdw blurRad="165100" dist="38100" dir="2700000" algn="tl" rotWithShape="0">
                  <a:prstClr val="black">
                    <a:alpha val="36000"/>
                  </a:prstClr>
                </a:outerShdw>
              </a:effectLst>
              <a:latin typeface="Montserrat" panose="00000500000000000000" pitchFamily="2" charset="0"/>
            </a:endParaRPr>
          </a:p>
        </p:txBody>
      </p:sp>
      <p:sp>
        <p:nvSpPr>
          <p:cNvPr id="36" name="TextBox 35">
            <a:extLst>
              <a:ext uri="{FF2B5EF4-FFF2-40B4-BE49-F238E27FC236}">
                <a16:creationId xmlns:a16="http://schemas.microsoft.com/office/drawing/2014/main" id="{53209C6D-58C9-47E1-95E6-60930D331090}"/>
              </a:ext>
            </a:extLst>
          </p:cNvPr>
          <p:cNvSpPr txBox="1"/>
          <p:nvPr/>
        </p:nvSpPr>
        <p:spPr>
          <a:xfrm>
            <a:off x="2893241" y="3425548"/>
            <a:ext cx="6949440" cy="1446550"/>
          </a:xfrm>
          <a:prstGeom prst="rect">
            <a:avLst/>
          </a:prstGeom>
          <a:noFill/>
        </p:spPr>
        <p:txBody>
          <a:bodyPr wrap="square" rtlCol="0" anchor="ctr">
            <a:spAutoFit/>
          </a:bodyPr>
          <a:lstStyle/>
          <a:p>
            <a:pPr algn="ctr"/>
            <a:r>
              <a:rPr lang="en-US" sz="8800" b="1" dirty="0">
                <a:solidFill>
                  <a:srgbClr val="FFC000"/>
                </a:solidFill>
                <a:effectLst>
                  <a:outerShdw blurRad="279400" dist="177800" dir="16200000" sx="101000" sy="101000" rotWithShape="0">
                    <a:prstClr val="black">
                      <a:alpha val="39000"/>
                    </a:prstClr>
                  </a:outerShdw>
                </a:effectLst>
                <a:latin typeface="Script MT Bold" panose="03040602040607080904" pitchFamily="66" charset="0"/>
              </a:rPr>
              <a:t>Phishing</a:t>
            </a:r>
            <a:endParaRPr lang="en-IN" sz="8800" b="1" dirty="0">
              <a:solidFill>
                <a:srgbClr val="FFC000"/>
              </a:solidFill>
              <a:effectLst>
                <a:outerShdw blurRad="279400" dist="177800" dir="16200000" sx="101000" sy="101000" rotWithShape="0">
                  <a:prstClr val="black">
                    <a:alpha val="39000"/>
                  </a:prstClr>
                </a:outerShdw>
              </a:effectLst>
              <a:latin typeface="Script MT Bold" panose="03040602040607080904" pitchFamily="66" charset="0"/>
            </a:endParaRPr>
          </a:p>
        </p:txBody>
      </p:sp>
    </p:spTree>
    <p:extLst>
      <p:ext uri="{BB962C8B-B14F-4D97-AF65-F5344CB8AC3E}">
        <p14:creationId xmlns:p14="http://schemas.microsoft.com/office/powerpoint/2010/main" val="2301520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EBCC4735-E868-4B35-B685-38A626C44144}"/>
              </a:ext>
            </a:extLst>
          </p:cNvPr>
          <p:cNvGrpSpPr/>
          <p:nvPr/>
        </p:nvGrpSpPr>
        <p:grpSpPr>
          <a:xfrm>
            <a:off x="10010272" y="0"/>
            <a:ext cx="2775284" cy="6858000"/>
            <a:chOff x="10010272" y="0"/>
            <a:chExt cx="2775284" cy="6858000"/>
          </a:xfrm>
        </p:grpSpPr>
        <p:sp>
          <p:nvSpPr>
            <p:cNvPr id="21" name="!!Freeform: Shape 20">
              <a:extLst>
                <a:ext uri="{FF2B5EF4-FFF2-40B4-BE49-F238E27FC236}">
                  <a16:creationId xmlns:a16="http://schemas.microsoft.com/office/drawing/2014/main" id="{EB1E4BF4-2BF5-453B-B216-CE345075E199}"/>
                </a:ext>
              </a:extLst>
            </p:cNvPr>
            <p:cNvSpPr/>
            <p:nvPr/>
          </p:nvSpPr>
          <p:spPr>
            <a:xfrm>
              <a:off x="10010272" y="0"/>
              <a:ext cx="2775284" cy="6858000"/>
            </a:xfrm>
            <a:custGeom>
              <a:avLst/>
              <a:gdLst>
                <a:gd name="connsiteX0" fmla="*/ 0 w 2775284"/>
                <a:gd name="connsiteY0" fmla="*/ 0 h 6858000"/>
                <a:gd name="connsiteX1" fmla="*/ 2502568 w 2775284"/>
                <a:gd name="connsiteY1" fmla="*/ 0 h 6858000"/>
                <a:gd name="connsiteX2" fmla="*/ 2502568 w 2775284"/>
                <a:gd name="connsiteY2" fmla="*/ 818148 h 6858000"/>
                <a:gd name="connsiteX3" fmla="*/ 2775284 w 2775284"/>
                <a:gd name="connsiteY3" fmla="*/ 1235243 h 6858000"/>
                <a:gd name="connsiteX4" fmla="*/ 2502568 w 2775284"/>
                <a:gd name="connsiteY4" fmla="*/ 1652338 h 6858000"/>
                <a:gd name="connsiteX5" fmla="*/ 2502568 w 2775284"/>
                <a:gd name="connsiteY5" fmla="*/ 6858000 h 6858000"/>
                <a:gd name="connsiteX6" fmla="*/ 0 w 277528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5284" h="6858000">
                  <a:moveTo>
                    <a:pt x="0" y="0"/>
                  </a:moveTo>
                  <a:lnTo>
                    <a:pt x="2502568" y="0"/>
                  </a:lnTo>
                  <a:lnTo>
                    <a:pt x="2502568" y="818148"/>
                  </a:lnTo>
                  <a:lnTo>
                    <a:pt x="2775284" y="1235243"/>
                  </a:lnTo>
                  <a:lnTo>
                    <a:pt x="2502568" y="1652338"/>
                  </a:lnTo>
                  <a:lnTo>
                    <a:pt x="2502568" y="6858000"/>
                  </a:lnTo>
                  <a:lnTo>
                    <a:pt x="0" y="6858000"/>
                  </a:lnTo>
                  <a:close/>
                </a:path>
              </a:pathLst>
            </a:custGeom>
            <a:solidFill>
              <a:schemeClr val="accent5">
                <a:lumMod val="50000"/>
              </a:schemeClr>
            </a:solidFill>
            <a:ln>
              <a:noFill/>
            </a:ln>
            <a:effectLst>
              <a:outerShdw blurRad="1397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endParaRPr lang="en-IN"/>
            </a:p>
          </p:txBody>
        </p:sp>
        <p:sp>
          <p:nvSpPr>
            <p:cNvPr id="43" name="TextBox 42">
              <a:extLst>
                <a:ext uri="{FF2B5EF4-FFF2-40B4-BE49-F238E27FC236}">
                  <a16:creationId xmlns:a16="http://schemas.microsoft.com/office/drawing/2014/main" id="{5A375175-FB4E-445C-87F8-A8ACFA53D2FE}"/>
                </a:ext>
              </a:extLst>
            </p:cNvPr>
            <p:cNvSpPr txBox="1"/>
            <p:nvPr/>
          </p:nvSpPr>
          <p:spPr>
            <a:xfrm>
              <a:off x="10649416" y="489246"/>
              <a:ext cx="1344706" cy="1477328"/>
            </a:xfrm>
            <a:prstGeom prst="rect">
              <a:avLst/>
            </a:prstGeom>
            <a:noFill/>
          </p:spPr>
          <p:txBody>
            <a:bodyPr wrap="square" rtlCol="0">
              <a:spAutoFit/>
            </a:bodyPr>
            <a:lstStyle/>
            <a:p>
              <a:pPr algn="ctr"/>
              <a:r>
                <a:rPr lang="en-US" sz="9000" b="1" dirty="0">
                  <a:solidFill>
                    <a:schemeClr val="bg1"/>
                  </a:solidFill>
                  <a:latin typeface="Montserrat" panose="00000500000000000000" pitchFamily="2" charset="0"/>
                </a:rPr>
                <a:t>5</a:t>
              </a:r>
              <a:endParaRPr lang="en-IN" sz="9000" b="1" dirty="0">
                <a:solidFill>
                  <a:schemeClr val="bg1"/>
                </a:solidFill>
                <a:latin typeface="Montserrat" panose="00000500000000000000" pitchFamily="2" charset="0"/>
              </a:endParaRPr>
            </a:p>
          </p:txBody>
        </p:sp>
        <p:sp>
          <p:nvSpPr>
            <p:cNvPr id="44" name="TextBox 43">
              <a:extLst>
                <a:ext uri="{FF2B5EF4-FFF2-40B4-BE49-F238E27FC236}">
                  <a16:creationId xmlns:a16="http://schemas.microsoft.com/office/drawing/2014/main" id="{C3F72E08-346A-4C55-A579-2BD469B590EE}"/>
                </a:ext>
              </a:extLst>
            </p:cNvPr>
            <p:cNvSpPr txBox="1"/>
            <p:nvPr/>
          </p:nvSpPr>
          <p:spPr>
            <a:xfrm>
              <a:off x="10282988" y="2132653"/>
              <a:ext cx="2011681" cy="646331"/>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CLONE PHISHING</a:t>
              </a:r>
              <a:endParaRPr lang="en-IN" b="1" dirty="0">
                <a:solidFill>
                  <a:schemeClr val="bg1"/>
                </a:solidFill>
                <a:latin typeface="Montserrat" panose="00000500000000000000" pitchFamily="2" charset="0"/>
              </a:endParaRPr>
            </a:p>
          </p:txBody>
        </p:sp>
        <p:sp>
          <p:nvSpPr>
            <p:cNvPr id="45" name="TextBox 44">
              <a:extLst>
                <a:ext uri="{FF2B5EF4-FFF2-40B4-BE49-F238E27FC236}">
                  <a16:creationId xmlns:a16="http://schemas.microsoft.com/office/drawing/2014/main" id="{9263DFA2-DC5F-45EA-BC13-B7570F8E43A4}"/>
                </a:ext>
              </a:extLst>
            </p:cNvPr>
            <p:cNvSpPr txBox="1"/>
            <p:nvPr/>
          </p:nvSpPr>
          <p:spPr>
            <a:xfrm>
              <a:off x="10246349" y="2899584"/>
              <a:ext cx="2084957" cy="2554545"/>
            </a:xfrm>
            <a:prstGeom prst="rect">
              <a:avLst/>
            </a:prstGeom>
            <a:noFill/>
          </p:spPr>
          <p:txBody>
            <a:bodyPr wrap="square" rtlCol="0">
              <a:spAutoFit/>
            </a:bodyPr>
            <a:lstStyle/>
            <a:p>
              <a:pPr algn="just"/>
              <a:r>
                <a:rPr lang="en-US" sz="1600" dirty="0">
                  <a:solidFill>
                    <a:schemeClr val="bg1"/>
                  </a:solidFill>
                  <a:latin typeface="Montserrat" panose="00000500000000000000" pitchFamily="2" charset="0"/>
                </a:rPr>
                <a:t>Used to create an identical email with malicious content. The cloned email will appear to come from the original sender and will contain malicious attachments.</a:t>
              </a:r>
              <a:endParaRPr lang="en-IN" sz="1600" dirty="0">
                <a:solidFill>
                  <a:schemeClr val="bg1"/>
                </a:solidFill>
                <a:latin typeface="Montserrat" panose="00000500000000000000" pitchFamily="2" charset="0"/>
              </a:endParaRPr>
            </a:p>
          </p:txBody>
        </p:sp>
        <p:pic>
          <p:nvPicPr>
            <p:cNvPr id="46" name="Graphic 45" descr="Laptop with solid fill">
              <a:extLst>
                <a:ext uri="{FF2B5EF4-FFF2-40B4-BE49-F238E27FC236}">
                  <a16:creationId xmlns:a16="http://schemas.microsoft.com/office/drawing/2014/main" id="{2DAB2E82-9774-4A18-BA89-1D6A2E5CBA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778978" y="5643277"/>
              <a:ext cx="914400" cy="914400"/>
            </a:xfrm>
            <a:prstGeom prst="rect">
              <a:avLst/>
            </a:prstGeom>
          </p:spPr>
        </p:pic>
      </p:grpSp>
      <p:grpSp>
        <p:nvGrpSpPr>
          <p:cNvPr id="50" name="!!Group 49">
            <a:extLst>
              <a:ext uri="{FF2B5EF4-FFF2-40B4-BE49-F238E27FC236}">
                <a16:creationId xmlns:a16="http://schemas.microsoft.com/office/drawing/2014/main" id="{CC75B4AC-2711-4BBF-87BE-D07DA259FC09}"/>
              </a:ext>
            </a:extLst>
          </p:cNvPr>
          <p:cNvGrpSpPr/>
          <p:nvPr/>
        </p:nvGrpSpPr>
        <p:grpSpPr>
          <a:xfrm>
            <a:off x="7507704" y="0"/>
            <a:ext cx="2775284" cy="6858000"/>
            <a:chOff x="7507704" y="0"/>
            <a:chExt cx="2775284" cy="6858000"/>
          </a:xfrm>
        </p:grpSpPr>
        <p:sp>
          <p:nvSpPr>
            <p:cNvPr id="20" name="!!Freeform: Shape 19">
              <a:extLst>
                <a:ext uri="{FF2B5EF4-FFF2-40B4-BE49-F238E27FC236}">
                  <a16:creationId xmlns:a16="http://schemas.microsoft.com/office/drawing/2014/main" id="{1EF62527-5A70-49B6-AC87-A8F4AEB0971C}"/>
                </a:ext>
              </a:extLst>
            </p:cNvPr>
            <p:cNvSpPr/>
            <p:nvPr/>
          </p:nvSpPr>
          <p:spPr>
            <a:xfrm>
              <a:off x="7507704" y="0"/>
              <a:ext cx="2775284" cy="6858000"/>
            </a:xfrm>
            <a:custGeom>
              <a:avLst/>
              <a:gdLst>
                <a:gd name="connsiteX0" fmla="*/ 0 w 2775284"/>
                <a:gd name="connsiteY0" fmla="*/ 0 h 6858000"/>
                <a:gd name="connsiteX1" fmla="*/ 2502568 w 2775284"/>
                <a:gd name="connsiteY1" fmla="*/ 0 h 6858000"/>
                <a:gd name="connsiteX2" fmla="*/ 2502568 w 2775284"/>
                <a:gd name="connsiteY2" fmla="*/ 818148 h 6858000"/>
                <a:gd name="connsiteX3" fmla="*/ 2775284 w 2775284"/>
                <a:gd name="connsiteY3" fmla="*/ 1235243 h 6858000"/>
                <a:gd name="connsiteX4" fmla="*/ 2502568 w 2775284"/>
                <a:gd name="connsiteY4" fmla="*/ 1652338 h 6858000"/>
                <a:gd name="connsiteX5" fmla="*/ 2502568 w 2775284"/>
                <a:gd name="connsiteY5" fmla="*/ 6858000 h 6858000"/>
                <a:gd name="connsiteX6" fmla="*/ 0 w 277528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5284" h="6858000">
                  <a:moveTo>
                    <a:pt x="0" y="0"/>
                  </a:moveTo>
                  <a:lnTo>
                    <a:pt x="2502568" y="0"/>
                  </a:lnTo>
                  <a:lnTo>
                    <a:pt x="2502568" y="818148"/>
                  </a:lnTo>
                  <a:lnTo>
                    <a:pt x="2775284" y="1235243"/>
                  </a:lnTo>
                  <a:lnTo>
                    <a:pt x="2502568" y="1652338"/>
                  </a:lnTo>
                  <a:lnTo>
                    <a:pt x="2502568" y="6858000"/>
                  </a:lnTo>
                  <a:lnTo>
                    <a:pt x="0" y="6858000"/>
                  </a:lnTo>
                  <a:close/>
                </a:path>
              </a:pathLst>
            </a:custGeom>
            <a:solidFill>
              <a:srgbClr val="0070C0"/>
            </a:solidFill>
            <a:ln>
              <a:noFill/>
            </a:ln>
            <a:effectLst>
              <a:outerShdw blurRad="1397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55CCCD24-0683-4279-97B0-15DDA002E464}"/>
                </a:ext>
              </a:extLst>
            </p:cNvPr>
            <p:cNvSpPr txBox="1"/>
            <p:nvPr/>
          </p:nvSpPr>
          <p:spPr>
            <a:xfrm>
              <a:off x="8328597" y="489246"/>
              <a:ext cx="1344706" cy="1477328"/>
            </a:xfrm>
            <a:prstGeom prst="rect">
              <a:avLst/>
            </a:prstGeom>
            <a:noFill/>
          </p:spPr>
          <p:txBody>
            <a:bodyPr wrap="square" rtlCol="0">
              <a:spAutoFit/>
            </a:bodyPr>
            <a:lstStyle/>
            <a:p>
              <a:pPr algn="ctr"/>
              <a:r>
                <a:rPr lang="en-US" sz="9000" b="1" dirty="0">
                  <a:solidFill>
                    <a:schemeClr val="bg1"/>
                  </a:solidFill>
                  <a:latin typeface="Montserrat" panose="00000500000000000000" pitchFamily="2" charset="0"/>
                </a:rPr>
                <a:t>4</a:t>
              </a:r>
              <a:endParaRPr lang="en-IN" sz="9000" b="1" dirty="0">
                <a:solidFill>
                  <a:schemeClr val="bg1"/>
                </a:solidFill>
                <a:latin typeface="Montserrat" panose="00000500000000000000" pitchFamily="2" charset="0"/>
              </a:endParaRPr>
            </a:p>
          </p:txBody>
        </p:sp>
        <p:sp>
          <p:nvSpPr>
            <p:cNvPr id="40" name="TextBox 39">
              <a:extLst>
                <a:ext uri="{FF2B5EF4-FFF2-40B4-BE49-F238E27FC236}">
                  <a16:creationId xmlns:a16="http://schemas.microsoft.com/office/drawing/2014/main" id="{258536DF-ADE1-4B0C-8F0F-BCA1C531E330}"/>
                </a:ext>
              </a:extLst>
            </p:cNvPr>
            <p:cNvSpPr txBox="1"/>
            <p:nvPr/>
          </p:nvSpPr>
          <p:spPr>
            <a:xfrm>
              <a:off x="7812244" y="2265206"/>
              <a:ext cx="2011681" cy="369332"/>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SMISHING</a:t>
              </a:r>
              <a:endParaRPr lang="en-IN" b="1" dirty="0">
                <a:solidFill>
                  <a:schemeClr val="bg1"/>
                </a:solidFill>
                <a:latin typeface="Montserrat" panose="00000500000000000000" pitchFamily="2" charset="0"/>
              </a:endParaRPr>
            </a:p>
          </p:txBody>
        </p:sp>
        <p:sp>
          <p:nvSpPr>
            <p:cNvPr id="41" name="TextBox 40">
              <a:extLst>
                <a:ext uri="{FF2B5EF4-FFF2-40B4-BE49-F238E27FC236}">
                  <a16:creationId xmlns:a16="http://schemas.microsoft.com/office/drawing/2014/main" id="{9C089EA6-2028-4D40-9CC1-489F24DF7CB3}"/>
                </a:ext>
              </a:extLst>
            </p:cNvPr>
            <p:cNvSpPr txBox="1"/>
            <p:nvPr/>
          </p:nvSpPr>
          <p:spPr>
            <a:xfrm>
              <a:off x="7850823" y="2909554"/>
              <a:ext cx="2011681" cy="2800767"/>
            </a:xfrm>
            <a:prstGeom prst="rect">
              <a:avLst/>
            </a:prstGeom>
            <a:noFill/>
          </p:spPr>
          <p:txBody>
            <a:bodyPr wrap="square" rtlCol="0">
              <a:spAutoFit/>
            </a:bodyPr>
            <a:lstStyle/>
            <a:p>
              <a:pPr algn="just"/>
              <a:r>
                <a:rPr lang="en-US" sz="1600" dirty="0">
                  <a:solidFill>
                    <a:schemeClr val="bg1"/>
                  </a:solidFill>
                  <a:latin typeface="Montserrat" panose="00000500000000000000" pitchFamily="2" charset="0"/>
                </a:rPr>
                <a:t>U</a:t>
              </a:r>
              <a:r>
                <a:rPr lang="en-US" sz="1600" b="0" i="0" dirty="0">
                  <a:solidFill>
                    <a:schemeClr val="bg1"/>
                  </a:solidFill>
                  <a:effectLst/>
                  <a:latin typeface="Montserrat" panose="00000500000000000000" pitchFamily="2" charset="0"/>
                </a:rPr>
                <a:t>se of </a:t>
              </a:r>
              <a:r>
                <a:rPr lang="en-US" sz="1600" dirty="0">
                  <a:solidFill>
                    <a:schemeClr val="bg1"/>
                  </a:solidFill>
                  <a:latin typeface="Montserrat" panose="00000500000000000000" pitchFamily="2" charset="0"/>
                </a:rPr>
                <a:t>text (SMS) messages, as opposed to emails, to target victims. Fraudsters send a text message to an individual, usually calling for the individual to act.</a:t>
              </a:r>
              <a:endParaRPr lang="en-IN" sz="1600" dirty="0">
                <a:solidFill>
                  <a:schemeClr val="bg1"/>
                </a:solidFill>
                <a:latin typeface="Montserrat" panose="00000500000000000000" pitchFamily="2" charset="0"/>
              </a:endParaRPr>
            </a:p>
          </p:txBody>
        </p:sp>
        <p:pic>
          <p:nvPicPr>
            <p:cNvPr id="42" name="Graphic 41" descr="Chat bubble with solid fill">
              <a:extLst>
                <a:ext uri="{FF2B5EF4-FFF2-40B4-BE49-F238E27FC236}">
                  <a16:creationId xmlns:a16="http://schemas.microsoft.com/office/drawing/2014/main" id="{E2F22DD3-5A58-4464-8A9B-4AE7AF4A77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390374" y="5643277"/>
              <a:ext cx="914400" cy="914400"/>
            </a:xfrm>
            <a:prstGeom prst="rect">
              <a:avLst/>
            </a:prstGeom>
          </p:spPr>
        </p:pic>
      </p:grpSp>
      <p:grpSp>
        <p:nvGrpSpPr>
          <p:cNvPr id="49" name="!!Group 48">
            <a:extLst>
              <a:ext uri="{FF2B5EF4-FFF2-40B4-BE49-F238E27FC236}">
                <a16:creationId xmlns:a16="http://schemas.microsoft.com/office/drawing/2014/main" id="{6E3F1638-178D-45BB-9AE8-7FC333666CAB}"/>
              </a:ext>
            </a:extLst>
          </p:cNvPr>
          <p:cNvGrpSpPr/>
          <p:nvPr/>
        </p:nvGrpSpPr>
        <p:grpSpPr>
          <a:xfrm>
            <a:off x="5005136" y="0"/>
            <a:ext cx="2759242" cy="6858000"/>
            <a:chOff x="5005136" y="0"/>
            <a:chExt cx="2759242" cy="6858000"/>
          </a:xfrm>
        </p:grpSpPr>
        <p:sp>
          <p:nvSpPr>
            <p:cNvPr id="19" name="!!Freeform: Shape 18">
              <a:extLst>
                <a:ext uri="{FF2B5EF4-FFF2-40B4-BE49-F238E27FC236}">
                  <a16:creationId xmlns:a16="http://schemas.microsoft.com/office/drawing/2014/main" id="{64870A0A-4928-4A62-ABB4-F8C7A84190AD}"/>
                </a:ext>
              </a:extLst>
            </p:cNvPr>
            <p:cNvSpPr/>
            <p:nvPr/>
          </p:nvSpPr>
          <p:spPr>
            <a:xfrm rot="5400000">
              <a:off x="2955757" y="2049379"/>
              <a:ext cx="6858000" cy="2759242"/>
            </a:xfrm>
            <a:custGeom>
              <a:avLst/>
              <a:gdLst>
                <a:gd name="connsiteX0" fmla="*/ 0 w 6858000"/>
                <a:gd name="connsiteY0" fmla="*/ 2759242 h 2759242"/>
                <a:gd name="connsiteX1" fmla="*/ 0 w 6858000"/>
                <a:gd name="connsiteY1" fmla="*/ 256674 h 2759242"/>
                <a:gd name="connsiteX2" fmla="*/ 842683 w 6858000"/>
                <a:gd name="connsiteY2" fmla="*/ 256674 h 2759242"/>
                <a:gd name="connsiteX3" fmla="*/ 1235243 w 6858000"/>
                <a:gd name="connsiteY3" fmla="*/ 0 h 2759242"/>
                <a:gd name="connsiteX4" fmla="*/ 1627803 w 6858000"/>
                <a:gd name="connsiteY4" fmla="*/ 256674 h 2759242"/>
                <a:gd name="connsiteX5" fmla="*/ 6858000 w 6858000"/>
                <a:gd name="connsiteY5" fmla="*/ 256674 h 2759242"/>
                <a:gd name="connsiteX6" fmla="*/ 6858000 w 6858000"/>
                <a:gd name="connsiteY6" fmla="*/ 2759242 h 275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759242">
                  <a:moveTo>
                    <a:pt x="0" y="2759242"/>
                  </a:moveTo>
                  <a:lnTo>
                    <a:pt x="0" y="256674"/>
                  </a:lnTo>
                  <a:lnTo>
                    <a:pt x="842683" y="256674"/>
                  </a:lnTo>
                  <a:lnTo>
                    <a:pt x="1235243" y="0"/>
                  </a:lnTo>
                  <a:lnTo>
                    <a:pt x="1627803" y="256674"/>
                  </a:lnTo>
                  <a:lnTo>
                    <a:pt x="6858000" y="256674"/>
                  </a:lnTo>
                  <a:lnTo>
                    <a:pt x="6858000" y="2759242"/>
                  </a:lnTo>
                  <a:close/>
                </a:path>
              </a:pathLst>
            </a:custGeom>
            <a:solidFill>
              <a:srgbClr val="00B0F0"/>
            </a:solidFill>
            <a:ln>
              <a:noFill/>
            </a:ln>
            <a:effectLst>
              <a:outerShdw blurRad="1397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1" name="TextBox 30">
              <a:extLst>
                <a:ext uri="{FF2B5EF4-FFF2-40B4-BE49-F238E27FC236}">
                  <a16:creationId xmlns:a16="http://schemas.microsoft.com/office/drawing/2014/main" id="{3E1C3B83-F19D-4A42-ADB8-DAB4F0D957A3}"/>
                </a:ext>
              </a:extLst>
            </p:cNvPr>
            <p:cNvSpPr txBox="1"/>
            <p:nvPr/>
          </p:nvSpPr>
          <p:spPr>
            <a:xfrm>
              <a:off x="5682084" y="489246"/>
              <a:ext cx="1344706" cy="1477328"/>
            </a:xfrm>
            <a:prstGeom prst="rect">
              <a:avLst/>
            </a:prstGeom>
            <a:noFill/>
          </p:spPr>
          <p:txBody>
            <a:bodyPr wrap="square" rtlCol="0">
              <a:spAutoFit/>
            </a:bodyPr>
            <a:lstStyle/>
            <a:p>
              <a:pPr algn="ctr"/>
              <a:r>
                <a:rPr lang="en-US" sz="9000" b="1" dirty="0">
                  <a:solidFill>
                    <a:schemeClr val="bg1"/>
                  </a:solidFill>
                  <a:latin typeface="Montserrat" panose="00000500000000000000" pitchFamily="2" charset="0"/>
                </a:rPr>
                <a:t>3</a:t>
              </a:r>
              <a:endParaRPr lang="en-IN" sz="9000" b="1" dirty="0">
                <a:solidFill>
                  <a:schemeClr val="bg1"/>
                </a:solidFill>
                <a:latin typeface="Montserrat" panose="00000500000000000000" pitchFamily="2" charset="0"/>
              </a:endParaRPr>
            </a:p>
          </p:txBody>
        </p:sp>
        <p:sp>
          <p:nvSpPr>
            <p:cNvPr id="32" name="TextBox 31">
              <a:extLst>
                <a:ext uri="{FF2B5EF4-FFF2-40B4-BE49-F238E27FC236}">
                  <a16:creationId xmlns:a16="http://schemas.microsoft.com/office/drawing/2014/main" id="{19D38394-CF08-4AEB-AE9A-D1395810467D}"/>
                </a:ext>
              </a:extLst>
            </p:cNvPr>
            <p:cNvSpPr txBox="1"/>
            <p:nvPr/>
          </p:nvSpPr>
          <p:spPr>
            <a:xfrm>
              <a:off x="5319649" y="2271152"/>
              <a:ext cx="2011681" cy="369332"/>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WHALING</a:t>
              </a:r>
              <a:endParaRPr lang="en-IN" b="1" dirty="0">
                <a:solidFill>
                  <a:schemeClr val="bg1"/>
                </a:solidFill>
                <a:latin typeface="Montserrat" panose="00000500000000000000" pitchFamily="2" charset="0"/>
              </a:endParaRPr>
            </a:p>
          </p:txBody>
        </p:sp>
        <p:sp>
          <p:nvSpPr>
            <p:cNvPr id="33" name="TextBox 32">
              <a:extLst>
                <a:ext uri="{FF2B5EF4-FFF2-40B4-BE49-F238E27FC236}">
                  <a16:creationId xmlns:a16="http://schemas.microsoft.com/office/drawing/2014/main" id="{85A85A0A-9E3C-42B5-9AA7-436DE646D968}"/>
                </a:ext>
              </a:extLst>
            </p:cNvPr>
            <p:cNvSpPr txBox="1"/>
            <p:nvPr/>
          </p:nvSpPr>
          <p:spPr>
            <a:xfrm>
              <a:off x="5284792" y="2899584"/>
              <a:ext cx="2136468" cy="2800767"/>
            </a:xfrm>
            <a:prstGeom prst="rect">
              <a:avLst/>
            </a:prstGeom>
            <a:noFill/>
          </p:spPr>
          <p:txBody>
            <a:bodyPr wrap="square" rtlCol="0">
              <a:spAutoFit/>
            </a:bodyPr>
            <a:lstStyle/>
            <a:p>
              <a:pPr algn="just"/>
              <a:r>
                <a:rPr lang="en-US" sz="1600" dirty="0">
                  <a:solidFill>
                    <a:schemeClr val="bg1"/>
                  </a:solidFill>
                  <a:latin typeface="Montserrat" panose="00000500000000000000" pitchFamily="2" charset="0"/>
                </a:rPr>
                <a:t>Steal sensitive information from senior-level. Whaling emails contain highly personalized information about the target organization, so they are more difficult to detect.</a:t>
              </a:r>
              <a:endParaRPr lang="en-IN" sz="1600" dirty="0">
                <a:solidFill>
                  <a:schemeClr val="bg1"/>
                </a:solidFill>
                <a:latin typeface="Montserrat" panose="00000500000000000000" pitchFamily="2" charset="0"/>
              </a:endParaRPr>
            </a:p>
          </p:txBody>
        </p:sp>
        <p:pic>
          <p:nvPicPr>
            <p:cNvPr id="34" name="Graphic 33" descr="Bank with solid fill">
              <a:extLst>
                <a:ext uri="{FF2B5EF4-FFF2-40B4-BE49-F238E27FC236}">
                  <a16:creationId xmlns:a16="http://schemas.microsoft.com/office/drawing/2014/main" id="{61F62FFA-1B96-411B-96A3-21BFB1E1917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895826" y="5598464"/>
              <a:ext cx="914400" cy="914400"/>
            </a:xfrm>
            <a:prstGeom prst="rect">
              <a:avLst/>
            </a:prstGeom>
          </p:spPr>
        </p:pic>
      </p:grpSp>
      <p:grpSp>
        <p:nvGrpSpPr>
          <p:cNvPr id="48" name="!!Group 47">
            <a:extLst>
              <a:ext uri="{FF2B5EF4-FFF2-40B4-BE49-F238E27FC236}">
                <a16:creationId xmlns:a16="http://schemas.microsoft.com/office/drawing/2014/main" id="{78080338-FCE8-4609-ACCB-71F21886E1A1}"/>
              </a:ext>
            </a:extLst>
          </p:cNvPr>
          <p:cNvGrpSpPr/>
          <p:nvPr/>
        </p:nvGrpSpPr>
        <p:grpSpPr>
          <a:xfrm>
            <a:off x="2502568" y="0"/>
            <a:ext cx="2767263" cy="6858000"/>
            <a:chOff x="2502568" y="0"/>
            <a:chExt cx="2767263" cy="6858000"/>
          </a:xfrm>
        </p:grpSpPr>
        <p:sp>
          <p:nvSpPr>
            <p:cNvPr id="18" name="!!Freeform: Shape 17">
              <a:extLst>
                <a:ext uri="{FF2B5EF4-FFF2-40B4-BE49-F238E27FC236}">
                  <a16:creationId xmlns:a16="http://schemas.microsoft.com/office/drawing/2014/main" id="{47ED635D-30A6-462A-A595-2381FA26ED51}"/>
                </a:ext>
              </a:extLst>
            </p:cNvPr>
            <p:cNvSpPr/>
            <p:nvPr/>
          </p:nvSpPr>
          <p:spPr>
            <a:xfrm>
              <a:off x="2502568" y="0"/>
              <a:ext cx="2767263" cy="6858000"/>
            </a:xfrm>
            <a:custGeom>
              <a:avLst/>
              <a:gdLst>
                <a:gd name="connsiteX0" fmla="*/ 0 w 2767263"/>
                <a:gd name="connsiteY0" fmla="*/ 0 h 6858000"/>
                <a:gd name="connsiteX1" fmla="*/ 2502568 w 2767263"/>
                <a:gd name="connsiteY1" fmla="*/ 0 h 6858000"/>
                <a:gd name="connsiteX2" fmla="*/ 2502568 w 2767263"/>
                <a:gd name="connsiteY2" fmla="*/ 830416 h 6858000"/>
                <a:gd name="connsiteX3" fmla="*/ 2767263 w 2767263"/>
                <a:gd name="connsiteY3" fmla="*/ 1235243 h 6858000"/>
                <a:gd name="connsiteX4" fmla="*/ 2502568 w 2767263"/>
                <a:gd name="connsiteY4" fmla="*/ 1640071 h 6858000"/>
                <a:gd name="connsiteX5" fmla="*/ 2502568 w 2767263"/>
                <a:gd name="connsiteY5" fmla="*/ 6858000 h 6858000"/>
                <a:gd name="connsiteX6" fmla="*/ 0 w 27672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7263" h="6858000">
                  <a:moveTo>
                    <a:pt x="0" y="0"/>
                  </a:moveTo>
                  <a:lnTo>
                    <a:pt x="2502568" y="0"/>
                  </a:lnTo>
                  <a:lnTo>
                    <a:pt x="2502568" y="830416"/>
                  </a:lnTo>
                  <a:lnTo>
                    <a:pt x="2767263" y="1235243"/>
                  </a:lnTo>
                  <a:lnTo>
                    <a:pt x="2502568" y="1640071"/>
                  </a:lnTo>
                  <a:lnTo>
                    <a:pt x="2502568" y="6858000"/>
                  </a:lnTo>
                  <a:lnTo>
                    <a:pt x="0" y="6858000"/>
                  </a:lnTo>
                  <a:close/>
                </a:path>
              </a:pathLst>
            </a:custGeom>
            <a:solidFill>
              <a:schemeClr val="accent5">
                <a:lumMod val="60000"/>
                <a:lumOff val="40000"/>
              </a:schemeClr>
            </a:solidFill>
            <a:ln>
              <a:noFill/>
            </a:ln>
            <a:effectLst>
              <a:outerShdw blurRad="1397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endParaRPr lang="en-IN"/>
            </a:p>
          </p:txBody>
        </p:sp>
        <p:sp>
          <p:nvSpPr>
            <p:cNvPr id="27" name="TextBox 26">
              <a:extLst>
                <a:ext uri="{FF2B5EF4-FFF2-40B4-BE49-F238E27FC236}">
                  <a16:creationId xmlns:a16="http://schemas.microsoft.com/office/drawing/2014/main" id="{6158884F-568F-47C9-8693-1F5768B61809}"/>
                </a:ext>
              </a:extLst>
            </p:cNvPr>
            <p:cNvSpPr txBox="1"/>
            <p:nvPr/>
          </p:nvSpPr>
          <p:spPr>
            <a:xfrm>
              <a:off x="3161680" y="489246"/>
              <a:ext cx="1344706" cy="1477328"/>
            </a:xfrm>
            <a:prstGeom prst="rect">
              <a:avLst/>
            </a:prstGeom>
            <a:noFill/>
          </p:spPr>
          <p:txBody>
            <a:bodyPr wrap="square" rtlCol="0">
              <a:spAutoFit/>
            </a:bodyPr>
            <a:lstStyle/>
            <a:p>
              <a:pPr algn="ctr"/>
              <a:r>
                <a:rPr lang="en-US" sz="9000" b="1" dirty="0">
                  <a:solidFill>
                    <a:schemeClr val="bg1"/>
                  </a:solidFill>
                  <a:latin typeface="Montserrat" panose="00000500000000000000" pitchFamily="2" charset="0"/>
                </a:rPr>
                <a:t>2</a:t>
              </a:r>
              <a:endParaRPr lang="en-IN" sz="9000" b="1" dirty="0">
                <a:solidFill>
                  <a:schemeClr val="bg1"/>
                </a:solidFill>
                <a:latin typeface="Montserrat" panose="00000500000000000000" pitchFamily="2" charset="0"/>
              </a:endParaRPr>
            </a:p>
          </p:txBody>
        </p:sp>
        <p:sp>
          <p:nvSpPr>
            <p:cNvPr id="28" name="TextBox 27">
              <a:extLst>
                <a:ext uri="{FF2B5EF4-FFF2-40B4-BE49-F238E27FC236}">
                  <a16:creationId xmlns:a16="http://schemas.microsoft.com/office/drawing/2014/main" id="{0B91A030-470C-4BBD-AAD3-327CD4BB66B6}"/>
                </a:ext>
              </a:extLst>
            </p:cNvPr>
            <p:cNvSpPr txBox="1"/>
            <p:nvPr/>
          </p:nvSpPr>
          <p:spPr>
            <a:xfrm>
              <a:off x="2772005" y="2271152"/>
              <a:ext cx="2011681" cy="369332"/>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VISHING</a:t>
              </a:r>
              <a:endParaRPr lang="en-IN" b="1" dirty="0">
                <a:solidFill>
                  <a:schemeClr val="bg1"/>
                </a:solidFill>
                <a:latin typeface="Montserrat" panose="00000500000000000000" pitchFamily="2" charset="0"/>
              </a:endParaRPr>
            </a:p>
          </p:txBody>
        </p:sp>
        <p:sp>
          <p:nvSpPr>
            <p:cNvPr id="29" name="TextBox 28">
              <a:extLst>
                <a:ext uri="{FF2B5EF4-FFF2-40B4-BE49-F238E27FC236}">
                  <a16:creationId xmlns:a16="http://schemas.microsoft.com/office/drawing/2014/main" id="{D541AD72-F7B1-47AA-85A7-2AB87DCA6AEB}"/>
                </a:ext>
              </a:extLst>
            </p:cNvPr>
            <p:cNvSpPr txBox="1"/>
            <p:nvPr/>
          </p:nvSpPr>
          <p:spPr>
            <a:xfrm>
              <a:off x="2696179" y="2908364"/>
              <a:ext cx="2275707" cy="2308324"/>
            </a:xfrm>
            <a:prstGeom prst="rect">
              <a:avLst/>
            </a:prstGeom>
            <a:noFill/>
          </p:spPr>
          <p:txBody>
            <a:bodyPr wrap="square" rtlCol="0">
              <a:spAutoFit/>
            </a:bodyPr>
            <a:lstStyle/>
            <a:p>
              <a:pPr algn="just"/>
              <a:r>
                <a:rPr lang="en-US" sz="1600" dirty="0">
                  <a:solidFill>
                    <a:schemeClr val="bg1"/>
                  </a:solidFill>
                  <a:latin typeface="Montserrat" panose="00000500000000000000" pitchFamily="2" charset="0"/>
                </a:rPr>
                <a:t>Phone scam, and has the most human interaction of all the phishing attacks. Calls are often made through a spoofed ID, so it looks like a trustworthy source. </a:t>
              </a:r>
              <a:endParaRPr lang="en-IN" sz="1600" dirty="0">
                <a:solidFill>
                  <a:schemeClr val="bg1"/>
                </a:solidFill>
                <a:latin typeface="Montserrat" panose="00000500000000000000" pitchFamily="2" charset="0"/>
              </a:endParaRPr>
            </a:p>
          </p:txBody>
        </p:sp>
        <p:pic>
          <p:nvPicPr>
            <p:cNvPr id="30" name="Graphic 29" descr="Call center with solid fill">
              <a:extLst>
                <a:ext uri="{FF2B5EF4-FFF2-40B4-BE49-F238E27FC236}">
                  <a16:creationId xmlns:a16="http://schemas.microsoft.com/office/drawing/2014/main" id="{2082F37C-B1A1-401A-8292-68DD821AD79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3243751" y="5454131"/>
              <a:ext cx="1058733" cy="1058733"/>
            </a:xfrm>
            <a:prstGeom prst="rect">
              <a:avLst/>
            </a:prstGeom>
          </p:spPr>
        </p:pic>
      </p:grpSp>
      <p:grpSp>
        <p:nvGrpSpPr>
          <p:cNvPr id="47" name="!!Group 46">
            <a:extLst>
              <a:ext uri="{FF2B5EF4-FFF2-40B4-BE49-F238E27FC236}">
                <a16:creationId xmlns:a16="http://schemas.microsoft.com/office/drawing/2014/main" id="{EA1B6BF0-59C1-4846-B6B3-DF3869AB68A4}"/>
              </a:ext>
            </a:extLst>
          </p:cNvPr>
          <p:cNvGrpSpPr/>
          <p:nvPr/>
        </p:nvGrpSpPr>
        <p:grpSpPr>
          <a:xfrm>
            <a:off x="0" y="0"/>
            <a:ext cx="2775284" cy="6858000"/>
            <a:chOff x="0" y="0"/>
            <a:chExt cx="2775284" cy="6858000"/>
          </a:xfrm>
        </p:grpSpPr>
        <p:sp>
          <p:nvSpPr>
            <p:cNvPr id="17" name="!!Freeform: Shape 16">
              <a:extLst>
                <a:ext uri="{FF2B5EF4-FFF2-40B4-BE49-F238E27FC236}">
                  <a16:creationId xmlns:a16="http://schemas.microsoft.com/office/drawing/2014/main" id="{23D6FD62-36B9-4531-BA96-B3440493F55A}"/>
                </a:ext>
              </a:extLst>
            </p:cNvPr>
            <p:cNvSpPr/>
            <p:nvPr/>
          </p:nvSpPr>
          <p:spPr>
            <a:xfrm rot="5400000">
              <a:off x="-2041358" y="2041358"/>
              <a:ext cx="6858000" cy="2775284"/>
            </a:xfrm>
            <a:custGeom>
              <a:avLst/>
              <a:gdLst>
                <a:gd name="connsiteX0" fmla="*/ 0 w 6858000"/>
                <a:gd name="connsiteY0" fmla="*/ 2775284 h 2775284"/>
                <a:gd name="connsiteX1" fmla="*/ 0 w 6858000"/>
                <a:gd name="connsiteY1" fmla="*/ 272716 h 2775284"/>
                <a:gd name="connsiteX2" fmla="*/ 818148 w 6858000"/>
                <a:gd name="connsiteY2" fmla="*/ 272716 h 2775284"/>
                <a:gd name="connsiteX3" fmla="*/ 1235243 w 6858000"/>
                <a:gd name="connsiteY3" fmla="*/ 0 h 2775284"/>
                <a:gd name="connsiteX4" fmla="*/ 1652338 w 6858000"/>
                <a:gd name="connsiteY4" fmla="*/ 272716 h 2775284"/>
                <a:gd name="connsiteX5" fmla="*/ 6858000 w 6858000"/>
                <a:gd name="connsiteY5" fmla="*/ 272716 h 2775284"/>
                <a:gd name="connsiteX6" fmla="*/ 6858000 w 6858000"/>
                <a:gd name="connsiteY6" fmla="*/ 2775284 h 27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775284">
                  <a:moveTo>
                    <a:pt x="0" y="2775284"/>
                  </a:moveTo>
                  <a:lnTo>
                    <a:pt x="0" y="272716"/>
                  </a:lnTo>
                  <a:lnTo>
                    <a:pt x="818148" y="272716"/>
                  </a:lnTo>
                  <a:lnTo>
                    <a:pt x="1235243" y="0"/>
                  </a:lnTo>
                  <a:lnTo>
                    <a:pt x="1652338" y="272716"/>
                  </a:lnTo>
                  <a:lnTo>
                    <a:pt x="6858000" y="272716"/>
                  </a:lnTo>
                  <a:lnTo>
                    <a:pt x="6858000" y="2775284"/>
                  </a:lnTo>
                  <a:close/>
                </a:path>
              </a:pathLst>
            </a:custGeom>
            <a:solidFill>
              <a:schemeClr val="accent5">
                <a:lumMod val="75000"/>
              </a:schemeClr>
            </a:solidFill>
            <a:ln>
              <a:noFill/>
            </a:ln>
            <a:effectLst>
              <a:outerShdw blurRad="1397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3" name="TextBox 22">
              <a:extLst>
                <a:ext uri="{FF2B5EF4-FFF2-40B4-BE49-F238E27FC236}">
                  <a16:creationId xmlns:a16="http://schemas.microsoft.com/office/drawing/2014/main" id="{913C685D-1098-4E01-BB6B-F51EF1988D57}"/>
                </a:ext>
              </a:extLst>
            </p:cNvPr>
            <p:cNvSpPr txBox="1"/>
            <p:nvPr/>
          </p:nvSpPr>
          <p:spPr>
            <a:xfrm>
              <a:off x="556965" y="489246"/>
              <a:ext cx="1344706" cy="1477328"/>
            </a:xfrm>
            <a:prstGeom prst="rect">
              <a:avLst/>
            </a:prstGeom>
            <a:noFill/>
          </p:spPr>
          <p:txBody>
            <a:bodyPr wrap="square" rtlCol="0">
              <a:spAutoFit/>
            </a:bodyPr>
            <a:lstStyle/>
            <a:p>
              <a:pPr algn="ctr"/>
              <a:r>
                <a:rPr lang="en-US" sz="9000" b="1" dirty="0">
                  <a:solidFill>
                    <a:schemeClr val="bg1"/>
                  </a:solidFill>
                  <a:latin typeface="Montserrat" panose="00000500000000000000" pitchFamily="2" charset="0"/>
                </a:rPr>
                <a:t>1</a:t>
              </a:r>
              <a:endParaRPr lang="en-IN" sz="9000" b="1" dirty="0">
                <a:solidFill>
                  <a:schemeClr val="bg1"/>
                </a:solidFill>
                <a:latin typeface="Montserrat" panose="00000500000000000000" pitchFamily="2" charset="0"/>
              </a:endParaRPr>
            </a:p>
          </p:txBody>
        </p:sp>
        <p:sp>
          <p:nvSpPr>
            <p:cNvPr id="24" name="TextBox 23">
              <a:extLst>
                <a:ext uri="{FF2B5EF4-FFF2-40B4-BE49-F238E27FC236}">
                  <a16:creationId xmlns:a16="http://schemas.microsoft.com/office/drawing/2014/main" id="{98689BCB-E2AB-47F9-9B6B-A69EBD19ABAC}"/>
                </a:ext>
              </a:extLst>
            </p:cNvPr>
            <p:cNvSpPr txBox="1"/>
            <p:nvPr/>
          </p:nvSpPr>
          <p:spPr>
            <a:xfrm>
              <a:off x="102952" y="2132653"/>
              <a:ext cx="2118362" cy="646331"/>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SPEAR PHISHING</a:t>
              </a:r>
              <a:endParaRPr lang="en-IN" b="1" dirty="0">
                <a:solidFill>
                  <a:schemeClr val="bg1"/>
                </a:solidFill>
                <a:latin typeface="Montserrat" panose="00000500000000000000" pitchFamily="2" charset="0"/>
              </a:endParaRPr>
            </a:p>
          </p:txBody>
        </p:sp>
        <p:sp>
          <p:nvSpPr>
            <p:cNvPr id="25" name="TextBox 24">
              <a:extLst>
                <a:ext uri="{FF2B5EF4-FFF2-40B4-BE49-F238E27FC236}">
                  <a16:creationId xmlns:a16="http://schemas.microsoft.com/office/drawing/2014/main" id="{7431BEB7-E361-4080-876C-1536AF15EA48}"/>
                </a:ext>
              </a:extLst>
            </p:cNvPr>
            <p:cNvSpPr txBox="1"/>
            <p:nvPr/>
          </p:nvSpPr>
          <p:spPr>
            <a:xfrm>
              <a:off x="199884" y="2899584"/>
              <a:ext cx="2184645" cy="2554545"/>
            </a:xfrm>
            <a:prstGeom prst="rect">
              <a:avLst/>
            </a:prstGeom>
            <a:noFill/>
          </p:spPr>
          <p:txBody>
            <a:bodyPr wrap="square" rtlCol="0">
              <a:spAutoFit/>
            </a:bodyPr>
            <a:lstStyle/>
            <a:p>
              <a:pPr algn="just"/>
              <a:r>
                <a:rPr lang="en-US" sz="1600" dirty="0">
                  <a:solidFill>
                    <a:schemeClr val="bg1"/>
                  </a:solidFill>
                  <a:latin typeface="Montserrat" panose="00000500000000000000" pitchFamily="2" charset="0"/>
                </a:rPr>
                <a:t>Targeted attempt to steal sensitive information, typically focusing on a specific individual. These types of attack use personalized facts in order to appear legitimate. </a:t>
              </a:r>
              <a:endParaRPr lang="en-IN" sz="1600" dirty="0">
                <a:solidFill>
                  <a:schemeClr val="bg1"/>
                </a:solidFill>
                <a:latin typeface="Montserrat" panose="00000500000000000000" pitchFamily="2" charset="0"/>
              </a:endParaRPr>
            </a:p>
          </p:txBody>
        </p:sp>
        <p:pic>
          <p:nvPicPr>
            <p:cNvPr id="26" name="Graphic 25" descr="Envelope with solid fill">
              <a:extLst>
                <a:ext uri="{FF2B5EF4-FFF2-40B4-BE49-F238E27FC236}">
                  <a16:creationId xmlns:a16="http://schemas.microsoft.com/office/drawing/2014/main" id="{AAD01799-B24B-4723-8BA3-8A20D1E5CDC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779089" y="5554899"/>
              <a:ext cx="857641" cy="857641"/>
            </a:xfrm>
            <a:prstGeom prst="rect">
              <a:avLst/>
            </a:prstGeom>
          </p:spPr>
        </p:pic>
      </p:grpSp>
      <p:sp>
        <p:nvSpPr>
          <p:cNvPr id="52" name="TextBox 51">
            <a:extLst>
              <a:ext uri="{FF2B5EF4-FFF2-40B4-BE49-F238E27FC236}">
                <a16:creationId xmlns:a16="http://schemas.microsoft.com/office/drawing/2014/main" id="{0B8BE9AD-2B23-49E9-96E8-4E8C751811CE}"/>
              </a:ext>
            </a:extLst>
          </p:cNvPr>
          <p:cNvSpPr txBox="1"/>
          <p:nvPr/>
        </p:nvSpPr>
        <p:spPr>
          <a:xfrm>
            <a:off x="12564731" y="1981861"/>
            <a:ext cx="6949440" cy="2400657"/>
          </a:xfrm>
          <a:prstGeom prst="rect">
            <a:avLst/>
          </a:prstGeom>
          <a:noFill/>
        </p:spPr>
        <p:txBody>
          <a:bodyPr wrap="square" rtlCol="0" anchor="ctr">
            <a:spAutoFit/>
          </a:bodyPr>
          <a:lstStyle/>
          <a:p>
            <a:pPr algn="ctr"/>
            <a:r>
              <a:rPr lang="en-US" sz="15000" b="1" dirty="0">
                <a:solidFill>
                  <a:schemeClr val="bg1"/>
                </a:solidFill>
                <a:effectLst>
                  <a:outerShdw blurRad="165100" dist="38100" dir="2700000" algn="tl" rotWithShape="0">
                    <a:prstClr val="black">
                      <a:alpha val="36000"/>
                    </a:prstClr>
                  </a:outerShdw>
                </a:effectLst>
                <a:latin typeface="Montserrat" panose="00000500000000000000" pitchFamily="2" charset="0"/>
              </a:rPr>
              <a:t>TEN</a:t>
            </a:r>
            <a:endParaRPr lang="en-IN" sz="15000" b="1" dirty="0">
              <a:solidFill>
                <a:schemeClr val="bg1"/>
              </a:solidFill>
              <a:effectLst>
                <a:outerShdw blurRad="165100" dist="38100" dir="2700000" algn="tl" rotWithShape="0">
                  <a:prstClr val="black">
                    <a:alpha val="36000"/>
                  </a:prstClr>
                </a:outerShdw>
              </a:effectLst>
              <a:latin typeface="Montserrat" panose="00000500000000000000" pitchFamily="2" charset="0"/>
            </a:endParaRPr>
          </a:p>
        </p:txBody>
      </p:sp>
      <p:sp>
        <p:nvSpPr>
          <p:cNvPr id="53" name="TextBox 52">
            <a:extLst>
              <a:ext uri="{FF2B5EF4-FFF2-40B4-BE49-F238E27FC236}">
                <a16:creationId xmlns:a16="http://schemas.microsoft.com/office/drawing/2014/main" id="{B1312AD1-1275-46F5-8E38-E717B45858EC}"/>
              </a:ext>
            </a:extLst>
          </p:cNvPr>
          <p:cNvSpPr txBox="1"/>
          <p:nvPr/>
        </p:nvSpPr>
        <p:spPr>
          <a:xfrm>
            <a:off x="12717131" y="3305300"/>
            <a:ext cx="6949440" cy="1446550"/>
          </a:xfrm>
          <a:prstGeom prst="rect">
            <a:avLst/>
          </a:prstGeom>
          <a:noFill/>
        </p:spPr>
        <p:txBody>
          <a:bodyPr wrap="square" rtlCol="0" anchor="ctr">
            <a:spAutoFit/>
          </a:bodyPr>
          <a:lstStyle/>
          <a:p>
            <a:pPr algn="ctr"/>
            <a:r>
              <a:rPr lang="en-US" sz="8800" b="1" dirty="0">
                <a:solidFill>
                  <a:srgbClr val="FFC000"/>
                </a:solidFill>
                <a:effectLst>
                  <a:outerShdw blurRad="279400" dist="177800" dir="16200000" sx="101000" sy="101000" rotWithShape="0">
                    <a:prstClr val="black">
                      <a:alpha val="39000"/>
                    </a:prstClr>
                  </a:outerShdw>
                </a:effectLst>
                <a:latin typeface="Script MT Bold" panose="03040602040607080904" pitchFamily="66" charset="0"/>
              </a:rPr>
              <a:t>steps</a:t>
            </a:r>
            <a:endParaRPr lang="en-IN" sz="8800" b="1" dirty="0">
              <a:solidFill>
                <a:srgbClr val="FFC000"/>
              </a:solidFill>
              <a:effectLst>
                <a:outerShdw blurRad="279400" dist="177800" dir="16200000" sx="101000" sy="101000" rotWithShape="0">
                  <a:prstClr val="black">
                    <a:alpha val="39000"/>
                  </a:prstClr>
                </a:outerShdw>
              </a:effectLst>
              <a:latin typeface="Script MT Bold" panose="03040602040607080904" pitchFamily="66" charset="0"/>
            </a:endParaRPr>
          </a:p>
        </p:txBody>
      </p:sp>
    </p:spTree>
    <p:extLst>
      <p:ext uri="{BB962C8B-B14F-4D97-AF65-F5344CB8AC3E}">
        <p14:creationId xmlns:p14="http://schemas.microsoft.com/office/powerpoint/2010/main" val="2848212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8E59468-21D7-4F56-8155-93A726B837F2}"/>
              </a:ext>
            </a:extLst>
          </p:cNvPr>
          <p:cNvCxnSpPr/>
          <p:nvPr/>
        </p:nvCxnSpPr>
        <p:spPr>
          <a:xfrm>
            <a:off x="1796716" y="3272590"/>
            <a:ext cx="10395284" cy="0"/>
          </a:xfrm>
          <a:prstGeom prst="line">
            <a:avLst/>
          </a:prstGeom>
          <a:ln w="57150">
            <a:solidFill>
              <a:schemeClr val="tx1"/>
            </a:solidFill>
          </a:ln>
        </p:spPr>
        <p:style>
          <a:lnRef idx="3">
            <a:schemeClr val="dk1"/>
          </a:lnRef>
          <a:fillRef idx="0">
            <a:schemeClr val="dk1"/>
          </a:fillRef>
          <a:effectRef idx="2">
            <a:schemeClr val="dk1"/>
          </a:effectRef>
          <a:fontRef idx="minor">
            <a:schemeClr val="tx1"/>
          </a:fontRef>
        </p:style>
      </p:cxnSp>
      <p:sp>
        <p:nvSpPr>
          <p:cNvPr id="3" name="Flowchart: Connector 2">
            <a:extLst>
              <a:ext uri="{FF2B5EF4-FFF2-40B4-BE49-F238E27FC236}">
                <a16:creationId xmlns:a16="http://schemas.microsoft.com/office/drawing/2014/main" id="{96AFAB8A-E458-4858-8EC1-5579054BE6FC}"/>
              </a:ext>
            </a:extLst>
          </p:cNvPr>
          <p:cNvSpPr/>
          <p:nvPr/>
        </p:nvSpPr>
        <p:spPr>
          <a:xfrm>
            <a:off x="1648326" y="3016923"/>
            <a:ext cx="493296" cy="51133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Flowchart: Connector 3">
            <a:extLst>
              <a:ext uri="{FF2B5EF4-FFF2-40B4-BE49-F238E27FC236}">
                <a16:creationId xmlns:a16="http://schemas.microsoft.com/office/drawing/2014/main" id="{332D7AF8-7BAB-48D1-BBBB-D21436D88C5F}"/>
              </a:ext>
            </a:extLst>
          </p:cNvPr>
          <p:cNvSpPr/>
          <p:nvPr/>
        </p:nvSpPr>
        <p:spPr>
          <a:xfrm>
            <a:off x="4321342" y="3016923"/>
            <a:ext cx="493296" cy="51133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Flowchart: Connector 4">
            <a:extLst>
              <a:ext uri="{FF2B5EF4-FFF2-40B4-BE49-F238E27FC236}">
                <a16:creationId xmlns:a16="http://schemas.microsoft.com/office/drawing/2014/main" id="{425682A1-5FE0-4E01-BE91-470AF4E37286}"/>
              </a:ext>
            </a:extLst>
          </p:cNvPr>
          <p:cNvSpPr/>
          <p:nvPr/>
        </p:nvSpPr>
        <p:spPr>
          <a:xfrm>
            <a:off x="6994358" y="2979822"/>
            <a:ext cx="493296" cy="51133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Flowchart: Connector 5">
            <a:extLst>
              <a:ext uri="{FF2B5EF4-FFF2-40B4-BE49-F238E27FC236}">
                <a16:creationId xmlns:a16="http://schemas.microsoft.com/office/drawing/2014/main" id="{65F87884-A7DB-4C35-8C8A-25A8174F1FFB}"/>
              </a:ext>
            </a:extLst>
          </p:cNvPr>
          <p:cNvSpPr/>
          <p:nvPr/>
        </p:nvSpPr>
        <p:spPr>
          <a:xfrm>
            <a:off x="10050378" y="2979822"/>
            <a:ext cx="493296" cy="51133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Flowchart: Connector 6">
            <a:extLst>
              <a:ext uri="{FF2B5EF4-FFF2-40B4-BE49-F238E27FC236}">
                <a16:creationId xmlns:a16="http://schemas.microsoft.com/office/drawing/2014/main" id="{A036A380-1D40-4DE0-9056-3F86527E1233}"/>
              </a:ext>
            </a:extLst>
          </p:cNvPr>
          <p:cNvSpPr/>
          <p:nvPr/>
        </p:nvSpPr>
        <p:spPr>
          <a:xfrm>
            <a:off x="1716506" y="3078583"/>
            <a:ext cx="362951" cy="388014"/>
          </a:xfrm>
          <a:prstGeom prst="flowChart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Flowchart: Connector 7">
            <a:extLst>
              <a:ext uri="{FF2B5EF4-FFF2-40B4-BE49-F238E27FC236}">
                <a16:creationId xmlns:a16="http://schemas.microsoft.com/office/drawing/2014/main" id="{16189268-E8D7-40C9-B70E-4F03893ADB20}"/>
              </a:ext>
            </a:extLst>
          </p:cNvPr>
          <p:cNvSpPr/>
          <p:nvPr/>
        </p:nvSpPr>
        <p:spPr>
          <a:xfrm>
            <a:off x="4396540" y="3078583"/>
            <a:ext cx="362951" cy="388014"/>
          </a:xfrm>
          <a:prstGeom prst="flowChart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Flowchart: Connector 8">
            <a:extLst>
              <a:ext uri="{FF2B5EF4-FFF2-40B4-BE49-F238E27FC236}">
                <a16:creationId xmlns:a16="http://schemas.microsoft.com/office/drawing/2014/main" id="{CAC55E22-8036-49FE-93A7-78126D9DB34C}"/>
              </a:ext>
            </a:extLst>
          </p:cNvPr>
          <p:cNvSpPr/>
          <p:nvPr/>
        </p:nvSpPr>
        <p:spPr>
          <a:xfrm>
            <a:off x="7059530" y="3041482"/>
            <a:ext cx="362951" cy="388014"/>
          </a:xfrm>
          <a:prstGeom prst="flowChart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Flowchart: Connector 9">
            <a:extLst>
              <a:ext uri="{FF2B5EF4-FFF2-40B4-BE49-F238E27FC236}">
                <a16:creationId xmlns:a16="http://schemas.microsoft.com/office/drawing/2014/main" id="{FF03A8B3-4217-4F4D-8B47-6C0759D6E500}"/>
              </a:ext>
            </a:extLst>
          </p:cNvPr>
          <p:cNvSpPr/>
          <p:nvPr/>
        </p:nvSpPr>
        <p:spPr>
          <a:xfrm>
            <a:off x="10115550" y="3041482"/>
            <a:ext cx="362951" cy="388014"/>
          </a:xfrm>
          <a:prstGeom prst="flowChart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ABBB41FD-5252-439E-9873-62127130F74A}"/>
              </a:ext>
            </a:extLst>
          </p:cNvPr>
          <p:cNvSpPr txBox="1"/>
          <p:nvPr/>
        </p:nvSpPr>
        <p:spPr>
          <a:xfrm>
            <a:off x="424112" y="179082"/>
            <a:ext cx="11292640" cy="1323439"/>
          </a:xfrm>
          <a:prstGeom prst="rect">
            <a:avLst/>
          </a:prstGeom>
          <a:noFill/>
        </p:spPr>
        <p:txBody>
          <a:bodyPr wrap="square" rtlCol="0">
            <a:spAutoFit/>
          </a:bodyPr>
          <a:lstStyle/>
          <a:p>
            <a:pPr algn="ctr"/>
            <a:r>
              <a:rPr lang="en-US" sz="4000" b="1" dirty="0">
                <a:solidFill>
                  <a:schemeClr val="bg1"/>
                </a:solidFill>
                <a:latin typeface="Montserrat" panose="00000500000000000000" pitchFamily="2" charset="0"/>
              </a:rPr>
              <a:t>SUCCESSFUL ATTACKS </a:t>
            </a:r>
          </a:p>
          <a:p>
            <a:pPr algn="ctr"/>
            <a:r>
              <a:rPr lang="en-US" sz="4000" b="1" dirty="0">
                <a:solidFill>
                  <a:schemeClr val="bg1"/>
                </a:solidFill>
                <a:highlight>
                  <a:srgbClr val="808080"/>
                </a:highlight>
                <a:latin typeface="Montserrat" panose="00000500000000000000" pitchFamily="2" charset="0"/>
              </a:rPr>
              <a:t>RESULTS IN</a:t>
            </a:r>
            <a:endParaRPr lang="en-IN" sz="4000" b="1" dirty="0">
              <a:solidFill>
                <a:schemeClr val="bg1"/>
              </a:solidFill>
              <a:highlight>
                <a:srgbClr val="808080"/>
              </a:highlight>
              <a:latin typeface="Montserrat" panose="00000500000000000000" pitchFamily="2" charset="0"/>
            </a:endParaRPr>
          </a:p>
        </p:txBody>
      </p:sp>
      <p:sp>
        <p:nvSpPr>
          <p:cNvPr id="12" name="TextBox 11">
            <a:extLst>
              <a:ext uri="{FF2B5EF4-FFF2-40B4-BE49-F238E27FC236}">
                <a16:creationId xmlns:a16="http://schemas.microsoft.com/office/drawing/2014/main" id="{6CE9C0D7-F00A-45E0-892E-305EC7C886D3}"/>
              </a:ext>
            </a:extLst>
          </p:cNvPr>
          <p:cNvSpPr txBox="1"/>
          <p:nvPr/>
        </p:nvSpPr>
        <p:spPr>
          <a:xfrm>
            <a:off x="424112" y="3708146"/>
            <a:ext cx="3310690" cy="461665"/>
          </a:xfrm>
          <a:prstGeom prst="rect">
            <a:avLst/>
          </a:prstGeom>
          <a:noFill/>
        </p:spPr>
        <p:txBody>
          <a:bodyPr wrap="square" rtlCol="0">
            <a:spAutoFit/>
          </a:bodyPr>
          <a:lstStyle/>
          <a:p>
            <a:pPr algn="ctr"/>
            <a:r>
              <a:rPr lang="en-US" sz="2400" b="1" dirty="0">
                <a:solidFill>
                  <a:schemeClr val="bg1"/>
                </a:solidFill>
                <a:latin typeface="Montserrat" panose="00000500000000000000" pitchFamily="2" charset="0"/>
              </a:rPr>
              <a:t>Identity Theft </a:t>
            </a:r>
            <a:endParaRPr lang="en-IN" sz="2400" b="1" dirty="0">
              <a:solidFill>
                <a:schemeClr val="bg1"/>
              </a:solidFill>
              <a:latin typeface="Montserrat" panose="00000500000000000000" pitchFamily="2" charset="0"/>
            </a:endParaRPr>
          </a:p>
        </p:txBody>
      </p:sp>
      <p:sp>
        <p:nvSpPr>
          <p:cNvPr id="13" name="TextBox 12">
            <a:extLst>
              <a:ext uri="{FF2B5EF4-FFF2-40B4-BE49-F238E27FC236}">
                <a16:creationId xmlns:a16="http://schemas.microsoft.com/office/drawing/2014/main" id="{0E7BD0AE-EC03-4DF1-B608-9958FDBA15DF}"/>
              </a:ext>
            </a:extLst>
          </p:cNvPr>
          <p:cNvSpPr txBox="1"/>
          <p:nvPr/>
        </p:nvSpPr>
        <p:spPr>
          <a:xfrm>
            <a:off x="5585660" y="3703495"/>
            <a:ext cx="3310690" cy="830997"/>
          </a:xfrm>
          <a:prstGeom prst="rect">
            <a:avLst/>
          </a:prstGeom>
          <a:noFill/>
        </p:spPr>
        <p:txBody>
          <a:bodyPr wrap="square" rtlCol="0">
            <a:spAutoFit/>
          </a:bodyPr>
          <a:lstStyle/>
          <a:p>
            <a:pPr algn="ctr"/>
            <a:r>
              <a:rPr lang="en-US" sz="2400" b="1" dirty="0">
                <a:solidFill>
                  <a:schemeClr val="bg1"/>
                </a:solidFill>
                <a:latin typeface="Montserrat" panose="00000500000000000000" pitchFamily="2" charset="0"/>
              </a:rPr>
              <a:t>Loss of Intellectual Property   </a:t>
            </a:r>
            <a:endParaRPr lang="en-IN" sz="2400" b="1" dirty="0">
              <a:solidFill>
                <a:schemeClr val="bg1"/>
              </a:solidFill>
              <a:latin typeface="Montserrat" panose="00000500000000000000" pitchFamily="2" charset="0"/>
            </a:endParaRPr>
          </a:p>
        </p:txBody>
      </p:sp>
      <p:sp>
        <p:nvSpPr>
          <p:cNvPr id="14" name="TextBox 13">
            <a:extLst>
              <a:ext uri="{FF2B5EF4-FFF2-40B4-BE49-F238E27FC236}">
                <a16:creationId xmlns:a16="http://schemas.microsoft.com/office/drawing/2014/main" id="{78240DAF-D39C-4BB0-8B11-ED9F0C7ED28D}"/>
              </a:ext>
            </a:extLst>
          </p:cNvPr>
          <p:cNvSpPr txBox="1"/>
          <p:nvPr/>
        </p:nvSpPr>
        <p:spPr>
          <a:xfrm>
            <a:off x="2922670" y="2185926"/>
            <a:ext cx="3310690" cy="830997"/>
          </a:xfrm>
          <a:prstGeom prst="rect">
            <a:avLst/>
          </a:prstGeom>
          <a:noFill/>
        </p:spPr>
        <p:txBody>
          <a:bodyPr wrap="square" rtlCol="0">
            <a:spAutoFit/>
          </a:bodyPr>
          <a:lstStyle/>
          <a:p>
            <a:pPr algn="ctr"/>
            <a:r>
              <a:rPr lang="en-US" sz="2400" b="1" dirty="0">
                <a:solidFill>
                  <a:schemeClr val="bg1"/>
                </a:solidFill>
                <a:latin typeface="Montserrat" panose="00000500000000000000" pitchFamily="2" charset="0"/>
              </a:rPr>
              <a:t>Loss of Sensitive Information</a:t>
            </a:r>
            <a:endParaRPr lang="en-IN" sz="2400" b="1" dirty="0">
              <a:solidFill>
                <a:schemeClr val="bg1"/>
              </a:solidFill>
              <a:latin typeface="Montserrat" panose="00000500000000000000" pitchFamily="2" charset="0"/>
            </a:endParaRPr>
          </a:p>
        </p:txBody>
      </p:sp>
      <p:sp>
        <p:nvSpPr>
          <p:cNvPr id="15" name="TextBox 14">
            <a:extLst>
              <a:ext uri="{FF2B5EF4-FFF2-40B4-BE49-F238E27FC236}">
                <a16:creationId xmlns:a16="http://schemas.microsoft.com/office/drawing/2014/main" id="{34993EA0-3516-4733-92CE-C5EA330558A5}"/>
              </a:ext>
            </a:extLst>
          </p:cNvPr>
          <p:cNvSpPr txBox="1"/>
          <p:nvPr/>
        </p:nvSpPr>
        <p:spPr>
          <a:xfrm>
            <a:off x="8641680" y="2179655"/>
            <a:ext cx="3310690" cy="461665"/>
          </a:xfrm>
          <a:prstGeom prst="rect">
            <a:avLst/>
          </a:prstGeom>
          <a:noFill/>
        </p:spPr>
        <p:txBody>
          <a:bodyPr wrap="square" rtlCol="0">
            <a:spAutoFit/>
          </a:bodyPr>
          <a:lstStyle/>
          <a:p>
            <a:pPr algn="ctr"/>
            <a:r>
              <a:rPr lang="en-US" sz="2400" b="1" dirty="0">
                <a:solidFill>
                  <a:schemeClr val="bg1"/>
                </a:solidFill>
                <a:latin typeface="Montserrat" panose="00000500000000000000" pitchFamily="2" charset="0"/>
              </a:rPr>
              <a:t>Financial Loss</a:t>
            </a:r>
            <a:endParaRPr lang="en-IN" sz="24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547354847"/>
      </p:ext>
    </p:extLst>
  </p:cSld>
  <p:clrMapOvr>
    <a:masterClrMapping/>
  </p:clrMapOvr>
  <mc:AlternateContent xmlns:mc="http://schemas.openxmlformats.org/markup-compatibility/2006" xmlns:p14="http://schemas.microsoft.com/office/powerpoint/2010/main">
    <mc:Choice Requires="p14">
      <p:transition spd="slow" p14:dur="2250">
        <p:cover/>
      </p:transition>
    </mc:Choice>
    <mc:Fallback xmlns="">
      <p:transition spd="slow">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FFA565B-1112-4B14-B1D9-437CF3BFC0DA}"/>
              </a:ext>
            </a:extLst>
          </p:cNvPr>
          <p:cNvCxnSpPr/>
          <p:nvPr/>
        </p:nvCxnSpPr>
        <p:spPr>
          <a:xfrm>
            <a:off x="0" y="3272590"/>
            <a:ext cx="10395284" cy="0"/>
          </a:xfrm>
          <a:prstGeom prst="line">
            <a:avLst/>
          </a:prstGeom>
          <a:ln w="57150">
            <a:solidFill>
              <a:schemeClr val="tx1"/>
            </a:solidFill>
          </a:ln>
        </p:spPr>
        <p:style>
          <a:lnRef idx="3">
            <a:schemeClr val="dk1"/>
          </a:lnRef>
          <a:fillRef idx="0">
            <a:schemeClr val="dk1"/>
          </a:fillRef>
          <a:effectRef idx="2">
            <a:schemeClr val="dk1"/>
          </a:effectRef>
          <a:fontRef idx="minor">
            <a:schemeClr val="tx1"/>
          </a:fontRef>
        </p:style>
      </p:cxnSp>
      <p:sp>
        <p:nvSpPr>
          <p:cNvPr id="3" name="Flowchart: Connector 2">
            <a:extLst>
              <a:ext uri="{FF2B5EF4-FFF2-40B4-BE49-F238E27FC236}">
                <a16:creationId xmlns:a16="http://schemas.microsoft.com/office/drawing/2014/main" id="{970010E3-FA69-465D-B759-35F05E36040F}"/>
              </a:ext>
            </a:extLst>
          </p:cNvPr>
          <p:cNvSpPr/>
          <p:nvPr/>
        </p:nvSpPr>
        <p:spPr>
          <a:xfrm>
            <a:off x="1648326" y="3016923"/>
            <a:ext cx="493296" cy="51133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Flowchart: Connector 3">
            <a:extLst>
              <a:ext uri="{FF2B5EF4-FFF2-40B4-BE49-F238E27FC236}">
                <a16:creationId xmlns:a16="http://schemas.microsoft.com/office/drawing/2014/main" id="{30238C7C-855D-46D8-93FF-0FA7828B9E57}"/>
              </a:ext>
            </a:extLst>
          </p:cNvPr>
          <p:cNvSpPr/>
          <p:nvPr/>
        </p:nvSpPr>
        <p:spPr>
          <a:xfrm>
            <a:off x="4321342" y="3016923"/>
            <a:ext cx="493296" cy="51133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Flowchart: Connector 4">
            <a:extLst>
              <a:ext uri="{FF2B5EF4-FFF2-40B4-BE49-F238E27FC236}">
                <a16:creationId xmlns:a16="http://schemas.microsoft.com/office/drawing/2014/main" id="{6F954E86-8C30-4DDC-9D91-8F2F730ED6C5}"/>
              </a:ext>
            </a:extLst>
          </p:cNvPr>
          <p:cNvSpPr/>
          <p:nvPr/>
        </p:nvSpPr>
        <p:spPr>
          <a:xfrm>
            <a:off x="6994358" y="2979822"/>
            <a:ext cx="493296" cy="51133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Flowchart: Connector 5">
            <a:extLst>
              <a:ext uri="{FF2B5EF4-FFF2-40B4-BE49-F238E27FC236}">
                <a16:creationId xmlns:a16="http://schemas.microsoft.com/office/drawing/2014/main" id="{CA9D29CB-936A-47D6-AF4A-2089AA7ABA4E}"/>
              </a:ext>
            </a:extLst>
          </p:cNvPr>
          <p:cNvSpPr/>
          <p:nvPr/>
        </p:nvSpPr>
        <p:spPr>
          <a:xfrm>
            <a:off x="10050377" y="2979822"/>
            <a:ext cx="493296" cy="51133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Flowchart: Connector 6">
            <a:extLst>
              <a:ext uri="{FF2B5EF4-FFF2-40B4-BE49-F238E27FC236}">
                <a16:creationId xmlns:a16="http://schemas.microsoft.com/office/drawing/2014/main" id="{CC1E074B-3FCA-4A83-AFF1-A19E2405B8C9}"/>
              </a:ext>
            </a:extLst>
          </p:cNvPr>
          <p:cNvSpPr/>
          <p:nvPr/>
        </p:nvSpPr>
        <p:spPr>
          <a:xfrm>
            <a:off x="1716506" y="3078583"/>
            <a:ext cx="362951" cy="388014"/>
          </a:xfrm>
          <a:prstGeom prst="flowChart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Flowchart: Connector 7">
            <a:extLst>
              <a:ext uri="{FF2B5EF4-FFF2-40B4-BE49-F238E27FC236}">
                <a16:creationId xmlns:a16="http://schemas.microsoft.com/office/drawing/2014/main" id="{A0356A39-0889-466B-A4D6-EA7B4E0D538D}"/>
              </a:ext>
            </a:extLst>
          </p:cNvPr>
          <p:cNvSpPr/>
          <p:nvPr/>
        </p:nvSpPr>
        <p:spPr>
          <a:xfrm>
            <a:off x="4396540" y="3078583"/>
            <a:ext cx="362951" cy="388014"/>
          </a:xfrm>
          <a:prstGeom prst="flowChart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Flowchart: Connector 8">
            <a:extLst>
              <a:ext uri="{FF2B5EF4-FFF2-40B4-BE49-F238E27FC236}">
                <a16:creationId xmlns:a16="http://schemas.microsoft.com/office/drawing/2014/main" id="{3F80C516-8263-4525-A759-84D8B03082FE}"/>
              </a:ext>
            </a:extLst>
          </p:cNvPr>
          <p:cNvSpPr/>
          <p:nvPr/>
        </p:nvSpPr>
        <p:spPr>
          <a:xfrm>
            <a:off x="7059530" y="3041482"/>
            <a:ext cx="362951" cy="388014"/>
          </a:xfrm>
          <a:prstGeom prst="flowChart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Flowchart: Connector 9">
            <a:extLst>
              <a:ext uri="{FF2B5EF4-FFF2-40B4-BE49-F238E27FC236}">
                <a16:creationId xmlns:a16="http://schemas.microsoft.com/office/drawing/2014/main" id="{7800EE20-519C-4F7B-96FD-1C713ADD2432}"/>
              </a:ext>
            </a:extLst>
          </p:cNvPr>
          <p:cNvSpPr/>
          <p:nvPr/>
        </p:nvSpPr>
        <p:spPr>
          <a:xfrm>
            <a:off x="10115550" y="3041482"/>
            <a:ext cx="362951" cy="388014"/>
          </a:xfrm>
          <a:prstGeom prst="flowChart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B902221C-355A-4A90-B081-844EBE3EBADD}"/>
              </a:ext>
            </a:extLst>
          </p:cNvPr>
          <p:cNvSpPr txBox="1"/>
          <p:nvPr/>
        </p:nvSpPr>
        <p:spPr>
          <a:xfrm>
            <a:off x="424112" y="3708146"/>
            <a:ext cx="3310690" cy="830997"/>
          </a:xfrm>
          <a:prstGeom prst="rect">
            <a:avLst/>
          </a:prstGeom>
          <a:noFill/>
        </p:spPr>
        <p:txBody>
          <a:bodyPr wrap="square" rtlCol="0">
            <a:spAutoFit/>
          </a:bodyPr>
          <a:lstStyle/>
          <a:p>
            <a:pPr algn="ctr"/>
            <a:r>
              <a:rPr lang="en-US" sz="2400" b="1" dirty="0">
                <a:solidFill>
                  <a:schemeClr val="bg1"/>
                </a:solidFill>
                <a:latin typeface="Montserrat" panose="00000500000000000000" pitchFamily="2" charset="0"/>
              </a:rPr>
              <a:t>Unauthorized Transactions </a:t>
            </a:r>
            <a:endParaRPr lang="en-IN" sz="2400" b="1" dirty="0">
              <a:solidFill>
                <a:schemeClr val="bg1"/>
              </a:solidFill>
              <a:latin typeface="Montserrat" panose="00000500000000000000" pitchFamily="2" charset="0"/>
            </a:endParaRPr>
          </a:p>
        </p:txBody>
      </p:sp>
      <p:sp>
        <p:nvSpPr>
          <p:cNvPr id="12" name="TextBox 11">
            <a:extLst>
              <a:ext uri="{FF2B5EF4-FFF2-40B4-BE49-F238E27FC236}">
                <a16:creationId xmlns:a16="http://schemas.microsoft.com/office/drawing/2014/main" id="{FE7D4E70-CC43-4E8B-BD26-3430709D5078}"/>
              </a:ext>
            </a:extLst>
          </p:cNvPr>
          <p:cNvSpPr txBox="1"/>
          <p:nvPr/>
        </p:nvSpPr>
        <p:spPr>
          <a:xfrm>
            <a:off x="5585660" y="3703495"/>
            <a:ext cx="3310690" cy="830997"/>
          </a:xfrm>
          <a:prstGeom prst="rect">
            <a:avLst/>
          </a:prstGeom>
          <a:noFill/>
        </p:spPr>
        <p:txBody>
          <a:bodyPr wrap="square" rtlCol="0">
            <a:spAutoFit/>
          </a:bodyPr>
          <a:lstStyle/>
          <a:p>
            <a:pPr algn="ctr"/>
            <a:r>
              <a:rPr lang="en-US" sz="2400" b="1" dirty="0">
                <a:solidFill>
                  <a:schemeClr val="bg1"/>
                </a:solidFill>
                <a:latin typeface="Montserrat" panose="00000500000000000000" pitchFamily="2" charset="0"/>
              </a:rPr>
              <a:t>Malware Installation </a:t>
            </a:r>
            <a:endParaRPr lang="en-IN" sz="2400" b="1" dirty="0">
              <a:solidFill>
                <a:schemeClr val="bg1"/>
              </a:solidFill>
              <a:latin typeface="Montserrat" panose="00000500000000000000" pitchFamily="2" charset="0"/>
            </a:endParaRPr>
          </a:p>
        </p:txBody>
      </p:sp>
      <p:sp>
        <p:nvSpPr>
          <p:cNvPr id="13" name="TextBox 12">
            <a:extLst>
              <a:ext uri="{FF2B5EF4-FFF2-40B4-BE49-F238E27FC236}">
                <a16:creationId xmlns:a16="http://schemas.microsoft.com/office/drawing/2014/main" id="{2DC530D3-D147-47A2-A9F8-7FD8E5E39121}"/>
              </a:ext>
            </a:extLst>
          </p:cNvPr>
          <p:cNvSpPr txBox="1"/>
          <p:nvPr/>
        </p:nvSpPr>
        <p:spPr>
          <a:xfrm>
            <a:off x="2922670" y="2185926"/>
            <a:ext cx="3310690" cy="830997"/>
          </a:xfrm>
          <a:prstGeom prst="rect">
            <a:avLst/>
          </a:prstGeom>
          <a:noFill/>
        </p:spPr>
        <p:txBody>
          <a:bodyPr wrap="square" rtlCol="0">
            <a:spAutoFit/>
          </a:bodyPr>
          <a:lstStyle/>
          <a:p>
            <a:pPr algn="ctr"/>
            <a:r>
              <a:rPr lang="en-US" sz="2400" b="1" dirty="0">
                <a:solidFill>
                  <a:schemeClr val="bg1"/>
                </a:solidFill>
                <a:latin typeface="Montserrat" panose="00000500000000000000" pitchFamily="2" charset="0"/>
              </a:rPr>
              <a:t>Exposed Personal Details</a:t>
            </a:r>
            <a:endParaRPr lang="en-IN" sz="2400" b="1" dirty="0">
              <a:solidFill>
                <a:schemeClr val="bg1"/>
              </a:solidFill>
              <a:latin typeface="Montserrat" panose="00000500000000000000" pitchFamily="2" charset="0"/>
            </a:endParaRPr>
          </a:p>
        </p:txBody>
      </p:sp>
      <p:sp>
        <p:nvSpPr>
          <p:cNvPr id="14" name="TextBox 13">
            <a:extLst>
              <a:ext uri="{FF2B5EF4-FFF2-40B4-BE49-F238E27FC236}">
                <a16:creationId xmlns:a16="http://schemas.microsoft.com/office/drawing/2014/main" id="{8C6AB5A9-4EA0-4127-9C04-F8511AEB623B}"/>
              </a:ext>
            </a:extLst>
          </p:cNvPr>
          <p:cNvSpPr txBox="1"/>
          <p:nvPr/>
        </p:nvSpPr>
        <p:spPr>
          <a:xfrm>
            <a:off x="8641680" y="2179655"/>
            <a:ext cx="3310690" cy="461665"/>
          </a:xfrm>
          <a:prstGeom prst="rect">
            <a:avLst/>
          </a:prstGeom>
          <a:noFill/>
        </p:spPr>
        <p:txBody>
          <a:bodyPr wrap="square" rtlCol="0">
            <a:spAutoFit/>
          </a:bodyPr>
          <a:lstStyle/>
          <a:p>
            <a:pPr algn="ctr"/>
            <a:r>
              <a:rPr lang="en-US" sz="2400" b="1" dirty="0">
                <a:solidFill>
                  <a:schemeClr val="bg1"/>
                </a:solidFill>
                <a:latin typeface="Montserrat" panose="00000500000000000000" pitchFamily="2" charset="0"/>
              </a:rPr>
              <a:t>Backdoor </a:t>
            </a:r>
            <a:endParaRPr lang="en-IN" sz="24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324879605"/>
      </p:ext>
    </p:extLst>
  </p:cSld>
  <p:clrMapOvr>
    <a:masterClrMapping/>
  </p:clrMapOvr>
  <mc:AlternateContent xmlns:mc="http://schemas.openxmlformats.org/markup-compatibility/2006" xmlns:p14="http://schemas.microsoft.com/office/powerpoint/2010/main">
    <mc:Choice Requires="p14">
      <p:transition spd="slow" p14:dur="2250">
        <p:push/>
      </p:transition>
    </mc:Choice>
    <mc:Fallback xmlns="">
      <p:transition spd="slow">
        <p:pu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EBCC4735-E868-4B35-B685-38A626C44144}"/>
              </a:ext>
            </a:extLst>
          </p:cNvPr>
          <p:cNvGrpSpPr/>
          <p:nvPr/>
        </p:nvGrpSpPr>
        <p:grpSpPr>
          <a:xfrm>
            <a:off x="-1018155" y="0"/>
            <a:ext cx="2775284" cy="6858000"/>
            <a:chOff x="10010272" y="0"/>
            <a:chExt cx="2775284" cy="6858000"/>
          </a:xfrm>
        </p:grpSpPr>
        <p:sp>
          <p:nvSpPr>
            <p:cNvPr id="21" name="!!Freeform: Shape 20">
              <a:extLst>
                <a:ext uri="{FF2B5EF4-FFF2-40B4-BE49-F238E27FC236}">
                  <a16:creationId xmlns:a16="http://schemas.microsoft.com/office/drawing/2014/main" id="{EB1E4BF4-2BF5-453B-B216-CE345075E199}"/>
                </a:ext>
              </a:extLst>
            </p:cNvPr>
            <p:cNvSpPr/>
            <p:nvPr/>
          </p:nvSpPr>
          <p:spPr>
            <a:xfrm>
              <a:off x="10010272" y="0"/>
              <a:ext cx="2775284" cy="6858000"/>
            </a:xfrm>
            <a:custGeom>
              <a:avLst/>
              <a:gdLst>
                <a:gd name="connsiteX0" fmla="*/ 0 w 2775284"/>
                <a:gd name="connsiteY0" fmla="*/ 0 h 6858000"/>
                <a:gd name="connsiteX1" fmla="*/ 2502568 w 2775284"/>
                <a:gd name="connsiteY1" fmla="*/ 0 h 6858000"/>
                <a:gd name="connsiteX2" fmla="*/ 2502568 w 2775284"/>
                <a:gd name="connsiteY2" fmla="*/ 818148 h 6858000"/>
                <a:gd name="connsiteX3" fmla="*/ 2775284 w 2775284"/>
                <a:gd name="connsiteY3" fmla="*/ 1235243 h 6858000"/>
                <a:gd name="connsiteX4" fmla="*/ 2502568 w 2775284"/>
                <a:gd name="connsiteY4" fmla="*/ 1652338 h 6858000"/>
                <a:gd name="connsiteX5" fmla="*/ 2502568 w 2775284"/>
                <a:gd name="connsiteY5" fmla="*/ 6858000 h 6858000"/>
                <a:gd name="connsiteX6" fmla="*/ 0 w 277528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5284" h="6858000">
                  <a:moveTo>
                    <a:pt x="0" y="0"/>
                  </a:moveTo>
                  <a:lnTo>
                    <a:pt x="2502568" y="0"/>
                  </a:lnTo>
                  <a:lnTo>
                    <a:pt x="2502568" y="818148"/>
                  </a:lnTo>
                  <a:lnTo>
                    <a:pt x="2775284" y="1235243"/>
                  </a:lnTo>
                  <a:lnTo>
                    <a:pt x="2502568" y="1652338"/>
                  </a:lnTo>
                  <a:lnTo>
                    <a:pt x="2502568" y="6858000"/>
                  </a:lnTo>
                  <a:lnTo>
                    <a:pt x="0" y="6858000"/>
                  </a:lnTo>
                  <a:close/>
                </a:path>
              </a:pathLst>
            </a:custGeom>
            <a:solidFill>
              <a:schemeClr val="accent5">
                <a:lumMod val="50000"/>
              </a:schemeClr>
            </a:solidFill>
            <a:ln>
              <a:noFill/>
            </a:ln>
            <a:effectLst>
              <a:outerShdw blurRad="1397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endParaRPr lang="en-IN"/>
            </a:p>
          </p:txBody>
        </p:sp>
        <p:sp>
          <p:nvSpPr>
            <p:cNvPr id="43" name="TextBox 42">
              <a:extLst>
                <a:ext uri="{FF2B5EF4-FFF2-40B4-BE49-F238E27FC236}">
                  <a16:creationId xmlns:a16="http://schemas.microsoft.com/office/drawing/2014/main" id="{5A375175-FB4E-445C-87F8-A8ACFA53D2FE}"/>
                </a:ext>
              </a:extLst>
            </p:cNvPr>
            <p:cNvSpPr txBox="1"/>
            <p:nvPr/>
          </p:nvSpPr>
          <p:spPr>
            <a:xfrm>
              <a:off x="10699416" y="490578"/>
              <a:ext cx="1344706" cy="1477328"/>
            </a:xfrm>
            <a:prstGeom prst="rect">
              <a:avLst/>
            </a:prstGeom>
            <a:noFill/>
          </p:spPr>
          <p:txBody>
            <a:bodyPr wrap="square" rtlCol="0">
              <a:spAutoFit/>
            </a:bodyPr>
            <a:lstStyle/>
            <a:p>
              <a:pPr algn="ctr"/>
              <a:r>
                <a:rPr lang="en-US" sz="9000" b="1" dirty="0">
                  <a:solidFill>
                    <a:schemeClr val="bg1"/>
                  </a:solidFill>
                  <a:latin typeface="Montserrat" panose="00000500000000000000" pitchFamily="2" charset="0"/>
                </a:rPr>
                <a:t>E</a:t>
              </a:r>
              <a:endParaRPr lang="en-IN" sz="9000" b="1" dirty="0">
                <a:solidFill>
                  <a:schemeClr val="bg1"/>
                </a:solidFill>
                <a:latin typeface="Montserrat" panose="00000500000000000000" pitchFamily="2" charset="0"/>
              </a:endParaRPr>
            </a:p>
          </p:txBody>
        </p:sp>
        <p:sp>
          <p:nvSpPr>
            <p:cNvPr id="44" name="TextBox 43">
              <a:extLst>
                <a:ext uri="{FF2B5EF4-FFF2-40B4-BE49-F238E27FC236}">
                  <a16:creationId xmlns:a16="http://schemas.microsoft.com/office/drawing/2014/main" id="{C3F72E08-346A-4C55-A579-2BD469B590EE}"/>
                </a:ext>
              </a:extLst>
            </p:cNvPr>
            <p:cNvSpPr txBox="1"/>
            <p:nvPr/>
          </p:nvSpPr>
          <p:spPr>
            <a:xfrm>
              <a:off x="10281661" y="2462213"/>
              <a:ext cx="2011681" cy="369332"/>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SHARE IDEA</a:t>
              </a:r>
              <a:endParaRPr lang="en-IN" b="1" dirty="0">
                <a:solidFill>
                  <a:schemeClr val="bg1"/>
                </a:solidFill>
                <a:latin typeface="Montserrat" panose="00000500000000000000" pitchFamily="2" charset="0"/>
              </a:endParaRPr>
            </a:p>
          </p:txBody>
        </p:sp>
        <p:sp>
          <p:nvSpPr>
            <p:cNvPr id="45" name="TextBox 44">
              <a:extLst>
                <a:ext uri="{FF2B5EF4-FFF2-40B4-BE49-F238E27FC236}">
                  <a16:creationId xmlns:a16="http://schemas.microsoft.com/office/drawing/2014/main" id="{9263DFA2-DC5F-45EA-BC13-B7570F8E43A4}"/>
                </a:ext>
              </a:extLst>
            </p:cNvPr>
            <p:cNvSpPr txBox="1"/>
            <p:nvPr/>
          </p:nvSpPr>
          <p:spPr>
            <a:xfrm>
              <a:off x="10193699" y="3425548"/>
              <a:ext cx="2084957" cy="1323439"/>
            </a:xfrm>
            <a:prstGeom prst="rect">
              <a:avLst/>
            </a:prstGeom>
            <a:noFill/>
          </p:spPr>
          <p:txBody>
            <a:bodyPr wrap="square" rtlCol="0">
              <a:spAutoFit/>
            </a:bodyPr>
            <a:lstStyle/>
            <a:p>
              <a:pPr algn="just"/>
              <a:r>
                <a:rPr lang="en-US" sz="1600" dirty="0">
                  <a:solidFill>
                    <a:schemeClr val="bg1"/>
                  </a:solidFill>
                  <a:latin typeface="Montserrat" panose="00000500000000000000" pitchFamily="2" charset="0"/>
                </a:rPr>
                <a:t>Share idea in the best way possible. By Telling a story or by explaining a real life example.</a:t>
              </a:r>
              <a:endParaRPr lang="en-IN" sz="1600" dirty="0">
                <a:solidFill>
                  <a:schemeClr val="bg1"/>
                </a:solidFill>
                <a:latin typeface="Montserrat" panose="00000500000000000000" pitchFamily="2" charset="0"/>
              </a:endParaRPr>
            </a:p>
          </p:txBody>
        </p:sp>
        <p:pic>
          <p:nvPicPr>
            <p:cNvPr id="46" name="Graphic 45" descr="Customer review with solid fill">
              <a:extLst>
                <a:ext uri="{FF2B5EF4-FFF2-40B4-BE49-F238E27FC236}">
                  <a16:creationId xmlns:a16="http://schemas.microsoft.com/office/drawing/2014/main" id="{2DAB2E82-9774-4A18-BA89-1D6A2E5CBA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78978" y="5643277"/>
              <a:ext cx="914400" cy="914400"/>
            </a:xfrm>
            <a:prstGeom prst="rect">
              <a:avLst/>
            </a:prstGeom>
          </p:spPr>
        </p:pic>
      </p:grpSp>
      <p:grpSp>
        <p:nvGrpSpPr>
          <p:cNvPr id="50" name="!!Group 49">
            <a:extLst>
              <a:ext uri="{FF2B5EF4-FFF2-40B4-BE49-F238E27FC236}">
                <a16:creationId xmlns:a16="http://schemas.microsoft.com/office/drawing/2014/main" id="{CC75B4AC-2711-4BBF-87BE-D07DA259FC09}"/>
              </a:ext>
            </a:extLst>
          </p:cNvPr>
          <p:cNvGrpSpPr/>
          <p:nvPr/>
        </p:nvGrpSpPr>
        <p:grpSpPr>
          <a:xfrm>
            <a:off x="-1290913" y="28058"/>
            <a:ext cx="2775284" cy="6858000"/>
            <a:chOff x="7507704" y="0"/>
            <a:chExt cx="2775284" cy="6858000"/>
          </a:xfrm>
        </p:grpSpPr>
        <p:sp>
          <p:nvSpPr>
            <p:cNvPr id="20" name="!!Freeform: Shape 19">
              <a:extLst>
                <a:ext uri="{FF2B5EF4-FFF2-40B4-BE49-F238E27FC236}">
                  <a16:creationId xmlns:a16="http://schemas.microsoft.com/office/drawing/2014/main" id="{1EF62527-5A70-49B6-AC87-A8F4AEB0971C}"/>
                </a:ext>
              </a:extLst>
            </p:cNvPr>
            <p:cNvSpPr/>
            <p:nvPr/>
          </p:nvSpPr>
          <p:spPr>
            <a:xfrm>
              <a:off x="7507704" y="0"/>
              <a:ext cx="2775284" cy="6858000"/>
            </a:xfrm>
            <a:custGeom>
              <a:avLst/>
              <a:gdLst>
                <a:gd name="connsiteX0" fmla="*/ 0 w 2775284"/>
                <a:gd name="connsiteY0" fmla="*/ 0 h 6858000"/>
                <a:gd name="connsiteX1" fmla="*/ 2502568 w 2775284"/>
                <a:gd name="connsiteY1" fmla="*/ 0 h 6858000"/>
                <a:gd name="connsiteX2" fmla="*/ 2502568 w 2775284"/>
                <a:gd name="connsiteY2" fmla="*/ 818148 h 6858000"/>
                <a:gd name="connsiteX3" fmla="*/ 2775284 w 2775284"/>
                <a:gd name="connsiteY3" fmla="*/ 1235243 h 6858000"/>
                <a:gd name="connsiteX4" fmla="*/ 2502568 w 2775284"/>
                <a:gd name="connsiteY4" fmla="*/ 1652338 h 6858000"/>
                <a:gd name="connsiteX5" fmla="*/ 2502568 w 2775284"/>
                <a:gd name="connsiteY5" fmla="*/ 6858000 h 6858000"/>
                <a:gd name="connsiteX6" fmla="*/ 0 w 277528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5284" h="6858000">
                  <a:moveTo>
                    <a:pt x="0" y="0"/>
                  </a:moveTo>
                  <a:lnTo>
                    <a:pt x="2502568" y="0"/>
                  </a:lnTo>
                  <a:lnTo>
                    <a:pt x="2502568" y="818148"/>
                  </a:lnTo>
                  <a:lnTo>
                    <a:pt x="2775284" y="1235243"/>
                  </a:lnTo>
                  <a:lnTo>
                    <a:pt x="2502568" y="1652338"/>
                  </a:lnTo>
                  <a:lnTo>
                    <a:pt x="2502568" y="6858000"/>
                  </a:lnTo>
                  <a:lnTo>
                    <a:pt x="0" y="6858000"/>
                  </a:lnTo>
                  <a:close/>
                </a:path>
              </a:pathLst>
            </a:custGeom>
            <a:solidFill>
              <a:srgbClr val="0070C0"/>
            </a:solidFill>
            <a:ln>
              <a:noFill/>
            </a:ln>
            <a:effectLst>
              <a:outerShdw blurRad="1397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endParaRPr lang="en-IN"/>
            </a:p>
          </p:txBody>
        </p:sp>
        <p:sp>
          <p:nvSpPr>
            <p:cNvPr id="39" name="TextBox 38">
              <a:extLst>
                <a:ext uri="{FF2B5EF4-FFF2-40B4-BE49-F238E27FC236}">
                  <a16:creationId xmlns:a16="http://schemas.microsoft.com/office/drawing/2014/main" id="{55CCCD24-0683-4279-97B0-15DDA002E464}"/>
                </a:ext>
              </a:extLst>
            </p:cNvPr>
            <p:cNvSpPr txBox="1"/>
            <p:nvPr/>
          </p:nvSpPr>
          <p:spPr>
            <a:xfrm>
              <a:off x="8328597" y="489246"/>
              <a:ext cx="1344706" cy="1477328"/>
            </a:xfrm>
            <a:prstGeom prst="rect">
              <a:avLst/>
            </a:prstGeom>
            <a:noFill/>
          </p:spPr>
          <p:txBody>
            <a:bodyPr wrap="square" rtlCol="0">
              <a:spAutoFit/>
            </a:bodyPr>
            <a:lstStyle/>
            <a:p>
              <a:pPr algn="ctr"/>
              <a:r>
                <a:rPr lang="en-US" sz="9000" b="1" dirty="0">
                  <a:solidFill>
                    <a:schemeClr val="bg1"/>
                  </a:solidFill>
                  <a:latin typeface="Montserrat" panose="00000500000000000000" pitchFamily="2" charset="0"/>
                </a:rPr>
                <a:t>D</a:t>
              </a:r>
              <a:endParaRPr lang="en-IN" sz="9000" b="1" dirty="0">
                <a:solidFill>
                  <a:schemeClr val="bg1"/>
                </a:solidFill>
                <a:latin typeface="Montserrat" panose="00000500000000000000" pitchFamily="2" charset="0"/>
              </a:endParaRPr>
            </a:p>
          </p:txBody>
        </p:sp>
        <p:sp>
          <p:nvSpPr>
            <p:cNvPr id="40" name="TextBox 39">
              <a:extLst>
                <a:ext uri="{FF2B5EF4-FFF2-40B4-BE49-F238E27FC236}">
                  <a16:creationId xmlns:a16="http://schemas.microsoft.com/office/drawing/2014/main" id="{258536DF-ADE1-4B0C-8F0F-BCA1C531E330}"/>
                </a:ext>
              </a:extLst>
            </p:cNvPr>
            <p:cNvSpPr txBox="1"/>
            <p:nvPr/>
          </p:nvSpPr>
          <p:spPr>
            <a:xfrm>
              <a:off x="7859735" y="2455819"/>
              <a:ext cx="2011681" cy="646331"/>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SLIDES ARE JUST A TOOL</a:t>
              </a:r>
              <a:endParaRPr lang="en-IN" b="1" dirty="0">
                <a:solidFill>
                  <a:schemeClr val="bg1"/>
                </a:solidFill>
                <a:latin typeface="Montserrat" panose="00000500000000000000" pitchFamily="2" charset="0"/>
              </a:endParaRPr>
            </a:p>
          </p:txBody>
        </p:sp>
        <p:sp>
          <p:nvSpPr>
            <p:cNvPr id="41" name="TextBox 40">
              <a:extLst>
                <a:ext uri="{FF2B5EF4-FFF2-40B4-BE49-F238E27FC236}">
                  <a16:creationId xmlns:a16="http://schemas.microsoft.com/office/drawing/2014/main" id="{9C089EA6-2028-4D40-9CC1-489F24DF7CB3}"/>
                </a:ext>
              </a:extLst>
            </p:cNvPr>
            <p:cNvSpPr txBox="1"/>
            <p:nvPr/>
          </p:nvSpPr>
          <p:spPr>
            <a:xfrm>
              <a:off x="7859735" y="3425548"/>
              <a:ext cx="2011681" cy="1815882"/>
            </a:xfrm>
            <a:prstGeom prst="rect">
              <a:avLst/>
            </a:prstGeom>
            <a:noFill/>
          </p:spPr>
          <p:txBody>
            <a:bodyPr wrap="square" rtlCol="0">
              <a:spAutoFit/>
            </a:bodyPr>
            <a:lstStyle/>
            <a:p>
              <a:pPr algn="just"/>
              <a:r>
                <a:rPr lang="en-US" sz="1600" b="0" i="0" dirty="0">
                  <a:solidFill>
                    <a:schemeClr val="bg1"/>
                  </a:solidFill>
                  <a:effectLst/>
                  <a:latin typeface="Montserrat" panose="00000500000000000000" pitchFamily="2" charset="0"/>
                </a:rPr>
                <a:t>You can use the medium of a presentation to help transfer your message, but it cannot do the job for you.</a:t>
              </a:r>
              <a:endParaRPr lang="en-IN" sz="1600" dirty="0">
                <a:solidFill>
                  <a:schemeClr val="bg1"/>
                </a:solidFill>
                <a:latin typeface="Montserrat" panose="00000500000000000000" pitchFamily="2" charset="0"/>
              </a:endParaRPr>
            </a:p>
          </p:txBody>
        </p:sp>
        <p:pic>
          <p:nvPicPr>
            <p:cNvPr id="42" name="Graphic 41" descr="Presentation with bar chart with solid fill">
              <a:extLst>
                <a:ext uri="{FF2B5EF4-FFF2-40B4-BE49-F238E27FC236}">
                  <a16:creationId xmlns:a16="http://schemas.microsoft.com/office/drawing/2014/main" id="{E2F22DD3-5A58-4464-8A9B-4AE7AF4A77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322352" y="5289097"/>
              <a:ext cx="914400" cy="914400"/>
            </a:xfrm>
            <a:prstGeom prst="rect">
              <a:avLst/>
            </a:prstGeom>
          </p:spPr>
        </p:pic>
      </p:grpSp>
      <p:grpSp>
        <p:nvGrpSpPr>
          <p:cNvPr id="49" name="!!Group 48">
            <a:extLst>
              <a:ext uri="{FF2B5EF4-FFF2-40B4-BE49-F238E27FC236}">
                <a16:creationId xmlns:a16="http://schemas.microsoft.com/office/drawing/2014/main" id="{6E3F1638-178D-45BB-9AE8-7FC333666CAB}"/>
              </a:ext>
            </a:extLst>
          </p:cNvPr>
          <p:cNvGrpSpPr/>
          <p:nvPr/>
        </p:nvGrpSpPr>
        <p:grpSpPr>
          <a:xfrm>
            <a:off x="-1536272" y="28058"/>
            <a:ext cx="2759242" cy="6858000"/>
            <a:chOff x="5005136" y="0"/>
            <a:chExt cx="2759242" cy="6858000"/>
          </a:xfrm>
        </p:grpSpPr>
        <p:sp>
          <p:nvSpPr>
            <p:cNvPr id="19" name="!!Freeform: Shape 18">
              <a:extLst>
                <a:ext uri="{FF2B5EF4-FFF2-40B4-BE49-F238E27FC236}">
                  <a16:creationId xmlns:a16="http://schemas.microsoft.com/office/drawing/2014/main" id="{64870A0A-4928-4A62-ABB4-F8C7A84190AD}"/>
                </a:ext>
              </a:extLst>
            </p:cNvPr>
            <p:cNvSpPr/>
            <p:nvPr/>
          </p:nvSpPr>
          <p:spPr>
            <a:xfrm rot="5400000">
              <a:off x="2955757" y="2049379"/>
              <a:ext cx="6858000" cy="2759242"/>
            </a:xfrm>
            <a:custGeom>
              <a:avLst/>
              <a:gdLst>
                <a:gd name="connsiteX0" fmla="*/ 0 w 6858000"/>
                <a:gd name="connsiteY0" fmla="*/ 2759242 h 2759242"/>
                <a:gd name="connsiteX1" fmla="*/ 0 w 6858000"/>
                <a:gd name="connsiteY1" fmla="*/ 256674 h 2759242"/>
                <a:gd name="connsiteX2" fmla="*/ 842683 w 6858000"/>
                <a:gd name="connsiteY2" fmla="*/ 256674 h 2759242"/>
                <a:gd name="connsiteX3" fmla="*/ 1235243 w 6858000"/>
                <a:gd name="connsiteY3" fmla="*/ 0 h 2759242"/>
                <a:gd name="connsiteX4" fmla="*/ 1627803 w 6858000"/>
                <a:gd name="connsiteY4" fmla="*/ 256674 h 2759242"/>
                <a:gd name="connsiteX5" fmla="*/ 6858000 w 6858000"/>
                <a:gd name="connsiteY5" fmla="*/ 256674 h 2759242"/>
                <a:gd name="connsiteX6" fmla="*/ 6858000 w 6858000"/>
                <a:gd name="connsiteY6" fmla="*/ 2759242 h 275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759242">
                  <a:moveTo>
                    <a:pt x="0" y="2759242"/>
                  </a:moveTo>
                  <a:lnTo>
                    <a:pt x="0" y="256674"/>
                  </a:lnTo>
                  <a:lnTo>
                    <a:pt x="842683" y="256674"/>
                  </a:lnTo>
                  <a:lnTo>
                    <a:pt x="1235243" y="0"/>
                  </a:lnTo>
                  <a:lnTo>
                    <a:pt x="1627803" y="256674"/>
                  </a:lnTo>
                  <a:lnTo>
                    <a:pt x="6858000" y="256674"/>
                  </a:lnTo>
                  <a:lnTo>
                    <a:pt x="6858000" y="2759242"/>
                  </a:lnTo>
                  <a:close/>
                </a:path>
              </a:pathLst>
            </a:custGeom>
            <a:solidFill>
              <a:srgbClr val="00B0F0"/>
            </a:solidFill>
            <a:ln>
              <a:noFill/>
            </a:ln>
            <a:effectLst>
              <a:outerShdw blurRad="1397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1" name="TextBox 30">
              <a:extLst>
                <a:ext uri="{FF2B5EF4-FFF2-40B4-BE49-F238E27FC236}">
                  <a16:creationId xmlns:a16="http://schemas.microsoft.com/office/drawing/2014/main" id="{3E1C3B83-F19D-4A42-ADB8-DAB4F0D957A3}"/>
                </a:ext>
              </a:extLst>
            </p:cNvPr>
            <p:cNvSpPr txBox="1"/>
            <p:nvPr/>
          </p:nvSpPr>
          <p:spPr>
            <a:xfrm>
              <a:off x="5721518" y="396798"/>
              <a:ext cx="1344706" cy="1477328"/>
            </a:xfrm>
            <a:prstGeom prst="rect">
              <a:avLst/>
            </a:prstGeom>
            <a:noFill/>
          </p:spPr>
          <p:txBody>
            <a:bodyPr wrap="square" rtlCol="0">
              <a:spAutoFit/>
            </a:bodyPr>
            <a:lstStyle/>
            <a:p>
              <a:pPr algn="ctr"/>
              <a:r>
                <a:rPr lang="en-US" sz="9000" b="1" dirty="0">
                  <a:solidFill>
                    <a:schemeClr val="bg1"/>
                  </a:solidFill>
                  <a:latin typeface="Montserrat" panose="00000500000000000000" pitchFamily="2" charset="0"/>
                </a:rPr>
                <a:t>C</a:t>
              </a:r>
              <a:endParaRPr lang="en-IN" sz="9000" b="1" dirty="0">
                <a:solidFill>
                  <a:schemeClr val="bg1"/>
                </a:solidFill>
                <a:latin typeface="Montserrat" panose="00000500000000000000" pitchFamily="2" charset="0"/>
              </a:endParaRPr>
            </a:p>
          </p:txBody>
        </p:sp>
        <p:sp>
          <p:nvSpPr>
            <p:cNvPr id="32" name="TextBox 31">
              <a:extLst>
                <a:ext uri="{FF2B5EF4-FFF2-40B4-BE49-F238E27FC236}">
                  <a16:creationId xmlns:a16="http://schemas.microsoft.com/office/drawing/2014/main" id="{19D38394-CF08-4AEB-AE9A-D1395810467D}"/>
                </a:ext>
              </a:extLst>
            </p:cNvPr>
            <p:cNvSpPr txBox="1"/>
            <p:nvPr/>
          </p:nvSpPr>
          <p:spPr>
            <a:xfrm>
              <a:off x="5283991" y="2458851"/>
              <a:ext cx="2011681" cy="369332"/>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BE SPECIFIC</a:t>
              </a:r>
              <a:endParaRPr lang="en-IN" b="1" dirty="0">
                <a:solidFill>
                  <a:schemeClr val="bg1"/>
                </a:solidFill>
                <a:latin typeface="Montserrat" panose="00000500000000000000" pitchFamily="2" charset="0"/>
              </a:endParaRPr>
            </a:p>
          </p:txBody>
        </p:sp>
        <p:sp>
          <p:nvSpPr>
            <p:cNvPr id="33" name="TextBox 32">
              <a:extLst>
                <a:ext uri="{FF2B5EF4-FFF2-40B4-BE49-F238E27FC236}">
                  <a16:creationId xmlns:a16="http://schemas.microsoft.com/office/drawing/2014/main" id="{85A85A0A-9E3C-42B5-9AA7-436DE646D968}"/>
                </a:ext>
              </a:extLst>
            </p:cNvPr>
            <p:cNvSpPr txBox="1"/>
            <p:nvPr/>
          </p:nvSpPr>
          <p:spPr>
            <a:xfrm>
              <a:off x="5283991" y="3414971"/>
              <a:ext cx="2011681" cy="1815882"/>
            </a:xfrm>
            <a:prstGeom prst="rect">
              <a:avLst/>
            </a:prstGeom>
            <a:noFill/>
          </p:spPr>
          <p:txBody>
            <a:bodyPr wrap="square" rtlCol="0">
              <a:spAutoFit/>
            </a:bodyPr>
            <a:lstStyle/>
            <a:p>
              <a:pPr algn="just"/>
              <a:r>
                <a:rPr lang="en-US" sz="1600" dirty="0">
                  <a:solidFill>
                    <a:schemeClr val="bg1"/>
                  </a:solidFill>
                  <a:latin typeface="Montserrat" panose="00000500000000000000" pitchFamily="2" charset="0"/>
                </a:rPr>
                <a:t>People need to know what to expect in order to get involved and interested in what you have to say.</a:t>
              </a:r>
              <a:endParaRPr lang="en-IN" sz="1600" dirty="0">
                <a:solidFill>
                  <a:schemeClr val="bg1"/>
                </a:solidFill>
                <a:latin typeface="Montserrat" panose="00000500000000000000" pitchFamily="2" charset="0"/>
              </a:endParaRPr>
            </a:p>
          </p:txBody>
        </p:sp>
        <p:pic>
          <p:nvPicPr>
            <p:cNvPr id="34" name="Graphic 33" descr="Classroom with solid fill">
              <a:extLst>
                <a:ext uri="{FF2B5EF4-FFF2-40B4-BE49-F238E27FC236}">
                  <a16:creationId xmlns:a16="http://schemas.microsoft.com/office/drawing/2014/main" id="{61F62FFA-1B96-411B-96A3-21BFB1E1917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19366" y="5289791"/>
              <a:ext cx="914400" cy="914400"/>
            </a:xfrm>
            <a:prstGeom prst="rect">
              <a:avLst/>
            </a:prstGeom>
          </p:spPr>
        </p:pic>
      </p:grpSp>
      <p:grpSp>
        <p:nvGrpSpPr>
          <p:cNvPr id="48" name="!!Group 47">
            <a:extLst>
              <a:ext uri="{FF2B5EF4-FFF2-40B4-BE49-F238E27FC236}">
                <a16:creationId xmlns:a16="http://schemas.microsoft.com/office/drawing/2014/main" id="{78080338-FCE8-4609-ACCB-71F21886E1A1}"/>
              </a:ext>
            </a:extLst>
          </p:cNvPr>
          <p:cNvGrpSpPr/>
          <p:nvPr/>
        </p:nvGrpSpPr>
        <p:grpSpPr>
          <a:xfrm>
            <a:off x="-1797672" y="14029"/>
            <a:ext cx="2767263" cy="6858000"/>
            <a:chOff x="2502568" y="0"/>
            <a:chExt cx="2767263" cy="6858000"/>
          </a:xfrm>
        </p:grpSpPr>
        <p:sp>
          <p:nvSpPr>
            <p:cNvPr id="18" name="!!Freeform: Shape 17">
              <a:extLst>
                <a:ext uri="{FF2B5EF4-FFF2-40B4-BE49-F238E27FC236}">
                  <a16:creationId xmlns:a16="http://schemas.microsoft.com/office/drawing/2014/main" id="{47ED635D-30A6-462A-A595-2381FA26ED51}"/>
                </a:ext>
              </a:extLst>
            </p:cNvPr>
            <p:cNvSpPr/>
            <p:nvPr/>
          </p:nvSpPr>
          <p:spPr>
            <a:xfrm>
              <a:off x="2502568" y="0"/>
              <a:ext cx="2767263" cy="6858000"/>
            </a:xfrm>
            <a:custGeom>
              <a:avLst/>
              <a:gdLst>
                <a:gd name="connsiteX0" fmla="*/ 0 w 2767263"/>
                <a:gd name="connsiteY0" fmla="*/ 0 h 6858000"/>
                <a:gd name="connsiteX1" fmla="*/ 2502568 w 2767263"/>
                <a:gd name="connsiteY1" fmla="*/ 0 h 6858000"/>
                <a:gd name="connsiteX2" fmla="*/ 2502568 w 2767263"/>
                <a:gd name="connsiteY2" fmla="*/ 830416 h 6858000"/>
                <a:gd name="connsiteX3" fmla="*/ 2767263 w 2767263"/>
                <a:gd name="connsiteY3" fmla="*/ 1235243 h 6858000"/>
                <a:gd name="connsiteX4" fmla="*/ 2502568 w 2767263"/>
                <a:gd name="connsiteY4" fmla="*/ 1640071 h 6858000"/>
                <a:gd name="connsiteX5" fmla="*/ 2502568 w 2767263"/>
                <a:gd name="connsiteY5" fmla="*/ 6858000 h 6858000"/>
                <a:gd name="connsiteX6" fmla="*/ 0 w 27672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7263" h="6858000">
                  <a:moveTo>
                    <a:pt x="0" y="0"/>
                  </a:moveTo>
                  <a:lnTo>
                    <a:pt x="2502568" y="0"/>
                  </a:lnTo>
                  <a:lnTo>
                    <a:pt x="2502568" y="830416"/>
                  </a:lnTo>
                  <a:lnTo>
                    <a:pt x="2767263" y="1235243"/>
                  </a:lnTo>
                  <a:lnTo>
                    <a:pt x="2502568" y="1640071"/>
                  </a:lnTo>
                  <a:lnTo>
                    <a:pt x="2502568" y="6858000"/>
                  </a:lnTo>
                  <a:lnTo>
                    <a:pt x="0" y="6858000"/>
                  </a:lnTo>
                  <a:close/>
                </a:path>
              </a:pathLst>
            </a:custGeom>
            <a:solidFill>
              <a:schemeClr val="accent5">
                <a:lumMod val="60000"/>
                <a:lumOff val="40000"/>
              </a:schemeClr>
            </a:solidFill>
            <a:ln>
              <a:noFill/>
            </a:ln>
            <a:effectLst>
              <a:outerShdw blurRad="1397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endParaRPr lang="en-IN"/>
            </a:p>
          </p:txBody>
        </p:sp>
        <p:sp>
          <p:nvSpPr>
            <p:cNvPr id="27" name="TextBox 26">
              <a:extLst>
                <a:ext uri="{FF2B5EF4-FFF2-40B4-BE49-F238E27FC236}">
                  <a16:creationId xmlns:a16="http://schemas.microsoft.com/office/drawing/2014/main" id="{6158884F-568F-47C9-8693-1F5768B61809}"/>
                </a:ext>
              </a:extLst>
            </p:cNvPr>
            <p:cNvSpPr txBox="1"/>
            <p:nvPr/>
          </p:nvSpPr>
          <p:spPr>
            <a:xfrm>
              <a:off x="3161680" y="489246"/>
              <a:ext cx="1344706" cy="1477328"/>
            </a:xfrm>
            <a:prstGeom prst="rect">
              <a:avLst/>
            </a:prstGeom>
            <a:noFill/>
          </p:spPr>
          <p:txBody>
            <a:bodyPr wrap="square" rtlCol="0">
              <a:spAutoFit/>
            </a:bodyPr>
            <a:lstStyle/>
            <a:p>
              <a:pPr algn="ctr"/>
              <a:r>
                <a:rPr lang="en-US" sz="9000" b="1" dirty="0">
                  <a:solidFill>
                    <a:schemeClr val="bg1"/>
                  </a:solidFill>
                  <a:latin typeface="Montserrat" panose="00000500000000000000" pitchFamily="2" charset="0"/>
                </a:rPr>
                <a:t>B</a:t>
              </a:r>
              <a:endParaRPr lang="en-IN" sz="9000" b="1" dirty="0">
                <a:solidFill>
                  <a:schemeClr val="bg1"/>
                </a:solidFill>
                <a:latin typeface="Montserrat" panose="00000500000000000000" pitchFamily="2" charset="0"/>
              </a:endParaRPr>
            </a:p>
          </p:txBody>
        </p:sp>
        <p:sp>
          <p:nvSpPr>
            <p:cNvPr id="28" name="TextBox 27">
              <a:extLst>
                <a:ext uri="{FF2B5EF4-FFF2-40B4-BE49-F238E27FC236}">
                  <a16:creationId xmlns:a16="http://schemas.microsoft.com/office/drawing/2014/main" id="{0B91A030-470C-4BBD-AAD3-327CD4BB66B6}"/>
                </a:ext>
              </a:extLst>
            </p:cNvPr>
            <p:cNvSpPr txBox="1"/>
            <p:nvPr/>
          </p:nvSpPr>
          <p:spPr>
            <a:xfrm>
              <a:off x="2709206" y="2403502"/>
              <a:ext cx="2011681" cy="923330"/>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MAKE PEOPLE ACCEPT ONE IDEA</a:t>
              </a:r>
              <a:endParaRPr lang="en-IN" b="1" dirty="0">
                <a:solidFill>
                  <a:schemeClr val="bg1"/>
                </a:solidFill>
                <a:latin typeface="Montserrat" panose="00000500000000000000" pitchFamily="2" charset="0"/>
              </a:endParaRPr>
            </a:p>
          </p:txBody>
        </p:sp>
        <p:sp>
          <p:nvSpPr>
            <p:cNvPr id="29" name="TextBox 28">
              <a:extLst>
                <a:ext uri="{FF2B5EF4-FFF2-40B4-BE49-F238E27FC236}">
                  <a16:creationId xmlns:a16="http://schemas.microsoft.com/office/drawing/2014/main" id="{D541AD72-F7B1-47AA-85A7-2AB87DCA6AEB}"/>
                </a:ext>
              </a:extLst>
            </p:cNvPr>
            <p:cNvSpPr txBox="1"/>
            <p:nvPr/>
          </p:nvSpPr>
          <p:spPr>
            <a:xfrm>
              <a:off x="2688460" y="3429000"/>
              <a:ext cx="2011681" cy="1323439"/>
            </a:xfrm>
            <a:prstGeom prst="rect">
              <a:avLst/>
            </a:prstGeom>
            <a:noFill/>
          </p:spPr>
          <p:txBody>
            <a:bodyPr wrap="square" rtlCol="0">
              <a:spAutoFit/>
            </a:bodyPr>
            <a:lstStyle/>
            <a:p>
              <a:pPr algn="just"/>
              <a:r>
                <a:rPr lang="en-US" sz="1600" dirty="0">
                  <a:solidFill>
                    <a:schemeClr val="bg1"/>
                  </a:solidFill>
                  <a:latin typeface="Montserrat" panose="00000500000000000000" pitchFamily="2" charset="0"/>
                </a:rPr>
                <a:t>People need time to absorb your ideas before going to another idea. </a:t>
              </a:r>
              <a:endParaRPr lang="en-IN" sz="1600" dirty="0">
                <a:solidFill>
                  <a:schemeClr val="bg1"/>
                </a:solidFill>
                <a:latin typeface="Montserrat" panose="00000500000000000000" pitchFamily="2" charset="0"/>
              </a:endParaRPr>
            </a:p>
          </p:txBody>
        </p:sp>
        <p:pic>
          <p:nvPicPr>
            <p:cNvPr id="30" name="Graphic 29" descr="Meeting with solid fill">
              <a:extLst>
                <a:ext uri="{FF2B5EF4-FFF2-40B4-BE49-F238E27FC236}">
                  <a16:creationId xmlns:a16="http://schemas.microsoft.com/office/drawing/2014/main" id="{2082F37C-B1A1-401A-8292-68DD821AD79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30487" y="5292548"/>
              <a:ext cx="1058733" cy="1058733"/>
            </a:xfrm>
            <a:prstGeom prst="rect">
              <a:avLst/>
            </a:prstGeom>
          </p:spPr>
        </p:pic>
      </p:grpSp>
      <p:grpSp>
        <p:nvGrpSpPr>
          <p:cNvPr id="47" name="!!Group 46">
            <a:extLst>
              <a:ext uri="{FF2B5EF4-FFF2-40B4-BE49-F238E27FC236}">
                <a16:creationId xmlns:a16="http://schemas.microsoft.com/office/drawing/2014/main" id="{EA1B6BF0-59C1-4846-B6B3-DF3869AB68A4}"/>
              </a:ext>
            </a:extLst>
          </p:cNvPr>
          <p:cNvGrpSpPr/>
          <p:nvPr/>
        </p:nvGrpSpPr>
        <p:grpSpPr>
          <a:xfrm>
            <a:off x="-2138796" y="56116"/>
            <a:ext cx="2807669" cy="6858000"/>
            <a:chOff x="102953" y="28058"/>
            <a:chExt cx="2807669" cy="6858000"/>
          </a:xfrm>
        </p:grpSpPr>
        <p:sp>
          <p:nvSpPr>
            <p:cNvPr id="17" name="!!Freeform: Shape 16">
              <a:extLst>
                <a:ext uri="{FF2B5EF4-FFF2-40B4-BE49-F238E27FC236}">
                  <a16:creationId xmlns:a16="http://schemas.microsoft.com/office/drawing/2014/main" id="{23D6FD62-36B9-4531-BA96-B3440493F55A}"/>
                </a:ext>
              </a:extLst>
            </p:cNvPr>
            <p:cNvSpPr/>
            <p:nvPr/>
          </p:nvSpPr>
          <p:spPr>
            <a:xfrm rot="5400000">
              <a:off x="-1906020" y="2069416"/>
              <a:ext cx="6858000" cy="2775284"/>
            </a:xfrm>
            <a:custGeom>
              <a:avLst/>
              <a:gdLst>
                <a:gd name="connsiteX0" fmla="*/ 0 w 6858000"/>
                <a:gd name="connsiteY0" fmla="*/ 2775284 h 2775284"/>
                <a:gd name="connsiteX1" fmla="*/ 0 w 6858000"/>
                <a:gd name="connsiteY1" fmla="*/ 272716 h 2775284"/>
                <a:gd name="connsiteX2" fmla="*/ 818148 w 6858000"/>
                <a:gd name="connsiteY2" fmla="*/ 272716 h 2775284"/>
                <a:gd name="connsiteX3" fmla="*/ 1235243 w 6858000"/>
                <a:gd name="connsiteY3" fmla="*/ 0 h 2775284"/>
                <a:gd name="connsiteX4" fmla="*/ 1652338 w 6858000"/>
                <a:gd name="connsiteY4" fmla="*/ 272716 h 2775284"/>
                <a:gd name="connsiteX5" fmla="*/ 6858000 w 6858000"/>
                <a:gd name="connsiteY5" fmla="*/ 272716 h 2775284"/>
                <a:gd name="connsiteX6" fmla="*/ 6858000 w 6858000"/>
                <a:gd name="connsiteY6" fmla="*/ 2775284 h 27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775284">
                  <a:moveTo>
                    <a:pt x="0" y="2775284"/>
                  </a:moveTo>
                  <a:lnTo>
                    <a:pt x="0" y="272716"/>
                  </a:lnTo>
                  <a:lnTo>
                    <a:pt x="818148" y="272716"/>
                  </a:lnTo>
                  <a:lnTo>
                    <a:pt x="1235243" y="0"/>
                  </a:lnTo>
                  <a:lnTo>
                    <a:pt x="1652338" y="272716"/>
                  </a:lnTo>
                  <a:lnTo>
                    <a:pt x="6858000" y="272716"/>
                  </a:lnTo>
                  <a:lnTo>
                    <a:pt x="6858000" y="2775284"/>
                  </a:lnTo>
                  <a:close/>
                </a:path>
              </a:pathLst>
            </a:custGeom>
            <a:solidFill>
              <a:schemeClr val="accent5">
                <a:lumMod val="75000"/>
              </a:schemeClr>
            </a:solidFill>
            <a:ln>
              <a:noFill/>
            </a:ln>
            <a:effectLst>
              <a:outerShdw blurRad="1397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3" name="TextBox 22">
              <a:extLst>
                <a:ext uri="{FF2B5EF4-FFF2-40B4-BE49-F238E27FC236}">
                  <a16:creationId xmlns:a16="http://schemas.microsoft.com/office/drawing/2014/main" id="{913C685D-1098-4E01-BB6B-F51EF1988D57}"/>
                </a:ext>
              </a:extLst>
            </p:cNvPr>
            <p:cNvSpPr txBox="1"/>
            <p:nvPr/>
          </p:nvSpPr>
          <p:spPr>
            <a:xfrm>
              <a:off x="556965" y="489246"/>
              <a:ext cx="1344706" cy="1477328"/>
            </a:xfrm>
            <a:prstGeom prst="rect">
              <a:avLst/>
            </a:prstGeom>
            <a:noFill/>
          </p:spPr>
          <p:txBody>
            <a:bodyPr wrap="square" rtlCol="0">
              <a:spAutoFit/>
            </a:bodyPr>
            <a:lstStyle/>
            <a:p>
              <a:pPr algn="ctr"/>
              <a:r>
                <a:rPr lang="en-US" sz="9000" b="1" dirty="0">
                  <a:solidFill>
                    <a:schemeClr val="bg1"/>
                  </a:solidFill>
                  <a:latin typeface="Montserrat" panose="00000500000000000000" pitchFamily="2" charset="0"/>
                </a:rPr>
                <a:t>1</a:t>
              </a:r>
              <a:endParaRPr lang="en-IN" sz="9000" b="1" dirty="0">
                <a:solidFill>
                  <a:schemeClr val="bg1"/>
                </a:solidFill>
                <a:latin typeface="Montserrat" panose="00000500000000000000" pitchFamily="2" charset="0"/>
              </a:endParaRPr>
            </a:p>
          </p:txBody>
        </p:sp>
        <p:sp>
          <p:nvSpPr>
            <p:cNvPr id="24" name="TextBox 23">
              <a:extLst>
                <a:ext uri="{FF2B5EF4-FFF2-40B4-BE49-F238E27FC236}">
                  <a16:creationId xmlns:a16="http://schemas.microsoft.com/office/drawing/2014/main" id="{98689BCB-E2AB-47F9-9B6B-A69EBD19ABAC}"/>
                </a:ext>
              </a:extLst>
            </p:cNvPr>
            <p:cNvSpPr txBox="1"/>
            <p:nvPr/>
          </p:nvSpPr>
          <p:spPr>
            <a:xfrm>
              <a:off x="102953" y="2462213"/>
              <a:ext cx="2118362" cy="646331"/>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PRESENT SINGLE IDEAS</a:t>
              </a:r>
              <a:endParaRPr lang="en-IN" b="1" dirty="0">
                <a:solidFill>
                  <a:schemeClr val="bg1"/>
                </a:solidFill>
                <a:latin typeface="Montserrat" panose="00000500000000000000" pitchFamily="2" charset="0"/>
              </a:endParaRPr>
            </a:p>
          </p:txBody>
        </p:sp>
        <p:sp>
          <p:nvSpPr>
            <p:cNvPr id="25" name="TextBox 24">
              <a:extLst>
                <a:ext uri="{FF2B5EF4-FFF2-40B4-BE49-F238E27FC236}">
                  <a16:creationId xmlns:a16="http://schemas.microsoft.com/office/drawing/2014/main" id="{7431BEB7-E361-4080-876C-1536AF15EA48}"/>
                </a:ext>
              </a:extLst>
            </p:cNvPr>
            <p:cNvSpPr txBox="1"/>
            <p:nvPr/>
          </p:nvSpPr>
          <p:spPr>
            <a:xfrm>
              <a:off x="258183" y="3414971"/>
              <a:ext cx="2011681" cy="1077218"/>
            </a:xfrm>
            <a:prstGeom prst="rect">
              <a:avLst/>
            </a:prstGeom>
            <a:noFill/>
          </p:spPr>
          <p:txBody>
            <a:bodyPr wrap="square" rtlCol="0">
              <a:spAutoFit/>
            </a:bodyPr>
            <a:lstStyle/>
            <a:p>
              <a:pPr algn="just"/>
              <a:r>
                <a:rPr lang="en-US" sz="1600" dirty="0">
                  <a:solidFill>
                    <a:schemeClr val="bg1"/>
                  </a:solidFill>
                  <a:latin typeface="Montserrat" panose="00000500000000000000" pitchFamily="2" charset="0"/>
                </a:rPr>
                <a:t>It is much easier for an audience to understand and follow.</a:t>
              </a:r>
              <a:endParaRPr lang="en-IN" sz="1600" dirty="0">
                <a:solidFill>
                  <a:schemeClr val="bg1"/>
                </a:solidFill>
                <a:latin typeface="Montserrat" panose="00000500000000000000" pitchFamily="2" charset="0"/>
              </a:endParaRPr>
            </a:p>
          </p:txBody>
        </p:sp>
        <p:pic>
          <p:nvPicPr>
            <p:cNvPr id="26" name="Graphic 25" descr="Lightbulb and gear with solid fill">
              <a:extLst>
                <a:ext uri="{FF2B5EF4-FFF2-40B4-BE49-F238E27FC236}">
                  <a16:creationId xmlns:a16="http://schemas.microsoft.com/office/drawing/2014/main" id="{AAD01799-B24B-4723-8BA3-8A20D1E5CDC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3313" y="5393093"/>
              <a:ext cx="857641" cy="857641"/>
            </a:xfrm>
            <a:prstGeom prst="rect">
              <a:avLst/>
            </a:prstGeom>
          </p:spPr>
        </p:pic>
      </p:grpSp>
      <p:sp>
        <p:nvSpPr>
          <p:cNvPr id="35" name="TextBox 34">
            <a:extLst>
              <a:ext uri="{FF2B5EF4-FFF2-40B4-BE49-F238E27FC236}">
                <a16:creationId xmlns:a16="http://schemas.microsoft.com/office/drawing/2014/main" id="{854C3A30-5A45-4096-8F88-F52BD4E59E74}"/>
              </a:ext>
            </a:extLst>
          </p:cNvPr>
          <p:cNvSpPr txBox="1"/>
          <p:nvPr/>
        </p:nvSpPr>
        <p:spPr>
          <a:xfrm>
            <a:off x="3048570" y="1795913"/>
            <a:ext cx="6949440" cy="2400657"/>
          </a:xfrm>
          <a:prstGeom prst="rect">
            <a:avLst/>
          </a:prstGeom>
          <a:noFill/>
        </p:spPr>
        <p:txBody>
          <a:bodyPr wrap="square" rtlCol="0" anchor="ctr">
            <a:spAutoFit/>
          </a:bodyPr>
          <a:lstStyle/>
          <a:p>
            <a:pPr algn="ctr"/>
            <a:r>
              <a:rPr lang="en-US" sz="15000" b="1" dirty="0">
                <a:solidFill>
                  <a:schemeClr val="bg1"/>
                </a:solidFill>
                <a:effectLst>
                  <a:outerShdw blurRad="165100" dist="38100" dir="2700000" algn="tl" rotWithShape="0">
                    <a:prstClr val="black">
                      <a:alpha val="36000"/>
                    </a:prstClr>
                  </a:outerShdw>
                </a:effectLst>
                <a:latin typeface="Montserrat" panose="00000500000000000000" pitchFamily="2" charset="0"/>
              </a:rPr>
              <a:t>TIPS </a:t>
            </a:r>
            <a:endParaRPr lang="en-IN" sz="15000" b="1" dirty="0">
              <a:solidFill>
                <a:schemeClr val="bg1"/>
              </a:solidFill>
              <a:effectLst>
                <a:outerShdw blurRad="165100" dist="38100" dir="2700000" algn="tl" rotWithShape="0">
                  <a:prstClr val="black">
                    <a:alpha val="36000"/>
                  </a:prstClr>
                </a:outerShdw>
              </a:effectLst>
              <a:latin typeface="Montserrat" panose="00000500000000000000" pitchFamily="2" charset="0"/>
            </a:endParaRPr>
          </a:p>
        </p:txBody>
      </p:sp>
      <p:sp>
        <p:nvSpPr>
          <p:cNvPr id="36" name="TextBox 35">
            <a:extLst>
              <a:ext uri="{FF2B5EF4-FFF2-40B4-BE49-F238E27FC236}">
                <a16:creationId xmlns:a16="http://schemas.microsoft.com/office/drawing/2014/main" id="{53209C6D-58C9-47E1-95E6-60930D331090}"/>
              </a:ext>
            </a:extLst>
          </p:cNvPr>
          <p:cNvSpPr txBox="1"/>
          <p:nvPr/>
        </p:nvSpPr>
        <p:spPr>
          <a:xfrm>
            <a:off x="3141069" y="3425548"/>
            <a:ext cx="6949440" cy="2800767"/>
          </a:xfrm>
          <a:prstGeom prst="rect">
            <a:avLst/>
          </a:prstGeom>
          <a:noFill/>
        </p:spPr>
        <p:txBody>
          <a:bodyPr wrap="square" rtlCol="0" anchor="ctr">
            <a:spAutoFit/>
          </a:bodyPr>
          <a:lstStyle/>
          <a:p>
            <a:pPr algn="ctr"/>
            <a:r>
              <a:rPr lang="en-US" sz="8800" b="1" dirty="0">
                <a:solidFill>
                  <a:srgbClr val="FFC000"/>
                </a:solidFill>
                <a:effectLst>
                  <a:outerShdw blurRad="279400" dist="177800" dir="16200000" sx="101000" sy="101000" rotWithShape="0">
                    <a:prstClr val="black">
                      <a:alpha val="39000"/>
                    </a:prstClr>
                  </a:outerShdw>
                </a:effectLst>
                <a:latin typeface="Script MT Bold" panose="03040602040607080904" pitchFamily="66" charset="0"/>
              </a:rPr>
              <a:t>To Identify Phishing</a:t>
            </a:r>
            <a:endParaRPr lang="en-IN" sz="8800" b="1" dirty="0">
              <a:solidFill>
                <a:srgbClr val="FFC000"/>
              </a:solidFill>
              <a:effectLst>
                <a:outerShdw blurRad="279400" dist="177800" dir="16200000" sx="101000" sy="101000" rotWithShape="0">
                  <a:prstClr val="black">
                    <a:alpha val="39000"/>
                  </a:prstClr>
                </a:outerShdw>
              </a:effectLst>
              <a:latin typeface="Script MT Bold" panose="03040602040607080904" pitchFamily="66" charset="0"/>
            </a:endParaRPr>
          </a:p>
        </p:txBody>
      </p:sp>
    </p:spTree>
    <p:extLst>
      <p:ext uri="{BB962C8B-B14F-4D97-AF65-F5344CB8AC3E}">
        <p14:creationId xmlns:p14="http://schemas.microsoft.com/office/powerpoint/2010/main" val="4174505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137ECF8C-B6F7-4554-B214-F2EB35825811}"/>
              </a:ext>
            </a:extLst>
          </p:cNvPr>
          <p:cNvGrpSpPr/>
          <p:nvPr/>
        </p:nvGrpSpPr>
        <p:grpSpPr>
          <a:xfrm>
            <a:off x="0" y="0"/>
            <a:ext cx="12450184" cy="6858000"/>
            <a:chOff x="-1" y="0"/>
            <a:chExt cx="12450184" cy="6858000"/>
          </a:xfrm>
        </p:grpSpPr>
        <p:grpSp>
          <p:nvGrpSpPr>
            <p:cNvPr id="71" name="Group 70">
              <a:extLst>
                <a:ext uri="{FF2B5EF4-FFF2-40B4-BE49-F238E27FC236}">
                  <a16:creationId xmlns:a16="http://schemas.microsoft.com/office/drawing/2014/main" id="{CB4D3E43-4675-4DB6-8F8F-128975C4AA4F}"/>
                </a:ext>
              </a:extLst>
            </p:cNvPr>
            <p:cNvGrpSpPr/>
            <p:nvPr/>
          </p:nvGrpSpPr>
          <p:grpSpPr>
            <a:xfrm>
              <a:off x="9753600" y="0"/>
              <a:ext cx="2696583" cy="6858000"/>
              <a:chOff x="9753600" y="0"/>
              <a:chExt cx="2696583" cy="6858000"/>
            </a:xfrm>
          </p:grpSpPr>
          <p:sp>
            <p:nvSpPr>
              <p:cNvPr id="97" name="Freeform: Shape 96">
                <a:extLst>
                  <a:ext uri="{FF2B5EF4-FFF2-40B4-BE49-F238E27FC236}">
                    <a16:creationId xmlns:a16="http://schemas.microsoft.com/office/drawing/2014/main" id="{A226A121-5F21-4CAC-94A0-5B970862E897}"/>
                  </a:ext>
                </a:extLst>
              </p:cNvPr>
              <p:cNvSpPr/>
              <p:nvPr/>
            </p:nvSpPr>
            <p:spPr>
              <a:xfrm>
                <a:off x="9753600" y="0"/>
                <a:ext cx="2696583" cy="6858000"/>
              </a:xfrm>
              <a:custGeom>
                <a:avLst/>
                <a:gdLst>
                  <a:gd name="connsiteX0" fmla="*/ 0 w 2696583"/>
                  <a:gd name="connsiteY0" fmla="*/ 0 h 6858000"/>
                  <a:gd name="connsiteX1" fmla="*/ 2438400 w 2696583"/>
                  <a:gd name="connsiteY1" fmla="*/ 0 h 6858000"/>
                  <a:gd name="connsiteX2" fmla="*/ 2438400 w 2696583"/>
                  <a:gd name="connsiteY2" fmla="*/ 555810 h 6858000"/>
                  <a:gd name="connsiteX3" fmla="*/ 2696583 w 2696583"/>
                  <a:gd name="connsiteY3" fmla="*/ 873161 h 6858000"/>
                  <a:gd name="connsiteX4" fmla="*/ 2438400 w 2696583"/>
                  <a:gd name="connsiteY4" fmla="*/ 1190511 h 6858000"/>
                  <a:gd name="connsiteX5" fmla="*/ 2438400 w 2696583"/>
                  <a:gd name="connsiteY5" fmla="*/ 6858000 h 6858000"/>
                  <a:gd name="connsiteX6" fmla="*/ 0 w 269658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6583" h="6858000">
                    <a:moveTo>
                      <a:pt x="0" y="0"/>
                    </a:moveTo>
                    <a:lnTo>
                      <a:pt x="2438400" y="0"/>
                    </a:lnTo>
                    <a:lnTo>
                      <a:pt x="2438400" y="555810"/>
                    </a:lnTo>
                    <a:lnTo>
                      <a:pt x="2696583" y="873161"/>
                    </a:lnTo>
                    <a:lnTo>
                      <a:pt x="2438400" y="1190511"/>
                    </a:lnTo>
                    <a:lnTo>
                      <a:pt x="2438400" y="6858000"/>
                    </a:lnTo>
                    <a:lnTo>
                      <a:pt x="0" y="6858000"/>
                    </a:lnTo>
                    <a:close/>
                  </a:path>
                </a:pathLst>
              </a:custGeom>
              <a:solidFill>
                <a:schemeClr val="accent5">
                  <a:lumMod val="50000"/>
                </a:schemeClr>
              </a:solidFill>
              <a:ln>
                <a:noFill/>
              </a:ln>
              <a:effectLst>
                <a:outerShdw blurRad="1270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endParaRPr lang="en-IN"/>
              </a:p>
            </p:txBody>
          </p:sp>
          <p:sp>
            <p:nvSpPr>
              <p:cNvPr id="98" name="TextBox 97">
                <a:extLst>
                  <a:ext uri="{FF2B5EF4-FFF2-40B4-BE49-F238E27FC236}">
                    <a16:creationId xmlns:a16="http://schemas.microsoft.com/office/drawing/2014/main" id="{EFF42CB2-253B-43D9-A5F8-61BCEAE73973}"/>
                  </a:ext>
                </a:extLst>
              </p:cNvPr>
              <p:cNvSpPr txBox="1"/>
              <p:nvPr/>
            </p:nvSpPr>
            <p:spPr>
              <a:xfrm>
                <a:off x="10220213" y="1611747"/>
                <a:ext cx="1473797" cy="1477328"/>
              </a:xfrm>
              <a:prstGeom prst="rect">
                <a:avLst/>
              </a:prstGeom>
              <a:noFill/>
            </p:spPr>
            <p:txBody>
              <a:bodyPr wrap="square" rtlCol="0">
                <a:spAutoFit/>
              </a:bodyPr>
              <a:lstStyle/>
              <a:p>
                <a:pPr algn="ctr"/>
                <a:r>
                  <a:rPr lang="en-US" sz="9000" b="1" dirty="0">
                    <a:solidFill>
                      <a:schemeClr val="bg1"/>
                    </a:solidFill>
                    <a:latin typeface="Montserrat" panose="00000500000000000000" pitchFamily="2" charset="0"/>
                  </a:rPr>
                  <a:t>5</a:t>
                </a:r>
                <a:endParaRPr lang="en-IN" sz="9000" b="1" dirty="0">
                  <a:solidFill>
                    <a:schemeClr val="bg1"/>
                  </a:solidFill>
                  <a:latin typeface="Montserrat" panose="00000500000000000000" pitchFamily="2" charset="0"/>
                </a:endParaRPr>
              </a:p>
            </p:txBody>
          </p:sp>
          <p:sp>
            <p:nvSpPr>
              <p:cNvPr id="99" name="TextBox 98">
                <a:extLst>
                  <a:ext uri="{FF2B5EF4-FFF2-40B4-BE49-F238E27FC236}">
                    <a16:creationId xmlns:a16="http://schemas.microsoft.com/office/drawing/2014/main" id="{D9D5F3BF-25AB-4E5C-8BB3-51B354732FBE}"/>
                  </a:ext>
                </a:extLst>
              </p:cNvPr>
              <p:cNvSpPr txBox="1"/>
              <p:nvPr/>
            </p:nvSpPr>
            <p:spPr>
              <a:xfrm>
                <a:off x="9873728" y="3239135"/>
                <a:ext cx="2011681" cy="646331"/>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SENSE OF URGENCY</a:t>
                </a:r>
                <a:endParaRPr lang="en-IN" b="1" dirty="0">
                  <a:solidFill>
                    <a:schemeClr val="bg1"/>
                  </a:solidFill>
                  <a:latin typeface="Montserrat" panose="00000500000000000000" pitchFamily="2" charset="0"/>
                </a:endParaRPr>
              </a:p>
            </p:txBody>
          </p:sp>
        </p:grpSp>
        <p:grpSp>
          <p:nvGrpSpPr>
            <p:cNvPr id="72" name="Group 71">
              <a:extLst>
                <a:ext uri="{FF2B5EF4-FFF2-40B4-BE49-F238E27FC236}">
                  <a16:creationId xmlns:a16="http://schemas.microsoft.com/office/drawing/2014/main" id="{C09AC11A-0A7B-43D8-B931-293312455FEA}"/>
                </a:ext>
              </a:extLst>
            </p:cNvPr>
            <p:cNvGrpSpPr/>
            <p:nvPr/>
          </p:nvGrpSpPr>
          <p:grpSpPr>
            <a:xfrm>
              <a:off x="7315200" y="0"/>
              <a:ext cx="2696583" cy="6858000"/>
              <a:chOff x="7315200" y="0"/>
              <a:chExt cx="2696583" cy="6858000"/>
            </a:xfrm>
          </p:grpSpPr>
          <p:sp>
            <p:nvSpPr>
              <p:cNvPr id="92" name="Freeform: Shape 91">
                <a:extLst>
                  <a:ext uri="{FF2B5EF4-FFF2-40B4-BE49-F238E27FC236}">
                    <a16:creationId xmlns:a16="http://schemas.microsoft.com/office/drawing/2014/main" id="{C519F474-A244-44A0-BBCD-E6F51EA62190}"/>
                  </a:ext>
                </a:extLst>
              </p:cNvPr>
              <p:cNvSpPr/>
              <p:nvPr/>
            </p:nvSpPr>
            <p:spPr>
              <a:xfrm>
                <a:off x="7315200" y="0"/>
                <a:ext cx="2696583" cy="6858000"/>
              </a:xfrm>
              <a:custGeom>
                <a:avLst/>
                <a:gdLst>
                  <a:gd name="connsiteX0" fmla="*/ 0 w 2696583"/>
                  <a:gd name="connsiteY0" fmla="*/ 0 h 6858000"/>
                  <a:gd name="connsiteX1" fmla="*/ 2438400 w 2696583"/>
                  <a:gd name="connsiteY1" fmla="*/ 0 h 6858000"/>
                  <a:gd name="connsiteX2" fmla="*/ 2438400 w 2696583"/>
                  <a:gd name="connsiteY2" fmla="*/ 527124 h 6858000"/>
                  <a:gd name="connsiteX3" fmla="*/ 2696583 w 2696583"/>
                  <a:gd name="connsiteY3" fmla="*/ 844475 h 6858000"/>
                  <a:gd name="connsiteX4" fmla="*/ 2438400 w 2696583"/>
                  <a:gd name="connsiteY4" fmla="*/ 1161825 h 6858000"/>
                  <a:gd name="connsiteX5" fmla="*/ 2438400 w 2696583"/>
                  <a:gd name="connsiteY5" fmla="*/ 6858000 h 6858000"/>
                  <a:gd name="connsiteX6" fmla="*/ 0 w 269658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6583" h="6858000">
                    <a:moveTo>
                      <a:pt x="0" y="0"/>
                    </a:moveTo>
                    <a:lnTo>
                      <a:pt x="2438400" y="0"/>
                    </a:lnTo>
                    <a:lnTo>
                      <a:pt x="2438400" y="527124"/>
                    </a:lnTo>
                    <a:lnTo>
                      <a:pt x="2696583" y="844475"/>
                    </a:lnTo>
                    <a:lnTo>
                      <a:pt x="2438400" y="1161825"/>
                    </a:lnTo>
                    <a:lnTo>
                      <a:pt x="2438400" y="6858000"/>
                    </a:lnTo>
                    <a:lnTo>
                      <a:pt x="0" y="6858000"/>
                    </a:lnTo>
                    <a:close/>
                  </a:path>
                </a:pathLst>
              </a:custGeom>
              <a:solidFill>
                <a:schemeClr val="accent5">
                  <a:lumMod val="75000"/>
                </a:schemeClr>
              </a:solidFill>
              <a:ln>
                <a:noFill/>
              </a:ln>
              <a:effectLst>
                <a:outerShdw blurRad="1270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endParaRPr lang="en-IN" dirty="0"/>
              </a:p>
            </p:txBody>
          </p:sp>
          <p:sp>
            <p:nvSpPr>
              <p:cNvPr id="93" name="TextBox 92">
                <a:extLst>
                  <a:ext uri="{FF2B5EF4-FFF2-40B4-BE49-F238E27FC236}">
                    <a16:creationId xmlns:a16="http://schemas.microsoft.com/office/drawing/2014/main" id="{4BF7771C-CA30-4B23-87CC-C5352B6B87CE}"/>
                  </a:ext>
                </a:extLst>
              </p:cNvPr>
              <p:cNvSpPr txBox="1"/>
              <p:nvPr/>
            </p:nvSpPr>
            <p:spPr>
              <a:xfrm>
                <a:off x="7991138" y="1611747"/>
                <a:ext cx="1344706" cy="1477328"/>
              </a:xfrm>
              <a:prstGeom prst="rect">
                <a:avLst/>
              </a:prstGeom>
              <a:noFill/>
            </p:spPr>
            <p:txBody>
              <a:bodyPr wrap="square" rtlCol="0">
                <a:spAutoFit/>
              </a:bodyPr>
              <a:lstStyle/>
              <a:p>
                <a:pPr algn="ctr"/>
                <a:r>
                  <a:rPr lang="en-US" sz="9000" b="1" dirty="0">
                    <a:solidFill>
                      <a:schemeClr val="bg1"/>
                    </a:solidFill>
                    <a:latin typeface="Montserrat" panose="00000500000000000000" pitchFamily="2" charset="0"/>
                  </a:rPr>
                  <a:t>4</a:t>
                </a:r>
                <a:endParaRPr lang="en-IN" sz="9000" b="1" dirty="0">
                  <a:solidFill>
                    <a:schemeClr val="bg1"/>
                  </a:solidFill>
                  <a:latin typeface="Montserrat" panose="00000500000000000000" pitchFamily="2" charset="0"/>
                </a:endParaRPr>
              </a:p>
            </p:txBody>
          </p:sp>
          <p:sp>
            <p:nvSpPr>
              <p:cNvPr id="94" name="TextBox 93">
                <a:extLst>
                  <a:ext uri="{FF2B5EF4-FFF2-40B4-BE49-F238E27FC236}">
                    <a16:creationId xmlns:a16="http://schemas.microsoft.com/office/drawing/2014/main" id="{F495AC8A-AD31-459F-8265-5A5FED5E6EB3}"/>
                  </a:ext>
                </a:extLst>
              </p:cNvPr>
              <p:cNvSpPr txBox="1"/>
              <p:nvPr/>
            </p:nvSpPr>
            <p:spPr>
              <a:xfrm>
                <a:off x="7573383" y="3100636"/>
                <a:ext cx="2011681" cy="923330"/>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REQUEST FOR SENDER INFORMATION</a:t>
                </a:r>
                <a:endParaRPr lang="en-IN" b="1" dirty="0">
                  <a:solidFill>
                    <a:schemeClr val="bg1"/>
                  </a:solidFill>
                  <a:latin typeface="Montserrat" panose="00000500000000000000" pitchFamily="2" charset="0"/>
                </a:endParaRPr>
              </a:p>
            </p:txBody>
          </p:sp>
        </p:grpSp>
        <p:grpSp>
          <p:nvGrpSpPr>
            <p:cNvPr id="73" name="Group 72">
              <a:extLst>
                <a:ext uri="{FF2B5EF4-FFF2-40B4-BE49-F238E27FC236}">
                  <a16:creationId xmlns:a16="http://schemas.microsoft.com/office/drawing/2014/main" id="{5FAB8A35-2680-49F3-95A2-4BC651DBBC80}"/>
                </a:ext>
              </a:extLst>
            </p:cNvPr>
            <p:cNvGrpSpPr/>
            <p:nvPr/>
          </p:nvGrpSpPr>
          <p:grpSpPr>
            <a:xfrm>
              <a:off x="2438400" y="0"/>
              <a:ext cx="2696583" cy="6858000"/>
              <a:chOff x="2438400" y="0"/>
              <a:chExt cx="2696583" cy="6858000"/>
            </a:xfrm>
          </p:grpSpPr>
          <p:sp>
            <p:nvSpPr>
              <p:cNvPr id="87" name="Freeform: Shape 86">
                <a:extLst>
                  <a:ext uri="{FF2B5EF4-FFF2-40B4-BE49-F238E27FC236}">
                    <a16:creationId xmlns:a16="http://schemas.microsoft.com/office/drawing/2014/main" id="{6C270205-D5DC-4C1B-824D-592708F78E5D}"/>
                  </a:ext>
                </a:extLst>
              </p:cNvPr>
              <p:cNvSpPr/>
              <p:nvPr/>
            </p:nvSpPr>
            <p:spPr>
              <a:xfrm>
                <a:off x="2438400" y="0"/>
                <a:ext cx="2696583" cy="6858000"/>
              </a:xfrm>
              <a:custGeom>
                <a:avLst/>
                <a:gdLst>
                  <a:gd name="connsiteX0" fmla="*/ 0 w 2696583"/>
                  <a:gd name="connsiteY0" fmla="*/ 0 h 6858000"/>
                  <a:gd name="connsiteX1" fmla="*/ 2438400 w 2696583"/>
                  <a:gd name="connsiteY1" fmla="*/ 0 h 6858000"/>
                  <a:gd name="connsiteX2" fmla="*/ 2438400 w 2696583"/>
                  <a:gd name="connsiteY2" fmla="*/ 555810 h 6858000"/>
                  <a:gd name="connsiteX3" fmla="*/ 2696583 w 2696583"/>
                  <a:gd name="connsiteY3" fmla="*/ 873161 h 6858000"/>
                  <a:gd name="connsiteX4" fmla="*/ 2438400 w 2696583"/>
                  <a:gd name="connsiteY4" fmla="*/ 1190511 h 6858000"/>
                  <a:gd name="connsiteX5" fmla="*/ 2438400 w 2696583"/>
                  <a:gd name="connsiteY5" fmla="*/ 6858000 h 6858000"/>
                  <a:gd name="connsiteX6" fmla="*/ 0 w 269658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6583" h="6858000">
                    <a:moveTo>
                      <a:pt x="0" y="0"/>
                    </a:moveTo>
                    <a:lnTo>
                      <a:pt x="2438400" y="0"/>
                    </a:lnTo>
                    <a:lnTo>
                      <a:pt x="2438400" y="555810"/>
                    </a:lnTo>
                    <a:lnTo>
                      <a:pt x="2696583" y="873161"/>
                    </a:lnTo>
                    <a:lnTo>
                      <a:pt x="2438400" y="1190511"/>
                    </a:lnTo>
                    <a:lnTo>
                      <a:pt x="2438400" y="6858000"/>
                    </a:lnTo>
                    <a:lnTo>
                      <a:pt x="0" y="6858000"/>
                    </a:lnTo>
                    <a:close/>
                  </a:path>
                </a:pathLst>
              </a:custGeom>
              <a:solidFill>
                <a:srgbClr val="6CB0DE"/>
              </a:solidFill>
              <a:ln>
                <a:noFill/>
              </a:ln>
              <a:effectLst>
                <a:outerShdw blurRad="1270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endParaRPr lang="en-IN">
                  <a:solidFill>
                    <a:schemeClr val="accent5">
                      <a:lumMod val="60000"/>
                      <a:lumOff val="40000"/>
                    </a:schemeClr>
                  </a:solidFill>
                </a:endParaRPr>
              </a:p>
            </p:txBody>
          </p:sp>
          <p:sp>
            <p:nvSpPr>
              <p:cNvPr id="88" name="TextBox 87">
                <a:extLst>
                  <a:ext uri="{FF2B5EF4-FFF2-40B4-BE49-F238E27FC236}">
                    <a16:creationId xmlns:a16="http://schemas.microsoft.com/office/drawing/2014/main" id="{0EE89710-5A74-402B-9F34-F59934AF972E}"/>
                  </a:ext>
                </a:extLst>
              </p:cNvPr>
              <p:cNvSpPr txBox="1"/>
              <p:nvPr/>
            </p:nvSpPr>
            <p:spPr>
              <a:xfrm>
                <a:off x="3017531" y="1617177"/>
                <a:ext cx="1344706" cy="1477328"/>
              </a:xfrm>
              <a:prstGeom prst="rect">
                <a:avLst/>
              </a:prstGeom>
              <a:noFill/>
            </p:spPr>
            <p:txBody>
              <a:bodyPr wrap="square" rtlCol="0">
                <a:spAutoFit/>
              </a:bodyPr>
              <a:lstStyle/>
              <a:p>
                <a:pPr algn="ctr"/>
                <a:r>
                  <a:rPr lang="en-US" sz="9000" b="1" dirty="0">
                    <a:solidFill>
                      <a:schemeClr val="bg1"/>
                    </a:solidFill>
                    <a:latin typeface="Montserrat" panose="00000500000000000000" pitchFamily="2" charset="0"/>
                  </a:rPr>
                  <a:t>2</a:t>
                </a:r>
                <a:endParaRPr lang="en-IN" sz="9000" b="1" dirty="0">
                  <a:solidFill>
                    <a:schemeClr val="bg1"/>
                  </a:solidFill>
                  <a:latin typeface="Montserrat" panose="00000500000000000000" pitchFamily="2" charset="0"/>
                </a:endParaRPr>
              </a:p>
            </p:txBody>
          </p:sp>
          <p:sp>
            <p:nvSpPr>
              <p:cNvPr id="89" name="TextBox 88">
                <a:extLst>
                  <a:ext uri="{FF2B5EF4-FFF2-40B4-BE49-F238E27FC236}">
                    <a16:creationId xmlns:a16="http://schemas.microsoft.com/office/drawing/2014/main" id="{DE46F289-C324-4434-A479-25FC4DE75B2F}"/>
                  </a:ext>
                </a:extLst>
              </p:cNvPr>
              <p:cNvSpPr txBox="1"/>
              <p:nvPr/>
            </p:nvSpPr>
            <p:spPr>
              <a:xfrm>
                <a:off x="2696583" y="3129592"/>
                <a:ext cx="2011681" cy="923330"/>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POOR GRAMMAR/</a:t>
                </a:r>
              </a:p>
              <a:p>
                <a:pPr algn="ctr"/>
                <a:r>
                  <a:rPr lang="en-US" b="1" dirty="0">
                    <a:solidFill>
                      <a:schemeClr val="bg1"/>
                    </a:solidFill>
                    <a:latin typeface="Montserrat" panose="00000500000000000000" pitchFamily="2" charset="0"/>
                  </a:rPr>
                  <a:t>MISPELLINGS</a:t>
                </a:r>
                <a:endParaRPr lang="en-IN" b="1" dirty="0">
                  <a:solidFill>
                    <a:schemeClr val="bg1"/>
                  </a:solidFill>
                  <a:latin typeface="Montserrat" panose="00000500000000000000" pitchFamily="2" charset="0"/>
                </a:endParaRPr>
              </a:p>
            </p:txBody>
          </p:sp>
        </p:grpSp>
        <p:grpSp>
          <p:nvGrpSpPr>
            <p:cNvPr id="74" name="Group 73">
              <a:extLst>
                <a:ext uri="{FF2B5EF4-FFF2-40B4-BE49-F238E27FC236}">
                  <a16:creationId xmlns:a16="http://schemas.microsoft.com/office/drawing/2014/main" id="{E4C876E0-0CBB-40DA-9713-BCF10DA96B7A}"/>
                </a:ext>
              </a:extLst>
            </p:cNvPr>
            <p:cNvGrpSpPr/>
            <p:nvPr/>
          </p:nvGrpSpPr>
          <p:grpSpPr>
            <a:xfrm>
              <a:off x="-1" y="0"/>
              <a:ext cx="2696583" cy="6858000"/>
              <a:chOff x="-1" y="0"/>
              <a:chExt cx="2696583" cy="6858000"/>
            </a:xfrm>
          </p:grpSpPr>
          <p:sp>
            <p:nvSpPr>
              <p:cNvPr id="82" name="Freeform: Shape 81">
                <a:extLst>
                  <a:ext uri="{FF2B5EF4-FFF2-40B4-BE49-F238E27FC236}">
                    <a16:creationId xmlns:a16="http://schemas.microsoft.com/office/drawing/2014/main" id="{E0848346-A505-401A-A935-F6904D3A7722}"/>
                  </a:ext>
                </a:extLst>
              </p:cNvPr>
              <p:cNvSpPr/>
              <p:nvPr/>
            </p:nvSpPr>
            <p:spPr>
              <a:xfrm rot="5400000">
                <a:off x="-2080709" y="2080708"/>
                <a:ext cx="6858000" cy="2696583"/>
              </a:xfrm>
              <a:custGeom>
                <a:avLst/>
                <a:gdLst>
                  <a:gd name="connsiteX0" fmla="*/ 0 w 6858000"/>
                  <a:gd name="connsiteY0" fmla="*/ 2696583 h 2696583"/>
                  <a:gd name="connsiteX1" fmla="*/ 0 w 6858000"/>
                  <a:gd name="connsiteY1" fmla="*/ 258183 h 2696583"/>
                  <a:gd name="connsiteX2" fmla="*/ 527124 w 6858000"/>
                  <a:gd name="connsiteY2" fmla="*/ 258183 h 2696583"/>
                  <a:gd name="connsiteX3" fmla="*/ 844475 w 6858000"/>
                  <a:gd name="connsiteY3" fmla="*/ 0 h 2696583"/>
                  <a:gd name="connsiteX4" fmla="*/ 1161825 w 6858000"/>
                  <a:gd name="connsiteY4" fmla="*/ 258183 h 2696583"/>
                  <a:gd name="connsiteX5" fmla="*/ 6858000 w 6858000"/>
                  <a:gd name="connsiteY5" fmla="*/ 258183 h 2696583"/>
                  <a:gd name="connsiteX6" fmla="*/ 6858000 w 6858000"/>
                  <a:gd name="connsiteY6" fmla="*/ 2696583 h 269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696583">
                    <a:moveTo>
                      <a:pt x="0" y="2696583"/>
                    </a:moveTo>
                    <a:lnTo>
                      <a:pt x="0" y="258183"/>
                    </a:lnTo>
                    <a:lnTo>
                      <a:pt x="527124" y="258183"/>
                    </a:lnTo>
                    <a:lnTo>
                      <a:pt x="844475" y="0"/>
                    </a:lnTo>
                    <a:lnTo>
                      <a:pt x="1161825" y="258183"/>
                    </a:lnTo>
                    <a:lnTo>
                      <a:pt x="6858000" y="258183"/>
                    </a:lnTo>
                    <a:lnTo>
                      <a:pt x="6858000" y="2696583"/>
                    </a:lnTo>
                    <a:close/>
                  </a:path>
                </a:pathLst>
              </a:custGeom>
              <a:solidFill>
                <a:schemeClr val="accent1">
                  <a:lumMod val="75000"/>
                </a:schemeClr>
              </a:solidFill>
              <a:ln>
                <a:noFill/>
              </a:ln>
              <a:effectLst>
                <a:outerShdw blurRad="127000" dist="38100" algn="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endParaRPr lang="en-IN"/>
              </a:p>
            </p:txBody>
          </p:sp>
          <p:sp>
            <p:nvSpPr>
              <p:cNvPr id="83" name="TextBox 82">
                <a:extLst>
                  <a:ext uri="{FF2B5EF4-FFF2-40B4-BE49-F238E27FC236}">
                    <a16:creationId xmlns:a16="http://schemas.microsoft.com/office/drawing/2014/main" id="{4153268C-6497-454D-916F-3744C5B6F5CB}"/>
                  </a:ext>
                </a:extLst>
              </p:cNvPr>
              <p:cNvSpPr txBox="1"/>
              <p:nvPr/>
            </p:nvSpPr>
            <p:spPr>
              <a:xfrm>
                <a:off x="497988" y="1617177"/>
                <a:ext cx="1344706" cy="1477328"/>
              </a:xfrm>
              <a:prstGeom prst="rect">
                <a:avLst/>
              </a:prstGeom>
              <a:noFill/>
            </p:spPr>
            <p:txBody>
              <a:bodyPr wrap="square" rtlCol="0">
                <a:spAutoFit/>
              </a:bodyPr>
              <a:lstStyle/>
              <a:p>
                <a:pPr algn="ctr"/>
                <a:r>
                  <a:rPr lang="en-US" sz="9000" b="1" dirty="0">
                    <a:solidFill>
                      <a:schemeClr val="bg1"/>
                    </a:solidFill>
                    <a:latin typeface="Montserrat" panose="00000500000000000000" pitchFamily="2" charset="0"/>
                  </a:rPr>
                  <a:t>1</a:t>
                </a:r>
                <a:endParaRPr lang="en-IN" sz="9000" b="1" dirty="0">
                  <a:solidFill>
                    <a:schemeClr val="bg1"/>
                  </a:solidFill>
                  <a:latin typeface="Montserrat" panose="00000500000000000000" pitchFamily="2" charset="0"/>
                </a:endParaRPr>
              </a:p>
            </p:txBody>
          </p:sp>
          <p:sp>
            <p:nvSpPr>
              <p:cNvPr id="84" name="TextBox 83">
                <a:extLst>
                  <a:ext uri="{FF2B5EF4-FFF2-40B4-BE49-F238E27FC236}">
                    <a16:creationId xmlns:a16="http://schemas.microsoft.com/office/drawing/2014/main" id="{70BD1B93-F7AC-4249-B4EC-BD68E0A74D11}"/>
                  </a:ext>
                </a:extLst>
              </p:cNvPr>
              <p:cNvSpPr txBox="1"/>
              <p:nvPr/>
            </p:nvSpPr>
            <p:spPr>
              <a:xfrm>
                <a:off x="111160" y="3268092"/>
                <a:ext cx="2118362" cy="646331"/>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MISMATCHED URLS</a:t>
                </a:r>
                <a:endParaRPr lang="en-IN" b="1" dirty="0">
                  <a:solidFill>
                    <a:schemeClr val="bg1"/>
                  </a:solidFill>
                  <a:latin typeface="Montserrat" panose="00000500000000000000" pitchFamily="2" charset="0"/>
                </a:endParaRPr>
              </a:p>
            </p:txBody>
          </p:sp>
        </p:grpSp>
        <p:grpSp>
          <p:nvGrpSpPr>
            <p:cNvPr id="75" name="Group 74">
              <a:extLst>
                <a:ext uri="{FF2B5EF4-FFF2-40B4-BE49-F238E27FC236}">
                  <a16:creationId xmlns:a16="http://schemas.microsoft.com/office/drawing/2014/main" id="{EE522545-9B75-4BB5-A74E-BB8D0092F878}"/>
                </a:ext>
              </a:extLst>
            </p:cNvPr>
            <p:cNvGrpSpPr/>
            <p:nvPr/>
          </p:nvGrpSpPr>
          <p:grpSpPr>
            <a:xfrm>
              <a:off x="4876800" y="0"/>
              <a:ext cx="2696583" cy="6858000"/>
              <a:chOff x="4876800" y="0"/>
              <a:chExt cx="2696583" cy="6858000"/>
            </a:xfrm>
          </p:grpSpPr>
          <p:sp>
            <p:nvSpPr>
              <p:cNvPr id="77" name="Freeform: Shape 76">
                <a:extLst>
                  <a:ext uri="{FF2B5EF4-FFF2-40B4-BE49-F238E27FC236}">
                    <a16:creationId xmlns:a16="http://schemas.microsoft.com/office/drawing/2014/main" id="{73C53289-CF2B-473A-AACC-08FE3AB272F3}"/>
                  </a:ext>
                </a:extLst>
              </p:cNvPr>
              <p:cNvSpPr/>
              <p:nvPr/>
            </p:nvSpPr>
            <p:spPr>
              <a:xfrm>
                <a:off x="4876800" y="0"/>
                <a:ext cx="2696583" cy="6858000"/>
              </a:xfrm>
              <a:custGeom>
                <a:avLst/>
                <a:gdLst>
                  <a:gd name="connsiteX0" fmla="*/ 0 w 2696583"/>
                  <a:gd name="connsiteY0" fmla="*/ 0 h 6858000"/>
                  <a:gd name="connsiteX1" fmla="*/ 2438400 w 2696583"/>
                  <a:gd name="connsiteY1" fmla="*/ 0 h 6858000"/>
                  <a:gd name="connsiteX2" fmla="*/ 2438400 w 2696583"/>
                  <a:gd name="connsiteY2" fmla="*/ 505608 h 6858000"/>
                  <a:gd name="connsiteX3" fmla="*/ 2696583 w 2696583"/>
                  <a:gd name="connsiteY3" fmla="*/ 822959 h 6858000"/>
                  <a:gd name="connsiteX4" fmla="*/ 2438400 w 2696583"/>
                  <a:gd name="connsiteY4" fmla="*/ 1140309 h 6858000"/>
                  <a:gd name="connsiteX5" fmla="*/ 2438400 w 2696583"/>
                  <a:gd name="connsiteY5" fmla="*/ 6858000 h 6858000"/>
                  <a:gd name="connsiteX6" fmla="*/ 0 w 269658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6583" h="6858000">
                    <a:moveTo>
                      <a:pt x="0" y="0"/>
                    </a:moveTo>
                    <a:lnTo>
                      <a:pt x="2438400" y="0"/>
                    </a:lnTo>
                    <a:lnTo>
                      <a:pt x="2438400" y="505608"/>
                    </a:lnTo>
                    <a:lnTo>
                      <a:pt x="2696583" y="822959"/>
                    </a:lnTo>
                    <a:lnTo>
                      <a:pt x="2438400" y="1140309"/>
                    </a:lnTo>
                    <a:lnTo>
                      <a:pt x="2438400" y="6858000"/>
                    </a:lnTo>
                    <a:lnTo>
                      <a:pt x="0" y="6858000"/>
                    </a:lnTo>
                    <a:close/>
                  </a:path>
                </a:pathLst>
              </a:custGeom>
              <a:solidFill>
                <a:srgbClr val="00B0F0"/>
              </a:solidFill>
              <a:ln>
                <a:noFill/>
              </a:ln>
              <a:effectLst>
                <a:outerShdw blurRad="127000" dist="38100" algn="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square" rtlCol="0" anchor="ctr">
                <a:noAutofit/>
              </a:bodyPr>
              <a:lstStyle/>
              <a:p>
                <a:pPr algn="ctr"/>
                <a:endParaRPr lang="en-IN"/>
              </a:p>
            </p:txBody>
          </p:sp>
          <p:sp>
            <p:nvSpPr>
              <p:cNvPr id="78" name="TextBox 77">
                <a:extLst>
                  <a:ext uri="{FF2B5EF4-FFF2-40B4-BE49-F238E27FC236}">
                    <a16:creationId xmlns:a16="http://schemas.microsoft.com/office/drawing/2014/main" id="{16C7F131-1445-4336-BFF9-28D272460762}"/>
                  </a:ext>
                </a:extLst>
              </p:cNvPr>
              <p:cNvSpPr txBox="1"/>
              <p:nvPr/>
            </p:nvSpPr>
            <p:spPr>
              <a:xfrm>
                <a:off x="5455931" y="1617177"/>
                <a:ext cx="1344706" cy="1477328"/>
              </a:xfrm>
              <a:prstGeom prst="rect">
                <a:avLst/>
              </a:prstGeom>
              <a:noFill/>
            </p:spPr>
            <p:txBody>
              <a:bodyPr wrap="square" rtlCol="0">
                <a:spAutoFit/>
              </a:bodyPr>
              <a:lstStyle/>
              <a:p>
                <a:pPr algn="ctr"/>
                <a:r>
                  <a:rPr lang="en-US" sz="9000" b="1" dirty="0">
                    <a:solidFill>
                      <a:schemeClr val="bg1"/>
                    </a:solidFill>
                    <a:latin typeface="Montserrat" panose="00000500000000000000" pitchFamily="2" charset="0"/>
                  </a:rPr>
                  <a:t>3</a:t>
                </a:r>
                <a:endParaRPr lang="en-IN" sz="9000" b="1" dirty="0">
                  <a:solidFill>
                    <a:schemeClr val="bg1"/>
                  </a:solidFill>
                  <a:latin typeface="Montserrat" panose="00000500000000000000" pitchFamily="2" charset="0"/>
                </a:endParaRPr>
              </a:p>
            </p:txBody>
          </p:sp>
          <p:sp>
            <p:nvSpPr>
              <p:cNvPr id="79" name="TextBox 78">
                <a:extLst>
                  <a:ext uri="{FF2B5EF4-FFF2-40B4-BE49-F238E27FC236}">
                    <a16:creationId xmlns:a16="http://schemas.microsoft.com/office/drawing/2014/main" id="{9DCF2E55-A870-48C5-8D35-A47D0D73DFB2}"/>
                  </a:ext>
                </a:extLst>
              </p:cNvPr>
              <p:cNvSpPr txBox="1"/>
              <p:nvPr/>
            </p:nvSpPr>
            <p:spPr>
              <a:xfrm>
                <a:off x="5109905" y="3239136"/>
                <a:ext cx="2011681" cy="646331"/>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SUSPICIOUS LINKS </a:t>
                </a:r>
                <a:endParaRPr lang="en-IN" b="1" dirty="0">
                  <a:solidFill>
                    <a:schemeClr val="bg1"/>
                  </a:solidFill>
                  <a:latin typeface="Montserrat" panose="00000500000000000000" pitchFamily="2" charset="0"/>
                </a:endParaRPr>
              </a:p>
            </p:txBody>
          </p:sp>
        </p:grpSp>
      </p:grpSp>
    </p:spTree>
    <p:extLst>
      <p:ext uri="{BB962C8B-B14F-4D97-AF65-F5344CB8AC3E}">
        <p14:creationId xmlns:p14="http://schemas.microsoft.com/office/powerpoint/2010/main" val="25987668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TotalTime>
  <Words>660</Words>
  <Application>Microsoft Office PowerPoint</Application>
  <PresentationFormat>Widescreen</PresentationFormat>
  <Paragraphs>100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Bahnschrift</vt:lpstr>
      <vt:lpstr>Calibri</vt:lpstr>
      <vt:lpstr>Calibri Light</vt:lpstr>
      <vt:lpstr>Montserrat</vt:lpstr>
      <vt:lpstr>Script MT Bold</vt:lpstr>
      <vt:lpstr>Sitka Small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Thimi</dc:creator>
  <cp:lastModifiedBy>Eric Thimi</cp:lastModifiedBy>
  <cp:revision>72</cp:revision>
  <dcterms:created xsi:type="dcterms:W3CDTF">2024-02-12T17:40:47Z</dcterms:created>
  <dcterms:modified xsi:type="dcterms:W3CDTF">2024-03-27T16:24:16Z</dcterms:modified>
</cp:coreProperties>
</file>