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60" r:id="rId4"/>
    <p:sldId id="261" r:id="rId5"/>
    <p:sldId id="262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93" r:id="rId15"/>
    <p:sldId id="294" r:id="rId16"/>
    <p:sldId id="296" r:id="rId17"/>
    <p:sldId id="286" r:id="rId18"/>
    <p:sldId id="284" r:id="rId19"/>
    <p:sldId id="291" r:id="rId20"/>
    <p:sldId id="290" r:id="rId21"/>
    <p:sldId id="292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F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489C5-8037-FC45-B1DC-4231F7739D7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0DD40-84E2-FB41-823E-7D0A9F6ED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2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in first, explain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FB2B6-6E11-0541-94B6-8E75B06598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02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the flow chart. Basically when you start the program, we </a:t>
            </a:r>
            <a:r>
              <a:rPr lang="en-US" baseline="0" dirty="0" err="1" smtClean="0"/>
              <a:t>initally</a:t>
            </a:r>
            <a:r>
              <a:rPr lang="en-US" baseline="0" dirty="0" smtClean="0"/>
              <a:t> build the data set with the txt file first, and wait for the user input in the </a:t>
            </a:r>
            <a:r>
              <a:rPr lang="en-US" baseline="0" dirty="0" err="1" smtClean="0"/>
              <a:t>menucontroller</a:t>
            </a:r>
            <a:r>
              <a:rPr lang="en-US" baseline="0" dirty="0" smtClean="0"/>
              <a:t>. Then after the user input, we trigger the responsive function add, </a:t>
            </a:r>
            <a:r>
              <a:rPr lang="en-US" baseline="0" dirty="0" err="1" smtClean="0"/>
              <a:t>dllete</a:t>
            </a:r>
            <a:r>
              <a:rPr lang="en-US" baseline="0" dirty="0" smtClean="0"/>
              <a:t> or so from there. After user get satisfied and quit, program call the </a:t>
            </a:r>
            <a:r>
              <a:rPr lang="en-US" baseline="0" dirty="0" err="1" smtClean="0"/>
              <a:t>writeout</a:t>
            </a:r>
            <a:r>
              <a:rPr lang="en-US" baseline="0" dirty="0" smtClean="0"/>
              <a:t> function so that it maintain the last status of the dataset.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FB2B6-6E11-0541-94B6-8E75B06598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Delimiter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Case Sensitivity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System clearing</a:t>
            </a:r>
            <a:r>
              <a:rPr lang="en-US" baseline="0" dirty="0" smtClean="0"/>
              <a:t>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0DD40-84E2-FB41-823E-7D0A9F6ED0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2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Hashing is very simple. Key is the name of character and hash value is</a:t>
            </a:r>
            <a:r>
              <a:rPr lang="en-US" baseline="0" dirty="0" smtClean="0"/>
              <a:t> calculated by s</a:t>
            </a:r>
            <a:r>
              <a:rPr lang="en-US" dirty="0" smtClean="0"/>
              <a:t>um of </a:t>
            </a:r>
            <a:r>
              <a:rPr lang="en-US" dirty="0" err="1" smtClean="0"/>
              <a:t>askii</a:t>
            </a:r>
            <a:r>
              <a:rPr lang="en-US" baseline="0" dirty="0" smtClean="0"/>
              <a:t> value of char * 3 for the string. This </a:t>
            </a:r>
            <a:r>
              <a:rPr lang="en-US" baseline="0" dirty="0" err="1" smtClean="0"/>
              <a:t>simplisity</a:t>
            </a:r>
            <a:r>
              <a:rPr lang="en-US" baseline="0" dirty="0" smtClean="0"/>
              <a:t> because the data is small. But *3 is effective enough to </a:t>
            </a:r>
            <a:r>
              <a:rPr lang="en-US" baseline="0" dirty="0" err="1" smtClean="0"/>
              <a:t>spraed</a:t>
            </a:r>
            <a:r>
              <a:rPr lang="en-US" baseline="0" dirty="0" smtClean="0"/>
              <a:t> the data allocation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FB2B6-6E11-0541-94B6-8E75B06598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1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no</a:t>
            </a:r>
            <a:r>
              <a:rPr lang="en-US" baseline="0" dirty="0" smtClean="0"/>
              <a:t> </a:t>
            </a:r>
            <a:r>
              <a:rPr lang="en-US" dirty="0" smtClean="0"/>
              <a:t>simpler than this. We use linear as collision </a:t>
            </a:r>
            <a:r>
              <a:rPr lang="en-US" dirty="0" err="1" smtClean="0"/>
              <a:t>resolutoin</a:t>
            </a:r>
            <a:r>
              <a:rPr lang="en-US" dirty="0" smtClean="0"/>
              <a:t>. Same reason as we use the hashing.</a:t>
            </a:r>
            <a:r>
              <a:rPr lang="en-US" baseline="0" dirty="0" smtClean="0"/>
              <a:t> Small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FB2B6-6E11-0541-94B6-8E75B06598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38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manage the </a:t>
            </a:r>
            <a:r>
              <a:rPr lang="en-US" dirty="0" err="1" smtClean="0"/>
              <a:t>homeadressing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issus</a:t>
            </a:r>
            <a:r>
              <a:rPr lang="en-US" baseline="0" dirty="0" smtClean="0"/>
              <a:t> on the deletion with the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value for representing probes status. The deleted status is significant. We would explain it later in the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FB2B6-6E11-0541-94B6-8E75B06598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85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</a:t>
            </a:r>
            <a:r>
              <a:rPr lang="en-US" dirty="0" err="1" smtClean="0"/>
              <a:t>mauch</a:t>
            </a:r>
            <a:r>
              <a:rPr lang="en-US" baseline="0" dirty="0" smtClean="0"/>
              <a:t> explanation so far. Let’s take a look the app..!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FB2B6-6E11-0541-94B6-8E75B06598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course, its</a:t>
            </a:r>
            <a:r>
              <a:rPr lang="en-US" baseline="0" dirty="0" smtClean="0"/>
              <a:t> champions!!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FB2B6-6E11-0541-94B6-8E75B06598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champion have the parameter</a:t>
            </a:r>
            <a:r>
              <a:rPr lang="en-US" baseline="0" dirty="0" smtClean="0"/>
              <a:t> above,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FB2B6-6E11-0541-94B6-8E75B06598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9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what can</a:t>
            </a:r>
            <a:r>
              <a:rPr lang="en-US" baseline="0" dirty="0" smtClean="0"/>
              <a:t> we do with our app ? Those are the features. We have a special feature search by filter and compare. </a:t>
            </a:r>
            <a:r>
              <a:rPr lang="en-US" baseline="0" dirty="0" err="1" smtClean="0"/>
              <a:t>Plz</a:t>
            </a:r>
            <a:r>
              <a:rPr lang="en-US" baseline="0" dirty="0" smtClean="0"/>
              <a:t> enjoy it in the demo.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FB2B6-6E11-0541-94B6-8E75B06598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Plz</a:t>
            </a:r>
            <a:r>
              <a:rPr lang="en-US" dirty="0" smtClean="0"/>
              <a:t> let me explain</a:t>
            </a:r>
            <a:r>
              <a:rPr lang="en-US" baseline="0" dirty="0" smtClean="0"/>
              <a:t> the data diagram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FB2B6-6E11-0541-94B6-8E75B06598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57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main, this is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containing the entire data </a:t>
            </a:r>
            <a:r>
              <a:rPr lang="en-US" baseline="0" dirty="0" err="1" smtClean="0"/>
              <a:t>strucuture</a:t>
            </a:r>
            <a:r>
              <a:rPr lang="en-US" baseline="0" dirty="0" smtClean="0"/>
              <a:t> of our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FB2B6-6E11-0541-94B6-8E75B06598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7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pointer to the dynamically allocated hash and </a:t>
            </a:r>
            <a:r>
              <a:rPr lang="en-US" dirty="0" err="1" smtClean="0"/>
              <a:t>bst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FB2B6-6E11-0541-94B6-8E75B06598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8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those two have common</a:t>
            </a:r>
            <a:r>
              <a:rPr lang="en-US" baseline="0" dirty="0" smtClean="0"/>
              <a:t> champion dynamically allocated data in each index or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FB2B6-6E11-0541-94B6-8E75B06598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3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 </a:t>
            </a:r>
            <a:r>
              <a:rPr lang="en-US" dirty="0" err="1" smtClean="0"/>
              <a:t>specialisation</a:t>
            </a:r>
            <a:r>
              <a:rPr lang="en-US" baseline="0" dirty="0" smtClean="0"/>
              <a:t> communicate with hash table for searching a single item because of its </a:t>
            </a:r>
            <a:r>
              <a:rPr lang="en-US" baseline="0" dirty="0" err="1" smtClean="0"/>
              <a:t>efficinesy</a:t>
            </a:r>
            <a:r>
              <a:rPr lang="en-US" baseline="0" dirty="0" smtClean="0"/>
              <a:t>. Using the list standard function because of its flexibility and memory </a:t>
            </a:r>
            <a:r>
              <a:rPr lang="en-US" baseline="0" dirty="0" err="1" smtClean="0"/>
              <a:t>efficinecy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FB2B6-6E11-0541-94B6-8E75B06598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B82F-6EE9-EE42-B43D-E3E8FA3A3B7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EEA-8B68-F848-9348-3CE8319E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6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B82F-6EE9-EE42-B43D-E3E8FA3A3B7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EEA-8B68-F848-9348-3CE8319E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0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B82F-6EE9-EE42-B43D-E3E8FA3A3B7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EEA-8B68-F848-9348-3CE8319E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1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B82F-6EE9-EE42-B43D-E3E8FA3A3B7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EEA-8B68-F848-9348-3CE8319E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B82F-6EE9-EE42-B43D-E3E8FA3A3B7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EEA-8B68-F848-9348-3CE8319E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9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B82F-6EE9-EE42-B43D-E3E8FA3A3B7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EEA-8B68-F848-9348-3CE8319E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B82F-6EE9-EE42-B43D-E3E8FA3A3B7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EEA-8B68-F848-9348-3CE8319E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8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B82F-6EE9-EE42-B43D-E3E8FA3A3B7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EEA-8B68-F848-9348-3CE8319E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7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B82F-6EE9-EE42-B43D-E3E8FA3A3B7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EEA-8B68-F848-9348-3CE8319E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2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B82F-6EE9-EE42-B43D-E3E8FA3A3B7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EEA-8B68-F848-9348-3CE8319E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4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B82F-6EE9-EE42-B43D-E3E8FA3A3B7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9EEA-8B68-F848-9348-3CE8319E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B82F-6EE9-EE42-B43D-E3E8FA3A3B7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9EEA-8B68-F848-9348-3CE8319E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1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667" y="-268182"/>
            <a:ext cx="10148079" cy="77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197" y="-95280"/>
            <a:ext cx="9566426" cy="7341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197" y="-95280"/>
            <a:ext cx="9566426" cy="73410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55148" y="1036526"/>
            <a:ext cx="2798865" cy="667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00276" y="1335598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3864" y="1336789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0534" y="1328011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4121" y="1319232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0895" y="1013422"/>
            <a:ext cx="623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1466" y="1013422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arrSize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4696" y="101342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hashTable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0234" y="1008612"/>
            <a:ext cx="40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bst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8115" y="645067"/>
            <a:ext cx="108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headProg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42926" y="2073313"/>
            <a:ext cx="1803713" cy="210348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42927" y="2083279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2926" y="2531886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42926" y="3001617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42927" y="3788001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4558942" y="3419470"/>
            <a:ext cx="46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. . .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0343" y="2103207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34498" y="2103207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41234" y="2562982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25389" y="2562982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32125" y="3032725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16279" y="3032725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12649" y="3821485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96804" y="3821485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45653" y="1645318"/>
            <a:ext cx="114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hashTable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09180" y="2117176"/>
            <a:ext cx="994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[0]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12278" y="2571226"/>
            <a:ext cx="994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[1]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3183" y="3039284"/>
            <a:ext cx="994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[2]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17312" y="3853809"/>
            <a:ext cx="99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[n]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81058" y="2174079"/>
            <a:ext cx="969504" cy="5862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25961" y="2355582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21749" y="2362407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46231" y="2355582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642093" y="2923558"/>
            <a:ext cx="985091" cy="6183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01106" y="3119172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96895" y="3125997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21377" y="3119172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87867" y="1969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337726" y="167409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BST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8" name="Straight Arrow Connector 77"/>
          <p:cNvCxnSpPr>
            <a:stCxn id="7" idx="2"/>
            <a:endCxn id="15" idx="0"/>
          </p:cNvCxnSpPr>
          <p:nvPr/>
        </p:nvCxnSpPr>
        <p:spPr>
          <a:xfrm flipH="1">
            <a:off x="4744784" y="1567270"/>
            <a:ext cx="1729721" cy="51600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087988" y="2923558"/>
            <a:ext cx="985091" cy="6183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0" name="Straight Arrow Connector 79"/>
          <p:cNvCxnSpPr>
            <a:stCxn id="8" idx="2"/>
            <a:endCxn id="37" idx="0"/>
          </p:cNvCxnSpPr>
          <p:nvPr/>
        </p:nvCxnSpPr>
        <p:spPr>
          <a:xfrm>
            <a:off x="7108092" y="1558491"/>
            <a:ext cx="757718" cy="61558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435228" y="3120361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31017" y="3127186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755499" y="3120361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7134639" y="2569807"/>
            <a:ext cx="419373" cy="3537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200174" y="2583451"/>
            <a:ext cx="380360" cy="3401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237202" y="2087271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17760" y="2537216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16141" y="3010793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04000" y="3803541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3356" y="-105152"/>
            <a:ext cx="3034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Data Diagram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197" y="-95280"/>
            <a:ext cx="9566426" cy="7341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197" y="-95280"/>
            <a:ext cx="9566426" cy="73410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55148" y="1036526"/>
            <a:ext cx="2798865" cy="667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00276" y="1335598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3864" y="1336789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0534" y="1328011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4121" y="1319232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0895" y="1013422"/>
            <a:ext cx="623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1466" y="1013422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arrSize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4696" y="101342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hashTable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0234" y="1008612"/>
            <a:ext cx="40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bst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8115" y="645067"/>
            <a:ext cx="108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headProg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42926" y="2073313"/>
            <a:ext cx="1803713" cy="210348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42927" y="2083279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2926" y="2531886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42926" y="3001617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42927" y="3788001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4558942" y="3419470"/>
            <a:ext cx="46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. . .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0343" y="2103207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34498" y="2103207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41234" y="2562982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25389" y="2562982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32125" y="3032725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16279" y="3032725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12649" y="3821485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96804" y="3821485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37202" y="2087271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7760" y="2537216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16141" y="3010793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04000" y="3803541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45653" y="1645318"/>
            <a:ext cx="114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hashTable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09180" y="2117176"/>
            <a:ext cx="994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[0]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12278" y="2571226"/>
            <a:ext cx="994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[1]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3183" y="3039284"/>
            <a:ext cx="994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[2]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17312" y="3853809"/>
            <a:ext cx="99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[n]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81058" y="2174079"/>
            <a:ext cx="969504" cy="5862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25961" y="2355582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21749" y="2362407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46231" y="2355582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642093" y="2923558"/>
            <a:ext cx="985091" cy="6183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01106" y="3119172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96895" y="3125997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21377" y="3119172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87867" y="1969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337726" y="167409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BST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8" name="Straight Arrow Connector 77"/>
          <p:cNvCxnSpPr>
            <a:stCxn id="7" idx="2"/>
            <a:endCxn id="15" idx="0"/>
          </p:cNvCxnSpPr>
          <p:nvPr/>
        </p:nvCxnSpPr>
        <p:spPr>
          <a:xfrm flipH="1">
            <a:off x="4744784" y="1567270"/>
            <a:ext cx="1729721" cy="516009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087988" y="2923558"/>
            <a:ext cx="985091" cy="6183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0" name="Straight Arrow Connector 79"/>
          <p:cNvCxnSpPr>
            <a:stCxn id="8" idx="2"/>
            <a:endCxn id="37" idx="0"/>
          </p:cNvCxnSpPr>
          <p:nvPr/>
        </p:nvCxnSpPr>
        <p:spPr>
          <a:xfrm>
            <a:off x="7108092" y="1558491"/>
            <a:ext cx="757718" cy="61558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435228" y="3120361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31017" y="3127186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755499" y="3120361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963517" y="4416054"/>
            <a:ext cx="5012527" cy="478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956288" y="5015392"/>
            <a:ext cx="5012527" cy="478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956288" y="5614731"/>
            <a:ext cx="5012527" cy="478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883911" y="4518115"/>
            <a:ext cx="1073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Champion A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870876" y="5116276"/>
            <a:ext cx="1066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Champion </a:t>
            </a:r>
            <a:r>
              <a:rPr lang="en-US" sz="14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2886391" y="5728109"/>
            <a:ext cx="1064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Champion C</a:t>
            </a:r>
          </a:p>
        </p:txBody>
      </p:sp>
      <p:cxnSp>
        <p:nvCxnSpPr>
          <p:cNvPr id="154" name="Straight Arrow Connector 153"/>
          <p:cNvCxnSpPr>
            <a:endCxn id="150" idx="1"/>
          </p:cNvCxnSpPr>
          <p:nvPr/>
        </p:nvCxnSpPr>
        <p:spPr>
          <a:xfrm flipH="1">
            <a:off x="3956288" y="4005671"/>
            <a:ext cx="1451931" cy="1848319"/>
          </a:xfrm>
          <a:prstGeom prst="straightConnector1">
            <a:avLst/>
          </a:prstGeom>
          <a:ln w="38100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4036850" y="4498176"/>
            <a:ext cx="348694" cy="3289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051042" y="4498176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052917" y="5096337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043189" y="567692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568008" y="4498176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569883" y="5096337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560155" y="567692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125811" y="450054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127685" y="5098709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117958" y="5679300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650538" y="4520487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652412" y="511864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642685" y="569923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7205319" y="4520487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207194" y="511864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197466" y="569923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012091" y="4380917"/>
            <a:ext cx="526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404678" y="4376910"/>
            <a:ext cx="54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Ability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074141" y="4376910"/>
            <a:ext cx="4615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Type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630095" y="4378099"/>
            <a:ext cx="438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Role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190970" y="4379278"/>
            <a:ext cx="45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stats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034080" y="5000200"/>
            <a:ext cx="526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416301" y="4986223"/>
            <a:ext cx="54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Ability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096130" y="4996192"/>
            <a:ext cx="4615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Type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652083" y="4997381"/>
            <a:ext cx="438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Role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212958" y="4998560"/>
            <a:ext cx="45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stats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014604" y="5599543"/>
            <a:ext cx="526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427923" y="5565628"/>
            <a:ext cx="54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Ability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076654" y="5595536"/>
            <a:ext cx="4615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Type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632608" y="5596725"/>
            <a:ext cx="438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Role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193482" y="5597904"/>
            <a:ext cx="45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stats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7302675" y="5774217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303932" y="5835222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303932" y="5944884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7305188" y="5886257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7314298" y="5187221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315554" y="5248226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7315554" y="5357887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7316811" y="5299261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298998" y="4586298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7300254" y="4647302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7300254" y="4756964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301511" y="4698338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7757058" y="3748125"/>
            <a:ext cx="1242854" cy="1134808"/>
          </a:xfrm>
          <a:prstGeom prst="ellipse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9" name="Straight Connector 198"/>
          <p:cNvCxnSpPr>
            <a:stCxn id="198" idx="1"/>
            <a:endCxn id="175" idx="1"/>
          </p:cNvCxnSpPr>
          <p:nvPr/>
        </p:nvCxnSpPr>
        <p:spPr>
          <a:xfrm flipH="1">
            <a:off x="7190970" y="3914314"/>
            <a:ext cx="748100" cy="595769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98" idx="4"/>
          </p:cNvCxnSpPr>
          <p:nvPr/>
        </p:nvCxnSpPr>
        <p:spPr>
          <a:xfrm flipH="1" flipV="1">
            <a:off x="7567812" y="4849471"/>
            <a:ext cx="810673" cy="334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8321123" y="3876070"/>
            <a:ext cx="444741" cy="1711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8332746" y="4096582"/>
            <a:ext cx="444741" cy="1711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8323636" y="4317095"/>
            <a:ext cx="444741" cy="1711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335259" y="4547577"/>
            <a:ext cx="444741" cy="1711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834570" y="3837782"/>
            <a:ext cx="559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595959"/>
                </a:solidFill>
              </a:rPr>
              <a:t>Attack</a:t>
            </a:r>
            <a:endParaRPr lang="en-US" sz="1100" b="1" dirty="0">
              <a:solidFill>
                <a:srgbClr val="595959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7750691" y="4045182"/>
            <a:ext cx="6659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595959"/>
                </a:solidFill>
              </a:rPr>
              <a:t>Defence</a:t>
            </a:r>
            <a:endParaRPr lang="en-US" sz="1100" b="1" dirty="0">
              <a:solidFill>
                <a:srgbClr val="595959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750691" y="426286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595959"/>
                </a:solidFill>
              </a:rPr>
              <a:t>AbilityP</a:t>
            </a:r>
            <a:endParaRPr lang="en-US" sz="1100" b="1" dirty="0">
              <a:solidFill>
                <a:srgbClr val="595959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734974" y="4498435"/>
            <a:ext cx="711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595959"/>
                </a:solidFill>
              </a:rPr>
              <a:t>Difficulty</a:t>
            </a:r>
          </a:p>
          <a:p>
            <a:endParaRPr lang="en-US" sz="1100" b="1" dirty="0">
              <a:solidFill>
                <a:srgbClr val="595959"/>
              </a:solidFill>
            </a:endParaRPr>
          </a:p>
        </p:txBody>
      </p:sp>
      <p:cxnSp>
        <p:nvCxnSpPr>
          <p:cNvPr id="209" name="Straight Arrow Connector 208"/>
          <p:cNvCxnSpPr/>
          <p:nvPr/>
        </p:nvCxnSpPr>
        <p:spPr>
          <a:xfrm flipV="1">
            <a:off x="5729582" y="4416054"/>
            <a:ext cx="253057" cy="2064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endCxn id="213" idx="2"/>
          </p:cNvCxnSpPr>
          <p:nvPr/>
        </p:nvCxnSpPr>
        <p:spPr>
          <a:xfrm flipV="1">
            <a:off x="5699117" y="5119379"/>
            <a:ext cx="296901" cy="222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14" idx="2"/>
          </p:cNvCxnSpPr>
          <p:nvPr/>
        </p:nvCxnSpPr>
        <p:spPr>
          <a:xfrm flipV="1">
            <a:off x="5683795" y="5769380"/>
            <a:ext cx="312223" cy="194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841407" y="4015640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832293" y="4744132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5832293" y="5394133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15" name="Straight Connector 214"/>
          <p:cNvCxnSpPr/>
          <p:nvPr/>
        </p:nvCxnSpPr>
        <p:spPr>
          <a:xfrm>
            <a:off x="5841407" y="4173356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5832297" y="4084822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5843920" y="4255489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5845176" y="4336432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5819229" y="4744132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>
            <a:off x="5819229" y="4901848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810119" y="4813314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821742" y="4983981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822998" y="5064924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5817972" y="5384851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5" name="Straight Connector 224"/>
          <p:cNvCxnSpPr/>
          <p:nvPr/>
        </p:nvCxnSpPr>
        <p:spPr>
          <a:xfrm>
            <a:off x="5817972" y="5542568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5808863" y="5454034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5820485" y="5624700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5821742" y="5705643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H="1">
            <a:off x="3986154" y="3127186"/>
            <a:ext cx="1405729" cy="2140572"/>
          </a:xfrm>
          <a:prstGeom prst="straightConnector1">
            <a:avLst/>
          </a:prstGeom>
          <a:ln w="38100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H="1">
            <a:off x="3965716" y="2338660"/>
            <a:ext cx="1438962" cy="2373976"/>
          </a:xfrm>
          <a:prstGeom prst="straightConnector1">
            <a:avLst/>
          </a:prstGeom>
          <a:ln w="38100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39" idx="2"/>
            <a:endCxn id="41" idx="0"/>
          </p:cNvCxnSpPr>
          <p:nvPr/>
        </p:nvCxnSpPr>
        <p:spPr>
          <a:xfrm flipH="1">
            <a:off x="7134639" y="2569807"/>
            <a:ext cx="419373" cy="3537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endCxn id="81" idx="0"/>
          </p:cNvCxnSpPr>
          <p:nvPr/>
        </p:nvCxnSpPr>
        <p:spPr>
          <a:xfrm>
            <a:off x="8200174" y="2583451"/>
            <a:ext cx="380360" cy="3401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endCxn id="148" idx="1"/>
          </p:cNvCxnSpPr>
          <p:nvPr/>
        </p:nvCxnSpPr>
        <p:spPr>
          <a:xfrm flipH="1">
            <a:off x="3963517" y="3248982"/>
            <a:ext cx="3144575" cy="140633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49" idx="1"/>
          </p:cNvCxnSpPr>
          <p:nvPr/>
        </p:nvCxnSpPr>
        <p:spPr>
          <a:xfrm flipH="1">
            <a:off x="3956288" y="2447478"/>
            <a:ext cx="3901481" cy="28071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endCxn id="150" idx="1"/>
          </p:cNvCxnSpPr>
          <p:nvPr/>
        </p:nvCxnSpPr>
        <p:spPr>
          <a:xfrm flipH="1">
            <a:off x="3956288" y="3191916"/>
            <a:ext cx="4624247" cy="266207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23356" y="-105152"/>
            <a:ext cx="3034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Data Diagram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197" y="-137151"/>
            <a:ext cx="9566426" cy="7341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362" y="783181"/>
            <a:ext cx="1263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</a:t>
            </a:r>
            <a:r>
              <a:rPr lang="en-US" sz="2000" dirty="0" smtClean="0">
                <a:solidFill>
                  <a:srgbClr val="FFFFFF"/>
                </a:solidFill>
              </a:rPr>
              <a:t>ompare()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285" y="3914314"/>
            <a:ext cx="651676" cy="2822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2095270" y="1557085"/>
            <a:ext cx="712741" cy="1855127"/>
          </a:xfrm>
          <a:prstGeom prst="cloud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766787" y="2297348"/>
            <a:ext cx="1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HashSearch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4455" y="1320765"/>
            <a:ext cx="83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name1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116" y="1670145"/>
            <a:ext cx="842852" cy="322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581" y="3501362"/>
            <a:ext cx="143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championList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6361" y="3914314"/>
            <a:ext cx="651676" cy="2822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1033961" y="4055448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1348" y="1964842"/>
            <a:ext cx="83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name2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950" y="2309268"/>
            <a:ext cx="842852" cy="322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5739" y="798595"/>
            <a:ext cx="1679641" cy="37857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984" y="4909141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*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527" y="2611127"/>
            <a:ext cx="83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name3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8129" y="2955553"/>
            <a:ext cx="842852" cy="322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55148" y="1036526"/>
            <a:ext cx="2798865" cy="667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0276" y="1335598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33864" y="1336789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0534" y="1328011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4121" y="1319232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50895" y="1013422"/>
            <a:ext cx="623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1466" y="1013422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arrSize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74696" y="101342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hashTable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00234" y="1008612"/>
            <a:ext cx="40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bst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8115" y="645067"/>
            <a:ext cx="108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headProg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42926" y="2073313"/>
            <a:ext cx="1803713" cy="210348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42927" y="2083279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42926" y="2531886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42926" y="3001617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42927" y="3788001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5400000">
            <a:off x="4558942" y="3419470"/>
            <a:ext cx="46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. . .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50343" y="2103207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34498" y="2103207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41234" y="2562982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25389" y="2562982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32125" y="3032725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16279" y="3032725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12649" y="3821485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96804" y="3821485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37202" y="2087271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17760" y="2537216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16141" y="3010793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04000" y="3803541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45653" y="1645318"/>
            <a:ext cx="114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hashTable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09180" y="2117176"/>
            <a:ext cx="994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[0]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2278" y="2571226"/>
            <a:ext cx="994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[1]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03183" y="3039284"/>
            <a:ext cx="994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[2]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17312" y="3853809"/>
            <a:ext cx="99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[n]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381058" y="2174079"/>
            <a:ext cx="969504" cy="5862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725961" y="2355582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421749" y="2362407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046231" y="2355582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642093" y="2923558"/>
            <a:ext cx="985091" cy="6183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001106" y="3119172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96895" y="3125997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321377" y="3119172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87867" y="1969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337726" y="167409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BST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2" name="Straight Arrow Connector 61"/>
          <p:cNvCxnSpPr>
            <a:stCxn id="22" idx="2"/>
            <a:endCxn id="30" idx="0"/>
          </p:cNvCxnSpPr>
          <p:nvPr/>
        </p:nvCxnSpPr>
        <p:spPr>
          <a:xfrm flipH="1">
            <a:off x="4744784" y="1567270"/>
            <a:ext cx="1729721" cy="516009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087988" y="2923558"/>
            <a:ext cx="985091" cy="6183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4" name="Straight Arrow Connector 63"/>
          <p:cNvCxnSpPr>
            <a:stCxn id="23" idx="2"/>
            <a:endCxn id="52" idx="0"/>
          </p:cNvCxnSpPr>
          <p:nvPr/>
        </p:nvCxnSpPr>
        <p:spPr>
          <a:xfrm>
            <a:off x="7108092" y="1558491"/>
            <a:ext cx="757718" cy="61558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435228" y="3120361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131017" y="3127186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755499" y="3120361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963517" y="4416054"/>
            <a:ext cx="5012527" cy="478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56288" y="5015392"/>
            <a:ext cx="5012527" cy="478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56288" y="5614731"/>
            <a:ext cx="5012527" cy="478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83911" y="4518115"/>
            <a:ext cx="1073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Champion A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70876" y="5116276"/>
            <a:ext cx="1066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Champion </a:t>
            </a:r>
            <a:r>
              <a:rPr lang="en-US" sz="14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886391" y="5728109"/>
            <a:ext cx="1064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Champion C</a:t>
            </a:r>
          </a:p>
        </p:txBody>
      </p:sp>
      <p:cxnSp>
        <p:nvCxnSpPr>
          <p:cNvPr id="74" name="Straight Arrow Connector 73"/>
          <p:cNvCxnSpPr>
            <a:endCxn id="70" idx="1"/>
          </p:cNvCxnSpPr>
          <p:nvPr/>
        </p:nvCxnSpPr>
        <p:spPr>
          <a:xfrm flipH="1">
            <a:off x="3956288" y="4005671"/>
            <a:ext cx="1451931" cy="1848319"/>
          </a:xfrm>
          <a:prstGeom prst="straightConnector1">
            <a:avLst/>
          </a:prstGeom>
          <a:ln w="38100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036850" y="4498176"/>
            <a:ext cx="348694" cy="3289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051042" y="4498176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052917" y="5096337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43189" y="567692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68008" y="4498176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569883" y="5096337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560155" y="567692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125811" y="450054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127685" y="5098709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117958" y="5679300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50538" y="4520487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652412" y="511864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642685" y="569923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05319" y="4520487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207194" y="511864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197466" y="569923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12091" y="4380917"/>
            <a:ext cx="526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04678" y="4376910"/>
            <a:ext cx="54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Ability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74141" y="4376910"/>
            <a:ext cx="4615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Type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30095" y="4378099"/>
            <a:ext cx="438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Role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190970" y="4379278"/>
            <a:ext cx="45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stats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34080" y="5000200"/>
            <a:ext cx="526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16301" y="4986223"/>
            <a:ext cx="54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Ability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96130" y="4996192"/>
            <a:ext cx="4615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Type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652083" y="4997381"/>
            <a:ext cx="438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Role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12958" y="4998560"/>
            <a:ext cx="45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stats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14604" y="5599543"/>
            <a:ext cx="526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27923" y="5565628"/>
            <a:ext cx="54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Ability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76654" y="5595536"/>
            <a:ext cx="4615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Type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32608" y="5596725"/>
            <a:ext cx="438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Role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93482" y="5597904"/>
            <a:ext cx="45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stats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02675" y="5774217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303932" y="5835222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303932" y="5944884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305188" y="5886257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314298" y="5187221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315554" y="5248226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315554" y="5357887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316811" y="5299261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298998" y="4586298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300254" y="4647302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300254" y="4756964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301511" y="4698338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757058" y="3748125"/>
            <a:ext cx="1242854" cy="1134808"/>
          </a:xfrm>
          <a:prstGeom prst="ellipse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9" name="Straight Connector 118"/>
          <p:cNvCxnSpPr>
            <a:stCxn id="118" idx="1"/>
            <a:endCxn id="95" idx="1"/>
          </p:cNvCxnSpPr>
          <p:nvPr/>
        </p:nvCxnSpPr>
        <p:spPr>
          <a:xfrm flipH="1">
            <a:off x="7190970" y="3914314"/>
            <a:ext cx="748100" cy="595769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8" idx="4"/>
          </p:cNvCxnSpPr>
          <p:nvPr/>
        </p:nvCxnSpPr>
        <p:spPr>
          <a:xfrm flipH="1" flipV="1">
            <a:off x="7567812" y="4849471"/>
            <a:ext cx="810673" cy="334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21123" y="3876070"/>
            <a:ext cx="444741" cy="1711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332746" y="4096582"/>
            <a:ext cx="444741" cy="1711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323636" y="4317095"/>
            <a:ext cx="444741" cy="1711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335259" y="4547577"/>
            <a:ext cx="444741" cy="1711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834570" y="3837782"/>
            <a:ext cx="559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595959"/>
                </a:solidFill>
              </a:rPr>
              <a:t>Attack</a:t>
            </a:r>
            <a:endParaRPr lang="en-US" sz="1100" b="1" dirty="0">
              <a:solidFill>
                <a:srgbClr val="595959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750691" y="4045182"/>
            <a:ext cx="6659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595959"/>
                </a:solidFill>
              </a:rPr>
              <a:t>Defence</a:t>
            </a:r>
            <a:endParaRPr lang="en-US" sz="1100" b="1" dirty="0">
              <a:solidFill>
                <a:srgbClr val="595959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750691" y="426286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595959"/>
                </a:solidFill>
              </a:rPr>
              <a:t>AbilityP</a:t>
            </a:r>
            <a:endParaRPr lang="en-US" sz="1100" b="1" dirty="0">
              <a:solidFill>
                <a:srgbClr val="595959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34974" y="4498435"/>
            <a:ext cx="711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595959"/>
                </a:solidFill>
              </a:rPr>
              <a:t>Difficulty</a:t>
            </a:r>
          </a:p>
          <a:p>
            <a:endParaRPr lang="en-US" sz="1100" b="1" dirty="0">
              <a:solidFill>
                <a:srgbClr val="595959"/>
              </a:solidFill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5729582" y="4416054"/>
            <a:ext cx="253057" cy="2064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33" idx="2"/>
          </p:cNvCxnSpPr>
          <p:nvPr/>
        </p:nvCxnSpPr>
        <p:spPr>
          <a:xfrm flipV="1">
            <a:off x="5699117" y="5119379"/>
            <a:ext cx="296901" cy="222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34" idx="2"/>
          </p:cNvCxnSpPr>
          <p:nvPr/>
        </p:nvCxnSpPr>
        <p:spPr>
          <a:xfrm flipV="1">
            <a:off x="5683795" y="5769380"/>
            <a:ext cx="312223" cy="194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841407" y="4015640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832293" y="4744132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832293" y="5394133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5841407" y="4173356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832297" y="4084822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843920" y="4255489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845176" y="4336432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819229" y="4744132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5819229" y="4901848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810119" y="4813314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821742" y="4983981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822998" y="5064924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5817972" y="5384851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5817972" y="5542568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808863" y="5454034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820485" y="5624700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821742" y="5705643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3986154" y="3127186"/>
            <a:ext cx="1405729" cy="2140572"/>
          </a:xfrm>
          <a:prstGeom prst="straightConnector1">
            <a:avLst/>
          </a:prstGeom>
          <a:ln w="38100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3965716" y="2338660"/>
            <a:ext cx="1438962" cy="2373976"/>
          </a:xfrm>
          <a:prstGeom prst="straightConnector1">
            <a:avLst/>
          </a:prstGeom>
          <a:ln w="38100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54" idx="2"/>
            <a:endCxn id="56" idx="0"/>
          </p:cNvCxnSpPr>
          <p:nvPr/>
        </p:nvCxnSpPr>
        <p:spPr>
          <a:xfrm flipH="1">
            <a:off x="7134639" y="2569807"/>
            <a:ext cx="419373" cy="3537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63" idx="0"/>
          </p:cNvCxnSpPr>
          <p:nvPr/>
        </p:nvCxnSpPr>
        <p:spPr>
          <a:xfrm>
            <a:off x="8200174" y="2583451"/>
            <a:ext cx="380360" cy="3401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68" idx="1"/>
          </p:cNvCxnSpPr>
          <p:nvPr/>
        </p:nvCxnSpPr>
        <p:spPr>
          <a:xfrm flipH="1">
            <a:off x="3963517" y="3248982"/>
            <a:ext cx="3144575" cy="140633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69" idx="1"/>
          </p:cNvCxnSpPr>
          <p:nvPr/>
        </p:nvCxnSpPr>
        <p:spPr>
          <a:xfrm flipH="1">
            <a:off x="3956288" y="2447478"/>
            <a:ext cx="3901481" cy="28071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70" idx="1"/>
          </p:cNvCxnSpPr>
          <p:nvPr/>
        </p:nvCxnSpPr>
        <p:spPr>
          <a:xfrm flipH="1">
            <a:off x="3956288" y="3191916"/>
            <a:ext cx="4624247" cy="266207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669081" y="2767105"/>
            <a:ext cx="3058843" cy="12800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1447210" y="2355582"/>
            <a:ext cx="2280714" cy="172127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1470968" y="2156006"/>
            <a:ext cx="2331438" cy="56735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1487913" y="2255676"/>
            <a:ext cx="2415349" cy="65234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23356" y="-105152"/>
            <a:ext cx="3034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Data Diagram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197" y="-137151"/>
            <a:ext cx="9566426" cy="7341045"/>
          </a:xfrm>
          <a:prstGeom prst="rect">
            <a:avLst/>
          </a:prstGeom>
        </p:spPr>
      </p:pic>
      <p:pic>
        <p:nvPicPr>
          <p:cNvPr id="5" name="Picture 4" descr="ib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48" y="268110"/>
            <a:ext cx="6350000" cy="635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-56444"/>
            <a:ext cx="234917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Flowchart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(The ADT part omitted)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4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197" y="-124323"/>
            <a:ext cx="9566426" cy="7341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2348" y="37719"/>
            <a:ext cx="23229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IO and UI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5" y="2715843"/>
            <a:ext cx="105867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Vi</a:t>
            </a:r>
            <a:r>
              <a:rPr lang="en-US" sz="2800" dirty="0" err="1" smtClean="0">
                <a:solidFill>
                  <a:srgbClr val="FF0000"/>
                </a:solidFill>
              </a:rPr>
              <a:t>,</a:t>
            </a:r>
            <a:r>
              <a:rPr lang="en-US" sz="2800" dirty="0" err="1" smtClean="0">
                <a:solidFill>
                  <a:srgbClr val="FFFFFF"/>
                </a:solidFill>
              </a:rPr>
              <a:t>Blast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Shield</a:t>
            </a:r>
            <a:r>
              <a:rPr lang="en-US" sz="2800" dirty="0" err="1" smtClean="0">
                <a:solidFill>
                  <a:srgbClr val="FF0000"/>
                </a:solidFill>
              </a:rPr>
              <a:t>,</a:t>
            </a:r>
            <a:r>
              <a:rPr lang="en-US" sz="2800" dirty="0" err="1" smtClean="0">
                <a:solidFill>
                  <a:srgbClr val="FFFFFF"/>
                </a:solidFill>
              </a:rPr>
              <a:t>Vault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Breaker</a:t>
            </a:r>
            <a:r>
              <a:rPr lang="en-US" sz="2800" dirty="0" err="1" smtClean="0">
                <a:solidFill>
                  <a:srgbClr val="FF0000"/>
                </a:solidFill>
              </a:rPr>
              <a:t>,</a:t>
            </a:r>
            <a:r>
              <a:rPr lang="en-US" sz="2800" dirty="0" err="1" smtClean="0">
                <a:solidFill>
                  <a:srgbClr val="FFFFFF"/>
                </a:solidFill>
              </a:rPr>
              <a:t>Denting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Blows</a:t>
            </a:r>
            <a:r>
              <a:rPr lang="en-US" sz="2800" dirty="0" err="1" smtClean="0">
                <a:solidFill>
                  <a:srgbClr val="FF0000"/>
                </a:solidFill>
              </a:rPr>
              <a:t>,</a:t>
            </a:r>
            <a:r>
              <a:rPr lang="en-US" sz="2800" dirty="0" err="1" smtClean="0">
                <a:solidFill>
                  <a:srgbClr val="FFFFFF"/>
                </a:solidFill>
              </a:rPr>
              <a:t>Excessive</a:t>
            </a:r>
            <a:r>
              <a:rPr lang="en-US" sz="2800" dirty="0" smtClean="0">
                <a:solidFill>
                  <a:srgbClr val="FFFFFF"/>
                </a:solidFill>
              </a:rPr>
              <a:t> Force</a:t>
            </a:r>
            <a:r>
              <a:rPr lang="en-US" sz="28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      Assault and </a:t>
            </a:r>
            <a:r>
              <a:rPr lang="en-US" sz="2800" dirty="0" err="1" smtClean="0">
                <a:solidFill>
                  <a:srgbClr val="FFFFFF"/>
                </a:solidFill>
              </a:rPr>
              <a:t>Battery</a:t>
            </a:r>
            <a:r>
              <a:rPr lang="en-US" sz="2800" dirty="0" err="1" smtClean="0">
                <a:solidFill>
                  <a:srgbClr val="FF0000"/>
                </a:solidFill>
              </a:rPr>
              <a:t>,</a:t>
            </a:r>
            <a:r>
              <a:rPr lang="en-US" sz="2800" dirty="0" err="1" smtClean="0">
                <a:solidFill>
                  <a:srgbClr val="FFFFFF"/>
                </a:solidFill>
              </a:rPr>
              <a:t>Jungle</a:t>
            </a:r>
            <a:r>
              <a:rPr lang="en-US" sz="2800" dirty="0" smtClean="0">
                <a:solidFill>
                  <a:srgbClr val="FF0000"/>
                </a:solidFill>
              </a:rPr>
              <a:t>,</a:t>
            </a:r>
            <a:r>
              <a:rPr lang="en-US" sz="2800" dirty="0" smtClean="0">
                <a:solidFill>
                  <a:srgbClr val="FFFFFF"/>
                </a:solidFill>
              </a:rPr>
              <a:t> Fighter/Assassin</a:t>
            </a:r>
            <a:r>
              <a:rPr lang="en-US" sz="2800" dirty="0" smtClean="0">
                <a:solidFill>
                  <a:srgbClr val="FF0000"/>
                </a:solidFill>
              </a:rPr>
              <a:t>,</a:t>
            </a:r>
            <a:r>
              <a:rPr lang="en-US" sz="2800" dirty="0" smtClean="0">
                <a:solidFill>
                  <a:srgbClr val="FFFFFF"/>
                </a:solidFill>
              </a:rPr>
              <a:t>8</a:t>
            </a:r>
            <a:r>
              <a:rPr lang="en-US" sz="2800" dirty="0" smtClean="0">
                <a:solidFill>
                  <a:srgbClr val="FF0000"/>
                </a:solidFill>
              </a:rPr>
              <a:t>,</a:t>
            </a:r>
            <a:r>
              <a:rPr lang="en-US" sz="2800" dirty="0" smtClean="0">
                <a:solidFill>
                  <a:srgbClr val="FFFFFF"/>
                </a:solidFill>
              </a:rPr>
              <a:t>5</a:t>
            </a:r>
            <a:r>
              <a:rPr lang="en-US" sz="2800" dirty="0" smtClean="0">
                <a:solidFill>
                  <a:srgbClr val="FF0000"/>
                </a:solidFill>
              </a:rPr>
              <a:t>,</a:t>
            </a:r>
            <a:r>
              <a:rPr lang="en-US" sz="2800" dirty="0" smtClean="0">
                <a:solidFill>
                  <a:srgbClr val="FFFFFF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,</a:t>
            </a:r>
            <a:r>
              <a:rPr lang="en-US" sz="2800" dirty="0" smtClean="0">
                <a:solidFill>
                  <a:srgbClr val="FFFFFF"/>
                </a:solidFill>
              </a:rPr>
              <a:t>5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5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197" y="-137151"/>
            <a:ext cx="9566426" cy="7341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348" y="37719"/>
            <a:ext cx="23229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IO and UI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7520" y="2816789"/>
            <a:ext cx="6651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6600"/>
                </a:solidFill>
              </a:rPr>
              <a:t>void</a:t>
            </a:r>
            <a:r>
              <a:rPr lang="en-US" sz="3600" dirty="0" smtClean="0">
                <a:solidFill>
                  <a:srgbClr val="FFFFFF"/>
                </a:solidFill>
              </a:rPr>
              <a:t> </a:t>
            </a:r>
            <a:r>
              <a:rPr lang="en-US" sz="3600" dirty="0" smtClean="0">
                <a:solidFill>
                  <a:srgbClr val="FFFF00"/>
                </a:solidFill>
              </a:rPr>
              <a:t>Capitalize</a:t>
            </a:r>
            <a:r>
              <a:rPr lang="en-US" sz="3600" dirty="0" smtClean="0">
                <a:solidFill>
                  <a:srgbClr val="FFFFFF"/>
                </a:solidFill>
              </a:rPr>
              <a:t>(string &amp;something)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0367" y="3848304"/>
            <a:ext cx="1872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ezReAl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9132" y="3776611"/>
            <a:ext cx="1872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Ezreal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50631" y="4310101"/>
            <a:ext cx="821825" cy="12828"/>
          </a:xfrm>
          <a:prstGeom prst="straightConnector1">
            <a:avLst/>
          </a:prstGeom>
          <a:ln w="762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197" y="-137151"/>
            <a:ext cx="9566426" cy="7341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348" y="37719"/>
            <a:ext cx="23229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IO and UI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9401" y="2801513"/>
            <a:ext cx="48128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Special Feature: </a:t>
            </a:r>
            <a:r>
              <a:rPr lang="en-US" sz="4000" dirty="0" smtClean="0">
                <a:solidFill>
                  <a:srgbClr val="FFFF00"/>
                </a:solidFill>
              </a:rPr>
              <a:t>?</a:t>
            </a:r>
            <a:r>
              <a:rPr lang="en-US" sz="4000" dirty="0" smtClean="0">
                <a:solidFill>
                  <a:srgbClr val="FF0000"/>
                </a:solidFill>
              </a:rPr>
              <a:t>?</a:t>
            </a:r>
            <a:r>
              <a:rPr lang="en-US" sz="4000" dirty="0" smtClean="0">
                <a:solidFill>
                  <a:srgbClr val="008000"/>
                </a:solidFill>
              </a:rPr>
              <a:t>?</a:t>
            </a:r>
            <a:r>
              <a:rPr lang="en-US" sz="4000" dirty="0" smtClean="0">
                <a:solidFill>
                  <a:srgbClr val="3366FF"/>
                </a:solidFill>
              </a:rPr>
              <a:t>?</a:t>
            </a: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en-US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4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197" y="-137151"/>
            <a:ext cx="9566426" cy="7341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3753" y="-37731"/>
            <a:ext cx="2278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Compare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4227" y="996956"/>
            <a:ext cx="1263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</a:t>
            </a:r>
            <a:r>
              <a:rPr lang="en-US" sz="2000" dirty="0" smtClean="0">
                <a:solidFill>
                  <a:srgbClr val="FFFFFF"/>
                </a:solidFill>
              </a:rPr>
              <a:t>ompare()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5150" y="4128089"/>
            <a:ext cx="651676" cy="2822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Cloud 24"/>
          <p:cNvSpPr/>
          <p:nvPr/>
        </p:nvSpPr>
        <p:spPr>
          <a:xfrm>
            <a:off x="2234035" y="2024375"/>
            <a:ext cx="491594" cy="1360642"/>
          </a:xfrm>
          <a:prstGeom prst="cloud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1829652" y="2511123"/>
            <a:ext cx="1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HashSearch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7320" y="1929648"/>
            <a:ext cx="83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name1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0981" y="2279028"/>
            <a:ext cx="842852" cy="322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1446" y="3463637"/>
            <a:ext cx="143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championList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49226" y="4128089"/>
            <a:ext cx="651676" cy="2822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1" name="Straight Arrow Connector 30"/>
          <p:cNvCxnSpPr>
            <a:stCxn id="24" idx="3"/>
            <a:endCxn id="30" idx="1"/>
          </p:cNvCxnSpPr>
          <p:nvPr/>
        </p:nvCxnSpPr>
        <p:spPr>
          <a:xfrm>
            <a:off x="1096826" y="4269223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4213" y="2573725"/>
            <a:ext cx="83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name2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3815" y="2918151"/>
            <a:ext cx="842852" cy="322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8604" y="1012370"/>
            <a:ext cx="1679641" cy="37857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731946" y="2980880"/>
            <a:ext cx="3058843" cy="12800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510075" y="2569357"/>
            <a:ext cx="2280714" cy="172127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533833" y="2369781"/>
            <a:ext cx="2331438" cy="56735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550778" y="2469451"/>
            <a:ext cx="2415349" cy="65234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05791" y="2287088"/>
            <a:ext cx="1803713" cy="210348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05792" y="2297054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05791" y="2745661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05791" y="3215392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05792" y="4001776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5400000">
            <a:off x="4621807" y="3633245"/>
            <a:ext cx="46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. . .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13208" y="2316982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297363" y="2316982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04099" y="2776757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88254" y="2776757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94990" y="3246500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279144" y="3246500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75514" y="4035260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259669" y="4035260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00067" y="2301046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80625" y="2750991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79006" y="3224568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66865" y="4017316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08518" y="1859093"/>
            <a:ext cx="114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hashTable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72045" y="2330951"/>
            <a:ext cx="994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[0]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75143" y="2785001"/>
            <a:ext cx="994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[1]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66048" y="3253059"/>
            <a:ext cx="994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[2]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80177" y="4067584"/>
            <a:ext cx="99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[n]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50732" y="21831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4026382" y="4629829"/>
            <a:ext cx="5012527" cy="478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19153" y="5229167"/>
            <a:ext cx="5012527" cy="478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19153" y="5828506"/>
            <a:ext cx="5012527" cy="478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46776" y="4731890"/>
            <a:ext cx="1073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Champion A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33741" y="5330051"/>
            <a:ext cx="1066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Champion </a:t>
            </a:r>
            <a:r>
              <a:rPr lang="en-US" sz="14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949256" y="5941884"/>
            <a:ext cx="1064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Champion C</a:t>
            </a:r>
          </a:p>
        </p:txBody>
      </p:sp>
      <p:cxnSp>
        <p:nvCxnSpPr>
          <p:cNvPr id="94" name="Straight Arrow Connector 93"/>
          <p:cNvCxnSpPr>
            <a:endCxn id="90" idx="1"/>
          </p:cNvCxnSpPr>
          <p:nvPr/>
        </p:nvCxnSpPr>
        <p:spPr>
          <a:xfrm flipH="1">
            <a:off x="4019153" y="4219446"/>
            <a:ext cx="1451931" cy="1848319"/>
          </a:xfrm>
          <a:prstGeom prst="straightConnector1">
            <a:avLst/>
          </a:prstGeom>
          <a:ln w="38100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099715" y="4711951"/>
            <a:ext cx="348694" cy="3289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113907" y="4711951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15782" y="5310112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106054" y="5890703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630873" y="4711951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32748" y="5310112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623020" y="5890703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188676" y="4714323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190550" y="5312484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180823" y="5893075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713403" y="4734262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715277" y="5332423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05550" y="5913013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268184" y="4734262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270059" y="5332423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260331" y="5913013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074956" y="4594692"/>
            <a:ext cx="526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467543" y="4590685"/>
            <a:ext cx="54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Ability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137006" y="4590685"/>
            <a:ext cx="4615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Type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692960" y="4591874"/>
            <a:ext cx="438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Role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253835" y="4593053"/>
            <a:ext cx="45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stats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96945" y="5213975"/>
            <a:ext cx="526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479166" y="5199998"/>
            <a:ext cx="54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Ability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58995" y="5209967"/>
            <a:ext cx="4615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Type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714948" y="5211156"/>
            <a:ext cx="438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Role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275823" y="5212335"/>
            <a:ext cx="45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stats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077469" y="5813318"/>
            <a:ext cx="526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490788" y="5779403"/>
            <a:ext cx="54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Ability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139519" y="5809311"/>
            <a:ext cx="4615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Type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695473" y="5810500"/>
            <a:ext cx="438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Role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256347" y="5811679"/>
            <a:ext cx="45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stats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365540" y="5987992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366797" y="6048997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366797" y="6158659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368053" y="6100032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377163" y="5400996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378419" y="5462001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378419" y="5571662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379676" y="5513036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361863" y="4800073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363119" y="4861077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363119" y="4970739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364376" y="4912113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7819923" y="3961900"/>
            <a:ext cx="1242854" cy="1134808"/>
          </a:xfrm>
          <a:prstGeom prst="ellipse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9" name="Straight Connector 138"/>
          <p:cNvCxnSpPr>
            <a:stCxn id="138" idx="1"/>
            <a:endCxn id="115" idx="1"/>
          </p:cNvCxnSpPr>
          <p:nvPr/>
        </p:nvCxnSpPr>
        <p:spPr>
          <a:xfrm flipH="1">
            <a:off x="7253835" y="4128089"/>
            <a:ext cx="748100" cy="595769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8" idx="4"/>
          </p:cNvCxnSpPr>
          <p:nvPr/>
        </p:nvCxnSpPr>
        <p:spPr>
          <a:xfrm flipH="1" flipV="1">
            <a:off x="7630677" y="5063246"/>
            <a:ext cx="810673" cy="334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8395611" y="4310357"/>
            <a:ext cx="444741" cy="1711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386501" y="4530870"/>
            <a:ext cx="444741" cy="1711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398124" y="4761352"/>
            <a:ext cx="444741" cy="1711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897435" y="4051557"/>
            <a:ext cx="559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595959"/>
                </a:solidFill>
              </a:rPr>
              <a:t>Attack</a:t>
            </a:r>
            <a:endParaRPr lang="en-US" sz="1100" b="1" dirty="0">
              <a:solidFill>
                <a:srgbClr val="595959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813556" y="4258957"/>
            <a:ext cx="6659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595959"/>
                </a:solidFill>
              </a:rPr>
              <a:t>Defence</a:t>
            </a:r>
            <a:endParaRPr lang="en-US" sz="1100" b="1" dirty="0">
              <a:solidFill>
                <a:srgbClr val="595959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813556" y="447663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595959"/>
                </a:solidFill>
              </a:rPr>
              <a:t>AbilityP</a:t>
            </a:r>
            <a:endParaRPr lang="en-US" sz="1100" b="1" dirty="0">
              <a:solidFill>
                <a:srgbClr val="595959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797839" y="4712210"/>
            <a:ext cx="711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595959"/>
                </a:solidFill>
              </a:rPr>
              <a:t>Difficulty</a:t>
            </a:r>
          </a:p>
          <a:p>
            <a:endParaRPr lang="en-US" sz="1100" b="1" dirty="0">
              <a:solidFill>
                <a:srgbClr val="595959"/>
              </a:solidFill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5792447" y="4629829"/>
            <a:ext cx="253057" cy="2064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53" idx="2"/>
          </p:cNvCxnSpPr>
          <p:nvPr/>
        </p:nvCxnSpPr>
        <p:spPr>
          <a:xfrm flipV="1">
            <a:off x="5761982" y="5333154"/>
            <a:ext cx="296901" cy="222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154" idx="2"/>
          </p:cNvCxnSpPr>
          <p:nvPr/>
        </p:nvCxnSpPr>
        <p:spPr>
          <a:xfrm flipV="1">
            <a:off x="5746660" y="5983155"/>
            <a:ext cx="312223" cy="194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5904272" y="4229415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895158" y="4957907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895158" y="5607908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5904272" y="4387131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895162" y="4298597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906785" y="4469264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908041" y="4550207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5882094" y="4957907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5882094" y="5115623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872984" y="5027089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884607" y="5197756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885863" y="5278699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5880837" y="5598626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5880837" y="5756343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871728" y="5667809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883350" y="5838475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884607" y="5919418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4049019" y="3340961"/>
            <a:ext cx="1405729" cy="2140572"/>
          </a:xfrm>
          <a:prstGeom prst="straightConnector1">
            <a:avLst/>
          </a:prstGeom>
          <a:ln w="38100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4028581" y="2552435"/>
            <a:ext cx="1438962" cy="2373976"/>
          </a:xfrm>
          <a:prstGeom prst="straightConnector1">
            <a:avLst/>
          </a:prstGeom>
          <a:ln w="38100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2975143" y="177712"/>
            <a:ext cx="43140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Using List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Prompt 2 champion first then 3</a:t>
            </a:r>
            <a:r>
              <a:rPr lang="en-US" baseline="30000" dirty="0" smtClean="0">
                <a:solidFill>
                  <a:srgbClr val="FFFFFF"/>
                </a:solidFill>
              </a:rPr>
              <a:t>rd</a:t>
            </a:r>
            <a:r>
              <a:rPr lang="en-US" dirty="0" smtClean="0">
                <a:solidFill>
                  <a:srgbClr val="FFFFFF"/>
                </a:solidFill>
              </a:rPr>
              <a:t>  and 4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endParaRPr lang="en-US" dirty="0" smtClean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Search and check each of existence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limit 4 items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FFFF"/>
                </a:solidFill>
              </a:rPr>
              <a:t>Quit at any prompt</a:t>
            </a:r>
          </a:p>
        </p:txBody>
      </p:sp>
    </p:spTree>
    <p:extLst>
      <p:ext uri="{BB962C8B-B14F-4D97-AF65-F5344CB8AC3E}">
        <p14:creationId xmlns:p14="http://schemas.microsoft.com/office/powerpoint/2010/main" val="24779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197" y="-137151"/>
            <a:ext cx="9566426" cy="7341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348" y="37719"/>
            <a:ext cx="4562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ChampionWrapper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2086158" y="2575061"/>
            <a:ext cx="5036395" cy="1181197"/>
            <a:chOff x="2698579" y="1913766"/>
            <a:chExt cx="5036395" cy="1181197"/>
          </a:xfrm>
        </p:grpSpPr>
        <p:sp>
          <p:nvSpPr>
            <p:cNvPr id="12" name="Rectangle 11"/>
            <p:cNvSpPr/>
            <p:nvPr/>
          </p:nvSpPr>
          <p:spPr>
            <a:xfrm>
              <a:off x="2698579" y="2581695"/>
              <a:ext cx="5012527" cy="4785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71912" y="2663817"/>
              <a:ext cx="348694" cy="32898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86104" y="2663817"/>
              <a:ext cx="348694" cy="328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95000"/>
                  <a:satMod val="105000"/>
                  <a:alpha val="17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03070" y="2663817"/>
              <a:ext cx="348694" cy="328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95000"/>
                  <a:satMod val="105000"/>
                  <a:alpha val="17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60873" y="2666189"/>
              <a:ext cx="348694" cy="328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95000"/>
                  <a:satMod val="105000"/>
                  <a:alpha val="17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85600" y="2686128"/>
              <a:ext cx="348694" cy="328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95000"/>
                  <a:satMod val="105000"/>
                  <a:alpha val="17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40381" y="2686128"/>
              <a:ext cx="348694" cy="328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95000"/>
                  <a:satMod val="105000"/>
                  <a:alpha val="17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47153" y="2546558"/>
              <a:ext cx="5261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FFFF"/>
                  </a:solidFill>
                </a:rPr>
                <a:t>Name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39740" y="2542551"/>
              <a:ext cx="54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FFFF"/>
                  </a:solidFill>
                </a:rPr>
                <a:t>Ability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09203" y="2542551"/>
              <a:ext cx="4615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FFFF"/>
                  </a:solidFill>
                </a:rPr>
                <a:t>Type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65157" y="2543740"/>
              <a:ext cx="4382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FFFF"/>
                  </a:solidFill>
                </a:rPr>
                <a:t>Role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26032" y="2544919"/>
              <a:ext cx="45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FFFF"/>
                  </a:solidFill>
                </a:rPr>
                <a:t>stats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34060" y="2751939"/>
              <a:ext cx="144348" cy="362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35316" y="2812943"/>
              <a:ext cx="144348" cy="362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35316" y="2922605"/>
              <a:ext cx="144348" cy="362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036573" y="2863979"/>
              <a:ext cx="144348" cy="362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492120" y="1913766"/>
              <a:ext cx="1242854" cy="11348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63" name="Straight Connector 62"/>
            <p:cNvCxnSpPr>
              <a:stCxn id="62" idx="1"/>
              <a:endCxn id="39" idx="1"/>
            </p:cNvCxnSpPr>
            <p:nvPr/>
          </p:nvCxnSpPr>
          <p:spPr>
            <a:xfrm flipH="1">
              <a:off x="5926032" y="2079955"/>
              <a:ext cx="748100" cy="595769"/>
            </a:xfrm>
            <a:prstGeom prst="line">
              <a:avLst/>
            </a:prstGeom>
            <a:ln w="1905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2" idx="4"/>
            </p:cNvCxnSpPr>
            <p:nvPr/>
          </p:nvCxnSpPr>
          <p:spPr>
            <a:xfrm flipH="1" flipV="1">
              <a:off x="6302874" y="3015112"/>
              <a:ext cx="810673" cy="3346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056185" y="2041711"/>
              <a:ext cx="444741" cy="1711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067808" y="2262223"/>
              <a:ext cx="444741" cy="1711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58698" y="2482736"/>
              <a:ext cx="444741" cy="1711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70321" y="2713218"/>
              <a:ext cx="444741" cy="1711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69632" y="2003423"/>
              <a:ext cx="5590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595959"/>
                  </a:solidFill>
                </a:rPr>
                <a:t>Attack</a:t>
              </a:r>
              <a:endParaRPr lang="en-US" sz="1100" b="1" dirty="0">
                <a:solidFill>
                  <a:srgbClr val="595959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485753" y="2210823"/>
              <a:ext cx="6659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err="1" smtClean="0">
                  <a:solidFill>
                    <a:srgbClr val="595959"/>
                  </a:solidFill>
                </a:rPr>
                <a:t>Defence</a:t>
              </a:r>
              <a:endParaRPr lang="en-US" sz="1100" b="1" dirty="0">
                <a:solidFill>
                  <a:srgbClr val="595959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85753" y="242850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err="1" smtClean="0">
                  <a:solidFill>
                    <a:srgbClr val="595959"/>
                  </a:solidFill>
                </a:rPr>
                <a:t>AbilityP</a:t>
              </a:r>
              <a:endParaRPr lang="en-US" sz="1100" b="1" dirty="0">
                <a:solidFill>
                  <a:srgbClr val="595959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470036" y="2664076"/>
              <a:ext cx="7116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595959"/>
                  </a:solidFill>
                </a:rPr>
                <a:t>Difficulty</a:t>
              </a:r>
            </a:p>
            <a:p>
              <a:endParaRPr lang="en-US" sz="1100" b="1" dirty="0">
                <a:solidFill>
                  <a:srgbClr val="595959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4464644" y="2581695"/>
              <a:ext cx="253057" cy="2064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4576469" y="2181281"/>
              <a:ext cx="327449" cy="375247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576469" y="2338997"/>
              <a:ext cx="32744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67359" y="2250463"/>
              <a:ext cx="32744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578982" y="2421130"/>
              <a:ext cx="32744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580238" y="2502073"/>
              <a:ext cx="32744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ounded Rectangle 95"/>
          <p:cNvSpPr/>
          <p:nvPr/>
        </p:nvSpPr>
        <p:spPr>
          <a:xfrm>
            <a:off x="1894360" y="2510921"/>
            <a:ext cx="5379520" cy="13251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884352" y="2172664"/>
            <a:ext cx="1776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FFFF"/>
                </a:solidFill>
              </a:rPr>
              <a:t>ChampionWrapper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032872" y="2577939"/>
            <a:ext cx="114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Champion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894360" y="2511218"/>
            <a:ext cx="5379520" cy="1324833"/>
          </a:xfrm>
          <a:prstGeom prst="roundRect">
            <a:avLst/>
          </a:prstGeom>
          <a:solidFill>
            <a:srgbClr val="FF00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2666446" y="2604578"/>
            <a:ext cx="3834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FFFFFF"/>
                </a:solidFill>
              </a:rPr>
              <a:t>Constructor, </a:t>
            </a:r>
            <a:r>
              <a:rPr lang="en-US" sz="1600" dirty="0" err="1" smtClean="0">
                <a:solidFill>
                  <a:srgbClr val="FFFFFF"/>
                </a:solidFill>
              </a:rPr>
              <a:t>Deconstructor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FFFFFF"/>
                </a:solidFill>
              </a:rPr>
              <a:t>Getter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FFFFFF"/>
                </a:solidFill>
              </a:rPr>
              <a:t>Setter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FFFFFF"/>
                </a:solidFill>
              </a:rPr>
              <a:t>Overload operation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-144197" y="3082425"/>
            <a:ext cx="2028549" cy="1221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-62853" y="267339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Access on Wrapper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2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197" y="-137151"/>
            <a:ext cx="9566426" cy="7341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348" y="37719"/>
            <a:ext cx="4562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ChampionWrapper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2086158" y="2575061"/>
            <a:ext cx="5036395" cy="1181197"/>
            <a:chOff x="2698579" y="1913766"/>
            <a:chExt cx="5036395" cy="1181197"/>
          </a:xfrm>
        </p:grpSpPr>
        <p:sp>
          <p:nvSpPr>
            <p:cNvPr id="12" name="Rectangle 11"/>
            <p:cNvSpPr/>
            <p:nvPr/>
          </p:nvSpPr>
          <p:spPr>
            <a:xfrm>
              <a:off x="2698579" y="2581695"/>
              <a:ext cx="5012527" cy="4785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71912" y="2663817"/>
              <a:ext cx="348694" cy="32898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86104" y="2663817"/>
              <a:ext cx="348694" cy="328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95000"/>
                  <a:satMod val="105000"/>
                  <a:alpha val="17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03070" y="2663817"/>
              <a:ext cx="348694" cy="328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95000"/>
                  <a:satMod val="105000"/>
                  <a:alpha val="17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60873" y="2666189"/>
              <a:ext cx="348694" cy="328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95000"/>
                  <a:satMod val="105000"/>
                  <a:alpha val="17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85600" y="2686128"/>
              <a:ext cx="348694" cy="328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95000"/>
                  <a:satMod val="105000"/>
                  <a:alpha val="17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40381" y="2686128"/>
              <a:ext cx="348694" cy="328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95000"/>
                  <a:satMod val="105000"/>
                  <a:alpha val="17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47153" y="2546558"/>
              <a:ext cx="5261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FFFF"/>
                  </a:solidFill>
                </a:rPr>
                <a:t>Name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39740" y="2542551"/>
              <a:ext cx="54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FFFF"/>
                  </a:solidFill>
                </a:rPr>
                <a:t>Ability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09203" y="2542551"/>
              <a:ext cx="4615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FFFF"/>
                  </a:solidFill>
                </a:rPr>
                <a:t>Type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65157" y="2543740"/>
              <a:ext cx="4382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FFFF"/>
                  </a:solidFill>
                </a:rPr>
                <a:t>Role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26032" y="2544919"/>
              <a:ext cx="45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FFFF"/>
                  </a:solidFill>
                </a:rPr>
                <a:t>stats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34060" y="2751939"/>
              <a:ext cx="144348" cy="362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35316" y="2812943"/>
              <a:ext cx="144348" cy="362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35316" y="2922605"/>
              <a:ext cx="144348" cy="362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036573" y="2863979"/>
              <a:ext cx="144348" cy="362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492120" y="1913766"/>
              <a:ext cx="1242854" cy="11348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63" name="Straight Connector 62"/>
            <p:cNvCxnSpPr>
              <a:stCxn id="62" idx="1"/>
              <a:endCxn id="39" idx="1"/>
            </p:cNvCxnSpPr>
            <p:nvPr/>
          </p:nvCxnSpPr>
          <p:spPr>
            <a:xfrm flipH="1">
              <a:off x="5926032" y="2079955"/>
              <a:ext cx="748100" cy="595769"/>
            </a:xfrm>
            <a:prstGeom prst="line">
              <a:avLst/>
            </a:prstGeom>
            <a:ln w="1905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2" idx="4"/>
            </p:cNvCxnSpPr>
            <p:nvPr/>
          </p:nvCxnSpPr>
          <p:spPr>
            <a:xfrm flipH="1" flipV="1">
              <a:off x="6302874" y="3015112"/>
              <a:ext cx="810673" cy="3346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056185" y="2041711"/>
              <a:ext cx="444741" cy="1711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067808" y="2262223"/>
              <a:ext cx="444741" cy="1711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58698" y="2482736"/>
              <a:ext cx="444741" cy="1711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70321" y="2713218"/>
              <a:ext cx="444741" cy="1711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69632" y="2003423"/>
              <a:ext cx="5590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595959"/>
                  </a:solidFill>
                </a:rPr>
                <a:t>Attack</a:t>
              </a:r>
              <a:endParaRPr lang="en-US" sz="1100" b="1" dirty="0">
                <a:solidFill>
                  <a:srgbClr val="595959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485753" y="2210823"/>
              <a:ext cx="6659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err="1" smtClean="0">
                  <a:solidFill>
                    <a:srgbClr val="595959"/>
                  </a:solidFill>
                </a:rPr>
                <a:t>Defence</a:t>
              </a:r>
              <a:endParaRPr lang="en-US" sz="1100" b="1" dirty="0">
                <a:solidFill>
                  <a:srgbClr val="595959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85753" y="242850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err="1" smtClean="0">
                  <a:solidFill>
                    <a:srgbClr val="595959"/>
                  </a:solidFill>
                </a:rPr>
                <a:t>AbilityP</a:t>
              </a:r>
              <a:endParaRPr lang="en-US" sz="1100" b="1" dirty="0">
                <a:solidFill>
                  <a:srgbClr val="595959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470036" y="2664076"/>
              <a:ext cx="7116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595959"/>
                  </a:solidFill>
                </a:rPr>
                <a:t>Difficulty</a:t>
              </a:r>
            </a:p>
            <a:p>
              <a:endParaRPr lang="en-US" sz="1100" b="1" dirty="0">
                <a:solidFill>
                  <a:srgbClr val="595959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4464644" y="2581695"/>
              <a:ext cx="253057" cy="2064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4576469" y="2181281"/>
              <a:ext cx="327449" cy="375247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576469" y="2338997"/>
              <a:ext cx="32744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67359" y="2250463"/>
              <a:ext cx="32744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578982" y="2421130"/>
              <a:ext cx="32744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580238" y="2502073"/>
              <a:ext cx="32744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ounded Rectangle 95"/>
          <p:cNvSpPr/>
          <p:nvPr/>
        </p:nvSpPr>
        <p:spPr>
          <a:xfrm>
            <a:off x="1894360" y="2510921"/>
            <a:ext cx="5379520" cy="13251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884352" y="2172664"/>
            <a:ext cx="1776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FFFF"/>
                </a:solidFill>
              </a:rPr>
              <a:t>ChampionWrapper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032872" y="2577939"/>
            <a:ext cx="114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Champion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85066" y="2511218"/>
            <a:ext cx="3834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dirty="0" smtClean="0">
                <a:solidFill>
                  <a:srgbClr val="FFFFFF"/>
                </a:solidFill>
              </a:rPr>
              <a:t>Constructor, </a:t>
            </a:r>
            <a:r>
              <a:rPr lang="en-US" sz="1100" dirty="0" err="1" smtClean="0">
                <a:solidFill>
                  <a:srgbClr val="FFFFFF"/>
                </a:solidFill>
              </a:rPr>
              <a:t>Deconstructor</a:t>
            </a:r>
            <a:endParaRPr lang="en-US" sz="1100" dirty="0" smtClean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100" dirty="0" smtClean="0">
                <a:solidFill>
                  <a:srgbClr val="FFFFFF"/>
                </a:solidFill>
              </a:rPr>
              <a:t>Getter</a:t>
            </a:r>
          </a:p>
          <a:p>
            <a:pPr marL="285750" indent="-285750">
              <a:buFontTx/>
              <a:buChar char="-"/>
            </a:pPr>
            <a:r>
              <a:rPr lang="en-US" sz="1100" dirty="0" smtClean="0">
                <a:solidFill>
                  <a:srgbClr val="FFFFFF"/>
                </a:solidFill>
              </a:rPr>
              <a:t>Setter</a:t>
            </a:r>
          </a:p>
          <a:p>
            <a:pPr marL="285750" indent="-285750">
              <a:buFontTx/>
              <a:buChar char="-"/>
            </a:pPr>
            <a:r>
              <a:rPr lang="en-US" sz="1100" dirty="0" smtClean="0">
                <a:solidFill>
                  <a:srgbClr val="FFFFFF"/>
                </a:solidFill>
              </a:rPr>
              <a:t>Overload operation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-144197" y="3082425"/>
            <a:ext cx="2457701" cy="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244766" y="2804851"/>
            <a:ext cx="414922" cy="5319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244766" y="2805082"/>
            <a:ext cx="414922" cy="510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62853" y="2673397"/>
            <a:ext cx="174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Direct Access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197" y="-109237"/>
            <a:ext cx="9566426" cy="73410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767524" y="17027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806" y="283280"/>
            <a:ext cx="6533835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FFFFFF"/>
                </a:solidFill>
              </a:rPr>
              <a:t>IBM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- International Brotherly Multi-Programmer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716" y="3595316"/>
            <a:ext cx="3546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FFFFFF"/>
                </a:solidFill>
              </a:rPr>
              <a:t>Khoa</a:t>
            </a:r>
            <a:r>
              <a:rPr lang="en-US" sz="3600" dirty="0" smtClean="0">
                <a:solidFill>
                  <a:srgbClr val="FFFFFF"/>
                </a:solidFill>
              </a:rPr>
              <a:t> Vo</a:t>
            </a:r>
          </a:p>
          <a:p>
            <a:r>
              <a:rPr lang="en-US" sz="3600" dirty="0" smtClean="0">
                <a:solidFill>
                  <a:srgbClr val="FFFFFF"/>
                </a:solidFill>
              </a:rPr>
              <a:t>Ye </a:t>
            </a:r>
            <a:r>
              <a:rPr lang="en-US" sz="3600" dirty="0" err="1" smtClean="0">
                <a:solidFill>
                  <a:srgbClr val="FFFFFF"/>
                </a:solidFill>
              </a:rPr>
              <a:t>Aung</a:t>
            </a:r>
            <a:endParaRPr lang="en-US" sz="3600" dirty="0" smtClean="0">
              <a:solidFill>
                <a:srgbClr val="FFFFFF"/>
              </a:solidFill>
            </a:endParaRPr>
          </a:p>
          <a:p>
            <a:r>
              <a:rPr lang="en-US" sz="3600" dirty="0">
                <a:solidFill>
                  <a:srgbClr val="FFFFFF"/>
                </a:solidFill>
              </a:rPr>
              <a:t>Dennis </a:t>
            </a:r>
            <a:r>
              <a:rPr lang="en-US" sz="3600" dirty="0" smtClean="0">
                <a:solidFill>
                  <a:srgbClr val="FFFFFF"/>
                </a:solidFill>
              </a:rPr>
              <a:t>Xing</a:t>
            </a:r>
          </a:p>
          <a:p>
            <a:r>
              <a:rPr lang="en-US" sz="3600" dirty="0" smtClean="0">
                <a:solidFill>
                  <a:srgbClr val="FFFFFF"/>
                </a:solidFill>
              </a:rPr>
              <a:t>Takahiro Ishikawa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197" y="-137151"/>
            <a:ext cx="9566426" cy="7341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2348" y="37719"/>
            <a:ext cx="4332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ChampionListTree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676550" y="2023233"/>
            <a:ext cx="3669533" cy="2865417"/>
            <a:chOff x="6642093" y="1632194"/>
            <a:chExt cx="2458258" cy="1909695"/>
          </a:xfrm>
        </p:grpSpPr>
        <p:sp>
          <p:nvSpPr>
            <p:cNvPr id="5" name="Oval 4"/>
            <p:cNvSpPr/>
            <p:nvPr/>
          </p:nvSpPr>
          <p:spPr>
            <a:xfrm>
              <a:off x="7381058" y="2174079"/>
              <a:ext cx="969504" cy="5862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725961" y="2355582"/>
              <a:ext cx="264526" cy="20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21749" y="2362407"/>
              <a:ext cx="264526" cy="20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46231" y="2355582"/>
              <a:ext cx="264526" cy="20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642093" y="2923558"/>
              <a:ext cx="985091" cy="6183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01106" y="3119172"/>
              <a:ext cx="264526" cy="20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6895" y="3125997"/>
              <a:ext cx="264526" cy="20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21377" y="3119172"/>
              <a:ext cx="264526" cy="20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03854" y="1632194"/>
              <a:ext cx="1596497" cy="307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FFFF"/>
                  </a:solidFill>
                </a:rPr>
                <a:t>BinarySearchTree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087988" y="2923558"/>
              <a:ext cx="985091" cy="6183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35228" y="3120361"/>
              <a:ext cx="264526" cy="20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31017" y="3127186"/>
              <a:ext cx="264526" cy="20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755499" y="3120361"/>
              <a:ext cx="264526" cy="20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9" name="Straight Connector 18"/>
            <p:cNvCxnSpPr>
              <a:stCxn id="7" idx="2"/>
              <a:endCxn id="9" idx="0"/>
            </p:cNvCxnSpPr>
            <p:nvPr/>
          </p:nvCxnSpPr>
          <p:spPr>
            <a:xfrm flipH="1">
              <a:off x="7134639" y="2569807"/>
              <a:ext cx="419373" cy="35375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4" idx="0"/>
            </p:cNvCxnSpPr>
            <p:nvPr/>
          </p:nvCxnSpPr>
          <p:spPr>
            <a:xfrm>
              <a:off x="8200174" y="2583451"/>
              <a:ext cx="380360" cy="34010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2462081" y="1958719"/>
            <a:ext cx="4086352" cy="31185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62081" y="1539087"/>
            <a:ext cx="188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ChampionListTree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462081" y="1959731"/>
            <a:ext cx="4086352" cy="3118557"/>
          </a:xfrm>
          <a:prstGeom prst="roundRect">
            <a:avLst/>
          </a:prstGeom>
          <a:solidFill>
            <a:srgbClr val="FF00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13753" y="2216165"/>
            <a:ext cx="38346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- </a:t>
            </a:r>
            <a:r>
              <a:rPr lang="en-US" sz="1600" dirty="0" err="1" smtClean="0">
                <a:solidFill>
                  <a:srgbClr val="FFFFFF"/>
                </a:solidFill>
              </a:rPr>
              <a:t>ChampionListTree</a:t>
            </a:r>
            <a:r>
              <a:rPr lang="en-US" sz="1600" dirty="0" smtClean="0">
                <a:solidFill>
                  <a:srgbClr val="FFFFFF"/>
                </a:solidFill>
              </a:rPr>
              <a:t>()			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- </a:t>
            </a:r>
            <a:r>
              <a:rPr lang="en-US" sz="1600" dirty="0" err="1" smtClean="0">
                <a:solidFill>
                  <a:srgbClr val="FFFFFF"/>
                </a:solidFill>
              </a:rPr>
              <a:t>int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getSize</a:t>
            </a:r>
            <a:r>
              <a:rPr lang="en-US" sz="1600" dirty="0" smtClean="0">
                <a:solidFill>
                  <a:srgbClr val="FFFFFF"/>
                </a:solidFill>
              </a:rPr>
              <a:t>() </a:t>
            </a:r>
            <a:r>
              <a:rPr lang="en-US" sz="1600" dirty="0" err="1" smtClean="0">
                <a:solidFill>
                  <a:srgbClr val="FFFFFF"/>
                </a:solidFill>
              </a:rPr>
              <a:t>const</a:t>
            </a:r>
            <a:r>
              <a:rPr lang="en-US" sz="1600" dirty="0" smtClean="0">
                <a:solidFill>
                  <a:srgbClr val="FFFFFF"/>
                </a:solidFill>
              </a:rPr>
              <a:t> 			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- </a:t>
            </a:r>
            <a:r>
              <a:rPr lang="en-US" sz="1600" dirty="0" err="1" smtClean="0">
                <a:solidFill>
                  <a:srgbClr val="FFFFFF"/>
                </a:solidFill>
              </a:rPr>
              <a:t>bool</a:t>
            </a:r>
            <a:r>
              <a:rPr lang="en-US" sz="1600" dirty="0" smtClean="0">
                <a:solidFill>
                  <a:srgbClr val="FFFFFF"/>
                </a:solidFill>
              </a:rPr>
              <a:t> insert(</a:t>
            </a:r>
            <a:r>
              <a:rPr lang="en-US" sz="1600" dirty="0" err="1" smtClean="0">
                <a:solidFill>
                  <a:srgbClr val="FFFFFF"/>
                </a:solidFill>
              </a:rPr>
              <a:t>const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ChampionWrapper</a:t>
            </a:r>
            <a:r>
              <a:rPr lang="en-US" sz="1600" dirty="0" smtClean="0">
                <a:solidFill>
                  <a:srgbClr val="FFFFFF"/>
                </a:solidFill>
              </a:rPr>
              <a:t> &amp; target) 	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- </a:t>
            </a:r>
            <a:r>
              <a:rPr lang="en-US" sz="1600" dirty="0" err="1" smtClean="0">
                <a:solidFill>
                  <a:srgbClr val="FFFFFF"/>
                </a:solidFill>
              </a:rPr>
              <a:t>bool</a:t>
            </a:r>
            <a:r>
              <a:rPr lang="en-US" sz="1600" dirty="0" smtClean="0">
                <a:solidFill>
                  <a:srgbClr val="FFFFFF"/>
                </a:solidFill>
              </a:rPr>
              <a:t> remove(</a:t>
            </a:r>
            <a:r>
              <a:rPr lang="en-US" sz="1600" dirty="0" err="1" smtClean="0">
                <a:solidFill>
                  <a:srgbClr val="FFFFFF"/>
                </a:solidFill>
              </a:rPr>
              <a:t>const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ChampionWrapper</a:t>
            </a:r>
            <a:r>
              <a:rPr lang="en-US" sz="1600" dirty="0" smtClean="0">
                <a:solidFill>
                  <a:srgbClr val="FFFFFF"/>
                </a:solidFill>
              </a:rPr>
              <a:t> &amp; target) 	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- void print(</a:t>
            </a:r>
            <a:r>
              <a:rPr lang="en-US" sz="1600" dirty="0" err="1" smtClean="0">
                <a:solidFill>
                  <a:srgbClr val="FFFFFF"/>
                </a:solidFill>
              </a:rPr>
              <a:t>const</a:t>
            </a:r>
            <a:r>
              <a:rPr lang="en-US" sz="1600" dirty="0" smtClean="0">
                <a:solidFill>
                  <a:srgbClr val="FFFFFF"/>
                </a:solidFill>
              </a:rPr>
              <a:t> char) </a:t>
            </a:r>
            <a:r>
              <a:rPr lang="en-US" sz="1600" dirty="0" err="1" smtClean="0">
                <a:solidFill>
                  <a:srgbClr val="FFFFFF"/>
                </a:solidFill>
              </a:rPr>
              <a:t>const</a:t>
            </a:r>
            <a:r>
              <a:rPr lang="en-US" sz="1600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- void </a:t>
            </a:r>
            <a:r>
              <a:rPr lang="en-US" sz="1600" dirty="0" err="1" smtClean="0">
                <a:solidFill>
                  <a:srgbClr val="FFFFFF"/>
                </a:solidFill>
              </a:rPr>
              <a:t>filterSearch</a:t>
            </a:r>
            <a:r>
              <a:rPr lang="en-US" sz="1600" dirty="0" smtClean="0">
                <a:solidFill>
                  <a:srgbClr val="FFFFFF"/>
                </a:solidFill>
              </a:rPr>
              <a:t>( </a:t>
            </a:r>
            <a:r>
              <a:rPr lang="en-US" sz="1600" dirty="0" err="1" smtClean="0">
                <a:solidFill>
                  <a:srgbClr val="FFFFFF"/>
                </a:solidFill>
              </a:rPr>
              <a:t>ChampionWrapper</a:t>
            </a:r>
            <a:r>
              <a:rPr lang="en-US" sz="1600" dirty="0" smtClean="0">
                <a:solidFill>
                  <a:srgbClr val="FFFFFF"/>
                </a:solidFill>
              </a:rPr>
              <a:t> &amp;filtered) </a:t>
            </a:r>
            <a:r>
              <a:rPr lang="en-US" sz="1600" dirty="0" err="1" smtClean="0">
                <a:solidFill>
                  <a:srgbClr val="FFFFFF"/>
                </a:solidFill>
              </a:rPr>
              <a:t>const</a:t>
            </a:r>
            <a:r>
              <a:rPr lang="en-US" sz="1600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- void </a:t>
            </a:r>
            <a:r>
              <a:rPr lang="en-US" sz="1600" dirty="0" err="1" smtClean="0">
                <a:solidFill>
                  <a:srgbClr val="FFFFFF"/>
                </a:solidFill>
              </a:rPr>
              <a:t>setFree</a:t>
            </a:r>
            <a:r>
              <a:rPr lang="en-US" sz="1600" dirty="0" smtClean="0">
                <a:solidFill>
                  <a:srgbClr val="FFFFFF"/>
                </a:solidFill>
              </a:rPr>
              <a:t>(); 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-144197" y="3082425"/>
            <a:ext cx="2606278" cy="1221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-62853" y="2673397"/>
            <a:ext cx="2556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Access on </a:t>
            </a:r>
            <a:r>
              <a:rPr lang="en-US" sz="1600" dirty="0" err="1" smtClean="0">
                <a:solidFill>
                  <a:srgbClr val="FF6600"/>
                </a:solidFill>
              </a:rPr>
              <a:t>ChampionListTree</a:t>
            </a:r>
            <a:endParaRPr 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197" y="-137151"/>
            <a:ext cx="9566426" cy="7341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2348" y="37719"/>
            <a:ext cx="4332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ChampionListTree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676550" y="2023233"/>
            <a:ext cx="3669533" cy="2865417"/>
            <a:chOff x="6642093" y="1632194"/>
            <a:chExt cx="2458258" cy="1909695"/>
          </a:xfrm>
        </p:grpSpPr>
        <p:sp>
          <p:nvSpPr>
            <p:cNvPr id="5" name="Oval 4"/>
            <p:cNvSpPr/>
            <p:nvPr/>
          </p:nvSpPr>
          <p:spPr>
            <a:xfrm>
              <a:off x="7381058" y="2174079"/>
              <a:ext cx="969504" cy="5862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725961" y="2355582"/>
              <a:ext cx="264526" cy="20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21749" y="2362407"/>
              <a:ext cx="264526" cy="20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46231" y="2355582"/>
              <a:ext cx="264526" cy="20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642093" y="2923558"/>
              <a:ext cx="985091" cy="6183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01106" y="3119172"/>
              <a:ext cx="264526" cy="20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6895" y="3125997"/>
              <a:ext cx="264526" cy="20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21377" y="3119172"/>
              <a:ext cx="264526" cy="20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03854" y="1632194"/>
              <a:ext cx="1596497" cy="307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FFFF"/>
                  </a:solidFill>
                </a:rPr>
                <a:t>BinarySearchTree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087988" y="2923558"/>
              <a:ext cx="985091" cy="6183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35228" y="3120361"/>
              <a:ext cx="264526" cy="20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31017" y="3127186"/>
              <a:ext cx="264526" cy="20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755499" y="3120361"/>
              <a:ext cx="264526" cy="20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9" name="Straight Connector 18"/>
            <p:cNvCxnSpPr>
              <a:stCxn id="7" idx="2"/>
              <a:endCxn id="9" idx="0"/>
            </p:cNvCxnSpPr>
            <p:nvPr/>
          </p:nvCxnSpPr>
          <p:spPr>
            <a:xfrm flipH="1">
              <a:off x="7134639" y="2569807"/>
              <a:ext cx="419373" cy="35375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4" idx="0"/>
            </p:cNvCxnSpPr>
            <p:nvPr/>
          </p:nvCxnSpPr>
          <p:spPr>
            <a:xfrm>
              <a:off x="8200174" y="2583451"/>
              <a:ext cx="380360" cy="34010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2462081" y="1958719"/>
            <a:ext cx="4086352" cy="31185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62081" y="1539087"/>
            <a:ext cx="188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ChampionListTree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4633" y="2411873"/>
            <a:ext cx="4572000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00" dirty="0" smtClean="0">
                <a:solidFill>
                  <a:schemeClr val="bg1"/>
                </a:solidFill>
              </a:rPr>
              <a:t>private: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	// internal insert node: insert </a:t>
            </a:r>
            <a:r>
              <a:rPr lang="en-US" sz="500" dirty="0" err="1" smtClean="0">
                <a:solidFill>
                  <a:schemeClr val="bg1"/>
                </a:solidFill>
              </a:rPr>
              <a:t>newNode</a:t>
            </a:r>
            <a:r>
              <a:rPr lang="en-US" sz="500" dirty="0" smtClean="0">
                <a:solidFill>
                  <a:schemeClr val="bg1"/>
                </a:solidFill>
              </a:rPr>
              <a:t> in </a:t>
            </a:r>
            <a:r>
              <a:rPr lang="en-US" sz="500" dirty="0" err="1" smtClean="0">
                <a:solidFill>
                  <a:schemeClr val="bg1"/>
                </a:solidFill>
              </a:rPr>
              <a:t>nodePtr</a:t>
            </a:r>
            <a:r>
              <a:rPr lang="en-US" sz="500" dirty="0" smtClean="0">
                <a:solidFill>
                  <a:schemeClr val="bg1"/>
                </a:solidFill>
              </a:rPr>
              <a:t> </a:t>
            </a:r>
            <a:r>
              <a:rPr lang="en-US" sz="500" dirty="0" err="1" smtClean="0">
                <a:solidFill>
                  <a:schemeClr val="bg1"/>
                </a:solidFill>
              </a:rPr>
              <a:t>subtree</a:t>
            </a:r>
            <a:endParaRPr lang="en-US" sz="500" dirty="0" smtClean="0">
              <a:solidFill>
                <a:schemeClr val="bg1"/>
              </a:solidFill>
            </a:endParaRPr>
          </a:p>
          <a:p>
            <a:r>
              <a:rPr lang="en-US" sz="500" dirty="0" smtClean="0">
                <a:solidFill>
                  <a:schemeClr val="bg1"/>
                </a:solidFill>
              </a:rPr>
              <a:t>	</a:t>
            </a:r>
            <a:r>
              <a:rPr lang="en-US" sz="500" dirty="0" err="1" smtClean="0">
                <a:solidFill>
                  <a:schemeClr val="bg1"/>
                </a:solidFill>
              </a:rPr>
              <a:t>BinaryNode</a:t>
            </a:r>
            <a:r>
              <a:rPr lang="en-US" sz="500" dirty="0" smtClean="0">
                <a:solidFill>
                  <a:schemeClr val="bg1"/>
                </a:solidFill>
              </a:rPr>
              <a:t>&lt;</a:t>
            </a:r>
            <a:r>
              <a:rPr lang="en-US" sz="5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&gt;* _insert(</a:t>
            </a:r>
            <a:r>
              <a:rPr lang="en-US" sz="500" dirty="0" err="1" smtClean="0">
                <a:solidFill>
                  <a:schemeClr val="bg1"/>
                </a:solidFill>
              </a:rPr>
              <a:t>BinaryNode</a:t>
            </a:r>
            <a:r>
              <a:rPr lang="en-US" sz="500" dirty="0" smtClean="0">
                <a:solidFill>
                  <a:schemeClr val="bg1"/>
                </a:solidFill>
              </a:rPr>
              <a:t>&lt;</a:t>
            </a:r>
            <a:r>
              <a:rPr lang="en-US" sz="5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&gt;* </a:t>
            </a:r>
            <a:r>
              <a:rPr lang="en-US" sz="500" dirty="0" err="1" smtClean="0">
                <a:solidFill>
                  <a:schemeClr val="bg1"/>
                </a:solidFill>
              </a:rPr>
              <a:t>nodePtr</a:t>
            </a:r>
            <a:r>
              <a:rPr lang="en-US" sz="500" dirty="0" smtClean="0">
                <a:solidFill>
                  <a:schemeClr val="bg1"/>
                </a:solidFill>
              </a:rPr>
              <a:t>, </a:t>
            </a:r>
            <a:r>
              <a:rPr lang="en-US" sz="500" dirty="0" err="1" smtClean="0">
                <a:solidFill>
                  <a:schemeClr val="bg1"/>
                </a:solidFill>
              </a:rPr>
              <a:t>BinaryNode</a:t>
            </a:r>
            <a:r>
              <a:rPr lang="en-US" sz="500" dirty="0" smtClean="0">
                <a:solidFill>
                  <a:schemeClr val="bg1"/>
                </a:solidFill>
              </a:rPr>
              <a:t>&lt;</a:t>
            </a:r>
            <a:r>
              <a:rPr lang="en-US" sz="5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&gt;* </a:t>
            </a:r>
            <a:r>
              <a:rPr lang="en-US" sz="500" dirty="0" err="1" smtClean="0">
                <a:solidFill>
                  <a:schemeClr val="bg1"/>
                </a:solidFill>
              </a:rPr>
              <a:t>newNode</a:t>
            </a:r>
            <a:r>
              <a:rPr lang="en-US" sz="5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	// internal remove node: locate and delete target node under </a:t>
            </a:r>
            <a:r>
              <a:rPr lang="en-US" sz="500" dirty="0" err="1" smtClean="0">
                <a:solidFill>
                  <a:schemeClr val="bg1"/>
                </a:solidFill>
              </a:rPr>
              <a:t>nodePtr</a:t>
            </a:r>
            <a:r>
              <a:rPr lang="en-US" sz="500" dirty="0" smtClean="0">
                <a:solidFill>
                  <a:schemeClr val="bg1"/>
                </a:solidFill>
              </a:rPr>
              <a:t> </a:t>
            </a:r>
            <a:r>
              <a:rPr lang="en-US" sz="500" dirty="0" err="1" smtClean="0">
                <a:solidFill>
                  <a:schemeClr val="bg1"/>
                </a:solidFill>
              </a:rPr>
              <a:t>subtree</a:t>
            </a:r>
            <a:endParaRPr lang="en-US" sz="500" dirty="0" smtClean="0">
              <a:solidFill>
                <a:schemeClr val="bg1"/>
              </a:solidFill>
            </a:endParaRPr>
          </a:p>
          <a:p>
            <a:r>
              <a:rPr lang="en-US" sz="500" dirty="0" smtClean="0">
                <a:solidFill>
                  <a:schemeClr val="bg1"/>
                </a:solidFill>
              </a:rPr>
              <a:t>	</a:t>
            </a:r>
            <a:r>
              <a:rPr lang="en-US" sz="500" dirty="0" err="1" smtClean="0">
                <a:solidFill>
                  <a:schemeClr val="bg1"/>
                </a:solidFill>
              </a:rPr>
              <a:t>BinaryNode</a:t>
            </a:r>
            <a:r>
              <a:rPr lang="en-US" sz="500" dirty="0" smtClean="0">
                <a:solidFill>
                  <a:schemeClr val="bg1"/>
                </a:solidFill>
              </a:rPr>
              <a:t>&lt;</a:t>
            </a:r>
            <a:r>
              <a:rPr lang="en-US" sz="5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&gt;* _remove(</a:t>
            </a:r>
            <a:r>
              <a:rPr lang="en-US" sz="500" dirty="0" err="1" smtClean="0">
                <a:solidFill>
                  <a:schemeClr val="bg1"/>
                </a:solidFill>
              </a:rPr>
              <a:t>BinaryNode</a:t>
            </a:r>
            <a:r>
              <a:rPr lang="en-US" sz="500" dirty="0" smtClean="0">
                <a:solidFill>
                  <a:schemeClr val="bg1"/>
                </a:solidFill>
              </a:rPr>
              <a:t>&lt;</a:t>
            </a:r>
            <a:r>
              <a:rPr lang="en-US" sz="5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&gt;* </a:t>
            </a:r>
            <a:r>
              <a:rPr lang="en-US" sz="500" dirty="0" err="1" smtClean="0">
                <a:solidFill>
                  <a:schemeClr val="bg1"/>
                </a:solidFill>
              </a:rPr>
              <a:t>nodePtr</a:t>
            </a:r>
            <a:r>
              <a:rPr lang="en-US" sz="500" dirty="0" smtClean="0">
                <a:solidFill>
                  <a:schemeClr val="bg1"/>
                </a:solidFill>
              </a:rPr>
              <a:t>, </a:t>
            </a:r>
            <a:r>
              <a:rPr lang="en-US" sz="500" dirty="0" err="1" smtClean="0">
                <a:solidFill>
                  <a:schemeClr val="bg1"/>
                </a:solidFill>
              </a:rPr>
              <a:t>const</a:t>
            </a:r>
            <a:r>
              <a:rPr lang="en-US" sz="500" dirty="0" smtClean="0">
                <a:solidFill>
                  <a:schemeClr val="bg1"/>
                </a:solidFill>
              </a:rPr>
              <a:t> </a:t>
            </a:r>
            <a:r>
              <a:rPr lang="en-US" sz="5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 &amp;target, </a:t>
            </a:r>
            <a:r>
              <a:rPr lang="en-US" sz="500" dirty="0" err="1" smtClean="0">
                <a:solidFill>
                  <a:schemeClr val="bg1"/>
                </a:solidFill>
              </a:rPr>
              <a:t>bool</a:t>
            </a:r>
            <a:r>
              <a:rPr lang="en-US" sz="500" dirty="0" smtClean="0">
                <a:solidFill>
                  <a:schemeClr val="bg1"/>
                </a:solidFill>
              </a:rPr>
              <a:t> &amp; success);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	// delete target node from tree, called by internal remove node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	</a:t>
            </a:r>
            <a:r>
              <a:rPr lang="en-US" sz="500" dirty="0" err="1" smtClean="0">
                <a:solidFill>
                  <a:schemeClr val="bg1"/>
                </a:solidFill>
              </a:rPr>
              <a:t>BinaryNode</a:t>
            </a:r>
            <a:r>
              <a:rPr lang="en-US" sz="500" dirty="0" smtClean="0">
                <a:solidFill>
                  <a:schemeClr val="bg1"/>
                </a:solidFill>
              </a:rPr>
              <a:t>&lt;</a:t>
            </a:r>
            <a:r>
              <a:rPr lang="en-US" sz="5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&gt;* </a:t>
            </a:r>
            <a:r>
              <a:rPr lang="en-US" sz="500" dirty="0" err="1" smtClean="0">
                <a:solidFill>
                  <a:schemeClr val="bg1"/>
                </a:solidFill>
              </a:rPr>
              <a:t>deleteNode</a:t>
            </a:r>
            <a:r>
              <a:rPr lang="en-US" sz="500" dirty="0" smtClean="0">
                <a:solidFill>
                  <a:schemeClr val="bg1"/>
                </a:solidFill>
              </a:rPr>
              <a:t>(</a:t>
            </a:r>
            <a:r>
              <a:rPr lang="en-US" sz="500" dirty="0" err="1" smtClean="0">
                <a:solidFill>
                  <a:schemeClr val="bg1"/>
                </a:solidFill>
              </a:rPr>
              <a:t>BinaryNode</a:t>
            </a:r>
            <a:r>
              <a:rPr lang="en-US" sz="500" dirty="0" smtClean="0">
                <a:solidFill>
                  <a:schemeClr val="bg1"/>
                </a:solidFill>
              </a:rPr>
              <a:t>&lt;</a:t>
            </a:r>
            <a:r>
              <a:rPr lang="en-US" sz="5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&gt;* </a:t>
            </a:r>
            <a:r>
              <a:rPr lang="en-US" sz="500" dirty="0" err="1" smtClean="0">
                <a:solidFill>
                  <a:schemeClr val="bg1"/>
                </a:solidFill>
              </a:rPr>
              <a:t>targetNodePtr</a:t>
            </a:r>
            <a:r>
              <a:rPr lang="en-US" sz="5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	// remove the leftmost node in the left </a:t>
            </a:r>
            <a:r>
              <a:rPr lang="en-US" sz="500" dirty="0" err="1" smtClean="0">
                <a:solidFill>
                  <a:schemeClr val="bg1"/>
                </a:solidFill>
              </a:rPr>
              <a:t>subtree</a:t>
            </a:r>
            <a:r>
              <a:rPr lang="en-US" sz="500" dirty="0" smtClean="0">
                <a:solidFill>
                  <a:schemeClr val="bg1"/>
                </a:solidFill>
              </a:rPr>
              <a:t> of </a:t>
            </a:r>
            <a:r>
              <a:rPr lang="en-US" sz="500" dirty="0" err="1" smtClean="0">
                <a:solidFill>
                  <a:schemeClr val="bg1"/>
                </a:solidFill>
              </a:rPr>
              <a:t>nodePtr</a:t>
            </a:r>
            <a:endParaRPr lang="en-US" sz="500" dirty="0" smtClean="0">
              <a:solidFill>
                <a:schemeClr val="bg1"/>
              </a:solidFill>
            </a:endParaRPr>
          </a:p>
          <a:p>
            <a:r>
              <a:rPr lang="en-US" sz="500" dirty="0" smtClean="0">
                <a:solidFill>
                  <a:schemeClr val="bg1"/>
                </a:solidFill>
              </a:rPr>
              <a:t>	</a:t>
            </a:r>
            <a:r>
              <a:rPr lang="en-US" sz="500" dirty="0" err="1" smtClean="0">
                <a:solidFill>
                  <a:schemeClr val="bg1"/>
                </a:solidFill>
              </a:rPr>
              <a:t>BinaryNode</a:t>
            </a:r>
            <a:r>
              <a:rPr lang="en-US" sz="500" dirty="0" smtClean="0">
                <a:solidFill>
                  <a:schemeClr val="bg1"/>
                </a:solidFill>
              </a:rPr>
              <a:t>&lt;</a:t>
            </a:r>
            <a:r>
              <a:rPr lang="en-US" sz="5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&gt;* </a:t>
            </a:r>
            <a:r>
              <a:rPr lang="en-US" sz="500" dirty="0" err="1" smtClean="0">
                <a:solidFill>
                  <a:schemeClr val="bg1"/>
                </a:solidFill>
              </a:rPr>
              <a:t>removeLeftmostNode</a:t>
            </a:r>
            <a:r>
              <a:rPr lang="en-US" sz="500" dirty="0" smtClean="0">
                <a:solidFill>
                  <a:schemeClr val="bg1"/>
                </a:solidFill>
              </a:rPr>
              <a:t>(</a:t>
            </a:r>
            <a:r>
              <a:rPr lang="en-US" sz="500" dirty="0" err="1" smtClean="0">
                <a:solidFill>
                  <a:schemeClr val="bg1"/>
                </a:solidFill>
              </a:rPr>
              <a:t>BinaryNode</a:t>
            </a:r>
            <a:r>
              <a:rPr lang="en-US" sz="500" dirty="0" smtClean="0">
                <a:solidFill>
                  <a:schemeClr val="bg1"/>
                </a:solidFill>
              </a:rPr>
              <a:t>&lt;</a:t>
            </a:r>
            <a:r>
              <a:rPr lang="en-US" sz="5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&gt;* </a:t>
            </a:r>
            <a:r>
              <a:rPr lang="en-US" sz="500" dirty="0" err="1" smtClean="0">
                <a:solidFill>
                  <a:schemeClr val="bg1"/>
                </a:solidFill>
              </a:rPr>
              <a:t>nodePtr</a:t>
            </a:r>
            <a:r>
              <a:rPr lang="en-US" sz="500" dirty="0" smtClean="0">
                <a:solidFill>
                  <a:schemeClr val="bg1"/>
                </a:solidFill>
              </a:rPr>
              <a:t>, </a:t>
            </a:r>
            <a:r>
              <a:rPr lang="en-US" sz="5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 &amp; successor);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	// search for target node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	</a:t>
            </a:r>
            <a:r>
              <a:rPr lang="en-US" sz="500" dirty="0" err="1" smtClean="0">
                <a:solidFill>
                  <a:schemeClr val="bg1"/>
                </a:solidFill>
              </a:rPr>
              <a:t>BinaryNode</a:t>
            </a:r>
            <a:r>
              <a:rPr lang="en-US" sz="500" dirty="0" smtClean="0">
                <a:solidFill>
                  <a:schemeClr val="bg1"/>
                </a:solidFill>
              </a:rPr>
              <a:t>&lt;</a:t>
            </a:r>
            <a:r>
              <a:rPr lang="en-US" sz="5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&gt;* </a:t>
            </a:r>
            <a:r>
              <a:rPr lang="en-US" sz="500" dirty="0" err="1" smtClean="0">
                <a:solidFill>
                  <a:schemeClr val="bg1"/>
                </a:solidFill>
              </a:rPr>
              <a:t>findNode</a:t>
            </a:r>
            <a:r>
              <a:rPr lang="en-US" sz="500" dirty="0" smtClean="0">
                <a:solidFill>
                  <a:schemeClr val="bg1"/>
                </a:solidFill>
              </a:rPr>
              <a:t>(</a:t>
            </a:r>
            <a:r>
              <a:rPr lang="en-US" sz="500" dirty="0" err="1" smtClean="0">
                <a:solidFill>
                  <a:schemeClr val="bg1"/>
                </a:solidFill>
              </a:rPr>
              <a:t>BinaryNode</a:t>
            </a:r>
            <a:r>
              <a:rPr lang="en-US" sz="500" dirty="0" smtClean="0">
                <a:solidFill>
                  <a:schemeClr val="bg1"/>
                </a:solidFill>
              </a:rPr>
              <a:t>&lt;</a:t>
            </a:r>
            <a:r>
              <a:rPr lang="en-US" sz="5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&gt;* </a:t>
            </a:r>
            <a:r>
              <a:rPr lang="en-US" sz="500" dirty="0" err="1" smtClean="0">
                <a:solidFill>
                  <a:schemeClr val="bg1"/>
                </a:solidFill>
              </a:rPr>
              <a:t>treePtr</a:t>
            </a:r>
            <a:r>
              <a:rPr lang="en-US" sz="500" dirty="0" smtClean="0">
                <a:solidFill>
                  <a:schemeClr val="bg1"/>
                </a:solidFill>
              </a:rPr>
              <a:t>, </a:t>
            </a:r>
            <a:r>
              <a:rPr lang="en-US" sz="500" dirty="0" err="1" smtClean="0">
                <a:solidFill>
                  <a:schemeClr val="bg1"/>
                </a:solidFill>
              </a:rPr>
              <a:t>const</a:t>
            </a:r>
            <a:r>
              <a:rPr lang="en-US" sz="500" dirty="0" smtClean="0">
                <a:solidFill>
                  <a:schemeClr val="bg1"/>
                </a:solidFill>
              </a:rPr>
              <a:t> </a:t>
            </a:r>
            <a:r>
              <a:rPr lang="en-US" sz="5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 &amp; target) </a:t>
            </a:r>
            <a:r>
              <a:rPr lang="en-US" sz="500" dirty="0" err="1" smtClean="0">
                <a:solidFill>
                  <a:schemeClr val="bg1"/>
                </a:solidFill>
              </a:rPr>
              <a:t>const</a:t>
            </a:r>
            <a:r>
              <a:rPr lang="en-US" sz="5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public:  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	// insert a node at the correct location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    </a:t>
            </a:r>
            <a:r>
              <a:rPr lang="en-US" sz="500" dirty="0" err="1" smtClean="0">
                <a:solidFill>
                  <a:schemeClr val="bg1"/>
                </a:solidFill>
              </a:rPr>
              <a:t>bool</a:t>
            </a:r>
            <a:r>
              <a:rPr lang="en-US" sz="500" dirty="0" smtClean="0">
                <a:solidFill>
                  <a:schemeClr val="bg1"/>
                </a:solidFill>
              </a:rPr>
              <a:t> insert(</a:t>
            </a:r>
            <a:r>
              <a:rPr lang="en-US" sz="500" dirty="0" err="1" smtClean="0">
                <a:solidFill>
                  <a:schemeClr val="bg1"/>
                </a:solidFill>
              </a:rPr>
              <a:t>const</a:t>
            </a:r>
            <a:r>
              <a:rPr lang="en-US" sz="500" dirty="0" smtClean="0">
                <a:solidFill>
                  <a:schemeClr val="bg1"/>
                </a:solidFill>
              </a:rPr>
              <a:t> </a:t>
            </a:r>
            <a:r>
              <a:rPr lang="en-US" sz="4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 &amp;</a:t>
            </a:r>
            <a:r>
              <a:rPr lang="en-US" sz="500" dirty="0" err="1" smtClean="0">
                <a:solidFill>
                  <a:schemeClr val="bg1"/>
                </a:solidFill>
              </a:rPr>
              <a:t>newEntry</a:t>
            </a:r>
            <a:r>
              <a:rPr lang="en-US" sz="5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	// remove a node if found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	</a:t>
            </a:r>
            <a:r>
              <a:rPr lang="en-US" sz="500" dirty="0" err="1" smtClean="0">
                <a:solidFill>
                  <a:schemeClr val="bg1"/>
                </a:solidFill>
              </a:rPr>
              <a:t>bool</a:t>
            </a:r>
            <a:r>
              <a:rPr lang="en-US" sz="500" dirty="0" smtClean="0">
                <a:solidFill>
                  <a:schemeClr val="bg1"/>
                </a:solidFill>
              </a:rPr>
              <a:t> remove(</a:t>
            </a:r>
            <a:r>
              <a:rPr lang="en-US" sz="500" dirty="0" err="1" smtClean="0">
                <a:solidFill>
                  <a:schemeClr val="bg1"/>
                </a:solidFill>
              </a:rPr>
              <a:t>const</a:t>
            </a:r>
            <a:r>
              <a:rPr lang="en-US" sz="500" dirty="0" smtClean="0">
                <a:solidFill>
                  <a:schemeClr val="bg1"/>
                </a:solidFill>
              </a:rPr>
              <a:t> </a:t>
            </a:r>
            <a:r>
              <a:rPr lang="en-US" sz="5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 &amp; </a:t>
            </a:r>
            <a:r>
              <a:rPr lang="en-US" sz="500" dirty="0" err="1" smtClean="0">
                <a:solidFill>
                  <a:schemeClr val="bg1"/>
                </a:solidFill>
              </a:rPr>
              <a:t>anEntry</a:t>
            </a:r>
            <a:r>
              <a:rPr lang="en-US" sz="5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	// find a target node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	</a:t>
            </a:r>
            <a:r>
              <a:rPr lang="en-US" sz="500" dirty="0" err="1" smtClean="0">
                <a:solidFill>
                  <a:schemeClr val="bg1"/>
                </a:solidFill>
              </a:rPr>
              <a:t>bool</a:t>
            </a:r>
            <a:r>
              <a:rPr lang="en-US" sz="500" dirty="0" smtClean="0">
                <a:solidFill>
                  <a:schemeClr val="bg1"/>
                </a:solidFill>
              </a:rPr>
              <a:t> </a:t>
            </a:r>
            <a:r>
              <a:rPr lang="en-US" sz="500" dirty="0" err="1" smtClean="0">
                <a:solidFill>
                  <a:schemeClr val="bg1"/>
                </a:solidFill>
              </a:rPr>
              <a:t>getEntry</a:t>
            </a:r>
            <a:r>
              <a:rPr lang="en-US" sz="500" dirty="0" smtClean="0">
                <a:solidFill>
                  <a:schemeClr val="bg1"/>
                </a:solidFill>
              </a:rPr>
              <a:t>(</a:t>
            </a:r>
            <a:r>
              <a:rPr lang="en-US" sz="500" dirty="0" err="1" smtClean="0">
                <a:solidFill>
                  <a:schemeClr val="bg1"/>
                </a:solidFill>
              </a:rPr>
              <a:t>const</a:t>
            </a:r>
            <a:r>
              <a:rPr lang="en-US" sz="500" dirty="0" smtClean="0">
                <a:solidFill>
                  <a:schemeClr val="bg1"/>
                </a:solidFill>
              </a:rPr>
              <a:t> </a:t>
            </a:r>
            <a:r>
              <a:rPr lang="en-US" sz="5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 &amp; target, </a:t>
            </a:r>
            <a:r>
              <a:rPr lang="en-US" sz="5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 &amp;</a:t>
            </a:r>
            <a:r>
              <a:rPr lang="en-US" sz="500" dirty="0" err="1" smtClean="0">
                <a:solidFill>
                  <a:schemeClr val="bg1"/>
                </a:solidFill>
              </a:rPr>
              <a:t>returnedItem</a:t>
            </a:r>
            <a:r>
              <a:rPr lang="en-US" sz="500" dirty="0" smtClean="0">
                <a:solidFill>
                  <a:schemeClr val="bg1"/>
                </a:solidFill>
              </a:rPr>
              <a:t>) </a:t>
            </a:r>
            <a:r>
              <a:rPr lang="en-US" sz="500" dirty="0" err="1" smtClean="0">
                <a:solidFill>
                  <a:schemeClr val="bg1"/>
                </a:solidFill>
              </a:rPr>
              <a:t>const</a:t>
            </a:r>
            <a:r>
              <a:rPr lang="en-US" sz="5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	// update a node</a:t>
            </a:r>
          </a:p>
          <a:p>
            <a:r>
              <a:rPr lang="en-US" sz="500" dirty="0" smtClean="0">
                <a:solidFill>
                  <a:schemeClr val="bg1"/>
                </a:solidFill>
              </a:rPr>
              <a:t>	</a:t>
            </a:r>
            <a:r>
              <a:rPr lang="en-US" sz="500" dirty="0" err="1" smtClean="0">
                <a:solidFill>
                  <a:schemeClr val="bg1"/>
                </a:solidFill>
              </a:rPr>
              <a:t>bool</a:t>
            </a:r>
            <a:r>
              <a:rPr lang="en-US" sz="500" dirty="0" smtClean="0">
                <a:solidFill>
                  <a:schemeClr val="bg1"/>
                </a:solidFill>
              </a:rPr>
              <a:t> update(</a:t>
            </a:r>
            <a:r>
              <a:rPr lang="en-US" sz="500" dirty="0" err="1" smtClean="0">
                <a:solidFill>
                  <a:schemeClr val="bg1"/>
                </a:solidFill>
              </a:rPr>
              <a:t>const</a:t>
            </a:r>
            <a:r>
              <a:rPr lang="en-US" sz="500" dirty="0" smtClean="0">
                <a:solidFill>
                  <a:schemeClr val="bg1"/>
                </a:solidFill>
              </a:rPr>
              <a:t> </a:t>
            </a:r>
            <a:r>
              <a:rPr lang="en-US" sz="5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 &amp; target, </a:t>
            </a:r>
            <a:r>
              <a:rPr lang="en-US" sz="500" dirty="0" err="1" smtClean="0">
                <a:solidFill>
                  <a:schemeClr val="bg1"/>
                </a:solidFill>
              </a:rPr>
              <a:t>ItemType</a:t>
            </a:r>
            <a:r>
              <a:rPr lang="en-US" sz="500" dirty="0" smtClean="0">
                <a:solidFill>
                  <a:schemeClr val="bg1"/>
                </a:solidFill>
              </a:rPr>
              <a:t> update);</a:t>
            </a:r>
            <a:endParaRPr lang="en-US" sz="5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-144197" y="3082425"/>
            <a:ext cx="2902552" cy="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244766" y="2804851"/>
            <a:ext cx="414922" cy="5319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44766" y="2805082"/>
            <a:ext cx="414922" cy="510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62853" y="2673397"/>
            <a:ext cx="157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Direct Access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3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197" y="-137151"/>
            <a:ext cx="9566426" cy="7341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33778" y="1284111"/>
            <a:ext cx="65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5778" y="12844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Hash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9842" y="1243056"/>
            <a:ext cx="8483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Hashing : sum of </a:t>
            </a:r>
            <a:r>
              <a:rPr lang="en-US" sz="4000" dirty="0" err="1" smtClean="0">
                <a:solidFill>
                  <a:schemeClr val="bg1"/>
                </a:solidFill>
              </a:rPr>
              <a:t>ascii</a:t>
            </a:r>
            <a:r>
              <a:rPr lang="en-US" sz="4000" dirty="0" smtClean="0">
                <a:solidFill>
                  <a:schemeClr val="bg1"/>
                </a:solidFill>
              </a:rPr>
              <a:t> value of char*3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8065" y="2731826"/>
            <a:ext cx="84525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6600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E3E400"/>
                </a:solidFill>
              </a:rPr>
              <a:t>HASH::</a:t>
            </a:r>
            <a:r>
              <a:rPr lang="en-US" sz="2400" dirty="0" err="1">
                <a:solidFill>
                  <a:srgbClr val="E3E400"/>
                </a:solidFill>
              </a:rPr>
              <a:t>getHashIndex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ChampionWrapper</a:t>
            </a:r>
            <a:r>
              <a:rPr lang="en-US" sz="2400" dirty="0">
                <a:solidFill>
                  <a:schemeClr val="bg1"/>
                </a:solidFill>
              </a:rPr>
              <a:t> &amp; c) </a:t>
            </a:r>
            <a:r>
              <a:rPr lang="en-US" sz="2400" dirty="0" err="1">
                <a:solidFill>
                  <a:srgbClr val="FF6600"/>
                </a:solidFill>
              </a:rPr>
              <a:t>const</a:t>
            </a:r>
            <a:endParaRPr lang="en-US" sz="2400" dirty="0">
              <a:solidFill>
                <a:srgbClr val="FF6600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rgbClr val="FF6600"/>
                </a:solidFill>
              </a:rPr>
              <a:t>	long long</a:t>
            </a:r>
            <a:r>
              <a:rPr lang="en-US" sz="2400" dirty="0">
                <a:solidFill>
                  <a:schemeClr val="bg1"/>
                </a:solidFill>
              </a:rPr>
              <a:t> sum = </a:t>
            </a:r>
            <a:r>
              <a:rPr lang="en-US" sz="2400" dirty="0">
                <a:solidFill>
                  <a:srgbClr val="1CFE29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rgbClr val="FF6600"/>
                </a:solidFill>
              </a:rPr>
              <a:t>	for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>
                <a:solidFill>
                  <a:srgbClr val="1CFE29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;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 &lt; </a:t>
            </a:r>
            <a:r>
              <a:rPr lang="en-US" sz="2400" dirty="0" err="1">
                <a:solidFill>
                  <a:schemeClr val="bg1"/>
                </a:solidFill>
              </a:rPr>
              <a:t>c.</a:t>
            </a:r>
            <a:r>
              <a:rPr lang="en-US" sz="2400" dirty="0" err="1">
                <a:solidFill>
                  <a:srgbClr val="FF0000"/>
                </a:solidFill>
              </a:rPr>
              <a:t>nameCount</a:t>
            </a:r>
            <a:r>
              <a:rPr lang="en-US" sz="2400" dirty="0">
                <a:solidFill>
                  <a:schemeClr val="bg1"/>
                </a:solidFill>
              </a:rPr>
              <a:t>();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++)		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>
                <a:solidFill>
                  <a:schemeClr val="bg1"/>
                </a:solidFill>
              </a:rPr>
              <a:t>/ string parsing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sum = sum + (</a:t>
            </a:r>
            <a:r>
              <a:rPr lang="en-US" sz="2400" dirty="0" err="1">
                <a:solidFill>
                  <a:schemeClr val="bg1"/>
                </a:solidFill>
              </a:rPr>
              <a:t>c.</a:t>
            </a:r>
            <a:r>
              <a:rPr lang="en-US" sz="2400" dirty="0" err="1">
                <a:solidFill>
                  <a:srgbClr val="FF0000"/>
                </a:solidFill>
              </a:rPr>
              <a:t>getName</a:t>
            </a:r>
            <a:r>
              <a:rPr lang="en-US" sz="2400" dirty="0">
                <a:solidFill>
                  <a:schemeClr val="bg1"/>
                </a:solidFill>
              </a:rPr>
              <a:t>()[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* </a:t>
            </a:r>
            <a:r>
              <a:rPr lang="en-US" sz="2400" dirty="0">
                <a:solidFill>
                  <a:srgbClr val="1CFE29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); 	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err="1">
                <a:solidFill>
                  <a:schemeClr val="bg1"/>
                </a:solidFill>
              </a:rPr>
              <a:t>askii</a:t>
            </a:r>
            <a:r>
              <a:rPr lang="en-US" sz="2400" dirty="0">
                <a:solidFill>
                  <a:schemeClr val="bg1"/>
                </a:solidFill>
              </a:rPr>
              <a:t> value sums</a:t>
            </a:r>
          </a:p>
          <a:p>
            <a:r>
              <a:rPr lang="en-US" sz="2400" dirty="0">
                <a:solidFill>
                  <a:srgbClr val="FF6600"/>
                </a:solidFill>
              </a:rPr>
              <a:t>	return</a:t>
            </a:r>
            <a:r>
              <a:rPr lang="en-US" sz="2400" dirty="0">
                <a:solidFill>
                  <a:schemeClr val="bg1"/>
                </a:solidFill>
              </a:rPr>
              <a:t> sum % MAX_SIZE;					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>
                <a:solidFill>
                  <a:schemeClr val="bg1"/>
                </a:solidFill>
              </a:rPr>
              <a:t>/ the sum's module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5334" y="4219222"/>
            <a:ext cx="4614334" cy="423334"/>
          </a:xfrm>
          <a:prstGeom prst="rect">
            <a:avLst/>
          </a:prstGeom>
          <a:noFill/>
          <a:ln>
            <a:solidFill>
              <a:srgbClr val="1CFE2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07733" y="1296678"/>
            <a:ext cx="5915377" cy="654263"/>
          </a:xfrm>
          <a:prstGeom prst="rect">
            <a:avLst/>
          </a:prstGeom>
          <a:noFill/>
          <a:ln>
            <a:solidFill>
              <a:srgbClr val="1CFE2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197" y="-137151"/>
            <a:ext cx="9566426" cy="7341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33778" y="1284111"/>
            <a:ext cx="65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5778" y="12844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Hash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12331" y="2766115"/>
            <a:ext cx="6985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6600"/>
                </a:solidFill>
              </a:rPr>
              <a:t>int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>
                <a:solidFill>
                  <a:srgbClr val="E3E400"/>
                </a:solidFill>
              </a:rPr>
              <a:t>HASH::</a:t>
            </a:r>
            <a:r>
              <a:rPr lang="en-US" sz="2400" dirty="0" err="1">
                <a:solidFill>
                  <a:srgbClr val="E3E400"/>
                </a:solidFill>
              </a:rPr>
              <a:t>collisionLinearResolution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 err="1">
                <a:solidFill>
                  <a:srgbClr val="FF6600"/>
                </a:solidFill>
              </a:rPr>
              <a:t>const</a:t>
            </a:r>
            <a:endParaRPr lang="en-US" sz="2400" dirty="0">
              <a:solidFill>
                <a:srgbClr val="FF6600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 = i+</a:t>
            </a:r>
            <a:r>
              <a:rPr lang="en-US" sz="2400" dirty="0">
                <a:solidFill>
                  <a:srgbClr val="1CFE29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rgbClr val="FF660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 &gt;= MAX_SIZE)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 % MAX_SIZE;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rgbClr val="FF6600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1998" y="1243056"/>
            <a:ext cx="8483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Resolution : Linear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197" y="-137151"/>
            <a:ext cx="9566426" cy="73410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5778" y="12844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Hash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8845" y="988733"/>
            <a:ext cx="85682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Manage by </a:t>
            </a: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>
                <a:solidFill>
                  <a:schemeClr val="bg1"/>
                </a:solidFill>
              </a:rPr>
              <a:t> value of Probes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-2: Deleted</a:t>
            </a:r>
            <a:r>
              <a:rPr lang="en-US" sz="3200" dirty="0" smtClean="0">
                <a:solidFill>
                  <a:schemeClr val="bg1"/>
                </a:solidFill>
              </a:rPr>
              <a:t>, -1: Empty, 0: one element, </a:t>
            </a:r>
            <a:r>
              <a:rPr lang="en-US" sz="3200" dirty="0" err="1" smtClean="0">
                <a:solidFill>
                  <a:schemeClr val="bg1"/>
                </a:solidFill>
              </a:rPr>
              <a:t>n:n</a:t>
            </a:r>
            <a:r>
              <a:rPr lang="en-US" sz="3200" dirty="0" smtClean="0">
                <a:solidFill>
                  <a:schemeClr val="bg1"/>
                </a:solidFill>
              </a:rPr>
              <a:t> probes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4001" y="3398512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CFE29"/>
                </a:solidFill>
              </a:rPr>
              <a:t>index: 47  Probes: -1  </a:t>
            </a:r>
          </a:p>
          <a:p>
            <a:r>
              <a:rPr lang="en-US" dirty="0">
                <a:solidFill>
                  <a:srgbClr val="1CFE29"/>
                </a:solidFill>
              </a:rPr>
              <a:t>index: 48  Probes: 0  Name: Katarina</a:t>
            </a:r>
          </a:p>
          <a:p>
            <a:r>
              <a:rPr lang="en-US" dirty="0">
                <a:solidFill>
                  <a:srgbClr val="1CFE29"/>
                </a:solidFill>
              </a:rPr>
              <a:t>index: 49  Probes: 0  Name: Pantheon</a:t>
            </a:r>
          </a:p>
          <a:p>
            <a:r>
              <a:rPr lang="en-US" dirty="0">
                <a:solidFill>
                  <a:srgbClr val="FFFF00"/>
                </a:solidFill>
              </a:rPr>
              <a:t>index: 50  Probes: 0  Name: </a:t>
            </a:r>
            <a:r>
              <a:rPr lang="en-US" dirty="0" err="1">
                <a:solidFill>
                  <a:srgbClr val="FFFF00"/>
                </a:solidFill>
              </a:rPr>
              <a:t>Wukong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1CFE29"/>
                </a:solidFill>
              </a:rPr>
              <a:t>index: 51  Probes: 1  Name: </a:t>
            </a:r>
            <a:r>
              <a:rPr lang="en-US" dirty="0" err="1">
                <a:solidFill>
                  <a:srgbClr val="1CFE29"/>
                </a:solidFill>
              </a:rPr>
              <a:t>Varus</a:t>
            </a:r>
            <a:endParaRPr lang="en-US" dirty="0">
              <a:solidFill>
                <a:srgbClr val="1CFE29"/>
              </a:solidFill>
            </a:endParaRPr>
          </a:p>
          <a:p>
            <a:r>
              <a:rPr lang="en-US" dirty="0">
                <a:solidFill>
                  <a:srgbClr val="1CFE29"/>
                </a:solidFill>
              </a:rPr>
              <a:t>index: 52  Probes: 2  Name: </a:t>
            </a:r>
            <a:r>
              <a:rPr lang="en-US" dirty="0" err="1">
                <a:solidFill>
                  <a:srgbClr val="1CFE29"/>
                </a:solidFill>
              </a:rPr>
              <a:t>Yasou</a:t>
            </a:r>
            <a:endParaRPr lang="en-US" dirty="0">
              <a:solidFill>
                <a:srgbClr val="1CFE2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96173" y="3398512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CFE29"/>
                </a:solidFill>
              </a:rPr>
              <a:t>index: 47  Probes: -1  </a:t>
            </a:r>
          </a:p>
          <a:p>
            <a:r>
              <a:rPr lang="en-US" dirty="0">
                <a:solidFill>
                  <a:srgbClr val="1CFE29"/>
                </a:solidFill>
              </a:rPr>
              <a:t>index: 48  Probes: 0  Name: Katarina</a:t>
            </a:r>
          </a:p>
          <a:p>
            <a:r>
              <a:rPr lang="en-US" dirty="0">
                <a:solidFill>
                  <a:srgbClr val="1CFE29"/>
                </a:solidFill>
              </a:rPr>
              <a:t>index: 49  Probes: 0  Name: Pantheon</a:t>
            </a:r>
          </a:p>
          <a:p>
            <a:r>
              <a:rPr lang="en-US" dirty="0">
                <a:solidFill>
                  <a:srgbClr val="FFFF00"/>
                </a:solidFill>
              </a:rPr>
              <a:t>index: 50  Probes:</a:t>
            </a:r>
            <a:r>
              <a:rPr lang="en-US" dirty="0">
                <a:solidFill>
                  <a:srgbClr val="1CFE29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-2</a:t>
            </a:r>
            <a:r>
              <a:rPr lang="en-US" dirty="0" smtClean="0">
                <a:solidFill>
                  <a:srgbClr val="1CFE29"/>
                </a:solidFill>
              </a:rPr>
              <a:t> </a:t>
            </a:r>
            <a:endParaRPr lang="en-US" dirty="0">
              <a:solidFill>
                <a:srgbClr val="1CFE29"/>
              </a:solidFill>
            </a:endParaRPr>
          </a:p>
          <a:p>
            <a:r>
              <a:rPr lang="en-US" dirty="0">
                <a:solidFill>
                  <a:srgbClr val="1CFE29"/>
                </a:solidFill>
              </a:rPr>
              <a:t>index: 51  Probes: 1  Name: </a:t>
            </a:r>
            <a:r>
              <a:rPr lang="en-US" dirty="0" err="1">
                <a:solidFill>
                  <a:srgbClr val="1CFE29"/>
                </a:solidFill>
              </a:rPr>
              <a:t>Varus</a:t>
            </a:r>
            <a:endParaRPr lang="en-US" dirty="0">
              <a:solidFill>
                <a:srgbClr val="1CFE29"/>
              </a:solidFill>
            </a:endParaRPr>
          </a:p>
          <a:p>
            <a:r>
              <a:rPr lang="en-US" dirty="0">
                <a:solidFill>
                  <a:srgbClr val="1CFE29"/>
                </a:solidFill>
              </a:rPr>
              <a:t>index: 52  Probes: 2  Name: </a:t>
            </a:r>
            <a:r>
              <a:rPr lang="en-US" dirty="0" err="1">
                <a:solidFill>
                  <a:srgbClr val="1CFE29"/>
                </a:solidFill>
              </a:rPr>
              <a:t>Yasou</a:t>
            </a:r>
            <a:endParaRPr lang="en-US" dirty="0">
              <a:solidFill>
                <a:srgbClr val="1CFE2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5290" y="27926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Before Deletion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84888" y="285897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After Deletion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25658" y="4271619"/>
            <a:ext cx="265290" cy="894048"/>
          </a:xfrm>
          <a:prstGeom prst="leftBrace">
            <a:avLst/>
          </a:prstGeom>
          <a:ln w="571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419598" y="4271619"/>
            <a:ext cx="265290" cy="894048"/>
          </a:xfrm>
          <a:prstGeom prst="leftBrace">
            <a:avLst/>
          </a:prstGeom>
          <a:ln w="571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8119" y="5320883"/>
            <a:ext cx="220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--- Home </a:t>
            </a:r>
            <a:r>
              <a:rPr lang="en-US" sz="2400" dirty="0" err="1" smtClean="0">
                <a:solidFill>
                  <a:srgbClr val="FFFF00"/>
                </a:solidFill>
              </a:rPr>
              <a:t>Adress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79583" y="5320883"/>
            <a:ext cx="5201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Search()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Loop (-1 != </a:t>
            </a:r>
            <a:r>
              <a:rPr lang="en-US" dirty="0" err="1" smtClean="0">
                <a:solidFill>
                  <a:srgbClr val="FFFF00"/>
                </a:solidFill>
              </a:rPr>
              <a:t>hashTable</a:t>
            </a:r>
            <a:r>
              <a:rPr lang="en-US" dirty="0" smtClean="0">
                <a:solidFill>
                  <a:srgbClr val="FFFF00"/>
                </a:solidFill>
              </a:rPr>
              <a:t>[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].probe || </a:t>
            </a:r>
            <a:r>
              <a:rPr lang="en-US" dirty="0" err="1" smtClean="0">
                <a:solidFill>
                  <a:srgbClr val="FFFF00"/>
                </a:solidFill>
              </a:rPr>
              <a:t>highestProbes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42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197" y="-137151"/>
            <a:ext cx="9566426" cy="7341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75000" y="2336168"/>
            <a:ext cx="2604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1CFE29"/>
                </a:solidFill>
              </a:rPr>
              <a:t>DEMO</a:t>
            </a:r>
            <a:endParaRPr lang="en-US" sz="7200" dirty="0">
              <a:solidFill>
                <a:srgbClr val="1CFE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1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ague-of-Legends-1920x108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4873" y="1"/>
            <a:ext cx="11975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197" y="-10460"/>
            <a:ext cx="9566426" cy="7341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5070" y="2220181"/>
            <a:ext cx="31552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Data = 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197" y="-109237"/>
            <a:ext cx="9566426" cy="7341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7075" y="2266772"/>
            <a:ext cx="53026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Champions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197" y="-109237"/>
            <a:ext cx="9566426" cy="7341045"/>
          </a:xfrm>
          <a:prstGeom prst="rect">
            <a:avLst/>
          </a:prstGeom>
        </p:spPr>
      </p:pic>
      <p:pic>
        <p:nvPicPr>
          <p:cNvPr id="3" name="Picture 2" descr="Ezreal_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3086" y="-109237"/>
            <a:ext cx="12185315" cy="7341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9145" y="2023727"/>
            <a:ext cx="2685851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sz="8000" dirty="0" err="1" smtClean="0">
                <a:solidFill>
                  <a:schemeClr val="bg1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Ezreal</a:t>
            </a:r>
            <a:endParaRPr lang="en-US" sz="8000" dirty="0">
              <a:solidFill>
                <a:schemeClr val="bg1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883" y="1598888"/>
            <a:ext cx="2046429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sz="5400" dirty="0" smtClean="0">
                <a:solidFill>
                  <a:srgbClr val="800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Name:</a:t>
            </a:r>
            <a:endParaRPr lang="en-US" sz="5400" dirty="0">
              <a:solidFill>
                <a:srgbClr val="800000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1441" y="3899101"/>
            <a:ext cx="57751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800000"/>
                </a:solidFill>
              </a:rPr>
              <a:t>Ability[5] : </a:t>
            </a:r>
            <a:r>
              <a:rPr lang="en-US" sz="3200" dirty="0" err="1">
                <a:solidFill>
                  <a:srgbClr val="FFFFFF"/>
                </a:solidFill>
              </a:rPr>
              <a:t>Trueshot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Barrage etc…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552" y="3079057"/>
            <a:ext cx="32808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Role : </a:t>
            </a:r>
            <a:r>
              <a:rPr lang="en-US" sz="3200" dirty="0" smtClean="0">
                <a:solidFill>
                  <a:schemeClr val="bg1"/>
                </a:solidFill>
              </a:rPr>
              <a:t>Bottom/Mid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9661" y="3468826"/>
            <a:ext cx="41663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Type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800000"/>
                </a:solidFill>
              </a:rPr>
              <a:t>: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Marksman/Mega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1441" y="4289540"/>
            <a:ext cx="29931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Stats :</a:t>
            </a:r>
          </a:p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rgbClr val="800000"/>
                </a:solidFill>
              </a:rPr>
              <a:t>Attack : </a:t>
            </a:r>
            <a:r>
              <a:rPr lang="en-US" sz="3200" dirty="0" smtClean="0">
                <a:solidFill>
                  <a:srgbClr val="FFFFFF"/>
                </a:solidFill>
              </a:rPr>
              <a:t>7</a:t>
            </a:r>
          </a:p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rgbClr val="800000"/>
                </a:solidFill>
              </a:rPr>
              <a:t>Defense : </a:t>
            </a:r>
            <a:r>
              <a:rPr lang="en-US" sz="3200" dirty="0" smtClean="0">
                <a:solidFill>
                  <a:srgbClr val="FFFFFF"/>
                </a:solidFill>
              </a:rPr>
              <a:t>2</a:t>
            </a:r>
          </a:p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rgbClr val="800000"/>
                </a:solidFill>
              </a:rPr>
              <a:t>Ability Point : </a:t>
            </a:r>
            <a:r>
              <a:rPr lang="en-US" sz="3200" dirty="0" smtClean="0">
                <a:solidFill>
                  <a:srgbClr val="FFFFFF"/>
                </a:solidFill>
              </a:rPr>
              <a:t>6</a:t>
            </a:r>
          </a:p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rgbClr val="800000"/>
                </a:solidFill>
              </a:rPr>
              <a:t>Difficulty : </a:t>
            </a:r>
            <a:r>
              <a:rPr lang="en-US" sz="3200" dirty="0" smtClean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817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197" y="-109237"/>
            <a:ext cx="9566426" cy="7341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3182" y="2430509"/>
            <a:ext cx="4350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6600"/>
                </a:solidFill>
              </a:rPr>
              <a:t>Features</a:t>
            </a:r>
            <a:endParaRPr lang="en-US" sz="6000" dirty="0">
              <a:solidFill>
                <a:srgbClr val="FF66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3051" y="-327720"/>
            <a:ext cx="4572000" cy="698652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3200" dirty="0">
              <a:solidFill>
                <a:srgbClr val="FFFFFF"/>
              </a:solidFill>
            </a:endParaRPr>
          </a:p>
          <a:p>
            <a:pPr marL="342900" indent="-342900">
              <a:buAutoNum type="alphaLcPeriod"/>
            </a:pPr>
            <a:r>
              <a:rPr lang="en-US" sz="3200" dirty="0">
                <a:solidFill>
                  <a:srgbClr val="FFFFFF"/>
                </a:solidFill>
              </a:rPr>
              <a:t>Add</a:t>
            </a:r>
          </a:p>
          <a:p>
            <a:pPr marL="342900" indent="-342900">
              <a:buAutoNum type="alphaLcPeriod"/>
            </a:pPr>
            <a:r>
              <a:rPr lang="en-US" sz="3200" dirty="0">
                <a:solidFill>
                  <a:srgbClr val="FFFFFF"/>
                </a:solidFill>
              </a:rPr>
              <a:t>Delete</a:t>
            </a:r>
          </a:p>
          <a:p>
            <a:pPr marL="342900" indent="-342900">
              <a:buAutoNum type="alphaLcPeriod"/>
            </a:pPr>
            <a:r>
              <a:rPr lang="en-US" sz="3200" dirty="0">
                <a:solidFill>
                  <a:srgbClr val="FFFFFF"/>
                </a:solidFill>
              </a:rPr>
              <a:t>Search</a:t>
            </a:r>
          </a:p>
          <a:p>
            <a:pPr marL="800100" lvl="1" indent="-342900">
              <a:buAutoNum type="alphaLcPeriod"/>
            </a:pPr>
            <a:r>
              <a:rPr lang="en-US" sz="3200" dirty="0">
                <a:solidFill>
                  <a:srgbClr val="FFFFFF"/>
                </a:solidFill>
              </a:rPr>
              <a:t>By name</a:t>
            </a:r>
          </a:p>
          <a:p>
            <a:pPr marL="800100" lvl="1" indent="-342900">
              <a:buAutoNum type="alphaLcPeriod"/>
            </a:pPr>
            <a:r>
              <a:rPr lang="en-US" sz="3200" dirty="0" smtClean="0">
                <a:solidFill>
                  <a:srgbClr val="FF0000"/>
                </a:solidFill>
              </a:rPr>
              <a:t>By filter</a:t>
            </a: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AutoNum type="alphaLcPeriod"/>
            </a:pPr>
            <a:r>
              <a:rPr lang="en-US" sz="3200" dirty="0" smtClean="0">
                <a:solidFill>
                  <a:srgbClr val="FFFFFF"/>
                </a:solidFill>
              </a:rPr>
              <a:t>Print</a:t>
            </a:r>
            <a:endParaRPr lang="en-US" sz="3200" dirty="0">
              <a:solidFill>
                <a:srgbClr val="FFFFFF"/>
              </a:solidFill>
            </a:endParaRPr>
          </a:p>
          <a:p>
            <a:pPr marL="800100" lvl="1" indent="-342900">
              <a:buAutoNum type="alphaLcPeriod"/>
            </a:pPr>
            <a:r>
              <a:rPr lang="en-US" sz="3200" dirty="0">
                <a:solidFill>
                  <a:srgbClr val="FFFFFF"/>
                </a:solidFill>
              </a:rPr>
              <a:t>Alphabetical</a:t>
            </a:r>
          </a:p>
          <a:p>
            <a:pPr marL="800100" lvl="1" indent="-342900">
              <a:buAutoNum type="alphaLcPeriod"/>
            </a:pPr>
            <a:r>
              <a:rPr lang="en-US" sz="3200" dirty="0">
                <a:solidFill>
                  <a:srgbClr val="FFFFFF"/>
                </a:solidFill>
              </a:rPr>
              <a:t>Reverse</a:t>
            </a:r>
          </a:p>
          <a:p>
            <a:pPr marL="800100" lvl="1" indent="-342900">
              <a:buAutoNum type="alphaLcPeriod"/>
            </a:pPr>
            <a:r>
              <a:rPr lang="en-US" sz="3200" dirty="0">
                <a:solidFill>
                  <a:srgbClr val="FFFFFF"/>
                </a:solidFill>
              </a:rPr>
              <a:t>Indented Tree</a:t>
            </a:r>
          </a:p>
          <a:p>
            <a:pPr marL="800100" lvl="1" indent="-342900">
              <a:buAutoNum type="alphaLcPeriod"/>
            </a:pPr>
            <a:r>
              <a:rPr lang="en-US" sz="3200" dirty="0">
                <a:solidFill>
                  <a:srgbClr val="FFFFFF"/>
                </a:solidFill>
              </a:rPr>
              <a:t>Hash table</a:t>
            </a:r>
          </a:p>
          <a:p>
            <a:pPr marL="342900" indent="-342900">
              <a:buAutoNum type="alphaLcPeriod"/>
            </a:pPr>
            <a:r>
              <a:rPr lang="en-US" sz="3200" dirty="0" smtClean="0">
                <a:solidFill>
                  <a:srgbClr val="3366FF"/>
                </a:solidFill>
              </a:rPr>
              <a:t>Compare</a:t>
            </a:r>
          </a:p>
          <a:p>
            <a:pPr marL="342900" indent="-342900">
              <a:buAutoNum type="alphaLcPeriod"/>
            </a:pPr>
            <a:r>
              <a:rPr lang="en-US" sz="3200" dirty="0" smtClean="0">
                <a:solidFill>
                  <a:srgbClr val="FFFFFF"/>
                </a:solidFill>
              </a:rPr>
              <a:t>Hash stats</a:t>
            </a:r>
            <a:endParaRPr lang="en-US" sz="3200" dirty="0">
              <a:solidFill>
                <a:srgbClr val="FFFFFF"/>
              </a:solidFill>
            </a:endParaRPr>
          </a:p>
          <a:p>
            <a:pPr marL="342900" indent="-342900">
              <a:buAutoNum type="alphaLcPeriod"/>
            </a:pPr>
            <a:r>
              <a:rPr lang="en-US" sz="3200" dirty="0" smtClean="0">
                <a:solidFill>
                  <a:srgbClr val="FFFFFF"/>
                </a:solidFill>
              </a:rPr>
              <a:t>Quit with save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5" name="Left Bracket 4"/>
          <p:cNvSpPr/>
          <p:nvPr/>
        </p:nvSpPr>
        <p:spPr>
          <a:xfrm>
            <a:off x="4874968" y="368675"/>
            <a:ext cx="450629" cy="6171860"/>
          </a:xfrm>
          <a:prstGeom prst="leftBracket">
            <a:avLst/>
          </a:prstGeom>
          <a:ln w="571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197" y="-137151"/>
            <a:ext cx="9566426" cy="7341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362" y="783181"/>
            <a:ext cx="1263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</a:t>
            </a:r>
            <a:r>
              <a:rPr lang="en-US" sz="2000" dirty="0" smtClean="0">
                <a:solidFill>
                  <a:srgbClr val="FFFFFF"/>
                </a:solidFill>
              </a:rPr>
              <a:t>ompare()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285" y="3914314"/>
            <a:ext cx="651676" cy="2822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2171170" y="1810600"/>
            <a:ext cx="491594" cy="1360642"/>
          </a:xfrm>
          <a:prstGeom prst="cloud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766787" y="2297348"/>
            <a:ext cx="1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HashSearch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4455" y="1715873"/>
            <a:ext cx="83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name1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116" y="2065253"/>
            <a:ext cx="842852" cy="322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581" y="3501362"/>
            <a:ext cx="143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championList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6361" y="3914314"/>
            <a:ext cx="651676" cy="2822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1033961" y="4055448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1348" y="2359950"/>
            <a:ext cx="83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name2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950" y="2704376"/>
            <a:ext cx="842852" cy="322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5739" y="798595"/>
            <a:ext cx="1679641" cy="37857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984" y="4909141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*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55148" y="1036526"/>
            <a:ext cx="2798865" cy="667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0276" y="1335598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33864" y="1336789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0534" y="1328011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4121" y="1319232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50895" y="1013422"/>
            <a:ext cx="623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1466" y="1013422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arrSize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74696" y="101342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hashTable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00234" y="1008612"/>
            <a:ext cx="40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bst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8115" y="645067"/>
            <a:ext cx="108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headProg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42926" y="2073313"/>
            <a:ext cx="1803713" cy="210348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42927" y="2083279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42926" y="2531886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42926" y="3001617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42927" y="3788001"/>
            <a:ext cx="1803713" cy="38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5400000">
            <a:off x="4558942" y="3419470"/>
            <a:ext cx="46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. . .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50343" y="2103207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34498" y="2103207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41234" y="2562982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25389" y="2562982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32125" y="3032725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16279" y="3032725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12649" y="3821485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96804" y="3821485"/>
            <a:ext cx="348694" cy="3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37202" y="2087271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17760" y="2537216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16141" y="3010793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04000" y="3803541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probes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45653" y="1645318"/>
            <a:ext cx="114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hashTable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09180" y="2117176"/>
            <a:ext cx="994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[0]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2278" y="2571226"/>
            <a:ext cx="994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[1]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03183" y="3039284"/>
            <a:ext cx="994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[2]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17312" y="3853809"/>
            <a:ext cx="99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hashTable</a:t>
            </a:r>
            <a:r>
              <a:rPr lang="en-US" sz="1200" dirty="0" smtClean="0">
                <a:solidFill>
                  <a:srgbClr val="FFFFFF"/>
                </a:solidFill>
              </a:rPr>
              <a:t>[n]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381058" y="2174079"/>
            <a:ext cx="969504" cy="5862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725961" y="2355582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421749" y="2362407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046231" y="2355582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642093" y="2923558"/>
            <a:ext cx="985091" cy="6183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001106" y="3119172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96895" y="3125997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321377" y="3119172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87867" y="1969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337726" y="167409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BST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2" name="Straight Arrow Connector 61"/>
          <p:cNvCxnSpPr>
            <a:stCxn id="22" idx="2"/>
            <a:endCxn id="30" idx="0"/>
          </p:cNvCxnSpPr>
          <p:nvPr/>
        </p:nvCxnSpPr>
        <p:spPr>
          <a:xfrm flipH="1">
            <a:off x="4744784" y="1567270"/>
            <a:ext cx="1729721" cy="516009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087988" y="2923558"/>
            <a:ext cx="985091" cy="61833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4" name="Straight Arrow Connector 63"/>
          <p:cNvCxnSpPr>
            <a:stCxn id="23" idx="2"/>
            <a:endCxn id="52" idx="0"/>
          </p:cNvCxnSpPr>
          <p:nvPr/>
        </p:nvCxnSpPr>
        <p:spPr>
          <a:xfrm>
            <a:off x="7108092" y="1558491"/>
            <a:ext cx="757718" cy="61558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435228" y="3120361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131017" y="3127186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755499" y="3120361"/>
            <a:ext cx="264526" cy="20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963517" y="4416054"/>
            <a:ext cx="5012527" cy="478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56288" y="5015392"/>
            <a:ext cx="5012527" cy="478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56288" y="5614731"/>
            <a:ext cx="5012527" cy="478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83911" y="4518115"/>
            <a:ext cx="1073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Champion A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70876" y="5116276"/>
            <a:ext cx="1066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Champion </a:t>
            </a:r>
            <a:r>
              <a:rPr lang="en-US" sz="14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886391" y="5728109"/>
            <a:ext cx="1064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Champion C</a:t>
            </a:r>
          </a:p>
        </p:txBody>
      </p:sp>
      <p:cxnSp>
        <p:nvCxnSpPr>
          <p:cNvPr id="74" name="Straight Arrow Connector 73"/>
          <p:cNvCxnSpPr>
            <a:endCxn id="70" idx="1"/>
          </p:cNvCxnSpPr>
          <p:nvPr/>
        </p:nvCxnSpPr>
        <p:spPr>
          <a:xfrm flipH="1">
            <a:off x="3956288" y="4005671"/>
            <a:ext cx="1451931" cy="1848319"/>
          </a:xfrm>
          <a:prstGeom prst="straightConnector1">
            <a:avLst/>
          </a:prstGeom>
          <a:ln w="38100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036850" y="4498176"/>
            <a:ext cx="348694" cy="3289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051042" y="4498176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052917" y="5096337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43189" y="567692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68008" y="4498176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569883" y="5096337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560155" y="567692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125811" y="450054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127685" y="5098709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117958" y="5679300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50538" y="4520487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652412" y="511864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642685" y="569923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05319" y="4520487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207194" y="511864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197466" y="5699238"/>
            <a:ext cx="348694" cy="3289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12091" y="4380917"/>
            <a:ext cx="526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04678" y="4376910"/>
            <a:ext cx="54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Ability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74141" y="4376910"/>
            <a:ext cx="4615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Type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30095" y="4378099"/>
            <a:ext cx="438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Role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190970" y="4379278"/>
            <a:ext cx="45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stats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34080" y="5000200"/>
            <a:ext cx="526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16301" y="4986223"/>
            <a:ext cx="54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Ability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96130" y="4996192"/>
            <a:ext cx="4615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Type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652083" y="4997381"/>
            <a:ext cx="438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Role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12958" y="4998560"/>
            <a:ext cx="45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stats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14604" y="5599543"/>
            <a:ext cx="526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27923" y="5565628"/>
            <a:ext cx="54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Ability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76654" y="5595536"/>
            <a:ext cx="4615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Type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32608" y="5596725"/>
            <a:ext cx="438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Role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93482" y="5597904"/>
            <a:ext cx="45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stats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02675" y="5774217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303932" y="5835222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303932" y="5944884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305188" y="5886257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314298" y="5187221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315554" y="5248226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315554" y="5357887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316811" y="5299261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298998" y="4586298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300254" y="4647302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300254" y="4756964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301511" y="4698338"/>
            <a:ext cx="144348" cy="362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757058" y="3748125"/>
            <a:ext cx="1242854" cy="1134808"/>
          </a:xfrm>
          <a:prstGeom prst="ellipse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9" name="Straight Connector 118"/>
          <p:cNvCxnSpPr>
            <a:stCxn id="118" idx="1"/>
            <a:endCxn id="95" idx="1"/>
          </p:cNvCxnSpPr>
          <p:nvPr/>
        </p:nvCxnSpPr>
        <p:spPr>
          <a:xfrm flipH="1">
            <a:off x="7190970" y="3914314"/>
            <a:ext cx="748100" cy="595769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8" idx="4"/>
          </p:cNvCxnSpPr>
          <p:nvPr/>
        </p:nvCxnSpPr>
        <p:spPr>
          <a:xfrm flipH="1" flipV="1">
            <a:off x="7567812" y="4849471"/>
            <a:ext cx="810673" cy="334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21123" y="3876070"/>
            <a:ext cx="444741" cy="1711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332746" y="4096582"/>
            <a:ext cx="444741" cy="1711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323636" y="4317095"/>
            <a:ext cx="444741" cy="1711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335259" y="4547577"/>
            <a:ext cx="444741" cy="1711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834570" y="3837782"/>
            <a:ext cx="559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595959"/>
                </a:solidFill>
              </a:rPr>
              <a:t>Attack</a:t>
            </a:r>
            <a:endParaRPr lang="en-US" sz="1100" b="1" dirty="0">
              <a:solidFill>
                <a:srgbClr val="595959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750691" y="4045182"/>
            <a:ext cx="6659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595959"/>
                </a:solidFill>
              </a:rPr>
              <a:t>Defence</a:t>
            </a:r>
            <a:endParaRPr lang="en-US" sz="1100" b="1" dirty="0">
              <a:solidFill>
                <a:srgbClr val="595959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750691" y="426286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595959"/>
                </a:solidFill>
              </a:rPr>
              <a:t>AbilityP</a:t>
            </a:r>
            <a:endParaRPr lang="en-US" sz="1100" b="1" dirty="0">
              <a:solidFill>
                <a:srgbClr val="595959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34974" y="4498435"/>
            <a:ext cx="711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595959"/>
                </a:solidFill>
              </a:rPr>
              <a:t>Difficulty</a:t>
            </a:r>
          </a:p>
          <a:p>
            <a:endParaRPr lang="en-US" sz="1100" b="1" dirty="0">
              <a:solidFill>
                <a:srgbClr val="595959"/>
              </a:solidFill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5729582" y="4416054"/>
            <a:ext cx="253057" cy="2064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33" idx="2"/>
          </p:cNvCxnSpPr>
          <p:nvPr/>
        </p:nvCxnSpPr>
        <p:spPr>
          <a:xfrm flipV="1">
            <a:off x="5699117" y="5119379"/>
            <a:ext cx="296901" cy="222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34" idx="2"/>
          </p:cNvCxnSpPr>
          <p:nvPr/>
        </p:nvCxnSpPr>
        <p:spPr>
          <a:xfrm flipV="1">
            <a:off x="5683795" y="5769380"/>
            <a:ext cx="312223" cy="194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841407" y="4015640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832293" y="4744132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832293" y="5394133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5841407" y="4173356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832297" y="4084822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843920" y="4255489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845176" y="4336432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819229" y="4744132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5819229" y="4901848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810119" y="4813314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821742" y="4983981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822998" y="5064924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5817972" y="5384851"/>
            <a:ext cx="327449" cy="37524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5817972" y="5542568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808863" y="5454034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820485" y="5624700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821742" y="5705643"/>
            <a:ext cx="327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3986154" y="3127186"/>
            <a:ext cx="1405729" cy="2140572"/>
          </a:xfrm>
          <a:prstGeom prst="straightConnector1">
            <a:avLst/>
          </a:prstGeom>
          <a:ln w="38100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3965716" y="2338660"/>
            <a:ext cx="1438962" cy="2373976"/>
          </a:xfrm>
          <a:prstGeom prst="straightConnector1">
            <a:avLst/>
          </a:prstGeom>
          <a:ln w="38100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54" idx="2"/>
            <a:endCxn id="56" idx="0"/>
          </p:cNvCxnSpPr>
          <p:nvPr/>
        </p:nvCxnSpPr>
        <p:spPr>
          <a:xfrm flipH="1">
            <a:off x="7134639" y="2569807"/>
            <a:ext cx="419373" cy="3537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63" idx="0"/>
          </p:cNvCxnSpPr>
          <p:nvPr/>
        </p:nvCxnSpPr>
        <p:spPr>
          <a:xfrm>
            <a:off x="8200174" y="2583451"/>
            <a:ext cx="380360" cy="3401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68" idx="1"/>
          </p:cNvCxnSpPr>
          <p:nvPr/>
        </p:nvCxnSpPr>
        <p:spPr>
          <a:xfrm flipH="1">
            <a:off x="3963517" y="3248982"/>
            <a:ext cx="3144575" cy="140633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69" idx="1"/>
          </p:cNvCxnSpPr>
          <p:nvPr/>
        </p:nvCxnSpPr>
        <p:spPr>
          <a:xfrm flipH="1">
            <a:off x="3956288" y="2447478"/>
            <a:ext cx="3901481" cy="280717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70" idx="1"/>
          </p:cNvCxnSpPr>
          <p:nvPr/>
        </p:nvCxnSpPr>
        <p:spPr>
          <a:xfrm flipH="1">
            <a:off x="3956288" y="3191916"/>
            <a:ext cx="4624247" cy="266207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669081" y="2767105"/>
            <a:ext cx="3058843" cy="12800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1447210" y="2355582"/>
            <a:ext cx="2280714" cy="172127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1470968" y="2156006"/>
            <a:ext cx="2331438" cy="56735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1487913" y="2255676"/>
            <a:ext cx="2415349" cy="65234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23356" y="-105152"/>
            <a:ext cx="3034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Data Diagram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9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197" y="-109237"/>
            <a:ext cx="9566426" cy="734104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755148" y="1036526"/>
            <a:ext cx="2798865" cy="667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00276" y="1335598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33864" y="1336789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20534" y="1328011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54121" y="1319232"/>
            <a:ext cx="507941" cy="239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50895" y="1013422"/>
            <a:ext cx="623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Count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33244" y="1027533"/>
            <a:ext cx="573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arrSize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75082" y="1008304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hashTable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00234" y="1008612"/>
            <a:ext cx="40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bst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8115" y="645067"/>
            <a:ext cx="108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Calibri"/>
                <a:cs typeface="Calibri"/>
              </a:rPr>
              <a:t>headProg</a:t>
            </a:r>
            <a:endParaRPr lang="en-US" dirty="0" smtClean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3356" y="-105152"/>
            <a:ext cx="3034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Data Diagram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0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947</Words>
  <Application>Microsoft Office PowerPoint</Application>
  <PresentationFormat>On-screen Show (4:3)</PresentationFormat>
  <Paragraphs>387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Waseda Univ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Takahiro Ishikawa</dc:creator>
  <cp:lastModifiedBy>Microsoft account</cp:lastModifiedBy>
  <cp:revision>23</cp:revision>
  <dcterms:created xsi:type="dcterms:W3CDTF">2014-06-17T18:21:48Z</dcterms:created>
  <dcterms:modified xsi:type="dcterms:W3CDTF">2014-10-15T20:13:53Z</dcterms:modified>
</cp:coreProperties>
</file>