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82" r:id="rId1"/>
  </p:sldMasterIdLst>
  <p:sldIdLst>
    <p:sldId id="256" r:id="rId2"/>
    <p:sldId id="257" r:id="rId3"/>
    <p:sldId id="265" r:id="rId4"/>
    <p:sldId id="259" r:id="rId5"/>
    <p:sldId id="264" r:id="rId6"/>
    <p:sldId id="260" r:id="rId7"/>
    <p:sldId id="261" r:id="rId8"/>
    <p:sldId id="262" r:id="rId9"/>
    <p:sldId id="266" r:id="rId10"/>
    <p:sldId id="263" r:id="rId11"/>
    <p:sldId id="267" r:id="rId12"/>
    <p:sldId id="268" r:id="rId13"/>
    <p:sldId id="269" r:id="rId14"/>
    <p:sldId id="270" r:id="rId15"/>
    <p:sldId id="271" r:id="rId16"/>
    <p:sldId id="272" r:id="rId17"/>
    <p:sldId id="273" r:id="rId18"/>
    <p:sldId id="274"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78" d="100"/>
          <a:sy n="78" d="100"/>
        </p:scale>
        <p:origin x="77"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5138651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31712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246405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20340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3813E9B-93A2-46B8-BA4A-42AF8465E023}" type="datetimeFigureOut">
              <a:rPr lang="en-US" smtClean="0"/>
              <a:t>2/25/2019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3020272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13E9B-93A2-46B8-BA4A-42AF8465E023}"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8570924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13E9B-93A2-46B8-BA4A-42AF8465E023}"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6689864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13E9B-93A2-46B8-BA4A-42AF8465E023}"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98395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3E9B-93A2-46B8-BA4A-42AF8465E023}"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39968944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3813E9B-93A2-46B8-BA4A-42AF8465E023}" type="datetimeFigureOut">
              <a:rPr lang="en-US" smtClean="0"/>
              <a:t>2/25/2019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8D46AD7-7DC2-46E8-A2AE-F8CC4947C632}" type="slidenum">
              <a:rPr lang="en-US" smtClean="0"/>
              <a:t>‹#›</a:t>
            </a:fld>
            <a:endParaRPr lang="en-US"/>
          </a:p>
        </p:txBody>
      </p:sp>
    </p:spTree>
    <p:extLst>
      <p:ext uri="{BB962C8B-B14F-4D97-AF65-F5344CB8AC3E}">
        <p14:creationId xmlns:p14="http://schemas.microsoft.com/office/powerpoint/2010/main" val="712928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813E9B-93A2-46B8-BA4A-42AF8465E023}"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46AD7-7DC2-46E8-A2AE-F8CC4947C632}" type="slidenum">
              <a:rPr lang="en-US" smtClean="0"/>
              <a:t>‹#›</a:t>
            </a:fld>
            <a:endParaRPr lang="en-US"/>
          </a:p>
        </p:txBody>
      </p:sp>
    </p:spTree>
    <p:extLst>
      <p:ext uri="{BB962C8B-B14F-4D97-AF65-F5344CB8AC3E}">
        <p14:creationId xmlns:p14="http://schemas.microsoft.com/office/powerpoint/2010/main" val="122608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3813E9B-93A2-46B8-BA4A-42AF8465E023}" type="datetimeFigureOut">
              <a:rPr lang="en-US" smtClean="0"/>
              <a:t>2/25/2019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8D46AD7-7DC2-46E8-A2AE-F8CC4947C6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16632333"/>
      </p:ext>
    </p:extLst>
  </p:cSld>
  <p:clrMap bg1="lt1" tx1="dk1" bg2="lt2" tx2="dk2" accent1="accent1" accent2="accent2" accent3="accent3" accent4="accent4" accent5="accent5" accent6="accent6" hlink="hlink" folHlink="folHlink"/>
  <p:sldLayoutIdLst>
    <p:sldLayoutId id="2147485383" r:id="rId1"/>
    <p:sldLayoutId id="2147485384" r:id="rId2"/>
    <p:sldLayoutId id="2147485385" r:id="rId3"/>
    <p:sldLayoutId id="2147485386" r:id="rId4"/>
    <p:sldLayoutId id="2147485387" r:id="rId5"/>
    <p:sldLayoutId id="2147485388" r:id="rId6"/>
    <p:sldLayoutId id="2147485389" r:id="rId7"/>
    <p:sldLayoutId id="2147485390" r:id="rId8"/>
    <p:sldLayoutId id="2147485391" r:id="rId9"/>
    <p:sldLayoutId id="2147485392" r:id="rId10"/>
    <p:sldLayoutId id="214748539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penclipart.org/detail/215664/computer-guy-meme"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www.sacerdotus.com/2013/02/the-universe-is-program-uh-oh-there.html" TargetMode="Externa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mentesliberadas.com.ar/2013/04/18/ejemplos-de-listas-de-control/" TargetMode="External"/><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hyperlink" Target="http://skryfblok.blogspot.com/2010_10_01_archive.html"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thedevinewrite.com/2014/06/planning-for-future.html"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clipart.org/detail/191766/question-guy-by-scout-191766" TargetMode="External"/><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hyperlink" Target="http://www.ihumanism.org/2013/09/skepticism-a-tool-for-humanism.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openclipart.org/detail/26849"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57D9-D7C7-4B28-B260-30CA43F9EA42}"/>
              </a:ext>
            </a:extLst>
          </p:cNvPr>
          <p:cNvSpPr>
            <a:spLocks noGrp="1"/>
          </p:cNvSpPr>
          <p:nvPr>
            <p:ph type="ctrTitle"/>
          </p:nvPr>
        </p:nvSpPr>
        <p:spPr>
          <a:xfrm>
            <a:off x="581191" y="4000698"/>
            <a:ext cx="10993549" cy="1475013"/>
          </a:xfrm>
        </p:spPr>
        <p:txBody>
          <a:bodyPr>
            <a:normAutofit/>
          </a:bodyPr>
          <a:lstStyle/>
          <a:p>
            <a:r>
              <a:rPr lang="en-US" dirty="0" err="1">
                <a:solidFill>
                  <a:schemeClr val="bg1"/>
                </a:solidFill>
              </a:rPr>
              <a:t>GoPiGo</a:t>
            </a:r>
            <a:r>
              <a:rPr lang="en-US" dirty="0">
                <a:solidFill>
                  <a:schemeClr val="bg1"/>
                </a:solidFill>
              </a:rPr>
              <a:t> Box Locator</a:t>
            </a:r>
          </a:p>
        </p:txBody>
      </p:sp>
      <p:sp>
        <p:nvSpPr>
          <p:cNvPr id="3" name="Subtitle 2">
            <a:extLst>
              <a:ext uri="{FF2B5EF4-FFF2-40B4-BE49-F238E27FC236}">
                <a16:creationId xmlns:a16="http://schemas.microsoft.com/office/drawing/2014/main" id="{2CC01C6F-C5F0-442B-88EB-FC8469E7069B}"/>
              </a:ext>
            </a:extLst>
          </p:cNvPr>
          <p:cNvSpPr>
            <a:spLocks noGrp="1"/>
          </p:cNvSpPr>
          <p:nvPr>
            <p:ph type="subTitle" idx="1"/>
          </p:nvPr>
        </p:nvSpPr>
        <p:spPr>
          <a:xfrm>
            <a:off x="581194" y="5475712"/>
            <a:ext cx="10993546" cy="476099"/>
          </a:xfrm>
        </p:spPr>
        <p:txBody>
          <a:bodyPr>
            <a:normAutofit/>
          </a:bodyPr>
          <a:lstStyle/>
          <a:p>
            <a:r>
              <a:rPr lang="en-US" sz="1200" dirty="0">
                <a:solidFill>
                  <a:schemeClr val="bg1"/>
                </a:solidFill>
              </a:rPr>
              <a:t>Group members: Eric Clifford, Ernest martin, Phillip </a:t>
            </a:r>
            <a:r>
              <a:rPr lang="en-US" sz="1200" dirty="0" err="1">
                <a:solidFill>
                  <a:schemeClr val="bg1"/>
                </a:solidFill>
              </a:rPr>
              <a:t>pappan</a:t>
            </a:r>
            <a:r>
              <a:rPr lang="en-US" sz="1200" dirty="0">
                <a:solidFill>
                  <a:schemeClr val="bg1"/>
                </a:solidFill>
              </a:rPr>
              <a:t>, Ray </a:t>
            </a:r>
            <a:r>
              <a:rPr lang="en-US" sz="1200" dirty="0" err="1">
                <a:solidFill>
                  <a:schemeClr val="bg1"/>
                </a:solidFill>
              </a:rPr>
              <a:t>thibodeaux</a:t>
            </a:r>
            <a:endParaRPr lang="en-US" sz="1200" dirty="0">
              <a:solidFill>
                <a:schemeClr val="bg1"/>
              </a:solidFill>
            </a:endParaRPr>
          </a:p>
        </p:txBody>
      </p:sp>
      <p:pic>
        <p:nvPicPr>
          <p:cNvPr id="6" name="Picture 8" descr="Image result for robot gopigo">
            <a:extLst>
              <a:ext uri="{FF2B5EF4-FFF2-40B4-BE49-F238E27FC236}">
                <a16:creationId xmlns:a16="http://schemas.microsoft.com/office/drawing/2014/main" id="{7DF76661-992F-43CA-A353-33DF43C929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33" r="-1" b="35273"/>
          <a:stretch/>
        </p:blipFill>
        <p:spPr bwMode="auto">
          <a:xfrm>
            <a:off x="446532" y="599725"/>
            <a:ext cx="11292143" cy="355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54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366A-B3D4-438E-BE69-5C216E7D781C}"/>
              </a:ext>
            </a:extLst>
          </p:cNvPr>
          <p:cNvSpPr>
            <a:spLocks noGrp="1"/>
          </p:cNvSpPr>
          <p:nvPr>
            <p:ph type="title"/>
          </p:nvPr>
        </p:nvSpPr>
        <p:spPr/>
        <p:txBody>
          <a:bodyPr>
            <a:normAutofit/>
          </a:bodyPr>
          <a:lstStyle/>
          <a:p>
            <a:pPr algn="ctr"/>
            <a:r>
              <a:rPr lang="en-US" sz="4800" dirty="0"/>
              <a:t>Decision: Solution 2</a:t>
            </a:r>
          </a:p>
        </p:txBody>
      </p:sp>
      <p:sp>
        <p:nvSpPr>
          <p:cNvPr id="3" name="Content Placeholder 2">
            <a:extLst>
              <a:ext uri="{FF2B5EF4-FFF2-40B4-BE49-F238E27FC236}">
                <a16:creationId xmlns:a16="http://schemas.microsoft.com/office/drawing/2014/main" id="{2D66FFCE-5045-41FA-9F00-03BAD3465EED}"/>
              </a:ext>
            </a:extLst>
          </p:cNvPr>
          <p:cNvSpPr>
            <a:spLocks noGrp="1"/>
          </p:cNvSpPr>
          <p:nvPr>
            <p:ph idx="1"/>
          </p:nvPr>
        </p:nvSpPr>
        <p:spPr/>
        <p:txBody>
          <a:bodyPr>
            <a:normAutofit fontScale="92500" lnSpcReduction="10000"/>
          </a:bodyPr>
          <a:lstStyle/>
          <a:p>
            <a:r>
              <a:rPr lang="en-US" sz="2800" dirty="0"/>
              <a:t>Although slightly more complex and resource intensive, solution 2 seems to be the better of the two solutions. </a:t>
            </a:r>
          </a:p>
          <a:p>
            <a:r>
              <a:rPr lang="en-US" sz="2800" dirty="0"/>
              <a:t>The pros from using solution 2, in the form of time saved, far outweigh its cons. </a:t>
            </a:r>
          </a:p>
          <a:p>
            <a:r>
              <a:rPr lang="en-US" sz="2800" dirty="0"/>
              <a:t>Solution 1 is overall less adaptable to certain scenarios that could arise. For example, if boxes are spaced apart by a considerable amount on average, the car will spend an unnecessary amount of time stopping to scan empty space.  Also, being reliant on an average box length isn’t the best. Boxes, such as the ones used by shippers, can vary significantly in length.</a:t>
            </a:r>
          </a:p>
        </p:txBody>
      </p:sp>
    </p:spTree>
    <p:extLst>
      <p:ext uri="{BB962C8B-B14F-4D97-AF65-F5344CB8AC3E}">
        <p14:creationId xmlns:p14="http://schemas.microsoft.com/office/powerpoint/2010/main" val="227488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5917-FA1B-48F2-B64A-2E8D4B148F3E}"/>
              </a:ext>
            </a:extLst>
          </p:cNvPr>
          <p:cNvSpPr>
            <a:spLocks noGrp="1"/>
          </p:cNvSpPr>
          <p:nvPr>
            <p:ph type="title"/>
          </p:nvPr>
        </p:nvSpPr>
        <p:spPr>
          <a:xfrm>
            <a:off x="581192" y="702156"/>
            <a:ext cx="11029616" cy="1013800"/>
          </a:xfrm>
        </p:spPr>
        <p:txBody>
          <a:bodyPr>
            <a:normAutofit/>
          </a:bodyPr>
          <a:lstStyle/>
          <a:p>
            <a:pPr algn="ctr"/>
            <a:r>
              <a:rPr lang="en-US" sz="4800"/>
              <a:t>DESIGN</a:t>
            </a:r>
            <a:endParaRPr lang="en-US" sz="4800" dirty="0"/>
          </a:p>
        </p:txBody>
      </p:sp>
      <p:pic>
        <p:nvPicPr>
          <p:cNvPr id="8" name="Content Placeholder 7">
            <a:extLst>
              <a:ext uri="{FF2B5EF4-FFF2-40B4-BE49-F238E27FC236}">
                <a16:creationId xmlns:a16="http://schemas.microsoft.com/office/drawing/2014/main" id="{BDDF78C5-6822-46D6-AD03-5D21E67A4BE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2475" y="2615379"/>
            <a:ext cx="5276947" cy="3047437"/>
          </a:xfrm>
          <a:effectLst>
            <a:glow rad="127000">
              <a:schemeClr val="accent1">
                <a:alpha val="0"/>
              </a:schemeClr>
            </a:glow>
            <a:softEdge rad="228600"/>
          </a:effectLst>
        </p:spPr>
      </p:pic>
      <p:pic>
        <p:nvPicPr>
          <p:cNvPr id="10" name="Picture 9">
            <a:extLst>
              <a:ext uri="{FF2B5EF4-FFF2-40B4-BE49-F238E27FC236}">
                <a16:creationId xmlns:a16="http://schemas.microsoft.com/office/drawing/2014/main" id="{61E84F4D-9E2E-4719-9A4A-9D0E1126A41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968846" y="2477727"/>
            <a:ext cx="4641962" cy="3481471"/>
          </a:xfrm>
          <a:prstGeom prst="rect">
            <a:avLst/>
          </a:prstGeom>
          <a:effectLst>
            <a:softEdge rad="584200"/>
          </a:effectLst>
        </p:spPr>
      </p:pic>
    </p:spTree>
    <p:extLst>
      <p:ext uri="{BB962C8B-B14F-4D97-AF65-F5344CB8AC3E}">
        <p14:creationId xmlns:p14="http://schemas.microsoft.com/office/powerpoint/2010/main" val="412290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02C7-6330-4448-95D7-F0BB588BE707}"/>
              </a:ext>
            </a:extLst>
          </p:cNvPr>
          <p:cNvSpPr>
            <a:spLocks noGrp="1"/>
          </p:cNvSpPr>
          <p:nvPr>
            <p:ph type="title"/>
          </p:nvPr>
        </p:nvSpPr>
        <p:spPr/>
        <p:txBody>
          <a:bodyPr>
            <a:normAutofit/>
          </a:bodyPr>
          <a:lstStyle/>
          <a:p>
            <a:pPr algn="ctr"/>
            <a:r>
              <a:rPr lang="en-US" sz="4800" dirty="0"/>
              <a:t>Features / operations</a:t>
            </a:r>
          </a:p>
        </p:txBody>
      </p:sp>
      <p:sp>
        <p:nvSpPr>
          <p:cNvPr id="3" name="Content Placeholder 2">
            <a:extLst>
              <a:ext uri="{FF2B5EF4-FFF2-40B4-BE49-F238E27FC236}">
                <a16:creationId xmlns:a16="http://schemas.microsoft.com/office/drawing/2014/main" id="{718C02BC-7661-44D7-96A6-6F8F93EB6133}"/>
              </a:ext>
            </a:extLst>
          </p:cNvPr>
          <p:cNvSpPr>
            <a:spLocks noGrp="1"/>
          </p:cNvSpPr>
          <p:nvPr>
            <p:ph idx="1"/>
          </p:nvPr>
        </p:nvSpPr>
        <p:spPr/>
        <p:txBody>
          <a:bodyPr>
            <a:noAutofit/>
          </a:bodyPr>
          <a:lstStyle/>
          <a:p>
            <a:r>
              <a:rPr lang="en-US" sz="3600" dirty="0"/>
              <a:t>Scan for boxes in a single direction while moving forward continuously</a:t>
            </a:r>
          </a:p>
          <a:p>
            <a:r>
              <a:rPr lang="en-US" sz="3600" dirty="0"/>
              <a:t>Approach each box and output a “Found” message when located</a:t>
            </a:r>
          </a:p>
          <a:p>
            <a:r>
              <a:rPr lang="en-US" sz="3600" dirty="0"/>
              <a:t>Turn around and scan for boxes on the other side</a:t>
            </a:r>
          </a:p>
          <a:p>
            <a:r>
              <a:rPr lang="en-US" sz="3600" dirty="0"/>
              <a:t>Count total number of boxes found</a:t>
            </a:r>
          </a:p>
        </p:txBody>
      </p:sp>
    </p:spTree>
    <p:extLst>
      <p:ext uri="{BB962C8B-B14F-4D97-AF65-F5344CB8AC3E}">
        <p14:creationId xmlns:p14="http://schemas.microsoft.com/office/powerpoint/2010/main" val="244653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3CCF-9F32-4F52-BCC3-51BFD5E6630E}"/>
              </a:ext>
            </a:extLst>
          </p:cNvPr>
          <p:cNvSpPr>
            <a:spLocks noGrp="1"/>
          </p:cNvSpPr>
          <p:nvPr>
            <p:ph type="title"/>
          </p:nvPr>
        </p:nvSpPr>
        <p:spPr/>
        <p:txBody>
          <a:bodyPr>
            <a:normAutofit/>
          </a:bodyPr>
          <a:lstStyle/>
          <a:p>
            <a:pPr algn="ctr"/>
            <a:r>
              <a:rPr lang="en-US" sz="4800" dirty="0"/>
              <a:t>Process Diagram</a:t>
            </a:r>
          </a:p>
        </p:txBody>
      </p:sp>
      <p:sp>
        <p:nvSpPr>
          <p:cNvPr id="3" name="Content Placeholder 2">
            <a:extLst>
              <a:ext uri="{FF2B5EF4-FFF2-40B4-BE49-F238E27FC236}">
                <a16:creationId xmlns:a16="http://schemas.microsoft.com/office/drawing/2014/main" id="{58C98DFF-7260-4484-B246-A57B99CB729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076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A510-4DB5-4564-BD31-C54CCD64FBB7}"/>
              </a:ext>
            </a:extLst>
          </p:cNvPr>
          <p:cNvSpPr>
            <a:spLocks noGrp="1"/>
          </p:cNvSpPr>
          <p:nvPr>
            <p:ph type="title"/>
          </p:nvPr>
        </p:nvSpPr>
        <p:spPr/>
        <p:txBody>
          <a:bodyPr>
            <a:normAutofit/>
          </a:bodyPr>
          <a:lstStyle/>
          <a:p>
            <a:pPr algn="ctr"/>
            <a:r>
              <a:rPr lang="en-US" sz="4800" dirty="0"/>
              <a:t>Pseudocode</a:t>
            </a:r>
          </a:p>
        </p:txBody>
      </p:sp>
      <p:sp>
        <p:nvSpPr>
          <p:cNvPr id="3" name="Content Placeholder 2">
            <a:extLst>
              <a:ext uri="{FF2B5EF4-FFF2-40B4-BE49-F238E27FC236}">
                <a16:creationId xmlns:a16="http://schemas.microsoft.com/office/drawing/2014/main" id="{DF96E016-BA65-4EFF-B68E-7A337C160B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856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0905-E901-4BCF-97BB-0A8DD12B50E3}"/>
              </a:ext>
            </a:extLst>
          </p:cNvPr>
          <p:cNvSpPr>
            <a:spLocks noGrp="1"/>
          </p:cNvSpPr>
          <p:nvPr>
            <p:ph type="title"/>
          </p:nvPr>
        </p:nvSpPr>
        <p:spPr/>
        <p:txBody>
          <a:bodyPr>
            <a:normAutofit/>
          </a:bodyPr>
          <a:lstStyle/>
          <a:p>
            <a:pPr algn="ctr"/>
            <a:r>
              <a:rPr lang="en-US" sz="4800" dirty="0"/>
              <a:t>Progress</a:t>
            </a:r>
          </a:p>
        </p:txBody>
      </p:sp>
      <p:pic>
        <p:nvPicPr>
          <p:cNvPr id="5" name="Content Placeholder 4">
            <a:extLst>
              <a:ext uri="{FF2B5EF4-FFF2-40B4-BE49-F238E27FC236}">
                <a16:creationId xmlns:a16="http://schemas.microsoft.com/office/drawing/2014/main" id="{82A450D3-8E69-41B0-A081-C2AA0C4DD45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7922" y="2210562"/>
            <a:ext cx="4729316" cy="4019918"/>
          </a:xfrm>
          <a:effectLst>
            <a:softEdge rad="304800"/>
          </a:effectLst>
        </p:spPr>
      </p:pic>
      <p:pic>
        <p:nvPicPr>
          <p:cNvPr id="9" name="Picture 8">
            <a:extLst>
              <a:ext uri="{FF2B5EF4-FFF2-40B4-BE49-F238E27FC236}">
                <a16:creationId xmlns:a16="http://schemas.microsoft.com/office/drawing/2014/main" id="{D36FD796-5DAF-496C-BF4C-D085A548AD0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280481" y="2444108"/>
            <a:ext cx="3943350" cy="3552825"/>
          </a:xfrm>
          <a:prstGeom prst="rect">
            <a:avLst/>
          </a:prstGeom>
        </p:spPr>
      </p:pic>
    </p:spTree>
    <p:extLst>
      <p:ext uri="{BB962C8B-B14F-4D97-AF65-F5344CB8AC3E}">
        <p14:creationId xmlns:p14="http://schemas.microsoft.com/office/powerpoint/2010/main" val="23697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2551-21FD-4F70-8359-0419B4F28CCA}"/>
              </a:ext>
            </a:extLst>
          </p:cNvPr>
          <p:cNvSpPr>
            <a:spLocks noGrp="1"/>
          </p:cNvSpPr>
          <p:nvPr>
            <p:ph type="title"/>
          </p:nvPr>
        </p:nvSpPr>
        <p:spPr/>
        <p:txBody>
          <a:bodyPr>
            <a:normAutofit/>
          </a:bodyPr>
          <a:lstStyle/>
          <a:p>
            <a:pPr algn="ctr"/>
            <a:r>
              <a:rPr lang="en-US" sz="4800" dirty="0"/>
              <a:t>Resources Needed</a:t>
            </a:r>
          </a:p>
        </p:txBody>
      </p:sp>
      <p:sp>
        <p:nvSpPr>
          <p:cNvPr id="3" name="Content Placeholder 2">
            <a:extLst>
              <a:ext uri="{FF2B5EF4-FFF2-40B4-BE49-F238E27FC236}">
                <a16:creationId xmlns:a16="http://schemas.microsoft.com/office/drawing/2014/main" id="{EA192B9C-2351-4FBD-9F98-19C9FBA83ECB}"/>
              </a:ext>
            </a:extLst>
          </p:cNvPr>
          <p:cNvSpPr>
            <a:spLocks noGrp="1"/>
          </p:cNvSpPr>
          <p:nvPr>
            <p:ph idx="1"/>
          </p:nvPr>
        </p:nvSpPr>
        <p:spPr>
          <a:xfrm>
            <a:off x="581193" y="2477541"/>
            <a:ext cx="11029615" cy="3678303"/>
          </a:xfrm>
        </p:spPr>
        <p:txBody>
          <a:bodyPr/>
          <a:lstStyle/>
          <a:p>
            <a:r>
              <a:rPr lang="en-US" sz="3600" dirty="0" err="1"/>
              <a:t>GoPiGo</a:t>
            </a:r>
            <a:r>
              <a:rPr lang="en-US" sz="3600" dirty="0"/>
              <a:t> with Raspberry Pi</a:t>
            </a:r>
          </a:p>
          <a:p>
            <a:r>
              <a:rPr lang="en-US" sz="3600" dirty="0"/>
              <a:t>Ultrasonic Sensor</a:t>
            </a:r>
          </a:p>
          <a:p>
            <a:r>
              <a:rPr lang="en-US" sz="3600" dirty="0"/>
              <a:t>Objects to locate (Boxes)</a:t>
            </a:r>
          </a:p>
          <a:p>
            <a:r>
              <a:rPr lang="en-US" sz="3600" dirty="0"/>
              <a:t>Functional program to run</a:t>
            </a:r>
          </a:p>
          <a:p>
            <a:r>
              <a:rPr lang="en-US" sz="3600" dirty="0"/>
              <a:t>Users</a:t>
            </a:r>
          </a:p>
          <a:p>
            <a:endParaRPr lang="en-US" dirty="0"/>
          </a:p>
        </p:txBody>
      </p:sp>
    </p:spTree>
    <p:extLst>
      <p:ext uri="{BB962C8B-B14F-4D97-AF65-F5344CB8AC3E}">
        <p14:creationId xmlns:p14="http://schemas.microsoft.com/office/powerpoint/2010/main" val="62197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FEE0-32CD-46B2-8F94-6EFBBA5C9262}"/>
              </a:ext>
            </a:extLst>
          </p:cNvPr>
          <p:cNvSpPr>
            <a:spLocks noGrp="1"/>
          </p:cNvSpPr>
          <p:nvPr>
            <p:ph type="title"/>
          </p:nvPr>
        </p:nvSpPr>
        <p:spPr/>
        <p:txBody>
          <a:bodyPr>
            <a:normAutofit/>
          </a:bodyPr>
          <a:lstStyle/>
          <a:p>
            <a:pPr algn="ctr"/>
            <a:r>
              <a:rPr lang="en-US" sz="4800" dirty="0"/>
              <a:t>Functional Requirements</a:t>
            </a:r>
          </a:p>
        </p:txBody>
      </p:sp>
      <p:sp>
        <p:nvSpPr>
          <p:cNvPr id="3" name="Content Placeholder 2">
            <a:extLst>
              <a:ext uri="{FF2B5EF4-FFF2-40B4-BE49-F238E27FC236}">
                <a16:creationId xmlns:a16="http://schemas.microsoft.com/office/drawing/2014/main" id="{25B106DD-5820-4322-9F8A-4643EFC1CF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8209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8B78-B323-4E67-B0A7-75707191951E}"/>
              </a:ext>
            </a:extLst>
          </p:cNvPr>
          <p:cNvSpPr>
            <a:spLocks noGrp="1"/>
          </p:cNvSpPr>
          <p:nvPr>
            <p:ph type="title"/>
          </p:nvPr>
        </p:nvSpPr>
        <p:spPr/>
        <p:txBody>
          <a:bodyPr>
            <a:normAutofit/>
          </a:bodyPr>
          <a:lstStyle/>
          <a:p>
            <a:pPr algn="ctr"/>
            <a:r>
              <a:rPr lang="en-US" sz="4800" dirty="0"/>
              <a:t>Initial user requirements</a:t>
            </a:r>
          </a:p>
        </p:txBody>
      </p:sp>
      <p:sp>
        <p:nvSpPr>
          <p:cNvPr id="3" name="Content Placeholder 2">
            <a:extLst>
              <a:ext uri="{FF2B5EF4-FFF2-40B4-BE49-F238E27FC236}">
                <a16:creationId xmlns:a16="http://schemas.microsoft.com/office/drawing/2014/main" id="{62B216A9-0812-4269-8A47-D58BA504E3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3042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9217-E67A-4C8A-A275-81348852A388}"/>
              </a:ext>
            </a:extLst>
          </p:cNvPr>
          <p:cNvSpPr>
            <a:spLocks noGrp="1"/>
          </p:cNvSpPr>
          <p:nvPr>
            <p:ph type="title"/>
          </p:nvPr>
        </p:nvSpPr>
        <p:spPr/>
        <p:txBody>
          <a:bodyPr>
            <a:normAutofit/>
          </a:bodyPr>
          <a:lstStyle/>
          <a:p>
            <a:pPr algn="ctr"/>
            <a:r>
              <a:rPr lang="en-US" sz="4800" dirty="0"/>
              <a:t>Future plans / ideas</a:t>
            </a:r>
          </a:p>
        </p:txBody>
      </p:sp>
      <p:pic>
        <p:nvPicPr>
          <p:cNvPr id="5" name="Content Placeholder 4">
            <a:extLst>
              <a:ext uri="{FF2B5EF4-FFF2-40B4-BE49-F238E27FC236}">
                <a16:creationId xmlns:a16="http://schemas.microsoft.com/office/drawing/2014/main" id="{2B779EA3-CFE4-42AD-89A8-0084392BD13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5405" y="2238319"/>
            <a:ext cx="11116326" cy="3700365"/>
          </a:xfrm>
          <a:effectLst>
            <a:softEdge rad="127000"/>
          </a:effectLst>
        </p:spPr>
      </p:pic>
    </p:spTree>
    <p:extLst>
      <p:ext uri="{BB962C8B-B14F-4D97-AF65-F5344CB8AC3E}">
        <p14:creationId xmlns:p14="http://schemas.microsoft.com/office/powerpoint/2010/main" val="113929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DA5E-A743-407E-9F2D-57064BD20A90}"/>
              </a:ext>
            </a:extLst>
          </p:cNvPr>
          <p:cNvSpPr>
            <a:spLocks noGrp="1"/>
          </p:cNvSpPr>
          <p:nvPr>
            <p:ph type="title"/>
          </p:nvPr>
        </p:nvSpPr>
        <p:spPr/>
        <p:txBody>
          <a:bodyPr>
            <a:normAutofit/>
          </a:bodyPr>
          <a:lstStyle/>
          <a:p>
            <a:pPr algn="ctr"/>
            <a:r>
              <a:rPr lang="en-US" sz="4800" dirty="0"/>
              <a:t>Problems / Goal</a:t>
            </a:r>
          </a:p>
        </p:txBody>
      </p:sp>
      <p:sp>
        <p:nvSpPr>
          <p:cNvPr id="3" name="Content Placeholder 2">
            <a:extLst>
              <a:ext uri="{FF2B5EF4-FFF2-40B4-BE49-F238E27FC236}">
                <a16:creationId xmlns:a16="http://schemas.microsoft.com/office/drawing/2014/main" id="{A8BD239A-2F06-4CC8-951C-99AB26D9053A}"/>
              </a:ext>
            </a:extLst>
          </p:cNvPr>
          <p:cNvSpPr>
            <a:spLocks noGrp="1"/>
          </p:cNvSpPr>
          <p:nvPr>
            <p:ph idx="1"/>
          </p:nvPr>
        </p:nvSpPr>
        <p:spPr>
          <a:xfrm>
            <a:off x="581192" y="1887794"/>
            <a:ext cx="11029615" cy="4970206"/>
          </a:xfrm>
        </p:spPr>
        <p:txBody>
          <a:bodyPr>
            <a:normAutofit lnSpcReduction="10000"/>
          </a:bodyPr>
          <a:lstStyle/>
          <a:p>
            <a:endParaRPr lang="en-US" dirty="0"/>
          </a:p>
          <a:p>
            <a:r>
              <a:rPr lang="en-US" sz="2800" dirty="0"/>
              <a:t>A simple obstacle avoider/locator in the form of a box locator can serve many purposes, from being an underlying component for simple, interactive games, to helping improve the efficiency and effectiveness of business operations.</a:t>
            </a:r>
          </a:p>
          <a:p>
            <a:r>
              <a:rPr lang="en-US" sz="2800" dirty="0"/>
              <a:t>Some children often have a difficult time interacting with others.  A </a:t>
            </a:r>
            <a:r>
              <a:rPr lang="en-US" sz="2800" dirty="0" err="1"/>
              <a:t>GoPiGo</a:t>
            </a:r>
            <a:r>
              <a:rPr lang="en-US" sz="2800" dirty="0"/>
              <a:t> can be a useful and interactive tool for children who are typically reserved.  Therefore, we can develop a program or game which allows the child to use the robot in an interactive way.  With an obstacle avoider/locator, this can be as simple as an object-finding game, as complex as a maze-solving game, and more. </a:t>
            </a:r>
          </a:p>
          <a:p>
            <a:endParaRPr lang="en-US" dirty="0"/>
          </a:p>
          <a:p>
            <a:endParaRPr lang="en-US" dirty="0"/>
          </a:p>
        </p:txBody>
      </p:sp>
    </p:spTree>
    <p:extLst>
      <p:ext uri="{BB962C8B-B14F-4D97-AF65-F5344CB8AC3E}">
        <p14:creationId xmlns:p14="http://schemas.microsoft.com/office/powerpoint/2010/main" val="2258850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CD92-5F9C-47D5-ACBE-66F10599668C}"/>
              </a:ext>
            </a:extLst>
          </p:cNvPr>
          <p:cNvSpPr>
            <a:spLocks noGrp="1"/>
          </p:cNvSpPr>
          <p:nvPr>
            <p:ph type="title"/>
          </p:nvPr>
        </p:nvSpPr>
        <p:spPr/>
        <p:txBody>
          <a:bodyPr>
            <a:normAutofit/>
          </a:bodyPr>
          <a:lstStyle/>
          <a:p>
            <a:pPr algn="ctr"/>
            <a:r>
              <a:rPr lang="en-US" sz="4800" dirty="0"/>
              <a:t>Future plans / Ideas</a:t>
            </a:r>
          </a:p>
        </p:txBody>
      </p:sp>
      <p:sp>
        <p:nvSpPr>
          <p:cNvPr id="3" name="Content Placeholder 2">
            <a:extLst>
              <a:ext uri="{FF2B5EF4-FFF2-40B4-BE49-F238E27FC236}">
                <a16:creationId xmlns:a16="http://schemas.microsoft.com/office/drawing/2014/main" id="{9B64DB53-72A5-4F94-9E38-67B63C0D7B2A}"/>
              </a:ext>
            </a:extLst>
          </p:cNvPr>
          <p:cNvSpPr>
            <a:spLocks noGrp="1"/>
          </p:cNvSpPr>
          <p:nvPr>
            <p:ph idx="1"/>
          </p:nvPr>
        </p:nvSpPr>
        <p:spPr/>
        <p:txBody>
          <a:bodyPr>
            <a:normAutofit lnSpcReduction="10000"/>
          </a:bodyPr>
          <a:lstStyle/>
          <a:p>
            <a:r>
              <a:rPr lang="en-US" sz="3200" dirty="0"/>
              <a:t>Create an interactive game that makes use of the program’s functionality</a:t>
            </a:r>
          </a:p>
          <a:p>
            <a:r>
              <a:rPr lang="en-US" sz="3200" dirty="0"/>
              <a:t>Solve object identification and stacked object issues</a:t>
            </a:r>
          </a:p>
          <a:p>
            <a:r>
              <a:rPr lang="en-US" sz="3200" dirty="0"/>
              <a:t>Integrate a barcode scanner for object identification</a:t>
            </a:r>
          </a:p>
          <a:p>
            <a:r>
              <a:rPr lang="en-US" sz="3200" dirty="0"/>
              <a:t>Improve obstacle avoider to create a pathfinder/maze solver</a:t>
            </a:r>
          </a:p>
          <a:p>
            <a:r>
              <a:rPr lang="en-US" sz="3200" dirty="0"/>
              <a:t>Allow for two </a:t>
            </a:r>
            <a:r>
              <a:rPr lang="en-US" sz="3200" dirty="0" err="1"/>
              <a:t>GoPiGo</a:t>
            </a:r>
            <a:r>
              <a:rPr lang="en-US" sz="3200" dirty="0"/>
              <a:t> cars to scan either side simultaneously</a:t>
            </a:r>
          </a:p>
          <a:p>
            <a:endParaRPr lang="en-US" dirty="0"/>
          </a:p>
        </p:txBody>
      </p:sp>
    </p:spTree>
    <p:extLst>
      <p:ext uri="{BB962C8B-B14F-4D97-AF65-F5344CB8AC3E}">
        <p14:creationId xmlns:p14="http://schemas.microsoft.com/office/powerpoint/2010/main" val="356066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0A35-3B33-4765-B769-2E66D43F2CDC}"/>
              </a:ext>
            </a:extLst>
          </p:cNvPr>
          <p:cNvSpPr>
            <a:spLocks noGrp="1"/>
          </p:cNvSpPr>
          <p:nvPr>
            <p:ph type="title"/>
          </p:nvPr>
        </p:nvSpPr>
        <p:spPr/>
        <p:txBody>
          <a:bodyPr>
            <a:normAutofit/>
          </a:bodyPr>
          <a:lstStyle/>
          <a:p>
            <a:pPr algn="ctr"/>
            <a:r>
              <a:rPr lang="en-US" sz="4800" dirty="0"/>
              <a:t>Problems / Goal</a:t>
            </a:r>
          </a:p>
        </p:txBody>
      </p:sp>
      <p:sp>
        <p:nvSpPr>
          <p:cNvPr id="3" name="Content Placeholder 2">
            <a:extLst>
              <a:ext uri="{FF2B5EF4-FFF2-40B4-BE49-F238E27FC236}">
                <a16:creationId xmlns:a16="http://schemas.microsoft.com/office/drawing/2014/main" id="{E2D61A1F-78AB-4FC4-BBEF-AEEA27C07F5F}"/>
              </a:ext>
            </a:extLst>
          </p:cNvPr>
          <p:cNvSpPr>
            <a:spLocks noGrp="1"/>
          </p:cNvSpPr>
          <p:nvPr>
            <p:ph idx="1"/>
          </p:nvPr>
        </p:nvSpPr>
        <p:spPr>
          <a:xfrm>
            <a:off x="581192" y="2180496"/>
            <a:ext cx="11029615" cy="4505439"/>
          </a:xfrm>
        </p:spPr>
        <p:txBody>
          <a:bodyPr>
            <a:noAutofit/>
          </a:bodyPr>
          <a:lstStyle/>
          <a:p>
            <a:r>
              <a:rPr lang="en-US" sz="2400" dirty="0"/>
              <a:t>When dealing with large organizations, such as UPS, FedEx, and USPS, package organization is key to operational success. When boxes are misplaced, packages get sent to the wrong address, get stuck in transit for longer than necessary, or worse, go into a big black hole never to be seen again.  All of these scenarios have something in common, they cut into the bottom line. Most of these companies have policies in place that state if a package doesn’t arrive on time, shipping fees will be refunded. </a:t>
            </a:r>
          </a:p>
          <a:p>
            <a:r>
              <a:rPr lang="en-US" sz="2400" dirty="0"/>
              <a:t>Our goal for this project is to begin the steps of creating a piece of technology that could solve some of these problems, by turning our </a:t>
            </a:r>
            <a:r>
              <a:rPr lang="en-US" sz="2400" dirty="0" err="1"/>
              <a:t>GoPiGo</a:t>
            </a:r>
            <a:r>
              <a:rPr lang="en-US" sz="2400" dirty="0"/>
              <a:t> into an automated object locator.  Hopefully, that location data could then be used by other technologies to identify the objects, and even move them to the appropriate places. This would allow for nearly unlimited application in both business and entertainment settings.</a:t>
            </a:r>
          </a:p>
        </p:txBody>
      </p:sp>
    </p:spTree>
    <p:extLst>
      <p:ext uri="{BB962C8B-B14F-4D97-AF65-F5344CB8AC3E}">
        <p14:creationId xmlns:p14="http://schemas.microsoft.com/office/powerpoint/2010/main" val="39419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D54F-926F-4385-B886-CA429B69AB45}"/>
              </a:ext>
            </a:extLst>
          </p:cNvPr>
          <p:cNvSpPr>
            <a:spLocks noGrp="1"/>
          </p:cNvSpPr>
          <p:nvPr>
            <p:ph type="title"/>
          </p:nvPr>
        </p:nvSpPr>
        <p:spPr/>
        <p:txBody>
          <a:bodyPr>
            <a:normAutofit/>
          </a:bodyPr>
          <a:lstStyle/>
          <a:p>
            <a:pPr algn="ctr"/>
            <a:r>
              <a:rPr lang="en-US" sz="4800" dirty="0"/>
              <a:t>Objectives</a:t>
            </a:r>
          </a:p>
        </p:txBody>
      </p:sp>
      <p:sp>
        <p:nvSpPr>
          <p:cNvPr id="3" name="Content Placeholder 2">
            <a:extLst>
              <a:ext uri="{FF2B5EF4-FFF2-40B4-BE49-F238E27FC236}">
                <a16:creationId xmlns:a16="http://schemas.microsoft.com/office/drawing/2014/main" id="{89A39525-B933-45CA-A36D-9CD98C1699A4}"/>
              </a:ext>
            </a:extLst>
          </p:cNvPr>
          <p:cNvSpPr>
            <a:spLocks noGrp="1"/>
          </p:cNvSpPr>
          <p:nvPr>
            <p:ph idx="1"/>
          </p:nvPr>
        </p:nvSpPr>
        <p:spPr>
          <a:xfrm>
            <a:off x="581192" y="2595716"/>
            <a:ext cx="11029615" cy="4262284"/>
          </a:xfrm>
        </p:spPr>
        <p:txBody>
          <a:bodyPr>
            <a:normAutofit lnSpcReduction="10000"/>
          </a:bodyPr>
          <a:lstStyle/>
          <a:p>
            <a:r>
              <a:rPr lang="en-US" sz="2800" dirty="0"/>
              <a:t>Design a program which will allow a </a:t>
            </a:r>
            <a:r>
              <a:rPr lang="en-US" sz="2800" dirty="0" err="1"/>
              <a:t>GoPiGo</a:t>
            </a:r>
            <a:r>
              <a:rPr lang="en-US" sz="2800" dirty="0"/>
              <a:t> to locate multiple boxes along a path. Locate the boxes in the quickest time possible. Time is money.</a:t>
            </a:r>
          </a:p>
          <a:p>
            <a:r>
              <a:rPr lang="en-US" sz="2800" dirty="0"/>
              <a:t>Avoid any possible collisions.</a:t>
            </a:r>
          </a:p>
          <a:p>
            <a:r>
              <a:rPr lang="en-US" sz="2800" dirty="0"/>
              <a:t>Structure program in a way that allows for the future addition of components, such as more complex interaction, added gaming functionality, or a bar code readers to utilize the box locations.</a:t>
            </a:r>
          </a:p>
          <a:p>
            <a:r>
              <a:rPr lang="en-US" sz="2800" dirty="0"/>
              <a:t>Open the door for interaction between children and the </a:t>
            </a:r>
            <a:r>
              <a:rPr lang="en-US" sz="2800" dirty="0" err="1"/>
              <a:t>GoPiGo</a:t>
            </a:r>
            <a:r>
              <a:rPr lang="en-US" sz="2800" dirty="0"/>
              <a:t>, in the form of responsive programming.</a:t>
            </a:r>
          </a:p>
          <a:p>
            <a:endParaRPr lang="en-US" dirty="0"/>
          </a:p>
          <a:p>
            <a:endParaRPr lang="en-US" dirty="0"/>
          </a:p>
        </p:txBody>
      </p:sp>
    </p:spTree>
    <p:extLst>
      <p:ext uri="{BB962C8B-B14F-4D97-AF65-F5344CB8AC3E}">
        <p14:creationId xmlns:p14="http://schemas.microsoft.com/office/powerpoint/2010/main" val="262845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A743-4CB1-45D8-8BE6-1FD7D5DA26E5}"/>
              </a:ext>
            </a:extLst>
          </p:cNvPr>
          <p:cNvSpPr>
            <a:spLocks noGrp="1"/>
          </p:cNvSpPr>
          <p:nvPr>
            <p:ph type="title"/>
          </p:nvPr>
        </p:nvSpPr>
        <p:spPr>
          <a:xfrm>
            <a:off x="548640" y="729658"/>
            <a:ext cx="11029616" cy="1079477"/>
          </a:xfrm>
        </p:spPr>
        <p:txBody>
          <a:bodyPr tIns="182880">
            <a:normAutofit/>
          </a:bodyPr>
          <a:lstStyle/>
          <a:p>
            <a:pPr algn="ctr"/>
            <a:r>
              <a:rPr lang="en-US" sz="4800" dirty="0"/>
              <a:t>Solutions</a:t>
            </a:r>
          </a:p>
        </p:txBody>
      </p:sp>
      <p:pic>
        <p:nvPicPr>
          <p:cNvPr id="5" name="Picture 4">
            <a:extLst>
              <a:ext uri="{FF2B5EF4-FFF2-40B4-BE49-F238E27FC236}">
                <a16:creationId xmlns:a16="http://schemas.microsoft.com/office/drawing/2014/main" id="{5C469D4A-35C2-4D41-AD21-054C75857D6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55750" y="1990030"/>
            <a:ext cx="3994354" cy="4315802"/>
          </a:xfrm>
          <a:prstGeom prst="rect">
            <a:avLst/>
          </a:prstGeom>
        </p:spPr>
      </p:pic>
      <p:pic>
        <p:nvPicPr>
          <p:cNvPr id="7" name="Picture 6">
            <a:extLst>
              <a:ext uri="{FF2B5EF4-FFF2-40B4-BE49-F238E27FC236}">
                <a16:creationId xmlns:a16="http://schemas.microsoft.com/office/drawing/2014/main" id="{BDDEE783-2CD0-4CF6-AE54-013752EE4AF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39074" y="1945862"/>
            <a:ext cx="2554605" cy="4404139"/>
          </a:xfrm>
          <a:prstGeom prst="rect">
            <a:avLst/>
          </a:prstGeom>
        </p:spPr>
      </p:pic>
    </p:spTree>
    <p:extLst>
      <p:ext uri="{BB962C8B-B14F-4D97-AF65-F5344CB8AC3E}">
        <p14:creationId xmlns:p14="http://schemas.microsoft.com/office/powerpoint/2010/main" val="71736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EAFC-58C9-40C2-A391-A8A0C9EE53BE}"/>
              </a:ext>
            </a:extLst>
          </p:cNvPr>
          <p:cNvSpPr>
            <a:spLocks noGrp="1"/>
          </p:cNvSpPr>
          <p:nvPr>
            <p:ph type="title"/>
          </p:nvPr>
        </p:nvSpPr>
        <p:spPr/>
        <p:txBody>
          <a:bodyPr>
            <a:normAutofit/>
          </a:bodyPr>
          <a:lstStyle/>
          <a:p>
            <a:pPr algn="ctr"/>
            <a:r>
              <a:rPr lang="en-US" sz="4800" dirty="0"/>
              <a:t>Alternative solutions</a:t>
            </a:r>
          </a:p>
        </p:txBody>
      </p:sp>
      <p:sp>
        <p:nvSpPr>
          <p:cNvPr id="3" name="Content Placeholder 2">
            <a:extLst>
              <a:ext uri="{FF2B5EF4-FFF2-40B4-BE49-F238E27FC236}">
                <a16:creationId xmlns:a16="http://schemas.microsoft.com/office/drawing/2014/main" id="{D4674B82-B138-46B7-BAA1-4634BF35BDBA}"/>
              </a:ext>
            </a:extLst>
          </p:cNvPr>
          <p:cNvSpPr>
            <a:spLocks noGrp="1"/>
          </p:cNvSpPr>
          <p:nvPr>
            <p:ph idx="1"/>
          </p:nvPr>
        </p:nvSpPr>
        <p:spPr>
          <a:xfrm>
            <a:off x="581192" y="2180496"/>
            <a:ext cx="11029615" cy="4239969"/>
          </a:xfrm>
        </p:spPr>
        <p:txBody>
          <a:bodyPr>
            <a:normAutofit/>
          </a:bodyPr>
          <a:lstStyle/>
          <a:p>
            <a:r>
              <a:rPr lang="en-US" sz="2400" dirty="0"/>
              <a:t>Solution 1: Car scans left and right and then moves forward a distance that is equal to the average length of a box. If a box is found, that information is made available to the user. This process repeats until the end of the route is reached.</a:t>
            </a:r>
          </a:p>
          <a:p>
            <a:r>
              <a:rPr lang="en-US" sz="2400" dirty="0"/>
              <a:t>Solution 2: The car moves in a continuous manner, while simultaneously scanning for boxes at a rightward diagonal position, followed by a forward position. If a box is detected the car will stop in front of the detected box and that box location will be made available for use. If the end of the route is reached, the car turns around to scan for boxes on its other side.</a:t>
            </a:r>
            <a:br>
              <a:rPr lang="en-US" dirty="0"/>
            </a:br>
            <a:endParaRPr lang="en-US" dirty="0"/>
          </a:p>
        </p:txBody>
      </p:sp>
    </p:spTree>
    <p:extLst>
      <p:ext uri="{BB962C8B-B14F-4D97-AF65-F5344CB8AC3E}">
        <p14:creationId xmlns:p14="http://schemas.microsoft.com/office/powerpoint/2010/main" val="422113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956D-EC0B-4607-B39B-51A53CE020F8}"/>
              </a:ext>
            </a:extLst>
          </p:cNvPr>
          <p:cNvSpPr>
            <a:spLocks noGrp="1"/>
          </p:cNvSpPr>
          <p:nvPr>
            <p:ph type="title"/>
          </p:nvPr>
        </p:nvSpPr>
        <p:spPr/>
        <p:txBody>
          <a:bodyPr>
            <a:normAutofit/>
          </a:bodyPr>
          <a:lstStyle/>
          <a:p>
            <a:pPr algn="ctr"/>
            <a:r>
              <a:rPr lang="en-US" sz="4800" dirty="0"/>
              <a:t>Solution 1</a:t>
            </a:r>
          </a:p>
        </p:txBody>
      </p:sp>
      <p:sp>
        <p:nvSpPr>
          <p:cNvPr id="4" name="Text Placeholder 3">
            <a:extLst>
              <a:ext uri="{FF2B5EF4-FFF2-40B4-BE49-F238E27FC236}">
                <a16:creationId xmlns:a16="http://schemas.microsoft.com/office/drawing/2014/main" id="{D4C35A6B-3D91-4AA7-A362-36AFE2714EC8}"/>
              </a:ext>
            </a:extLst>
          </p:cNvPr>
          <p:cNvSpPr>
            <a:spLocks noGrp="1"/>
          </p:cNvSpPr>
          <p:nvPr>
            <p:ph type="body" idx="1"/>
          </p:nvPr>
        </p:nvSpPr>
        <p:spPr>
          <a:xfrm>
            <a:off x="887219" y="1884802"/>
            <a:ext cx="5087075" cy="536005"/>
          </a:xfrm>
        </p:spPr>
        <p:txBody>
          <a:bodyPr/>
          <a:lstStyle/>
          <a:p>
            <a:r>
              <a:rPr lang="en-US" sz="2800" dirty="0"/>
              <a:t>PROS:</a:t>
            </a:r>
          </a:p>
        </p:txBody>
      </p:sp>
      <p:sp>
        <p:nvSpPr>
          <p:cNvPr id="3" name="Content Placeholder 2">
            <a:extLst>
              <a:ext uri="{FF2B5EF4-FFF2-40B4-BE49-F238E27FC236}">
                <a16:creationId xmlns:a16="http://schemas.microsoft.com/office/drawing/2014/main" id="{C09B8365-4D11-435B-B0C3-9730912F1C67}"/>
              </a:ext>
            </a:extLst>
          </p:cNvPr>
          <p:cNvSpPr>
            <a:spLocks noGrp="1"/>
          </p:cNvSpPr>
          <p:nvPr>
            <p:ph sz="half" idx="2"/>
          </p:nvPr>
        </p:nvSpPr>
        <p:spPr>
          <a:xfrm>
            <a:off x="581191" y="2420807"/>
            <a:ext cx="5393100" cy="2934999"/>
          </a:xfrm>
        </p:spPr>
        <p:txBody>
          <a:bodyPr>
            <a:normAutofit/>
          </a:bodyPr>
          <a:lstStyle/>
          <a:p>
            <a:pPr marL="0" indent="0">
              <a:buNone/>
            </a:pPr>
            <a:endParaRPr lang="en-US" b="1" dirty="0"/>
          </a:p>
          <a:p>
            <a:pPr fontAlgn="base"/>
            <a:r>
              <a:rPr lang="en-US" sz="2600" dirty="0"/>
              <a:t>Simpler to develop</a:t>
            </a:r>
          </a:p>
          <a:p>
            <a:pPr fontAlgn="base"/>
            <a:r>
              <a:rPr lang="en-US" sz="2600" dirty="0"/>
              <a:t>Car has to make only one pass down its route</a:t>
            </a:r>
          </a:p>
          <a:p>
            <a:pPr fontAlgn="base"/>
            <a:r>
              <a:rPr lang="en-US" sz="2600" dirty="0"/>
              <a:t>Less resource intensive</a:t>
            </a:r>
          </a:p>
          <a:p>
            <a:pPr fontAlgn="base"/>
            <a:endParaRPr lang="en-US" sz="2600" dirty="0"/>
          </a:p>
          <a:p>
            <a:pPr fontAlgn="base"/>
            <a:endParaRPr lang="en-US" sz="2600" dirty="0"/>
          </a:p>
        </p:txBody>
      </p:sp>
      <p:sp>
        <p:nvSpPr>
          <p:cNvPr id="5" name="Text Placeholder 4">
            <a:extLst>
              <a:ext uri="{FF2B5EF4-FFF2-40B4-BE49-F238E27FC236}">
                <a16:creationId xmlns:a16="http://schemas.microsoft.com/office/drawing/2014/main" id="{39570A17-5105-4697-8B49-C4BA7B3968B7}"/>
              </a:ext>
            </a:extLst>
          </p:cNvPr>
          <p:cNvSpPr>
            <a:spLocks noGrp="1"/>
          </p:cNvSpPr>
          <p:nvPr>
            <p:ph type="body" sz="quarter" idx="3"/>
          </p:nvPr>
        </p:nvSpPr>
        <p:spPr>
          <a:xfrm>
            <a:off x="6523736" y="1867434"/>
            <a:ext cx="5087073" cy="553373"/>
          </a:xfrm>
        </p:spPr>
        <p:txBody>
          <a:bodyPr/>
          <a:lstStyle/>
          <a:p>
            <a:r>
              <a:rPr lang="en-US" sz="2800" dirty="0"/>
              <a:t>CONS:</a:t>
            </a:r>
          </a:p>
        </p:txBody>
      </p:sp>
      <p:sp>
        <p:nvSpPr>
          <p:cNvPr id="6" name="Content Placeholder 5">
            <a:extLst>
              <a:ext uri="{FF2B5EF4-FFF2-40B4-BE49-F238E27FC236}">
                <a16:creationId xmlns:a16="http://schemas.microsoft.com/office/drawing/2014/main" id="{0E62C324-4649-4418-8C55-D09B51F2CCBD}"/>
              </a:ext>
            </a:extLst>
          </p:cNvPr>
          <p:cNvSpPr>
            <a:spLocks noGrp="1"/>
          </p:cNvSpPr>
          <p:nvPr>
            <p:ph sz="quarter" idx="4"/>
          </p:nvPr>
        </p:nvSpPr>
        <p:spPr>
          <a:xfrm>
            <a:off x="6217706" y="2420807"/>
            <a:ext cx="5393100" cy="3622232"/>
          </a:xfrm>
        </p:spPr>
        <p:txBody>
          <a:bodyPr>
            <a:noAutofit/>
          </a:bodyPr>
          <a:lstStyle/>
          <a:p>
            <a:pPr fontAlgn="base"/>
            <a:r>
              <a:rPr lang="en-US" sz="2000" dirty="0"/>
              <a:t>Car only moves an average box length at a time before stopping to scan</a:t>
            </a:r>
          </a:p>
          <a:p>
            <a:pPr fontAlgn="base"/>
            <a:r>
              <a:rPr lang="en-US" sz="2000" dirty="0"/>
              <a:t>The further apart boxes are, the more time that is wasted scanning empty space. This could lead to this solution being significantly slower than solution 2</a:t>
            </a:r>
          </a:p>
          <a:p>
            <a:pPr fontAlgn="base"/>
            <a:r>
              <a:rPr lang="en-US" sz="2000" dirty="0"/>
              <a:t>Dependent on boxes being a certain average length. If a box length is significantly bigger or smaller than the average box length, boxes could be double counted or missed</a:t>
            </a:r>
          </a:p>
          <a:p>
            <a:pPr fontAlgn="base"/>
            <a:r>
              <a:rPr lang="en-US" sz="2000" dirty="0"/>
              <a:t>Doesn’t account for stacked boxes or objects other than boxes</a:t>
            </a:r>
          </a:p>
        </p:txBody>
      </p:sp>
    </p:spTree>
    <p:extLst>
      <p:ext uri="{BB962C8B-B14F-4D97-AF65-F5344CB8AC3E}">
        <p14:creationId xmlns:p14="http://schemas.microsoft.com/office/powerpoint/2010/main" val="11908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A679-F376-4277-87E1-3D92CFD75AD6}"/>
              </a:ext>
            </a:extLst>
          </p:cNvPr>
          <p:cNvSpPr>
            <a:spLocks noGrp="1"/>
          </p:cNvSpPr>
          <p:nvPr>
            <p:ph type="title"/>
          </p:nvPr>
        </p:nvSpPr>
        <p:spPr/>
        <p:txBody>
          <a:bodyPr>
            <a:normAutofit/>
          </a:bodyPr>
          <a:lstStyle/>
          <a:p>
            <a:pPr algn="ctr"/>
            <a:r>
              <a:rPr lang="en-US" sz="4800" dirty="0"/>
              <a:t>Solution 2</a:t>
            </a:r>
          </a:p>
        </p:txBody>
      </p:sp>
      <p:sp>
        <p:nvSpPr>
          <p:cNvPr id="4" name="Text Placeholder 3">
            <a:extLst>
              <a:ext uri="{FF2B5EF4-FFF2-40B4-BE49-F238E27FC236}">
                <a16:creationId xmlns:a16="http://schemas.microsoft.com/office/drawing/2014/main" id="{7E071C41-7473-4E69-B396-B3EB6A6C9A8B}"/>
              </a:ext>
            </a:extLst>
          </p:cNvPr>
          <p:cNvSpPr>
            <a:spLocks noGrp="1"/>
          </p:cNvSpPr>
          <p:nvPr>
            <p:ph type="body" idx="1"/>
          </p:nvPr>
        </p:nvSpPr>
        <p:spPr>
          <a:xfrm>
            <a:off x="887219" y="2252492"/>
            <a:ext cx="5087075" cy="536005"/>
          </a:xfrm>
        </p:spPr>
        <p:txBody>
          <a:bodyPr/>
          <a:lstStyle/>
          <a:p>
            <a:r>
              <a:rPr lang="en-US" sz="2800" dirty="0"/>
              <a:t>PROS</a:t>
            </a:r>
            <a:r>
              <a:rPr lang="en-US" dirty="0"/>
              <a:t>:</a:t>
            </a:r>
          </a:p>
        </p:txBody>
      </p:sp>
      <p:sp>
        <p:nvSpPr>
          <p:cNvPr id="3" name="Content Placeholder 2">
            <a:extLst>
              <a:ext uri="{FF2B5EF4-FFF2-40B4-BE49-F238E27FC236}">
                <a16:creationId xmlns:a16="http://schemas.microsoft.com/office/drawing/2014/main" id="{9820E50A-BFDA-492F-A2ED-9354890569B1}"/>
              </a:ext>
            </a:extLst>
          </p:cNvPr>
          <p:cNvSpPr>
            <a:spLocks noGrp="1"/>
          </p:cNvSpPr>
          <p:nvPr>
            <p:ph sz="half" idx="2"/>
          </p:nvPr>
        </p:nvSpPr>
        <p:spPr>
          <a:xfrm>
            <a:off x="581194" y="2926052"/>
            <a:ext cx="5393100" cy="3661561"/>
          </a:xfrm>
        </p:spPr>
        <p:txBody>
          <a:bodyPr>
            <a:normAutofit lnSpcReduction="10000"/>
          </a:bodyPr>
          <a:lstStyle/>
          <a:p>
            <a:pPr lvl="0"/>
            <a:r>
              <a:rPr lang="en-US" sz="2200" dirty="0"/>
              <a:t>Much more adaptable to changing variables, such as box length</a:t>
            </a:r>
          </a:p>
          <a:p>
            <a:pPr lvl="0"/>
            <a:r>
              <a:rPr lang="en-US" sz="2200" dirty="0"/>
              <a:t>Car moves continuously, only stopping beside a detected box and to turn around </a:t>
            </a:r>
          </a:p>
          <a:p>
            <a:pPr lvl="0"/>
            <a:r>
              <a:rPr lang="en-US" sz="2200" dirty="0"/>
              <a:t>Potentially significantly quicker than Solution 1 if the boxes are, on average, distanced further than a box length apart</a:t>
            </a:r>
          </a:p>
          <a:p>
            <a:pPr lvl="0"/>
            <a:r>
              <a:rPr lang="en-US" sz="2200" dirty="0"/>
              <a:t>Possibility of using 2 cars to cover both sides simultaneously, and eliminating the turnaround function, improving scan time.</a:t>
            </a:r>
          </a:p>
          <a:p>
            <a:pPr marL="0" indent="0">
              <a:buNone/>
            </a:pPr>
            <a:endParaRPr lang="en-US" b="1" dirty="0"/>
          </a:p>
        </p:txBody>
      </p:sp>
      <p:sp>
        <p:nvSpPr>
          <p:cNvPr id="5" name="Text Placeholder 4">
            <a:extLst>
              <a:ext uri="{FF2B5EF4-FFF2-40B4-BE49-F238E27FC236}">
                <a16:creationId xmlns:a16="http://schemas.microsoft.com/office/drawing/2014/main" id="{C1B95848-D75E-45EB-ADEA-F39CAE5CE9FD}"/>
              </a:ext>
            </a:extLst>
          </p:cNvPr>
          <p:cNvSpPr>
            <a:spLocks noGrp="1"/>
          </p:cNvSpPr>
          <p:nvPr>
            <p:ph type="body" sz="quarter" idx="3"/>
          </p:nvPr>
        </p:nvSpPr>
        <p:spPr>
          <a:xfrm>
            <a:off x="6523736" y="2252492"/>
            <a:ext cx="5087073" cy="553373"/>
          </a:xfrm>
        </p:spPr>
        <p:txBody>
          <a:bodyPr/>
          <a:lstStyle/>
          <a:p>
            <a:r>
              <a:rPr lang="en-US" sz="2800" dirty="0"/>
              <a:t>CONS:</a:t>
            </a:r>
          </a:p>
        </p:txBody>
      </p:sp>
      <p:sp>
        <p:nvSpPr>
          <p:cNvPr id="6" name="Content Placeholder 5">
            <a:extLst>
              <a:ext uri="{FF2B5EF4-FFF2-40B4-BE49-F238E27FC236}">
                <a16:creationId xmlns:a16="http://schemas.microsoft.com/office/drawing/2014/main" id="{F1871252-977F-4171-8404-76AAEDF2C4AD}"/>
              </a:ext>
            </a:extLst>
          </p:cNvPr>
          <p:cNvSpPr>
            <a:spLocks noGrp="1"/>
          </p:cNvSpPr>
          <p:nvPr>
            <p:ph sz="quarter" idx="4"/>
          </p:nvPr>
        </p:nvSpPr>
        <p:spPr/>
        <p:txBody>
          <a:bodyPr>
            <a:normAutofit lnSpcReduction="10000"/>
          </a:bodyPr>
          <a:lstStyle/>
          <a:p>
            <a:pPr lvl="0"/>
            <a:r>
              <a:rPr lang="en-US" sz="2400" dirty="0"/>
              <a:t>More complex to implement </a:t>
            </a:r>
          </a:p>
          <a:p>
            <a:pPr lvl="0"/>
            <a:r>
              <a:rPr lang="en-US" sz="2400" dirty="0"/>
              <a:t>Slightly more resource intensive </a:t>
            </a:r>
          </a:p>
          <a:p>
            <a:pPr lvl="0"/>
            <a:r>
              <a:rPr lang="en-US" sz="2400" dirty="0"/>
              <a:t>Car must make two passes down its route</a:t>
            </a:r>
          </a:p>
          <a:p>
            <a:pPr fontAlgn="base"/>
            <a:r>
              <a:rPr lang="en-US" sz="2400" dirty="0"/>
              <a:t>Doesn’t account for stacked boxes</a:t>
            </a:r>
          </a:p>
          <a:p>
            <a:pPr fontAlgn="base"/>
            <a:r>
              <a:rPr lang="en-US" sz="2400" dirty="0"/>
              <a:t>Runs the risk of finding objects that aren’t boxes</a:t>
            </a:r>
          </a:p>
          <a:p>
            <a:endParaRPr lang="en-US" dirty="0"/>
          </a:p>
        </p:txBody>
      </p:sp>
    </p:spTree>
    <p:extLst>
      <p:ext uri="{BB962C8B-B14F-4D97-AF65-F5344CB8AC3E}">
        <p14:creationId xmlns:p14="http://schemas.microsoft.com/office/powerpoint/2010/main" val="332540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AD38-1C4D-4941-9222-56F5205A2ECB}"/>
              </a:ext>
            </a:extLst>
          </p:cNvPr>
          <p:cNvSpPr>
            <a:spLocks noGrp="1"/>
          </p:cNvSpPr>
          <p:nvPr>
            <p:ph type="title"/>
          </p:nvPr>
        </p:nvSpPr>
        <p:spPr/>
        <p:txBody>
          <a:bodyPr>
            <a:normAutofit/>
          </a:bodyPr>
          <a:lstStyle/>
          <a:p>
            <a:pPr algn="ctr"/>
            <a:r>
              <a:rPr lang="en-US" sz="4800" dirty="0">
                <a:solidFill>
                  <a:schemeClr val="bg1"/>
                </a:solidFill>
              </a:rPr>
              <a:t>Decision</a:t>
            </a:r>
          </a:p>
        </p:txBody>
      </p:sp>
      <p:pic>
        <p:nvPicPr>
          <p:cNvPr id="6" name="Content Placeholder 5">
            <a:extLst>
              <a:ext uri="{FF2B5EF4-FFF2-40B4-BE49-F238E27FC236}">
                <a16:creationId xmlns:a16="http://schemas.microsoft.com/office/drawing/2014/main" id="{8025B018-02BC-4E87-AC0C-358F978AECD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46393" y="1990690"/>
            <a:ext cx="5470714" cy="4727609"/>
          </a:xfrm>
        </p:spPr>
      </p:pic>
    </p:spTree>
    <p:extLst>
      <p:ext uri="{BB962C8B-B14F-4D97-AF65-F5344CB8AC3E}">
        <p14:creationId xmlns:p14="http://schemas.microsoft.com/office/powerpoint/2010/main" val="19845295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147</TotalTime>
  <Words>980</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Gill Sans MT</vt:lpstr>
      <vt:lpstr>Wingdings 2</vt:lpstr>
      <vt:lpstr>Dividend</vt:lpstr>
      <vt:lpstr>GoPiGo Box Locator</vt:lpstr>
      <vt:lpstr>Problems / Goal</vt:lpstr>
      <vt:lpstr>Problems / Goal</vt:lpstr>
      <vt:lpstr>Objectives</vt:lpstr>
      <vt:lpstr>Solutions</vt:lpstr>
      <vt:lpstr>Alternative solutions</vt:lpstr>
      <vt:lpstr>Solution 1</vt:lpstr>
      <vt:lpstr>Solution 2</vt:lpstr>
      <vt:lpstr>Decision</vt:lpstr>
      <vt:lpstr>Decision: Solution 2</vt:lpstr>
      <vt:lpstr>DESIGN</vt:lpstr>
      <vt:lpstr>Features / operations</vt:lpstr>
      <vt:lpstr>Process Diagram</vt:lpstr>
      <vt:lpstr>Pseudocode</vt:lpstr>
      <vt:lpstr>Progress</vt:lpstr>
      <vt:lpstr>Resources Needed</vt:lpstr>
      <vt:lpstr>Functional Requirements</vt:lpstr>
      <vt:lpstr>Initial user requirements</vt:lpstr>
      <vt:lpstr>Future plans / ideas</vt:lpstr>
      <vt:lpstr>Future plans /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GoPiGo Box Locator</dc:title>
  <dc:creator>ernestmartin1</dc:creator>
  <cp:lastModifiedBy>Eric Clifford</cp:lastModifiedBy>
  <cp:revision>20</cp:revision>
  <dcterms:created xsi:type="dcterms:W3CDTF">2019-02-24T09:09:26Z</dcterms:created>
  <dcterms:modified xsi:type="dcterms:W3CDTF">2019-02-26T00:54:43Z</dcterms:modified>
</cp:coreProperties>
</file>