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5611"/>
    <p:restoredTop sz="96405"/>
  </p:normalViewPr>
  <p:slideViewPr>
    <p:cSldViewPr snapToGrid="0" snapToObjects="1">
      <p:cViewPr varScale="1">
        <p:scale>
          <a:sx d="100" n="125"/>
          <a:sy d="100" n="125"/>
        </p:scale>
        <p:origin x="584" y="184"/>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 Id="rId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anchor="ctr"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685801" y="2142067"/>
            <a:ext cx="10131425" cy="3649133"/>
          </a:xfrm>
          <a:prstGeom prst="rect">
            <a:avLst/>
          </a:prstGeom>
        </p:spPr>
        <p:txBody>
          <a:bodyPr anchor="ct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8589660" y="5870575"/>
            <a:ext cx="1600200" cy="377825"/>
          </a:xfrm>
          <a:prstGeom prst="rect">
            <a:avLst/>
          </a:prstGeom>
        </p:spPr>
        <p:txBody>
          <a:bodyPr anchor="ctr" bIns="45720" lIns="91440" rIns="91440" rtlCol="0" tIns="45720" vert="horz"/>
          <a:lstStyle>
            <a:lvl1pPr algn="r">
              <a:defRPr b="0" i="0" sz="1000">
                <a:solidFill>
                  <a:schemeClr val="tx1"/>
                </a:solidFill>
                <a:effectLst/>
                <a:latin typeface="+mn-lt"/>
              </a:defRPr>
            </a:lvl1pPr>
          </a:lstStyle>
          <a:p>
            <a:fld id="{B61BEF0D-F0BB-DE4B-95CE-6DB70DBA9567}" type="datetimeFigureOut">
              <a:rPr dirty="0" lang="en-US"/>
              <a:pPr/>
              <a:t>2/2/22</a:t>
            </a:fld>
            <a:endParaRPr dirty="0" lang="en-US"/>
          </a:p>
        </p:txBody>
      </p:sp>
      <p:sp>
        <p:nvSpPr>
          <p:cNvPr id="5" name="Footer Placeholder 4"/>
          <p:cNvSpPr>
            <a:spLocks noGrp="1"/>
          </p:cNvSpPr>
          <p:nvPr>
            <p:ph idx="3" sz="quarter" type="ftr"/>
          </p:nvPr>
        </p:nvSpPr>
        <p:spPr>
          <a:xfrm>
            <a:off x="685800" y="5870575"/>
            <a:ext cx="7827659" cy="377825"/>
          </a:xfrm>
          <a:prstGeom prst="rect">
            <a:avLst/>
          </a:prstGeom>
        </p:spPr>
        <p:txBody>
          <a:bodyPr anchor="ctr" bIns="45720" lIns="91440" rIns="91440" rtlCol="0" tIns="45720" vert="horz"/>
          <a:lstStyle>
            <a:lvl1pPr algn="l">
              <a:defRPr b="0" i="0" sz="1000">
                <a:solidFill>
                  <a:schemeClr val="tx1"/>
                </a:solidFill>
                <a:effectLst/>
                <a:latin typeface="+mn-lt"/>
              </a:defRPr>
            </a:lvl1pPr>
          </a:lstStyle>
          <a:p>
            <a:endParaRPr dirty="0" lang="en-US"/>
          </a:p>
        </p:txBody>
      </p:sp>
      <p:sp>
        <p:nvSpPr>
          <p:cNvPr id="6" name="Slide Number Placeholder 5"/>
          <p:cNvSpPr>
            <a:spLocks noGrp="1"/>
          </p:cNvSpPr>
          <p:nvPr>
            <p:ph idx="4" sz="quarter" type="sldNum"/>
          </p:nvPr>
        </p:nvSpPr>
        <p:spPr>
          <a:xfrm>
            <a:off x="10266060" y="5870575"/>
            <a:ext cx="551167" cy="377825"/>
          </a:xfrm>
          <a:prstGeom prst="rect">
            <a:avLst/>
          </a:prstGeom>
        </p:spPr>
        <p:txBody>
          <a:bodyPr anchor="ctr" bIns="45720" lIns="91440" rIns="91440" rtlCol="0" tIns="45720" vert="horz"/>
          <a:lstStyle>
            <a:lvl1pPr algn="r">
              <a:defRPr b="0" i="0" sz="1000">
                <a:solidFill>
                  <a:schemeClr val="tx1"/>
                </a:solidFill>
                <a:effectLst/>
                <a:latin typeface="+mn-lt"/>
              </a:defRPr>
            </a:lvl1pPr>
          </a:lstStyle>
          <a:p>
            <a:fld id="{D57F1E4F-1CFF-5643-939E-217C01CDF565}" type="slidenum">
              <a:rPr dirty="0" lang="en-US"/>
              <a:pPr/>
              <a:t>‹#›</a:t>
            </a:fld>
            <a:endParaRPr dirty="0" lang="en-US"/>
          </a:p>
        </p:txBody>
      </p:sp>
    </p:spTree>
  </p:cSld>
  <p:clrMap accent1="accent1" accent2="accent2" accent3="accent3" accent4="accent4" accent5="accent5" accent6="accent6" bg1="dk1" bg2="dk2" folHlink="folHlink" hlink="hlink" tx1="lt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eaLnBrk="1" hangingPunct="1" latinLnBrk="0" rtl="0">
        <a:spcBef>
          <a:spcPct val="0"/>
        </a:spcBef>
        <a:buNone/>
        <a:defRPr cap="all" kern="1200" sz="3600">
          <a:ln cmpd="sng" w="3175">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ts val="0"/>
        </a:spcBef>
        <a:spcAft>
          <a:spcPts val="1000"/>
        </a:spcAft>
        <a:buClr>
          <a:schemeClr val="tx1"/>
        </a:buClr>
        <a:buSzPct val="100000"/>
        <a:buFont typeface="Arial"/>
        <a:buChar char="•"/>
        <a:defRPr cap="none" kern="1200" sz="1800">
          <a:solidFill>
            <a:schemeClr val="tx1"/>
          </a:solidFill>
          <a:effectLst/>
          <a:latin typeface="+mn-lt"/>
          <a:ea typeface="+mn-ea"/>
          <a:cs typeface="+mn-cs"/>
        </a:defRPr>
      </a:lvl1pPr>
      <a:lvl2pPr algn="l" defTabSz="457200" eaLnBrk="1" hangingPunct="1" indent="-285750" latinLnBrk="0" marL="742950" rtl="0">
        <a:spcBef>
          <a:spcPts val="0"/>
        </a:spcBef>
        <a:spcAft>
          <a:spcPts val="1000"/>
        </a:spcAft>
        <a:buClr>
          <a:schemeClr val="tx1"/>
        </a:buClr>
        <a:buSzPct val="100000"/>
        <a:buFont typeface="Arial"/>
        <a:buChar char="•"/>
        <a:defRPr cap="none" kern="1200" sz="1600">
          <a:solidFill>
            <a:schemeClr val="tx1"/>
          </a:solidFill>
          <a:effectLst/>
          <a:latin typeface="+mn-lt"/>
          <a:ea typeface="+mn-ea"/>
          <a:cs typeface="+mn-cs"/>
        </a:defRPr>
      </a:lvl2pPr>
      <a:lvl3pPr algn="l" defTabSz="457200" eaLnBrk="1" hangingPunct="1" indent="-285750" latinLnBrk="0" marL="1200150" rtl="0">
        <a:spcBef>
          <a:spcPts val="0"/>
        </a:spcBef>
        <a:spcAft>
          <a:spcPts val="1000"/>
        </a:spcAft>
        <a:buClr>
          <a:schemeClr val="tx1"/>
        </a:buClr>
        <a:buSzPct val="100000"/>
        <a:buFont typeface="Arial"/>
        <a:buChar char="•"/>
        <a:defRPr cap="none" kern="1200" sz="1400">
          <a:solidFill>
            <a:schemeClr val="tx1"/>
          </a:solidFill>
          <a:effectLst/>
          <a:latin typeface="+mn-lt"/>
          <a:ea typeface="+mn-ea"/>
          <a:cs typeface="+mn-cs"/>
        </a:defRPr>
      </a:lvl3pPr>
      <a:lvl4pPr algn="l" defTabSz="457200" eaLnBrk="1" hangingPunct="1" indent="-171450" latinLnBrk="0" marL="154305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4pPr>
      <a:lvl5pPr algn="l" defTabSz="457200" eaLnBrk="1" hangingPunct="1" indent="-171450" latinLnBrk="0" marL="200025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5pPr>
      <a:lvl6pPr algn="l" defTabSz="457200" eaLnBrk="1" hangingPunct="1" indent="-228600" latinLnBrk="0" marL="25146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6pPr>
      <a:lvl7pPr algn="l" defTabSz="457200" eaLnBrk="1" hangingPunct="1" indent="-228600" latinLnBrk="0" marL="29718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7pPr>
      <a:lvl8pPr algn="l" defTabSz="457200" eaLnBrk="1" hangingPunct="1" indent="-228600" latinLnBrk="0" marL="34290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8pPr>
      <a:lvl9pPr algn="l" defTabSz="457200" eaLnBrk="1" hangingPunct="1" indent="-228600" latinLnBrk="0" marL="38862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atapub.cdlib.org/2014/10/14/the-10-things-every-new-grad-student-should-do/"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pport.microsoft.com/kb/214330"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riccrandall.github.io/Palythoa_tuberculosa/"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news.sciencemag.org/policy/2014/10/battle-between-nsf-and-house-science-committee-escalates-how-did-it-get-bad" TargetMode="External" /><Relationship Id="rId3" Type="http://schemas.openxmlformats.org/officeDocument/2006/relationships/image" Target="../media/image8.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fmeI_X3Ppow" TargetMode="External" /><Relationship Id="rId3" Type="http://schemas.openxmlformats.org/officeDocument/2006/relationships/hyperlink" Target="http://www.nytimes.com/2013/04/08/health/for-scientists-an-exploding-world-of-pseudo-academia.html?pagewanted=all&amp;_r=0" TargetMode="External" /><Relationship Id="rId4" Type="http://schemas.openxmlformats.org/officeDocument/2006/relationships/hyperlink" Target="http://datapub.cdlib.org/2012/11/06/researchers-make-your-previous-work-oa/"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ndrud_Reproducible_Research_with_R_and_RStudio.pdf" TargetMode="External" /><Relationship Id="rId3" Type="http://schemas.openxmlformats.org/officeDocument/2006/relationships/hyperlink" Target="http://www.sciencedirect.com/science/article/pii/S0960982213014000"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scm.com"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47E-jcuQz5c&amp;index=1&amp;list=PLg7s6cbtAD17Gw5u8644bgKhgRLiJXdX4"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johnmacfarlane.net/pandoc/" TargetMode="External" /><Relationship Id="rId3" Type="http://schemas.openxmlformats.org/officeDocument/2006/relationships/hyperlink" Target="https://bookdown.org/yihui/rmarkdown/presentations.html"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onlinelibrary.wiley.com/doi/10.1111/j.1365-294X.2012.05754.x/ful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ndrud_Reproducible_Research_with_R_and_RStudio.pdf"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ndrud_Reproducible_Research_with_R_and_RStudio.pdf"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oad.simmons.edu/oadwiki/Data_repositories"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en.wikipedia.org/wiki/Open_science" TargetMode="External" /><Relationship Id="rId3"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964267"/>
            <a:ext cx="7197726" cy="2421464"/>
          </a:xfrm>
        </p:spPr>
        <p:txBody>
          <a:bodyPr/>
          <a:lstStyle/>
          <a:p>
            <a:pPr lvl="0" indent="0" marL="0">
              <a:buNone/>
            </a:pPr>
            <a:r>
              <a:rPr/>
              <a:t>The Importance of Open and Reproducible Research</a:t>
            </a:r>
          </a:p>
        </p:txBody>
      </p:sp>
      <p:sp>
        <p:nvSpPr>
          <p:cNvPr id="3" name="Subtitle 2"/>
          <p:cNvSpPr>
            <a:spLocks noGrp="1"/>
          </p:cNvSpPr>
          <p:nvPr>
            <p:ph idx="1" type="subTitle"/>
          </p:nvPr>
        </p:nvSpPr>
        <p:spPr>
          <a:xfrm>
            <a:off x="3962399" y="4385732"/>
            <a:ext cx="7197726" cy="1405467"/>
          </a:xfrm>
        </p:spPr>
        <p:txBody>
          <a:bodyPr/>
          <a:lstStyle/>
          <a:p>
            <a:pPr lvl="0" indent="0" marL="0">
              <a:buNone/>
            </a:pPr>
            <a:br/>
            <a:br/>
            <a:r>
              <a:rPr/>
              <a:t>Eric Crandall</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Reproducible Research Habits</a:t>
            </a:r>
          </a:p>
          <a:p>
            <a:pPr lvl="0" indent="0" marL="0">
              <a:buNone/>
            </a:pPr>
            <a:r>
              <a:rPr/>
              <a:t>Good habits to get into as a student!</a:t>
            </a:r>
          </a:p>
          <a:p>
            <a:pPr lvl="0" indent="0" marL="0">
              <a:buNone/>
            </a:pPr>
            <a:r>
              <a:rPr>
                <a:hlinkClick r:id="rId2"/>
              </a:rPr>
              <a:t>10 Things Every Graduate Student Should Do</a:t>
            </a:r>
            <a:r>
              <a:rPr/>
              <a:t> By Carly Strasser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Stop Using Excel!</a:t>
            </a:r>
          </a:p>
          <a:p>
            <a:pPr lvl="0"/>
            <a:r>
              <a:rPr/>
              <a:t>OK, maybe not entirely - its good for quick visualizing, data entry, etc.</a:t>
            </a:r>
          </a:p>
          <a:p>
            <a:pPr lvl="0"/>
            <a:r>
              <a:rPr/>
              <a:t>It tends to be a crutch.</a:t>
            </a:r>
          </a:p>
          <a:p>
            <a:pPr lvl="1"/>
            <a:r>
              <a:rPr/>
              <a:t>Stops you from thinking carefully about your data structure</a:t>
            </a:r>
          </a:p>
          <a:p>
            <a:pPr lvl="1"/>
            <a:r>
              <a:rPr/>
              <a:t>Stops you from learning better ways to handle data</a:t>
            </a:r>
          </a:p>
          <a:p>
            <a:pPr lvl="0"/>
            <a:r>
              <a:rPr/>
              <a:t>Proprietary software</a:t>
            </a:r>
          </a:p>
          <a:p>
            <a:pPr lvl="0"/>
            <a:r>
              <a:rPr/>
              <a:t>Easy to mess up your data, no provenance</a:t>
            </a:r>
          </a:p>
          <a:p>
            <a:pPr lvl="0"/>
            <a:r>
              <a:rPr>
                <a:hlinkClick r:id="rId2"/>
              </a:rPr>
              <a:t>Dates!</a:t>
            </a:r>
          </a:p>
          <a:p>
            <a:pPr lvl="0"/>
            <a:r>
              <a:rPr/>
              <a:t>At least keep your raw data in text format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to Code</a:t>
            </a:r>
          </a:p>
          <a:p>
            <a:pPr lvl="0" indent="0" marL="0">
              <a:buNone/>
            </a:pPr>
            <a:r>
              <a:rPr/>
              <a:t>Any language.</a:t>
            </a:r>
          </a:p>
          <a:p>
            <a:pPr lvl="0" indent="0" marL="0">
              <a:buNone/>
            </a:pPr>
            <a:r>
              <a:rPr/>
              <a:t>R is a great starting place.</a:t>
            </a:r>
          </a:p>
          <a:p>
            <a:pPr lvl="0" indent="0" marL="0">
              <a:buNone/>
            </a:pPr>
            <a:r>
              <a:rPr/>
              <a:t>Here is code to paste cells from excel into an R data frame!</a:t>
            </a:r>
          </a:p>
          <a:p>
            <a:pPr lvl="0" indent="0">
              <a:buNone/>
            </a:pPr>
            <a:r>
              <a:rPr>
                <a:latin typeface="Courier"/>
              </a:rPr>
              <a:t>data </a:t>
            </a:r>
            <a:r>
              <a:rPr>
                <a:solidFill>
                  <a:srgbClr val="007020"/>
                </a:solidFill>
                <a:latin typeface="Courier"/>
              </a:rPr>
              <a:t>&lt;-</a:t>
            </a:r>
            <a:r>
              <a:rPr>
                <a:latin typeface="Courier"/>
              </a:rPr>
              <a:t> </a:t>
            </a:r>
            <a:r>
              <a:rPr>
                <a:solidFill>
                  <a:srgbClr val="06287E"/>
                </a:solidFill>
                <a:latin typeface="Courier"/>
              </a:rPr>
              <a:t>read.table</a:t>
            </a:r>
            <a:r>
              <a:rPr>
                <a:latin typeface="Courier"/>
              </a:rPr>
              <a:t>(</a:t>
            </a:r>
            <a:r>
              <a:rPr>
                <a:solidFill>
                  <a:srgbClr val="06287E"/>
                </a:solidFill>
                <a:latin typeface="Courier"/>
              </a:rPr>
              <a:t>pipe</a:t>
            </a:r>
            <a:r>
              <a:rPr>
                <a:latin typeface="Courier"/>
              </a:rPr>
              <a:t>(</a:t>
            </a:r>
            <a:r>
              <a:rPr>
                <a:solidFill>
                  <a:srgbClr val="4070A0"/>
                </a:solidFill>
                <a:latin typeface="Courier"/>
              </a:rPr>
              <a:t>"pbpaste"</a:t>
            </a:r>
            <a:r>
              <a:rPr>
                <a:latin typeface="Courier"/>
              </a:rPr>
              <a:t>),</a:t>
            </a:r>
            <a:r>
              <a:rPr>
                <a:solidFill>
                  <a:srgbClr val="7D9029"/>
                </a:solidFill>
                <a:latin typeface="Courier"/>
              </a:rPr>
              <a:t>header=</a:t>
            </a:r>
            <a:r>
              <a:rPr>
                <a:latin typeface="Courier"/>
              </a:rPr>
              <a:t>T)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Make a plan for managing data in each project</a:t>
            </a:r>
          </a:p>
          <a:p>
            <a:pPr lvl="0"/>
            <a:r>
              <a:rPr/>
              <a:t>Keep all data (and ideally analyses) in a text file</a:t>
            </a:r>
          </a:p>
          <a:p>
            <a:pPr lvl="0"/>
            <a:r>
              <a:rPr/>
              <a:t>Think about your file structure</a:t>
            </a:r>
          </a:p>
        </p:txBody>
      </p:sp>
      <p:pic>
        <p:nvPicPr>
          <p:cNvPr descr="fig:  images/gandrud_1.png" id="0" name="Picture 1"/>
          <p:cNvPicPr>
            <a:picLocks noGrp="1" noChangeAspect="1"/>
          </p:cNvPicPr>
          <p:nvPr/>
        </p:nvPicPr>
        <p:blipFill>
          <a:blip r:embed="rId2"/>
          <a:stretch>
            <a:fillRect/>
          </a:stretch>
        </p:blipFill>
        <p:spPr bwMode="auto">
          <a:xfrm>
            <a:off x="4648200" y="1422400"/>
            <a:ext cx="6159500" cy="30480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Gandrud Figure 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a plan for managing data in each project - 2</a:t>
            </a:r>
          </a:p>
          <a:p>
            <a:pPr lvl="0"/>
            <a:r>
              <a:rPr/>
              <a:t>Document everything</a:t>
            </a:r>
          </a:p>
          <a:p>
            <a:pPr lvl="0"/>
            <a:r>
              <a:rPr/>
              <a:t>Explicitly tie your files together</a:t>
            </a:r>
          </a:p>
          <a:p>
            <a:pPr lvl="0"/>
            <a:r>
              <a:rPr/>
              <a:t>Data management plans are now explicitly required by the NSF and other funding agencies!!! Gandrud Figure 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Keep an electronic (online) notebook</a:t>
            </a:r>
          </a:p>
          <a:p>
            <a:pPr lvl="0"/>
            <a:r>
              <a:rPr/>
              <a:t>Document everything!!</a:t>
            </a:r>
          </a:p>
          <a:p>
            <a:pPr lvl="1"/>
            <a:r>
              <a:rPr/>
              <a:t>repeat your own analysis!!</a:t>
            </a:r>
          </a:p>
          <a:p>
            <a:pPr lvl="1"/>
            <a:r>
              <a:rPr/>
              <a:t>show others what you did</a:t>
            </a:r>
          </a:p>
          <a:p>
            <a:pPr lvl="0"/>
            <a:r>
              <a:rPr/>
              <a:t>Dokuwiki is great (keeps things in plain text)</a:t>
            </a:r>
          </a:p>
          <a:p>
            <a:pPr lvl="0"/>
            <a:r>
              <a:rPr/>
              <a:t>I now use GitHub and Rmarkdown notebooks</a:t>
            </a:r>
          </a:p>
          <a:p>
            <a:pPr lvl="0"/>
            <a:r>
              <a:rPr>
                <a:hlinkClick r:id="rId2"/>
              </a:rPr>
              <a:t>Go open if you’re brave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Communicate Your Science</a:t>
            </a:r>
          </a:p>
          <a:p>
            <a:pPr lvl="0" indent="0" marL="0">
              <a:buNone/>
            </a:pPr>
            <a:r>
              <a:rPr/>
              <a:t>Start doing outreach now!</a:t>
            </a:r>
          </a:p>
          <a:p>
            <a:pPr lvl="0" indent="0" marL="0">
              <a:buNone/>
            </a:pPr>
            <a:r>
              <a:rPr>
                <a:hlinkClick r:id="rId2"/>
              </a:rPr>
              <a:t>NSF vs. House Committee on Science</a:t>
            </a:r>
          </a:p>
        </p:txBody>
      </p:sp>
      <p:pic>
        <p:nvPicPr>
          <p:cNvPr descr="fig:  images/kqed.jpg" id="0" name="Picture 1"/>
          <p:cNvPicPr>
            <a:picLocks noGrp="1" noChangeAspect="1"/>
          </p:cNvPicPr>
          <p:nvPr/>
        </p:nvPicPr>
        <p:blipFill>
          <a:blip r:embed="rId3"/>
          <a:stretch>
            <a:fillRect/>
          </a:stretch>
        </p:blipFill>
        <p:spPr bwMode="auto">
          <a:xfrm>
            <a:off x="5041900" y="609600"/>
            <a:ext cx="5372100" cy="46736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Science Mistrust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Publish Open-Access Articles</a:t>
            </a:r>
          </a:p>
          <a:p>
            <a:pPr lvl="0"/>
            <a:r>
              <a:rPr>
                <a:hlinkClick r:id="rId2"/>
              </a:rPr>
              <a:t>Biology Failed the Internet</a:t>
            </a:r>
          </a:p>
          <a:p>
            <a:pPr lvl="1"/>
            <a:r>
              <a:rPr/>
              <a:t>Physics moved to pre-print servers a long time ago!</a:t>
            </a:r>
          </a:p>
          <a:p>
            <a:pPr lvl="1"/>
            <a:r>
              <a:rPr/>
              <a:t>Open access journals (e.g. PLoS) were supposed to be a stop-gap measure!</a:t>
            </a:r>
          </a:p>
          <a:p>
            <a:pPr lvl="0"/>
            <a:r>
              <a:rPr/>
              <a:t>Many schools now have open-access funds</a:t>
            </a:r>
          </a:p>
          <a:p>
            <a:pPr lvl="0"/>
            <a:r>
              <a:rPr>
                <a:hlinkClick r:id="rId3"/>
              </a:rPr>
              <a:t>The dark side of open-access</a:t>
            </a:r>
          </a:p>
          <a:p>
            <a:pPr lvl="0"/>
            <a:r>
              <a:rPr/>
              <a:t>Most journals only own the “typesetting” (because that is all they did!).</a:t>
            </a:r>
          </a:p>
          <a:p>
            <a:pPr lvl="1"/>
            <a:r>
              <a:rPr>
                <a:hlinkClick r:id="rId4"/>
              </a:rPr>
              <a:t>Therefore you may legally post a pre-print</a:t>
            </a:r>
          </a:p>
          <a:p>
            <a:pPr lvl="1"/>
            <a:r>
              <a:rPr/>
              <a:t>BiorXiv</a:t>
            </a:r>
          </a:p>
          <a:p>
            <a:pPr lvl="1"/>
            <a:r>
              <a:rPr/>
              <a:t>PeerJ</a:t>
            </a:r>
          </a:p>
          <a:p>
            <a:pPr lvl="1"/>
            <a:r>
              <a:rPr/>
              <a:t>Most universities now have pre-print platforms</a:t>
            </a:r>
          </a:p>
          <a:p>
            <a:pPr lvl="0"/>
            <a:r>
              <a:rPr/>
              <a:t>ResearchGate, Academia.edu etc. are social networks whereby you are sharing articles with your “friends”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Rstudio</a:t>
            </a:r>
          </a:p>
          <a:p>
            <a:pPr lvl="0" indent="0" marL="0">
              <a:buNone/>
            </a:pPr>
            <a:r>
              <a:rPr/>
              <a:t>R studio is an Integrated Developer Environment for R * Is an IDE (integrated development environment) that </a:t>
            </a:r>
            <a:r>
              <a:rPr i="1"/>
              <a:t>sits on top of</a:t>
            </a:r>
            <a:r>
              <a:rPr/>
              <a:t> R and makes it easier to interact with R. * Organizes your work in R in neatly-contained packages of work (typically data and code) called “projects” * Nothing mysterious about these—just collections of files stored together in a single directory on your computer.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a:t>
            </a:r>
          </a:p>
        </p:txBody>
      </p:sp>
      <p:sp>
        <p:nvSpPr>
          <p:cNvPr id="3" name="Content Placeholder 2"/>
          <p:cNvSpPr>
            <a:spLocks noGrp="1"/>
          </p:cNvSpPr>
          <p:nvPr>
            <p:ph idx="1"/>
          </p:nvPr>
        </p:nvSpPr>
        <p:spPr/>
        <p:txBody>
          <a:bodyPr/>
          <a:lstStyle/>
          <a:p>
            <a:pPr lvl="0"/>
            <a:r>
              <a:rPr/>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p>
          <a:p>
            <a:pPr lvl="1"/>
            <a:r>
              <a:rPr/>
              <a:t>Which changes were made?</a:t>
            </a:r>
          </a:p>
          <a:p>
            <a:pPr lvl="1"/>
            <a:r>
              <a:rPr/>
              <a:t>Who made the changes?</a:t>
            </a:r>
          </a:p>
          <a:p>
            <a:pPr lvl="1"/>
            <a:r>
              <a:rPr/>
              <a:t>When were the changes made?</a:t>
            </a:r>
          </a:p>
          <a:p>
            <a:pPr lvl="1"/>
            <a:r>
              <a:rPr/>
              <a:t>Why were changes needed?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Reproducibility?</a:t>
            </a:r>
          </a:p>
          <a:p>
            <a:pPr lvl="0" indent="0" marL="0">
              <a:buNone/>
            </a:pPr>
            <a:r>
              <a:rPr>
                <a:hlinkClick r:id="rId2"/>
              </a:rPr>
              <a:t>Gandrud 2014</a:t>
            </a:r>
            <a:r>
              <a:rPr/>
              <a:t> gives this definition (especially for data analysis and computer science):</a:t>
            </a:r>
          </a:p>
          <a:p>
            <a:pPr lvl="0" indent="0" marL="1270000">
              <a:buNone/>
            </a:pPr>
            <a:r>
              <a:rPr sz="2000"/>
              <a:t>“The data and code used to make a finding are available and they are presented in such a way that it is (relatively) straightforward for an independent researcher to recreate the finding.”</a:t>
            </a:r>
          </a:p>
          <a:p>
            <a:pPr lvl="0" indent="0" marL="0">
              <a:spcBef>
                <a:spcPts val="3000"/>
              </a:spcBef>
              <a:buNone/>
            </a:pPr>
            <a:r>
              <a:rPr b="1"/>
              <a:t>This actually seldom happens.</a:t>
            </a:r>
          </a:p>
          <a:p>
            <a:pPr lvl="0" indent="0" marL="0">
              <a:buNone/>
            </a:pPr>
            <a:r>
              <a:rPr/>
              <a:t>Consider two interesting articles by Tim Vines: * </a:t>
            </a:r>
            <a:r>
              <a:rPr>
                <a:hlinkClick r:id="rId3"/>
              </a:rPr>
              <a:t>The Availability of Research Data Declines Rapidly with Article Age</a:t>
            </a:r>
            <a:r>
              <a:rPr/>
              <a:t> + Contacted Authors of 516 datasets with morphological data for discriminant analysis published between 1991 and 2011 + Received only 101 datasets!</a:t>
            </a:r>
          </a:p>
          <a:p>
            <a:pPr lvl="0"/>
            <a:r>
              <a:rPr/>
              <a:t>“</a:t>
            </a:r>
            <a:r>
              <a:rPr i="1"/>
              <a:t>of 516 articles published between 2 and 22 years ago…the odds of a data set being extant fell by 17% per year.</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Github is a distributed version control system (DVCS)</a:t>
            </a:r>
          </a:p>
          <a:p>
            <a:pPr lvl="0"/>
            <a:r>
              <a:rPr/>
              <a:t>DVCSs allow full access to every file, branch, and iteration of a project, and allows every user access to a full and self-contained history of all changes.</a:t>
            </a:r>
          </a:p>
          <a:p>
            <a:pPr lvl="0"/>
            <a:r>
              <a:rPr/>
              <a:t>Unlike once popular centralized version control systems, DVCSs like Git don’t need a constant connection to a central repository. Developers can work anywhere and collaborate asynchronously from any time zone.</a:t>
            </a:r>
          </a:p>
          <a:p>
            <a:pPr lvl="0" indent="0" marL="0">
              <a:spcBef>
                <a:spcPts val="3000"/>
              </a:spcBef>
              <a:buNone/>
            </a:pPr>
            <a:r>
              <a:rPr b="1"/>
              <a:t>Github DVCS</a:t>
            </a:r>
          </a:p>
          <a:p>
            <a:pPr lvl="0" indent="0" marL="0">
              <a:spcBef>
                <a:spcPts val="3000"/>
              </a:spcBef>
              <a:buNone/>
            </a:pPr>
            <a:r>
              <a:rPr b="1"/>
              <a:t>Github is a distributed version control system (DVCS)</a:t>
            </a:r>
          </a:p>
          <a:p>
            <a:pPr lvl="0"/>
            <a:r>
              <a:rPr/>
              <a:t>Without version control, team members are subject to redundant tasks, slower timelines, and multiple copies of a single project.</a:t>
            </a:r>
          </a:p>
          <a:p>
            <a:pPr lvl="0"/>
            <a:r>
              <a:rPr/>
              <a:t>To eliminate unnecessary work, Git and other VCSs give each contributor a unified and consistent view of a project, surfacing work that’s already in progress. Seeing a transparent history of changes, who made them, and how they contribute to the development of a project helps team members stay aligned while working independently.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What’s a repository?</a:t>
            </a:r>
          </a:p>
          <a:p>
            <a:pPr lvl="0"/>
            <a:r>
              <a:rPr/>
              <a:t>A </a:t>
            </a:r>
            <a:r>
              <a:rPr i="1"/>
              <a:t>repository</a:t>
            </a:r>
            <a:r>
              <a:rPr/>
              <a:t>, or </a:t>
            </a:r>
            <a:r>
              <a:rPr>
                <a:hlinkClick r:id="rId2"/>
              </a:rPr>
              <a:t>Git</a:t>
            </a:r>
            <a:r>
              <a:rPr/>
              <a:t> project, encompasses the entire collection of files and folders associated with a project, along with each file’s revision history.</a:t>
            </a:r>
          </a:p>
          <a:p>
            <a:pPr lvl="0"/>
            <a:r>
              <a:rPr/>
              <a:t>The file history appears as snapshots in time called </a:t>
            </a:r>
            <a:r>
              <a:rPr i="1"/>
              <a:t>commits</a:t>
            </a:r>
            <a:r>
              <a:rPr/>
              <a:t>, and can be organized into multiple lines of development called branches.</a:t>
            </a:r>
          </a:p>
          <a:p>
            <a:pPr lvl="0"/>
            <a:r>
              <a:rPr/>
              <a:t>Because Git is a DVCS, repositories are self-contained units and anyone who owns a copy of the repository can access the entire codebase and its history.</a:t>
            </a:r>
          </a:p>
          <a:p>
            <a:pPr lvl="0"/>
            <a:r>
              <a:rPr/>
              <a:t>Using the command line or other ease-of-use interfaces, a git repository also allows for: interaction with the history, cloning, creating branches, committing, merging, comparing changes across versions of code, and more.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What’s a repository?</a:t>
            </a:r>
          </a:p>
          <a:p>
            <a:pPr lvl="0"/>
            <a:r>
              <a:rPr/>
              <a:t>Working in repositories keeps development projects organized and protected. Developers are encouraged to fix bugs, or create fresh features, without fear of derailing mainline development efforts.</a:t>
            </a:r>
          </a:p>
          <a:p>
            <a:pPr lvl="0"/>
            <a:r>
              <a:rPr/>
              <a:t>Through platforms like GitHub, Git also provides more opportunities for project transparency and collaboration. Public repositories help teams work together to build the best possible final product.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Github Flow</a:t>
            </a:r>
          </a:p>
          <a:p>
            <a:pPr lvl="0" indent="0" marL="0">
              <a:buNone/>
            </a:pPr>
            <a:r>
              <a:rPr>
                <a:hlinkClick r:id="rId2"/>
              </a:rPr>
              <a:t>Video</a:t>
            </a:r>
          </a:p>
          <a:p>
            <a:pPr lvl="0" indent="0" marL="0">
              <a:spcBef>
                <a:spcPts val="3000"/>
              </a:spcBef>
              <a:buNone/>
            </a:pPr>
            <a:r>
              <a:rPr b="1"/>
              <a:t>The Github Flow</a:t>
            </a:r>
          </a:p>
          <a:p>
            <a:pPr lvl="0" indent="0" marL="0">
              <a:spcBef>
                <a:spcPts val="3000"/>
              </a:spcBef>
              <a:buNone/>
            </a:pPr>
            <a:r>
              <a:rPr b="1"/>
              <a:t>The Github Flow</a:t>
            </a:r>
          </a:p>
          <a:p>
            <a:pPr lvl="0" indent="0" marL="0">
              <a:buNone/>
            </a:pPr>
            <a:r>
              <a:rPr/>
              <a:t>The GitHub flow has six steps, each with distinct benefits when implemented:</a:t>
            </a:r>
          </a:p>
          <a:p>
            <a:pPr lvl="0"/>
            <a:r>
              <a:rPr/>
              <a:t>Create a branch:Topic branches created from the canonical deployment branch (usually master) allow teams to contribute to many parallel efforts. Short-lived topic branches, in particular, keep teams focused and results in quick ships.</a:t>
            </a:r>
          </a:p>
          <a:p>
            <a:pPr lvl="0"/>
            <a:r>
              <a:rPr/>
              <a:t>Add commits:Snapshots of development efforts within a branch create safe, revertible points in the project’s history.</a:t>
            </a:r>
          </a:p>
          <a:p>
            <a:pPr lvl="0"/>
            <a:r>
              <a:rPr/>
              <a:t>Open a pull request:Pull requests publicize a project’s ongoing efforts and set the tone for a transparent development process.</a:t>
            </a:r>
          </a:p>
          <a:p>
            <a:pPr lvl="0"/>
            <a:r>
              <a:rPr/>
              <a:t>Discuss and review code:Teams participate in code reviews by commenting, testing, and reviewing open pull requests. Code review is at the core of an open and participatory culture.</a:t>
            </a:r>
          </a:p>
          <a:p>
            <a:pPr lvl="0"/>
            <a:r>
              <a:rPr/>
              <a:t>Merge:Upon clicking merge, GitHub automatically performs the equivalent of a local ‘git merge’ operation. GitHub also keeps the entire branch development history on the merged pull request.</a:t>
            </a:r>
          </a:p>
          <a:p>
            <a:pPr lvl="0"/>
            <a:r>
              <a:rPr/>
              <a:t>Deploy:Teams can choose the best release cycles or incorporate continuous integration tools and operate with the assurance that code on the deployment branch has gone through a robust workflow.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Alternatives to Github exist!</a:t>
            </a:r>
          </a:p>
          <a:p>
            <a:pPr lvl="0"/>
            <a:r>
              <a:rPr/>
              <a:t>Bitbucket</a:t>
            </a:r>
          </a:p>
          <a:p>
            <a:pPr lvl="0"/>
            <a:r>
              <a:rPr/>
              <a:t>Gitlab</a:t>
            </a:r>
          </a:p>
          <a:p>
            <a:pPr lvl="0"/>
            <a:r>
              <a:rPr/>
              <a:t>Gitbucket</a:t>
            </a:r>
          </a:p>
          <a:p>
            <a:pPr lvl="0" indent="0" marL="0">
              <a:spcBef>
                <a:spcPts val="3000"/>
              </a:spcBef>
              <a:buNone/>
            </a:pPr>
            <a:r>
              <a:rPr b="1"/>
              <a:t>Let’s make a new project from a Github repository</a:t>
            </a:r>
          </a:p>
          <a:p>
            <a:pPr lvl="0" indent="0" marL="0">
              <a:buNone/>
            </a:pPr>
            <a:r>
              <a:rPr/>
              <a:t>Do This in RStudio:</a:t>
            </a:r>
          </a:p>
          <a:p>
            <a:pPr lvl="0" indent="-457200" marL="457200">
              <a:buAutoNum type="arabicPeriod"/>
            </a:pPr>
            <a:r>
              <a:rPr/>
              <a:t>Select File -&gt; New Project</a:t>
            </a:r>
          </a:p>
          <a:p>
            <a:pPr lvl="0" indent="-457200" marL="457200">
              <a:buAutoNum type="arabicPeriod"/>
            </a:pPr>
            <a:r>
              <a:rPr/>
              <a:t>Create project from: Choose “Version Control”</a:t>
            </a:r>
          </a:p>
          <a:p>
            <a:pPr lvl="1" indent="-457200" marL="914400">
              <a:buAutoNum type="arabicPeriod"/>
            </a:pPr>
            <a:r>
              <a:rPr/>
              <a:t>Choose “Git”</a:t>
            </a:r>
          </a:p>
          <a:p>
            <a:pPr lvl="1" indent="-457200" marL="914400">
              <a:buAutoNum type="arabicPeriod"/>
            </a:pPr>
            <a:r>
              <a:rPr/>
              <a:t>Input the url of this repository 1.https://github.com/ericcrandall/reproducible_research</a:t>
            </a:r>
          </a:p>
          <a:p>
            <a:pPr lvl="1" indent="-457200" marL="914400">
              <a:buAutoNum type="arabicPeriod"/>
            </a:pPr>
            <a:r>
              <a:rPr/>
              <a:t>and put it somewhere in your home directory (browse to where you want to put it in the “create project as subdirectory of:”)</a:t>
            </a:r>
          </a:p>
          <a:p>
            <a:pPr lvl="1" indent="-457200" marL="914400">
              <a:buAutoNum type="arabicPeriod"/>
            </a:pPr>
            <a:r>
              <a:rPr/>
              <a:t>Hit </a:t>
            </a:r>
            <a:r>
              <a:rPr>
                <a:latin typeface="Courier"/>
              </a:rPr>
              <a:t>Create Project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 to Rmarkdown</a:t>
            </a:r>
          </a:p>
          <a:p>
            <a:pPr lvl="0"/>
            <a:r>
              <a:rPr/>
              <a:t>Designed as a text </a:t>
            </a:r>
            <a:r>
              <a:rPr i="1"/>
              <a:t>markup</a:t>
            </a:r>
            <a:r>
              <a:rPr/>
              <a:t> language that would be</a:t>
            </a:r>
          </a:p>
          <a:p>
            <a:pPr lvl="1"/>
            <a:r>
              <a:rPr/>
              <a:t>Simple</a:t>
            </a:r>
          </a:p>
          <a:p>
            <a:pPr lvl="1"/>
            <a:r>
              <a:rPr/>
              <a:t>Expressive</a:t>
            </a:r>
          </a:p>
          <a:p>
            <a:pPr lvl="1"/>
            <a:r>
              <a:rPr/>
              <a:t>Intuitive</a:t>
            </a:r>
          </a:p>
          <a:p>
            <a:pPr lvl="1"/>
            <a:r>
              <a:rPr/>
              <a:t>Capable of conveying intent even without being compiled into HTML or PDF</a:t>
            </a:r>
          </a:p>
          <a:p>
            <a:pPr lvl="0"/>
            <a:r>
              <a:rPr/>
              <a:t>There are many Markdown interpreters. The Rstudio folks have been using </a:t>
            </a:r>
            <a:r>
              <a:rPr>
                <a:hlinkClick r:id="rId2"/>
              </a:rPr>
              <a:t>pandoc</a:t>
            </a:r>
            <a:r>
              <a:rPr/>
              <a:t> to crunch Markdown into other formats. It provides many useful extensions.</a:t>
            </a:r>
          </a:p>
          <a:p>
            <a:pPr lvl="0"/>
            <a:r>
              <a:rPr/>
              <a:t>Customizations of style are mostly separate from the </a:t>
            </a:r>
            <a:r>
              <a:rPr b="1"/>
              <a:t>content</a:t>
            </a:r>
            <a:r>
              <a:rPr/>
              <a:t>.</a:t>
            </a:r>
          </a:p>
          <a:p>
            <a:pPr lvl="0"/>
            <a:r>
              <a:rPr>
                <a:hlinkClick r:id="rId3"/>
              </a:rPr>
              <a:t>This presentation was made in Rmarkdown!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images/Vines2014_1.png" id="0" name="Picture 1"/>
          <p:cNvPicPr>
            <a:picLocks noGrp="1" noChangeAspect="1"/>
          </p:cNvPicPr>
          <p:nvPr/>
        </p:nvPicPr>
        <p:blipFill>
          <a:blip r:embed="rId2"/>
          <a:stretch>
            <a:fillRect/>
          </a:stretch>
        </p:blipFill>
        <p:spPr bwMode="auto">
          <a:xfrm>
            <a:off x="3810000" y="2133600"/>
            <a:ext cx="3860800" cy="3136900"/>
          </a:xfrm>
          <a:prstGeom prst="rect">
            <a:avLst/>
          </a:prstGeom>
          <a:noFill/>
          <a:ln w="9525">
            <a:noFill/>
            <a:headEnd/>
            <a:tailEnd/>
          </a:ln>
        </p:spPr>
      </p:pic>
      <p:sp>
        <p:nvSpPr>
          <p:cNvPr id="1" name="TextBox 3"/>
          <p:cNvSpPr txBox="1"/>
          <p:nvPr/>
        </p:nvSpPr>
        <p:spPr>
          <a:xfrm>
            <a:off x="685800" y="5270500"/>
            <a:ext cx="10121900" cy="508000"/>
          </a:xfrm>
          <a:prstGeom prst="rect">
            <a:avLst/>
          </a:prstGeom>
          <a:noFill/>
        </p:spPr>
        <p:txBody>
          <a:bodyPr/>
          <a:lstStyle/>
          <a:p>
            <a:pPr lvl="0" indent="0" marL="0" algn="ctr">
              <a:buNone/>
            </a:pPr>
            <a:r>
              <a:rPr/>
              <a:t>Vines et al. 2014: Figure1. The Effect of Article Age on Four Obstacles to Receiving Data from the Authors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not only need to be easily available, but methods also need to be reproducible</a:t>
            </a:r>
          </a:p>
          <a:p>
            <a:pPr lvl="0"/>
            <a:r>
              <a:rPr/>
              <a:t>Gilbert et al. 2012 - </a:t>
            </a:r>
            <a:r>
              <a:rPr>
                <a:hlinkClick r:id="rId2"/>
              </a:rPr>
              <a:t>Recommendations for utilizing and reporting population genetic analyses: the reproducibility of genetic clustering using the program structure</a:t>
            </a:r>
          </a:p>
          <a:p>
            <a:pPr lvl="1"/>
            <a:r>
              <a:rPr/>
              <a:t>“</a:t>
            </a:r>
            <a:r>
              <a:rPr i="1"/>
              <a:t>we reanalysed data sets gathered from papers using the software package ‘structure’… 30% of analyses were unable to reproduce the same number of population clusters.</a:t>
            </a:r>
            <a:r>
              <a:rPr/>
              <a:t>”</a:t>
            </a:r>
          </a:p>
          <a:p>
            <a:pPr lvl="0"/>
            <a:r>
              <a:rPr/>
              <a:t>Scientific articles have fairly detailed methods sections, but those are typically insufficient to actually reproduce an analysis.</a:t>
            </a:r>
          </a:p>
          <a:p>
            <a:pPr lvl="0"/>
            <a:r>
              <a:rPr/>
              <a:t>Scientists owe it to themselves and their community to have an explicit record of all the steps in an analysis done at a computer.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Why are Open Data and Reproducibility Important For Science?</a:t>
            </a:r>
          </a:p>
          <a:p>
            <a:pPr lvl="0"/>
            <a:r>
              <a:rPr/>
              <a:t>Standard to judge scientific claims</a:t>
            </a:r>
          </a:p>
          <a:p>
            <a:pPr lvl="0"/>
            <a:r>
              <a:rPr/>
              <a:t>Data and methods need to be openly available in order to be reproducible</a:t>
            </a:r>
          </a:p>
          <a:p>
            <a:pPr lvl="0"/>
            <a:r>
              <a:rPr/>
              <a:t>Avoiding effort duplication</a:t>
            </a:r>
          </a:p>
          <a:p>
            <a:pPr lvl="0"/>
            <a:r>
              <a:rPr/>
              <a:t>Encouraging cumulative knowledge development</a:t>
            </a:r>
          </a:p>
        </p:txBody>
      </p:sp>
      <p:pic>
        <p:nvPicPr>
          <p:cNvPr descr="fig:  images/sea_of_doubts.jpg" id="0" name="Picture 1"/>
          <p:cNvPicPr>
            <a:picLocks noGrp="1" noChangeAspect="1"/>
          </p:cNvPicPr>
          <p:nvPr/>
        </p:nvPicPr>
        <p:blipFill>
          <a:blip r:embed="rId2"/>
          <a:stretch>
            <a:fillRect/>
          </a:stretch>
        </p:blipFill>
        <p:spPr bwMode="auto">
          <a:xfrm>
            <a:off x="4648200" y="1295400"/>
            <a:ext cx="6159500" cy="33020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Sea of Doubts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Gandrud 2014</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are Open Data and Reproducibility Important for </a:t>
            </a:r>
            <a:r>
              <a:rPr b="1" i="1"/>
              <a:t>You</a:t>
            </a:r>
            <a:r>
              <a:rPr b="1"/>
              <a:t>?</a:t>
            </a:r>
          </a:p>
          <a:p>
            <a:pPr lvl="0"/>
            <a:r>
              <a:rPr/>
              <a:t>Better work habits</a:t>
            </a:r>
          </a:p>
          <a:p>
            <a:pPr lvl="1"/>
            <a:r>
              <a:rPr/>
              <a:t>better, clearer documentation</a:t>
            </a:r>
          </a:p>
          <a:p>
            <a:pPr lvl="0"/>
            <a:r>
              <a:rPr/>
              <a:t>Better teamwork</a:t>
            </a:r>
          </a:p>
          <a:p>
            <a:pPr lvl="0"/>
            <a:r>
              <a:rPr/>
              <a:t>Re-analysis is easier</a:t>
            </a:r>
          </a:p>
          <a:p>
            <a:pPr lvl="0"/>
            <a:r>
              <a:rPr/>
              <a:t>Higher research impact</a:t>
            </a:r>
          </a:p>
          <a:p>
            <a:pPr lvl="0" indent="0" marL="0">
              <a:buNone/>
            </a:pPr>
            <a:r>
              <a:rPr>
                <a:hlinkClick r:id="rId2"/>
              </a:rPr>
              <a:t>Gandrud 2014</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Tools for Research Reproducibility</a:t>
            </a:r>
          </a:p>
          <a:p>
            <a:pPr lvl="0"/>
            <a:r>
              <a:rPr/>
              <a:t>Open Source Everything</a:t>
            </a:r>
          </a:p>
          <a:p>
            <a:pPr lvl="0"/>
            <a:r>
              <a:rPr/>
              <a:t>R language</a:t>
            </a:r>
          </a:p>
          <a:p>
            <a:pPr lvl="0"/>
            <a:r>
              <a:rPr/>
              <a:t>Rstudio and knitR</a:t>
            </a:r>
          </a:p>
          <a:p>
            <a:pPr lvl="0"/>
            <a:r>
              <a:rPr/>
              <a:t>Markdown and LaTeX</a:t>
            </a:r>
          </a:p>
          <a:p>
            <a:pPr lvl="0"/>
            <a:r>
              <a:rPr/>
              <a:t>Unix operating system</a:t>
            </a:r>
          </a:p>
          <a:p>
            <a:pPr lvl="0"/>
            <a:r>
              <a:rPr/>
              <a:t>GitHub and git - version control (not covered in this class)</a:t>
            </a:r>
          </a:p>
          <a:p>
            <a:pPr lvl="0"/>
            <a:r>
              <a:rPr/>
              <a:t>Creative Commons Licensing</a:t>
            </a:r>
          </a:p>
          <a:p>
            <a:pPr lvl="0"/>
            <a:r>
              <a:rPr>
                <a:hlinkClick r:id="rId2"/>
              </a:rPr>
              <a:t>Online Repositories</a:t>
            </a:r>
            <a:r>
              <a:rPr/>
              <a:t> (Dryad, Genbank,GBIF, GEOME, new ones all the time)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Science</a:t>
            </a:r>
          </a:p>
          <a:p>
            <a:pPr lvl="0" indent="0" marL="0">
              <a:buNone/>
            </a:pPr>
            <a:r>
              <a:rPr>
                <a:hlinkClick r:id="rId2"/>
              </a:rPr>
              <a:t>Open Science Links</a:t>
            </a:r>
          </a:p>
          <a:p>
            <a:pPr lvl="0"/>
            <a:r>
              <a:rPr/>
              <a:t>Open Data</a:t>
            </a:r>
          </a:p>
          <a:p>
            <a:pPr lvl="0"/>
            <a:r>
              <a:rPr/>
              <a:t>Reproducible Methods</a:t>
            </a:r>
          </a:p>
          <a:p>
            <a:pPr lvl="0"/>
            <a:r>
              <a:rPr/>
              <a:t>Open Access Publications</a:t>
            </a:r>
          </a:p>
        </p:txBody>
      </p:sp>
      <p:pic>
        <p:nvPicPr>
          <p:cNvPr descr="fig:  images/bigdata_nielsen_nature.png" id="0" name="Picture 1"/>
          <p:cNvPicPr>
            <a:picLocks noGrp="1" noChangeAspect="1"/>
          </p:cNvPicPr>
          <p:nvPr/>
        </p:nvPicPr>
        <p:blipFill>
          <a:blip r:embed="rId3"/>
          <a:stretch>
            <a:fillRect/>
          </a:stretch>
        </p:blipFill>
        <p:spPr bwMode="auto">
          <a:xfrm>
            <a:off x="4648200" y="1651000"/>
            <a:ext cx="6159500" cy="26035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Big Data</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Celestial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Open and Reproducible Research</dc:title>
  <dc:creator>Eric Crandall</dc:creator>
  <cp:keywords/>
  <dcterms:created xsi:type="dcterms:W3CDTF">2022-02-02T15:22:03Z</dcterms:created>
  <dcterms:modified xsi:type="dcterms:W3CDTF">2022-02-02T15:22:03Z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