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5611"/>
    <p:restoredTop sz="96405"/>
  </p:normalViewPr>
  <p:slideViewPr>
    <p:cSldViewPr snapToGrid="0" snapToObjects="1">
      <p:cViewPr varScale="1">
        <p:scale>
          <a:sx d="100" n="125"/>
          <a:sy d="100" n="125"/>
        </p:scale>
        <p:origin x="584" y="18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slideLayouts/slideLayout1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anchor="ctr"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685801" y="2142067"/>
            <a:ext cx="10131425" cy="3649133"/>
          </a:xfrm>
          <a:prstGeom prst="rect">
            <a:avLst/>
          </a:prstGeom>
        </p:spPr>
        <p:txBody>
          <a:bodyPr anchor="ct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8589660" y="5870575"/>
            <a:ext cx="1600200" cy="377825"/>
          </a:xfrm>
          <a:prstGeom prst="rect">
            <a:avLst/>
          </a:prstGeom>
        </p:spPr>
        <p:txBody>
          <a:bodyPr anchor="ctr" bIns="45720" lIns="91440" rIns="91440" rtlCol="0" tIns="45720" vert="horz"/>
          <a:lstStyle>
            <a:lvl1pPr algn="r">
              <a:defRPr b="0" i="0" sz="1000">
                <a:solidFill>
                  <a:schemeClr val="tx1"/>
                </a:solidFill>
                <a:effectLst/>
                <a:latin typeface="+mn-lt"/>
              </a:defRPr>
            </a:lvl1pPr>
          </a:lstStyle>
          <a:p>
            <a:fld id="{B61BEF0D-F0BB-DE4B-95CE-6DB70DBA9567}" type="datetimeFigureOut">
              <a:rPr dirty="0" lang="en-US"/>
              <a:pPr/>
              <a:t>2/2/22</a:t>
            </a:fld>
            <a:endParaRPr dirty="0" lang="en-US"/>
          </a:p>
        </p:txBody>
      </p:sp>
      <p:sp>
        <p:nvSpPr>
          <p:cNvPr id="5" name="Footer Placeholder 4"/>
          <p:cNvSpPr>
            <a:spLocks noGrp="1"/>
          </p:cNvSpPr>
          <p:nvPr>
            <p:ph idx="3" sz="quarter" type="ftr"/>
          </p:nvPr>
        </p:nvSpPr>
        <p:spPr>
          <a:xfrm>
            <a:off x="685800" y="5870575"/>
            <a:ext cx="7827659" cy="377825"/>
          </a:xfrm>
          <a:prstGeom prst="rect">
            <a:avLst/>
          </a:prstGeom>
        </p:spPr>
        <p:txBody>
          <a:bodyPr anchor="ctr" bIns="45720" lIns="91440" rIns="91440" rtlCol="0" tIns="45720" vert="horz"/>
          <a:lstStyle>
            <a:lvl1pPr algn="l">
              <a:defRPr b="0" i="0" sz="1000">
                <a:solidFill>
                  <a:schemeClr val="tx1"/>
                </a:solidFill>
                <a:effectLst/>
                <a:latin typeface="+mn-lt"/>
              </a:defRPr>
            </a:lvl1pPr>
          </a:lstStyle>
          <a:p>
            <a:endParaRPr dirty="0" lang="en-US"/>
          </a:p>
        </p:txBody>
      </p:sp>
      <p:sp>
        <p:nvSpPr>
          <p:cNvPr id="6" name="Slide Number Placeholder 5"/>
          <p:cNvSpPr>
            <a:spLocks noGrp="1"/>
          </p:cNvSpPr>
          <p:nvPr>
            <p:ph idx="4" sz="quarter" type="sldNum"/>
          </p:nvPr>
        </p:nvSpPr>
        <p:spPr>
          <a:xfrm>
            <a:off x="10266060" y="5870575"/>
            <a:ext cx="551167" cy="377825"/>
          </a:xfrm>
          <a:prstGeom prst="rect">
            <a:avLst/>
          </a:prstGeom>
        </p:spPr>
        <p:txBody>
          <a:bodyPr anchor="ctr" bIns="45720" lIns="91440" rIns="91440" rtlCol="0" tIns="45720" vert="horz"/>
          <a:lstStyle>
            <a:lvl1pPr algn="r">
              <a:defRPr b="0" i="0" sz="1000">
                <a:solidFill>
                  <a:schemeClr val="tx1"/>
                </a:solidFill>
                <a:effectLst/>
                <a:latin typeface="+mn-lt"/>
              </a:defRPr>
            </a:lvl1pPr>
          </a:lstStyle>
          <a:p>
            <a:fld id="{D57F1E4F-1CFF-5643-939E-217C01CDF565}" type="slidenum">
              <a:rPr dirty="0" lang="en-US"/>
              <a:pPr/>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eaLnBrk="1" hangingPunct="1" latinLnBrk="0" rtl="0">
        <a:spcBef>
          <a:spcPct val="0"/>
        </a:spcBef>
        <a:buNone/>
        <a:defRPr cap="all" kern="1200" sz="3600">
          <a:ln cmpd="sng" w="3175">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kern="1200" sz="18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kern="1200" sz="16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kern="1200" sz="14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kern="1200" sz="1200">
          <a:solidFill>
            <a:schemeClr val="tx1"/>
          </a:solidFill>
          <a:effectLst/>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riccrandall.github.io/Palythoa_tuberculosa/" TargetMode="External" /><Relationship Id="rId3" Type="http://schemas.openxmlformats.org/officeDocument/2006/relationships/hyperlink" Target="http://news.sciencemag.org/policy/2014/10/battle-between-nsf-and-house-science-committee-escalates-how-did-it-get-bad" TargetMode="External" /><Relationship Id="rId4" Type="http://schemas.openxmlformats.org/officeDocument/2006/relationships/image" Target="../media/image9.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fmeI_X3Ppow" TargetMode="External" /><Relationship Id="rId3" Type="http://schemas.openxmlformats.org/officeDocument/2006/relationships/hyperlink" Target="http://www.nytimes.com/2013/04/08/health/for-scientists-an-exploding-world-of-pseudo-academia.html" TargetMode="External" /><Relationship Id="rId4" Type="http://schemas.openxmlformats.org/officeDocument/2006/relationships/hyperlink" Target="http://datapub.cdlib.org/2012/11/06/researchers-make-your-previous-work-oa/"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riqande.netlify.app" TargetMode="External" /><Relationship Id="rId3" Type="http://schemas.openxmlformats.org/officeDocument/2006/relationships/image" Target="../media/image10.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scm.com" TargetMode="External" /><Relationship Id="rId3" Type="http://schemas.openxmlformats.org/officeDocument/2006/relationships/hyperlink" Target="https://www.youtube.com/watch?v=47E-jcuQz5c" TargetMode="External" /><Relationship Id="rId4" Type="http://schemas.openxmlformats.org/officeDocument/2006/relationships/image" Target="../media/image12.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ericcrandall/reproducible_research" TargetMode="External" /><Relationship Id="rId3" Type="http://schemas.openxmlformats.org/officeDocument/2006/relationships/hyperlink" Target="http://johnmacfarlane.net/pandoc/" TargetMode="External" /><Relationship Id="rId4" Type="http://schemas.openxmlformats.org/officeDocument/2006/relationships/hyperlink" Target="https://bookdown.org/yihui/rmarkdown/presentations.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Gandrud_Reproducible_Research_with_R_and_RStudio.pdf" TargetMode="External" /><Relationship Id="rId3" Type="http://schemas.openxmlformats.org/officeDocument/2006/relationships/image" Target="../media/image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ciencedirect.com/science/article/pii/S0960982213014000"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onlinelibrary.wiley.com/doi/10.1111/j.1365-294X.2012.05754.x/ful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Gandrud_Reproducible_Research_with_R_and_RStudio.pdf" TargetMode="External" /><Relationship Id="rId3" Type="http://schemas.openxmlformats.org/officeDocument/2006/relationships/hyperlink" Target="http://en.wikipedia.org/wiki/Open_science" TargetMode="External" /><Relationship Id="rId4"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ndrud_Reproducible_Research_with_R_and_RStudio.pdf"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oad.simmons.edu/oadwiki/Data_repositories" TargetMode="External" /><Relationship Id="rId3" Type="http://schemas.openxmlformats.org/officeDocument/2006/relationships/hyperlink" Target="http://datapub.cdlib.org/2014/10/14/the-10-things-every-new-grad-student-should-do/" TargetMode="External" /><Relationship Id="rId4" Type="http://schemas.openxmlformats.org/officeDocument/2006/relationships/hyperlink" Target="http://support.microsoft.com/kb/214330" TargetMode="External" /><Relationship Id="rId5"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964267"/>
            <a:ext cx="7197726" cy="2421464"/>
          </a:xfrm>
        </p:spPr>
        <p:txBody>
          <a:bodyPr/>
          <a:lstStyle/>
          <a:p>
            <a:pPr lvl="0" indent="0" marL="0">
              <a:buNone/>
            </a:pPr>
            <a:r>
              <a:rPr/>
              <a:t>Intro to Open and Reproducible Research</a:t>
            </a:r>
          </a:p>
        </p:txBody>
      </p:sp>
      <p:sp>
        <p:nvSpPr>
          <p:cNvPr id="3" name="Subtitle 2"/>
          <p:cNvSpPr>
            <a:spLocks noGrp="1"/>
          </p:cNvSpPr>
          <p:nvPr>
            <p:ph idx="1" type="subTitle"/>
          </p:nvPr>
        </p:nvSpPr>
        <p:spPr>
          <a:xfrm>
            <a:off x="3962399" y="4385732"/>
            <a:ext cx="7197726" cy="1405467"/>
          </a:xfrm>
        </p:spPr>
        <p:txBody>
          <a:bodyPr/>
          <a:lstStyle/>
          <a:p>
            <a:pPr lvl="0" indent="0" marL="0">
              <a:buNone/>
            </a:pPr>
            <a:br/>
            <a:br/>
            <a:r>
              <a:rPr/>
              <a:t>Eric Crandall</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Make a plan for managing data in each project - 2</a:t>
            </a:r>
          </a:p>
          <a:p>
            <a:pPr lvl="0"/>
            <a:r>
              <a:rPr/>
              <a:t>Document everything</a:t>
            </a:r>
          </a:p>
          <a:p>
            <a:pPr lvl="0"/>
            <a:r>
              <a:rPr/>
              <a:t>Explicitly tie your files together</a:t>
            </a:r>
          </a:p>
          <a:p>
            <a:pPr lvl="0"/>
            <a:r>
              <a:rPr/>
              <a:t>Data management plans are now explicitly required by the NSF and other funding agencies!!! Gandrud Figure 2</a:t>
            </a:r>
          </a:p>
          <a:p>
            <a:pPr lvl="0" indent="0" marL="0">
              <a:spcBef>
                <a:spcPts val="3000"/>
              </a:spcBef>
              <a:buNone/>
            </a:pPr>
            <a:r>
              <a:rPr b="1"/>
              <a:t>Keep an electronic (online) notebook</a:t>
            </a:r>
          </a:p>
          <a:p>
            <a:pPr lvl="0"/>
            <a:r>
              <a:rPr/>
              <a:t>Document everything!!</a:t>
            </a:r>
          </a:p>
          <a:p>
            <a:pPr lvl="1"/>
            <a:r>
              <a:rPr/>
              <a:t>repeat your own analysis!!</a:t>
            </a:r>
          </a:p>
          <a:p>
            <a:pPr lvl="1"/>
            <a:r>
              <a:rPr/>
              <a:t>show others what you did</a:t>
            </a:r>
          </a:p>
          <a:p>
            <a:pPr lvl="0"/>
            <a:r>
              <a:rPr/>
              <a:t>Dokuwiki is great (keeps things in plain text)</a:t>
            </a:r>
          </a:p>
          <a:p>
            <a:pPr lvl="0"/>
            <a:r>
              <a:rPr/>
              <a:t>I now use GitHub and Rmarkdown notebooks</a:t>
            </a:r>
          </a:p>
          <a:p>
            <a:pPr lvl="0"/>
            <a:r>
              <a:rPr>
                <a:hlinkClick r:id="rId2"/>
              </a:rPr>
              <a:t>Go open if you’re brave</a:t>
            </a:r>
          </a:p>
          <a:p>
            <a:pPr lvl="0" indent="0" marL="0">
              <a:spcBef>
                <a:spcPts val="3000"/>
              </a:spcBef>
              <a:buNone/>
            </a:pPr>
            <a:r>
              <a:rPr b="1"/>
              <a:t>Communicate Your Science</a:t>
            </a:r>
          </a:p>
          <a:p>
            <a:pPr lvl="0" indent="0" marL="0">
              <a:buNone/>
            </a:pPr>
            <a:r>
              <a:rPr/>
              <a:t>Start doing outreach now!</a:t>
            </a:r>
          </a:p>
          <a:p>
            <a:pPr lvl="0" indent="0" marL="0">
              <a:buNone/>
            </a:pPr>
            <a:r>
              <a:rPr>
                <a:hlinkClick r:id="rId3"/>
              </a:rPr>
              <a:t>NSF vs. House Committee on Science</a:t>
            </a:r>
          </a:p>
        </p:txBody>
      </p:sp>
      <p:pic>
        <p:nvPicPr>
          <p:cNvPr descr="fig:  images/kqed.jpg" id="0" name="Picture 1"/>
          <p:cNvPicPr>
            <a:picLocks noGrp="1" noChangeAspect="1"/>
          </p:cNvPicPr>
          <p:nvPr/>
        </p:nvPicPr>
        <p:blipFill>
          <a:blip r:embed="rId4"/>
          <a:stretch>
            <a:fillRect/>
          </a:stretch>
        </p:blipFill>
        <p:spPr bwMode="auto">
          <a:xfrm>
            <a:off x="5041900" y="609600"/>
            <a:ext cx="5372100" cy="46736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Science Mistrust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Publish Open-Access Articles</a:t>
            </a:r>
          </a:p>
          <a:p>
            <a:pPr lvl="0"/>
            <a:r>
              <a:rPr>
                <a:hlinkClick r:id="rId2"/>
              </a:rPr>
              <a:t>Biology Failed the Internet</a:t>
            </a:r>
          </a:p>
          <a:p>
            <a:pPr lvl="1"/>
            <a:r>
              <a:rPr/>
              <a:t>Physics moved to pre-print servers a long time ago!</a:t>
            </a:r>
          </a:p>
          <a:p>
            <a:pPr lvl="1"/>
            <a:r>
              <a:rPr/>
              <a:t>Open access journals (e.g. PLoS) were supposed to be a stop-gap measure!</a:t>
            </a:r>
          </a:p>
          <a:p>
            <a:pPr lvl="0"/>
            <a:r>
              <a:rPr/>
              <a:t>Many schools now have open-access funds</a:t>
            </a:r>
          </a:p>
          <a:p>
            <a:pPr lvl="0"/>
            <a:r>
              <a:rPr>
                <a:hlinkClick r:id="rId3"/>
              </a:rPr>
              <a:t>The dark side of open-access</a:t>
            </a:r>
          </a:p>
          <a:p>
            <a:pPr lvl="0"/>
            <a:r>
              <a:rPr/>
              <a:t>Most journals only own the “typesetting” (because that is all they did!).</a:t>
            </a:r>
          </a:p>
          <a:p>
            <a:pPr lvl="1"/>
            <a:r>
              <a:rPr>
                <a:hlinkClick r:id="rId4"/>
              </a:rPr>
              <a:t>Therefore you may legally post a pre-print</a:t>
            </a:r>
          </a:p>
          <a:p>
            <a:pPr lvl="1"/>
            <a:r>
              <a:rPr/>
              <a:t>BiorXiv</a:t>
            </a:r>
          </a:p>
          <a:p>
            <a:pPr lvl="1"/>
            <a:r>
              <a:rPr/>
              <a:t>PeerJ</a:t>
            </a:r>
          </a:p>
          <a:p>
            <a:pPr lvl="1"/>
            <a:r>
              <a:rPr/>
              <a:t>Most universities now have pre-print platforms</a:t>
            </a:r>
          </a:p>
          <a:p>
            <a:pPr lvl="0"/>
            <a:r>
              <a:rPr/>
              <a:t>ResearchGate, Academia.edu etc. are social networks whereby you are sharing articles with your “friends”</a:t>
            </a:r>
          </a:p>
          <a:p>
            <a:pPr lvl="0" indent="0" marL="0">
              <a:spcBef>
                <a:spcPts val="3000"/>
              </a:spcBef>
              <a:buNone/>
            </a:pPr>
            <a:r>
              <a:rPr b="1"/>
              <a:t>Rstudio</a:t>
            </a:r>
          </a:p>
          <a:p>
            <a:pPr lvl="0" indent="0" marL="0">
              <a:buNone/>
            </a:pPr>
            <a:r>
              <a:rPr/>
              <a:t>R studio is an Integrated Developer Environment for R * Is an IDE (integrated development environment) that </a:t>
            </a:r>
            <a:r>
              <a:rPr i="1"/>
              <a:t>sits on top of</a:t>
            </a:r>
            <a:r>
              <a:rPr/>
              <a:t> R and makes it easier to interact with R. * Organizes your work in R in neatly-contained packages of work (typically data and code) called “projects” * Nothing mysterious about these—just collections of files stored together in a single directory on your computer.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lstStyle/>
          <a:p>
            <a:pPr lvl="0" indent="0" marL="0">
              <a:buNone/>
            </a:pPr>
            <a:r>
              <a:rPr/>
              <a:t>Git and GitHub</a:t>
            </a:r>
          </a:p>
        </p:txBody>
      </p:sp>
      <p:sp>
        <p:nvSpPr>
          <p:cNvPr id="4" name="Text Placeholder 3"/>
          <p:cNvSpPr>
            <a:spLocks noGrp="1"/>
          </p:cNvSpPr>
          <p:nvPr>
            <p:ph idx="2" sz="half" type="body"/>
          </p:nvPr>
        </p:nvSpPr>
        <p:spPr/>
        <p:txBody>
          <a:bodyPr/>
          <a:lstStyle/>
          <a:p>
            <a:pPr lvl="0"/>
            <a:r>
              <a:rPr/>
              <a:t>Thanks to </a:t>
            </a:r>
            <a:r>
              <a:rPr>
                <a:hlinkClick r:id="rId2"/>
              </a:rPr>
              <a:t>Eric Anderson</a:t>
            </a:r>
            <a:r>
              <a:rPr/>
              <a:t> for portions of the git/github part of this lecture Eric Anderson</a:t>
            </a:r>
          </a:p>
          <a:p>
            <a:pPr lvl="0" indent="0" marL="0">
              <a:spcBef>
                <a:spcPts val="3000"/>
              </a:spcBef>
              <a:buNone/>
            </a:pPr>
            <a:r>
              <a:rPr b="1"/>
              <a:t>Git</a:t>
            </a:r>
          </a:p>
          <a:p>
            <a:pPr lvl="0"/>
            <a:r>
              <a:rPr/>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pPr lvl="1"/>
            <a:r>
              <a:rPr/>
              <a:t>Which changes were made?</a:t>
            </a:r>
          </a:p>
          <a:p>
            <a:pPr lvl="1"/>
            <a:r>
              <a:rPr/>
              <a:t>Who made the changes?</a:t>
            </a:r>
          </a:p>
          <a:p>
            <a:pPr lvl="1"/>
            <a:r>
              <a:rPr/>
              <a:t>When were the changes made?</a:t>
            </a:r>
          </a:p>
          <a:p>
            <a:pPr lvl="1"/>
            <a:r>
              <a:rPr/>
              <a:t>Why were changes needed?</a:t>
            </a:r>
          </a:p>
          <a:p>
            <a:pPr lvl="0"/>
            <a:r>
              <a:rPr/>
              <a:t>All of this is stored as “commits” inside an invisible directory called .git</a:t>
            </a:r>
          </a:p>
          <a:p>
            <a:pPr lvl="0" indent="0">
              <a:buNone/>
            </a:pPr>
            <a:r>
              <a:rPr>
                <a:latin typeface="Courier"/>
              </a:rPr>
              <a:t>/reproducible_research/--% ls .git</a:t>
            </a:r>
            <a:br/>
            <a:r>
              <a:rPr>
                <a:latin typeface="Courier"/>
              </a:rPr>
              <a:t>COMMIT_EDITMSG  config          hooks           info            objects         refs</a:t>
            </a:r>
            <a:br/>
            <a:r>
              <a:rPr>
                <a:latin typeface="Courier"/>
              </a:rPr>
              <a:t>HEAD            description     index           logs            packed-refs</a:t>
            </a:r>
          </a:p>
          <a:p>
            <a:pPr lvl="0" indent="0" marL="0">
              <a:spcBef>
                <a:spcPts val="3000"/>
              </a:spcBef>
              <a:buNone/>
            </a:pPr>
            <a:r>
              <a:rPr b="1"/>
              <a:t>A typical VCS for a non-computer programmer</a:t>
            </a:r>
          </a:p>
          <a:p>
            <a:pPr lvl="0"/>
            <a:r>
              <a:rPr/>
              <a:t>Start writing </a:t>
            </a:r>
            <a:r>
              <a:rPr>
                <a:latin typeface="Courier"/>
              </a:rPr>
              <a:t>my_manuscript.doc</a:t>
            </a:r>
            <a:r>
              <a:rPr/>
              <a:t>.</a:t>
            </a:r>
          </a:p>
          <a:p>
            <a:pPr lvl="0"/>
            <a:r>
              <a:rPr/>
              <a:t>At some point worry that MS Word is going to eat your file, so,</a:t>
            </a:r>
          </a:p>
          <a:p>
            <a:pPr lvl="1"/>
            <a:r>
              <a:rPr/>
              <a:t>Make a “backup” called </a:t>
            </a:r>
            <a:r>
              <a:rPr>
                <a:latin typeface="Courier"/>
              </a:rPr>
              <a:t>my_manuscript_A.doc</a:t>
            </a:r>
          </a:p>
          <a:p>
            <a:pPr lvl="0"/>
            <a:r>
              <a:rPr/>
              <a:t>Then, before overhauling the discussion, save the current file as </a:t>
            </a:r>
            <a:r>
              <a:rPr>
                <a:latin typeface="Courier"/>
              </a:rPr>
              <a:t>my_manuscript_B.doc</a:t>
            </a:r>
            <a:r>
              <a:rPr/>
              <a:t>.</a:t>
            </a:r>
          </a:p>
          <a:p>
            <a:pPr lvl="0"/>
            <a:r>
              <a:rPr/>
              <a:t>Email it to your coauthors and then have a series of files with other extensions such as the initials of their names when they edit them and send them back.</a:t>
            </a:r>
          </a:p>
          <a:p>
            <a:pPr lvl="0"/>
            <a:r>
              <a:rPr/>
              <a:t>Etc.</a:t>
            </a:r>
          </a:p>
          <a:p>
            <a:pPr lvl="0"/>
            <a:r>
              <a:rPr/>
              <a:t>Disadvantages:</a:t>
            </a:r>
          </a:p>
          <a:p>
            <a:pPr lvl="1"/>
            <a:r>
              <a:rPr/>
              <a:t>Hard to find a good record of what is in each version. (Wait! I liked the introduction I wrote three weeks ago…where is that now?)</a:t>
            </a:r>
          </a:p>
          <a:p>
            <a:pPr lvl="1"/>
            <a:r>
              <a:rPr/>
              <a:t>A terrible system if you have multiple files that are dependent on one another</a:t>
            </a:r>
          </a:p>
          <a:p>
            <a:pPr lvl="1"/>
            <a:r>
              <a:rPr/>
              <a:t>If you decide that you want to merge the changes you made to the discussion in version </a:t>
            </a:r>
            <a:r>
              <a:rPr>
                <a:latin typeface="Courier"/>
              </a:rPr>
              <a:t>_C</a:t>
            </a:r>
            <a:r>
              <a:rPr/>
              <a:t> with the edits on the introduction in version </a:t>
            </a:r>
            <a:r>
              <a:rPr>
                <a:latin typeface="Courier"/>
              </a:rPr>
              <a:t>_K</a:t>
            </a:r>
            <a:r>
              <a:rPr/>
              <a:t>, it is hard.</a:t>
            </a:r>
          </a:p>
          <a:p>
            <a:pPr lvl="0" indent="0" marL="0">
              <a:spcBef>
                <a:spcPts val="3000"/>
              </a:spcBef>
              <a:buNone/>
            </a:pPr>
            <a:r>
              <a:rPr b="1"/>
              <a:t>GitHub (and others) is a distributed version control system (DVCS)</a:t>
            </a:r>
          </a:p>
          <a:p>
            <a:pPr lvl="0"/>
            <a:r>
              <a:rPr/>
              <a:t>Git stores “snapshots” of your collection of files in a repository, which can be stored on GitHub</a:t>
            </a:r>
          </a:p>
          <a:p>
            <a:pPr lvl="0"/>
            <a:r>
              <a:rPr/>
              <a:t>For our work, the “collection of files” will be “the stuff in your RStudio project”</a:t>
            </a:r>
          </a:p>
          <a:p>
            <a:pPr lvl="1"/>
            <a:r>
              <a:rPr/>
              <a:t>Another reason it is nice to keep everything you need for a project together in a “project directory”</a:t>
            </a:r>
          </a:p>
          <a:p>
            <a:pPr lvl="0"/>
            <a:r>
              <a:rPr/>
              <a:t>When you clone or repository, </a:t>
            </a:r>
            <a:r>
              <a:rPr b="1"/>
              <a:t>you</a:t>
            </a:r>
            <a:r>
              <a:rPr/>
              <a:t> get the whole version history</a:t>
            </a:r>
          </a:p>
          <a:p>
            <a:pPr lvl="0"/>
            <a:r>
              <a:rPr/>
              <a:t>When someone else clones that repository, </a:t>
            </a:r>
            <a:r>
              <a:rPr b="1"/>
              <a:t>they also</a:t>
            </a:r>
            <a:r>
              <a:rPr/>
              <a:t> get the whole version history.</a:t>
            </a:r>
          </a:p>
          <a:p>
            <a:pPr lvl="0"/>
            <a:r>
              <a:rPr/>
              <a:t>Git has well-developed features for merging changes made in different repositories</a:t>
            </a:r>
          </a:p>
          <a:p>
            <a:pPr lvl="0"/>
            <a:r>
              <a:rPr/>
              <a:t>Unlike once popular centralized version control systems (rcs, cvs, subversion), DVCSs like GitHub don’t need a constant connection to a central repository. Developers can work anywhere and collaborate asynchronously from any time zone.</a:t>
            </a:r>
          </a:p>
        </p:txBody>
      </p:sp>
      <p:pic>
        <p:nvPicPr>
          <p:cNvPr descr="fig:  images/github_dvcs.jpg" id="0" name="Picture 1"/>
          <p:cNvPicPr>
            <a:picLocks noGrp="1" noChangeAspect="1"/>
          </p:cNvPicPr>
          <p:nvPr/>
        </p:nvPicPr>
        <p:blipFill>
          <a:blip r:embed="rId3"/>
          <a:stretch>
            <a:fillRect/>
          </a:stretch>
        </p:blipFill>
        <p:spPr bwMode="auto">
          <a:xfrm>
            <a:off x="4826000" y="609600"/>
            <a:ext cx="5816600" cy="46736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Github DVCS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GitHub (and others) is a distributed version control system (DVCS)</a:t>
            </a:r>
          </a:p>
          <a:p>
            <a:pPr lvl="0"/>
            <a:r>
              <a:rPr/>
              <a:t>Git and a DVCS system allow multiple people to work on multiple versions (“branches”) of a piece of software at the same time, without breaking the main branch. This approach can be used to add features or fix bugs.</a:t>
            </a:r>
          </a:p>
          <a:p>
            <a:pPr lvl="0"/>
            <a:r>
              <a:rPr/>
              <a:t>To eliminate unnecessary work, Git and other VCSs give each contributor a unified and consistent view of a project, surfacing work that’s already in progress. Seeing a transparent history of changes, who made them, and how they contribute to the development of a project helps team members stay aligned while working independently.</a:t>
            </a:r>
          </a:p>
          <a:p>
            <a:pPr lvl="0"/>
            <a:r>
              <a:rPr/>
              <a:t>Without version control, team members are subject to redundant tasks, slower timelines, and multiple copies of a single project.</a:t>
            </a:r>
          </a:p>
          <a:p>
            <a:pPr lvl="0" indent="0" marL="0">
              <a:spcBef>
                <a:spcPts val="3000"/>
              </a:spcBef>
              <a:buNone/>
            </a:pPr>
            <a:r>
              <a:rPr b="1"/>
              <a:t>GitHub Example for Software</a:t>
            </a:r>
          </a:p>
        </p:txBody>
      </p:sp>
      <p:pic>
        <p:nvPicPr>
          <p:cNvPr descr="fig:  images/gitflow.png" id="0" name="Picture 1"/>
          <p:cNvPicPr>
            <a:picLocks noGrp="1" noChangeAspect="1"/>
          </p:cNvPicPr>
          <p:nvPr/>
        </p:nvPicPr>
        <p:blipFill>
          <a:blip r:embed="rId2"/>
          <a:stretch>
            <a:fillRect/>
          </a:stretch>
        </p:blipFill>
        <p:spPr bwMode="auto">
          <a:xfrm>
            <a:off x="4648200" y="1397000"/>
            <a:ext cx="6159500" cy="30988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The Github Flow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What’s a repository?</a:t>
            </a:r>
          </a:p>
          <a:p>
            <a:pPr lvl="0"/>
            <a:r>
              <a:rPr/>
              <a:t>A </a:t>
            </a:r>
            <a:r>
              <a:rPr i="1"/>
              <a:t>repository</a:t>
            </a:r>
            <a:r>
              <a:rPr/>
              <a:t>, or </a:t>
            </a:r>
            <a:r>
              <a:rPr>
                <a:hlinkClick r:id="rId2"/>
              </a:rPr>
              <a:t>Git</a:t>
            </a:r>
            <a:r>
              <a:rPr/>
              <a:t> project, encompasses the entire collection of files and folders associated with a project (i.e. a directory), </a:t>
            </a:r>
            <a:r>
              <a:rPr i="1"/>
              <a:t>along with each file’s revision history</a:t>
            </a:r>
            <a:r>
              <a:rPr/>
              <a:t>.</a:t>
            </a:r>
          </a:p>
          <a:p>
            <a:pPr lvl="0"/>
            <a:r>
              <a:rPr/>
              <a:t>The file history appears as snapshots in time called </a:t>
            </a:r>
            <a:r>
              <a:rPr i="1"/>
              <a:t>commits</a:t>
            </a:r>
            <a:r>
              <a:rPr/>
              <a:t>, and can be organized into multiple lines of development called branches.</a:t>
            </a:r>
          </a:p>
          <a:p>
            <a:pPr lvl="0"/>
            <a:r>
              <a:rPr/>
              <a:t>Because Github is a DVCS, repositories are self-contained units and anyone who owns a copy of the repository can access the entire codebase and its history.</a:t>
            </a:r>
          </a:p>
          <a:p>
            <a:pPr lvl="0"/>
            <a:r>
              <a:rPr/>
              <a:t>Using the command line or other ease-of-use interfaces, a git repository also allows for: interaction with the history, cloning, creating branches, committing, merging, comparing changes across versions of code, and more.</a:t>
            </a:r>
          </a:p>
          <a:p>
            <a:pPr lvl="0" indent="0" marL="0">
              <a:spcBef>
                <a:spcPts val="3000"/>
              </a:spcBef>
              <a:buNone/>
            </a:pPr>
            <a:r>
              <a:rPr b="1"/>
              <a:t>What’s a repository?</a:t>
            </a:r>
          </a:p>
          <a:p>
            <a:pPr lvl="0"/>
            <a:r>
              <a:rPr/>
              <a:t>Working in repositories keeps development projects organized and protected. Developers are encouraged to fix bugs, or create fresh features, without fear of derailing mainline development efforts.</a:t>
            </a:r>
          </a:p>
          <a:p>
            <a:pPr lvl="0"/>
            <a:r>
              <a:rPr/>
              <a:t>Through platforms like GitHub, Git also provides more opportunities for project transparency and collaboration. Public repositories help teams work together to build the best possible final product.</a:t>
            </a:r>
          </a:p>
          <a:p>
            <a:pPr lvl="0" indent="0" marL="0">
              <a:spcBef>
                <a:spcPts val="3000"/>
              </a:spcBef>
              <a:buNone/>
            </a:pPr>
            <a:r>
              <a:rPr b="1"/>
              <a:t>The Github Flow</a:t>
            </a:r>
          </a:p>
          <a:p>
            <a:pPr lvl="0" indent="0" marL="0">
              <a:buNone/>
            </a:pPr>
            <a:r>
              <a:rPr>
                <a:hlinkClick r:id="rId3"/>
              </a:rPr>
              <a:t>Video</a:t>
            </a:r>
          </a:p>
        </p:txBody>
      </p:sp>
      <p:pic>
        <p:nvPicPr>
          <p:cNvPr descr="fig:  images/github_flow.jpg" id="0" name="Picture 1"/>
          <p:cNvPicPr>
            <a:picLocks noGrp="1" noChangeAspect="1"/>
          </p:cNvPicPr>
          <p:nvPr/>
        </p:nvPicPr>
        <p:blipFill>
          <a:blip r:embed="rId4"/>
          <a:stretch>
            <a:fillRect/>
          </a:stretch>
        </p:blipFill>
        <p:spPr bwMode="auto">
          <a:xfrm>
            <a:off x="4711700" y="609600"/>
            <a:ext cx="6045200" cy="46736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The Github Flow</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GitHub Flow</a:t>
            </a:r>
          </a:p>
          <a:p>
            <a:pPr lvl="0" indent="0" marL="0">
              <a:buNone/>
            </a:pPr>
            <a:r>
              <a:rPr/>
              <a:t>The GitHub flow has six steps, each with distinct benefits when implemented:</a:t>
            </a:r>
          </a:p>
          <a:p>
            <a:pPr lvl="0"/>
            <a:r>
              <a:rPr/>
              <a:t>Create a branch:Topic branches created from the canonical deployment branch (usually master) allow teams to contribute to many parallel efforts. Short-lived topic branches, in particular, keep teams focused and results in quick ships.</a:t>
            </a:r>
          </a:p>
          <a:p>
            <a:pPr lvl="0"/>
            <a:r>
              <a:rPr/>
              <a:t>Add commits:Snapshots of development efforts within a branch create safe, revertible points in the project’s history.</a:t>
            </a:r>
          </a:p>
          <a:p>
            <a:pPr lvl="0"/>
            <a:r>
              <a:rPr/>
              <a:t>Open a pull request:Pull requests publicize a project’s ongoing efforts and set the tone for a transparent development process.</a:t>
            </a:r>
          </a:p>
          <a:p>
            <a:pPr lvl="0" indent="0" marL="0">
              <a:spcBef>
                <a:spcPts val="3000"/>
              </a:spcBef>
              <a:buNone/>
            </a:pPr>
            <a:r>
              <a:rPr b="1"/>
              <a:t>The GitHub Flow</a:t>
            </a:r>
          </a:p>
          <a:p>
            <a:pPr lvl="0"/>
            <a:r>
              <a:rPr/>
              <a:t>Discuss and review code:Teams participate in code reviews by commenting, testing, and reviewing open pull requests. Code review is at the core of an open and participatory culture.</a:t>
            </a:r>
          </a:p>
          <a:p>
            <a:pPr lvl="0"/>
            <a:r>
              <a:rPr/>
              <a:t>Merge:Upon clicking merge, GitHub automatically performs the equivalent of a local ‘git merge’ operation. GitHub also keeps the entire branch development history on the merged pull request.</a:t>
            </a:r>
          </a:p>
          <a:p>
            <a:pPr lvl="0"/>
            <a:r>
              <a:rPr/>
              <a:t>Deploy:Teams can choose the best release cycles or incorporate continuous integration tools and operate with the assurance that code on the deployment branch has gone through a robust workflow.</a:t>
            </a:r>
          </a:p>
          <a:p>
            <a:pPr lvl="0" indent="0" marL="0">
              <a:spcBef>
                <a:spcPts val="3000"/>
              </a:spcBef>
              <a:buNone/>
            </a:pPr>
            <a:r>
              <a:rPr b="1"/>
              <a:t>Alternatives to Github exist!</a:t>
            </a:r>
          </a:p>
          <a:p>
            <a:pPr lvl="0"/>
            <a:r>
              <a:rPr/>
              <a:t>Bitbucket</a:t>
            </a:r>
          </a:p>
          <a:p>
            <a:pPr lvl="0"/>
            <a:r>
              <a:rPr/>
              <a:t>Gitlab</a:t>
            </a:r>
          </a:p>
          <a:p>
            <a:pPr lvl="0"/>
            <a:r>
              <a:rPr/>
              <a:t>Gitbucket</a:t>
            </a:r>
          </a:p>
          <a:p>
            <a:pPr lvl="0" indent="0" marL="0">
              <a:buNone/>
            </a:pPr>
            <a:r>
              <a:rPr/>
              <a:t>All work on a “freemium” model in which they provide free service to low-end users (like us), but charge for services needed by power users (like private repositories, more file storage space)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GitHub Tutorial</a:t>
            </a:r>
          </a:p>
        </p:txBody>
      </p:sp>
      <p:sp>
        <p:nvSpPr>
          <p:cNvPr id="3" name="Content Placeholder 2"/>
          <p:cNvSpPr>
            <a:spLocks noGrp="1"/>
          </p:cNvSpPr>
          <p:nvPr>
            <p:ph idx="1"/>
          </p:nvPr>
        </p:nvSpPr>
        <p:spPr/>
        <p:txBody>
          <a:bodyPr/>
          <a:lstStyle/>
          <a:p>
            <a:pPr lvl="0" indent="0" marL="0">
              <a:spcBef>
                <a:spcPts val="3000"/>
              </a:spcBef>
              <a:buNone/>
            </a:pPr>
            <a:r>
              <a:rPr b="1"/>
              <a:t>Do this in GitHub</a:t>
            </a:r>
          </a:p>
          <a:p>
            <a:pPr lvl="0" indent="-457200" marL="457200">
              <a:buAutoNum type="arabicPeriod"/>
            </a:pPr>
            <a:r>
              <a:rPr/>
              <a:t>Go to </a:t>
            </a:r>
            <a:r>
              <a:rPr>
                <a:hlinkClick r:id="rId2"/>
              </a:rPr>
              <a:t>https://github.com/ericcrandall/reproducible_research</a:t>
            </a:r>
          </a:p>
          <a:p>
            <a:pPr lvl="0" indent="-457200" marL="457200">
              <a:buAutoNum type="arabicPeriod"/>
            </a:pPr>
            <a:r>
              <a:rPr/>
              <a:t>Click “Fork” in the upper right-hand corner and follow dialogue prompts to create fork in your account</a:t>
            </a:r>
          </a:p>
          <a:p>
            <a:pPr lvl="0" indent="0" marL="0">
              <a:spcBef>
                <a:spcPts val="3000"/>
              </a:spcBef>
              <a:buNone/>
            </a:pPr>
            <a:r>
              <a:rPr b="1"/>
              <a:t>Do This in RStudio</a:t>
            </a:r>
          </a:p>
          <a:p>
            <a:pPr lvl="0" indent="-457200" marL="457200">
              <a:buAutoNum type="arabicPeriod"/>
            </a:pPr>
            <a:r>
              <a:rPr/>
              <a:t>Select File -&gt; New Project</a:t>
            </a:r>
          </a:p>
          <a:p>
            <a:pPr lvl="0" indent="-457200" marL="457200">
              <a:buAutoNum type="arabicPeriod"/>
            </a:pPr>
            <a:r>
              <a:rPr/>
              <a:t>Create project from: Choose “Version Control”</a:t>
            </a:r>
          </a:p>
          <a:p>
            <a:pPr lvl="1" indent="-457200" marL="914400">
              <a:buAutoNum type="arabicPeriod"/>
            </a:pPr>
            <a:r>
              <a:rPr/>
              <a:t>Choose “Git”</a:t>
            </a:r>
          </a:p>
          <a:p>
            <a:pPr lvl="1" indent="-457200" marL="914400">
              <a:buAutoNum type="arabicPeriod"/>
            </a:pPr>
            <a:r>
              <a:rPr/>
              <a:t>Input the url of this repository 1.https://github.com/</a:t>
            </a:r>
            <a:r>
              <a:rPr i="1"/>
              <a:t>yourusername</a:t>
            </a:r>
            <a:r>
              <a:rPr/>
              <a:t>/reproducible_research</a:t>
            </a:r>
          </a:p>
          <a:p>
            <a:pPr lvl="1" indent="-457200" marL="914400">
              <a:buAutoNum type="arabicPeriod"/>
            </a:pPr>
            <a:r>
              <a:rPr/>
              <a:t>and put it somewhere</a:t>
            </a:r>
          </a:p>
          <a:p>
            <a:pPr lvl="1" indent="-457200" marL="914400">
              <a:buAutoNum type="arabicPeriod"/>
            </a:pPr>
            <a:r>
              <a:rPr/>
              <a:t>I suggest a repository coming off your home directory called </a:t>
            </a:r>
            <a:r>
              <a:rPr>
                <a:latin typeface="Courier"/>
              </a:rPr>
              <a:t>github</a:t>
            </a:r>
            <a:r>
              <a:rPr/>
              <a:t>.</a:t>
            </a:r>
          </a:p>
          <a:p>
            <a:pPr lvl="1" indent="-457200" marL="914400">
              <a:buAutoNum type="arabicPeriod"/>
            </a:pPr>
            <a:r>
              <a:rPr/>
              <a:t>(browse to where you want to put it in the “create project as subdirectory of:”)</a:t>
            </a:r>
          </a:p>
          <a:p>
            <a:pPr lvl="1" indent="-457200" marL="914400">
              <a:buAutoNum type="arabicPeriod"/>
            </a:pPr>
            <a:r>
              <a:rPr/>
              <a:t>So it should be in </a:t>
            </a:r>
            <a:r>
              <a:rPr>
                <a:latin typeface="Courier"/>
              </a:rPr>
              <a:t>yourhome/github/reproducible_research</a:t>
            </a:r>
          </a:p>
          <a:p>
            <a:pPr lvl="1" indent="-457200" marL="914400">
              <a:buAutoNum type="arabicPeriod"/>
            </a:pPr>
            <a:r>
              <a:rPr/>
              <a:t>Hit </a:t>
            </a:r>
            <a:r>
              <a:rPr>
                <a:latin typeface="Courier"/>
              </a:rPr>
              <a:t>Create Project</a:t>
            </a:r>
          </a:p>
          <a:p>
            <a:pPr lvl="0" indent="0" marL="0">
              <a:spcBef>
                <a:spcPts val="3000"/>
              </a:spcBef>
              <a:buNone/>
            </a:pPr>
            <a:r>
              <a:rPr b="1"/>
              <a:t>The status/staging panel</a:t>
            </a:r>
          </a:p>
          <a:p>
            <a:pPr lvl="0"/>
            <a:r>
              <a:rPr/>
              <a:t>RStudio keeps git constantly scanning the project directory to find any files that have changed or which are new.</a:t>
            </a:r>
          </a:p>
          <a:p>
            <a:pPr lvl="0"/>
            <a:r>
              <a:rPr/>
              <a:t>By clicking a file’s little “check-box” you can stage it.</a:t>
            </a:r>
            <a:br/>
          </a:p>
          <a:p>
            <a:pPr lvl="0"/>
            <a:r>
              <a:rPr/>
              <a:t>Some symbols:</a:t>
            </a:r>
          </a:p>
          <a:p>
            <a:pPr lvl="1"/>
            <a:r>
              <a:rPr b="1"/>
              <a:t>Blue-M</a:t>
            </a:r>
            <a:r>
              <a:rPr/>
              <a:t>: a file that is already under version control that has been modified.</a:t>
            </a:r>
          </a:p>
          <a:p>
            <a:pPr lvl="1"/>
            <a:r>
              <a:rPr b="1"/>
              <a:t>Yellow-?</a:t>
            </a:r>
            <a:r>
              <a:rPr/>
              <a:t>: a file that is not under version control (yet…)</a:t>
            </a:r>
          </a:p>
          <a:p>
            <a:pPr lvl="1"/>
            <a:r>
              <a:rPr b="1"/>
              <a:t>Green-A</a:t>
            </a:r>
            <a:r>
              <a:rPr/>
              <a:t>: a file that was not under version control, but which has been staged to be committed.</a:t>
            </a:r>
          </a:p>
          <a:p>
            <a:pPr lvl="1"/>
            <a:r>
              <a:rPr b="1"/>
              <a:t>Red-D</a:t>
            </a:r>
            <a:r>
              <a:rPr/>
              <a:t>: a file under version control has been deleted. To make it really disappear, you have to stage its disappearance and commit.</a:t>
            </a:r>
          </a:p>
          <a:p>
            <a:pPr lvl="1"/>
            <a:r>
              <a:rPr b="1"/>
              <a:t>Purple-R</a:t>
            </a:r>
            <a:r>
              <a:rPr/>
              <a:t> a file that was renamed. (Note that git in Rstudio seems to be figuring this out on its own.)</a:t>
            </a:r>
          </a:p>
          <a:p>
            <a:pPr lvl="0" indent="0" marL="0">
              <a:spcBef>
                <a:spcPts val="3000"/>
              </a:spcBef>
              <a:buNone/>
            </a:pPr>
            <a:r>
              <a:rPr b="1"/>
              <a:t>Staging Files</a:t>
            </a:r>
          </a:p>
          <a:p>
            <a:pPr lvl="0"/>
            <a:r>
              <a:rPr/>
              <a:t>You can click the check box next to various files to stage them to be part of a commit.</a:t>
            </a:r>
          </a:p>
          <a:p>
            <a:pPr lvl="1"/>
            <a:r>
              <a:rPr/>
              <a:t>I generally stage all changes for every commit</a:t>
            </a:r>
          </a:p>
          <a:p>
            <a:pPr lvl="1"/>
            <a:r>
              <a:rPr/>
              <a:t>But one could conceive of being more strategic…</a:t>
            </a:r>
          </a:p>
          <a:p>
            <a:pPr lvl="1"/>
            <a:r>
              <a:rPr/>
              <a:t>at the command line, staging or adding all files to a commit is achieved by:</a:t>
            </a:r>
          </a:p>
          <a:p>
            <a:pPr lvl="0" indent="0">
              <a:buNone/>
            </a:pPr>
            <a:r>
              <a:rPr>
                <a:solidFill>
                  <a:srgbClr val="06287E"/>
                </a:solidFill>
                <a:latin typeface="Courier"/>
              </a:rPr>
              <a:t>git</a:t>
            </a:r>
            <a:r>
              <a:rPr>
                <a:latin typeface="Courier"/>
              </a:rPr>
              <a:t> add .</a:t>
            </a:r>
          </a:p>
          <a:p>
            <a:pPr lvl="0" indent="0" marL="0">
              <a:spcBef>
                <a:spcPts val="3000"/>
              </a:spcBef>
              <a:buNone/>
            </a:pPr>
            <a:r>
              <a:rPr b="1"/>
              <a:t>The Commit window</a:t>
            </a:r>
          </a:p>
          <a:p>
            <a:pPr lvl="0"/>
            <a:r>
              <a:rPr/>
              <a:t>Click “commit” to reach the commit window</a:t>
            </a:r>
          </a:p>
          <a:p>
            <a:pPr lvl="0"/>
            <a:r>
              <a:rPr/>
              <a:t>Shows a “diff” of your changes.</a:t>
            </a:r>
          </a:p>
          <a:p>
            <a:pPr lvl="0"/>
            <a:r>
              <a:rPr/>
              <a:t>In other words, what has changed between the last committed version of a file and its current state.</a:t>
            </a:r>
          </a:p>
          <a:p>
            <a:pPr lvl="0"/>
            <a:r>
              <a:rPr/>
              <a:t>Green = additions, red = deletions</a:t>
            </a:r>
          </a:p>
          <a:p>
            <a:pPr lvl="0"/>
            <a:r>
              <a:rPr/>
              <a:t>Holy smokes this is convenient</a:t>
            </a:r>
          </a:p>
          <a:p>
            <a:pPr lvl="0"/>
            <a:r>
              <a:rPr/>
              <a:t>(Note: all this output is available from the command line, but the Rstudio interface is very nice, IMHO)</a:t>
            </a:r>
          </a:p>
          <a:p>
            <a:pPr lvl="0" indent="0" marL="0">
              <a:spcBef>
                <a:spcPts val="3000"/>
              </a:spcBef>
              <a:buNone/>
            </a:pPr>
            <a:r>
              <a:rPr b="1"/>
              <a:t>Making a Commit</a:t>
            </a:r>
          </a:p>
          <a:p>
            <a:pPr lvl="0"/>
            <a:r>
              <a:rPr/>
              <a:t>Super easy:</a:t>
            </a:r>
          </a:p>
          <a:p>
            <a:pPr lvl="1"/>
            <a:r>
              <a:rPr/>
              <a:t>After staging the files you want to commit…</a:t>
            </a:r>
          </a:p>
          <a:p>
            <a:pPr lvl="1"/>
            <a:r>
              <a:rPr/>
              <a:t>Write a brief message (first line short, then as much after that as you want) and hit the commit button.</a:t>
            </a:r>
          </a:p>
          <a:p>
            <a:pPr lvl="0"/>
            <a:r>
              <a:rPr/>
              <a:t>Tradition is to use present tense when describing your changes.</a:t>
            </a:r>
          </a:p>
          <a:p>
            <a:pPr lvl="1"/>
            <a:r>
              <a:rPr/>
              <a:t>as in “Add new data file, update file slurping code”</a:t>
            </a:r>
          </a:p>
          <a:p>
            <a:pPr lvl="0"/>
            <a:r>
              <a:rPr/>
              <a:t>This can be really handy when trying to find where you made an error!</a:t>
            </a:r>
          </a:p>
          <a:p>
            <a:pPr lvl="0"/>
            <a:r>
              <a:rPr/>
              <a:t>Spending a little time to write informative commit messages can pay off.</a:t>
            </a:r>
          </a:p>
          <a:p>
            <a:pPr lvl="0"/>
            <a:r>
              <a:rPr/>
              <a:t>At the command line, a commit is achieved thusly:</a:t>
            </a:r>
          </a:p>
          <a:p>
            <a:pPr lvl="0" indent="0">
              <a:buNone/>
            </a:pPr>
            <a:r>
              <a:rPr>
                <a:solidFill>
                  <a:srgbClr val="06287E"/>
                </a:solidFill>
                <a:latin typeface="Courier"/>
              </a:rPr>
              <a:t>git</a:t>
            </a:r>
            <a:r>
              <a:rPr>
                <a:latin typeface="Courier"/>
              </a:rPr>
              <a:t> commit </a:t>
            </a:r>
            <a:r>
              <a:rPr>
                <a:solidFill>
                  <a:srgbClr val="7D9029"/>
                </a:solidFill>
                <a:latin typeface="Courier"/>
              </a:rPr>
              <a:t>-m</a:t>
            </a:r>
            <a:r>
              <a:rPr>
                <a:latin typeface="Courier"/>
              </a:rPr>
              <a:t> </a:t>
            </a:r>
            <a:r>
              <a:rPr>
                <a:solidFill>
                  <a:srgbClr val="4070A0"/>
                </a:solidFill>
                <a:latin typeface="Courier"/>
              </a:rPr>
              <a:t>"my commit message"</a:t>
            </a:r>
          </a:p>
          <a:p>
            <a:pPr lvl="0" indent="0" marL="0">
              <a:spcBef>
                <a:spcPts val="3000"/>
              </a:spcBef>
              <a:buNone/>
            </a:pPr>
            <a:r>
              <a:rPr b="1"/>
              <a:t>The History window</a:t>
            </a:r>
          </a:p>
          <a:p>
            <a:pPr lvl="0"/>
            <a:r>
              <a:rPr/>
              <a:t>Easy inspection of past commits.</a:t>
            </a:r>
          </a:p>
          <a:p>
            <a:pPr lvl="0"/>
            <a:r>
              <a:rPr/>
              <a:t>See what changes were made at each commit.</a:t>
            </a:r>
          </a:p>
          <a:p>
            <a:pPr lvl="0"/>
            <a:r>
              <a:rPr/>
              <a:t>At the command line you can see this with</a:t>
            </a:r>
          </a:p>
          <a:p>
            <a:pPr lvl="0" indent="0">
              <a:buNone/>
            </a:pPr>
            <a:r>
              <a:rPr>
                <a:solidFill>
                  <a:srgbClr val="06287E"/>
                </a:solidFill>
                <a:latin typeface="Courier"/>
              </a:rPr>
              <a:t>git</a:t>
            </a:r>
            <a:r>
              <a:rPr>
                <a:latin typeface="Courier"/>
              </a:rPr>
              <a:t> log</a:t>
            </a:r>
          </a:p>
          <a:p>
            <a:pPr lvl="0" indent="0" marL="0">
              <a:spcBef>
                <a:spcPts val="3000"/>
              </a:spcBef>
              <a:buNone/>
            </a:pPr>
            <a:r>
              <a:rPr b="1"/>
              <a:t>How does git store and keep track of things</a:t>
            </a:r>
          </a:p>
          <a:p>
            <a:pPr lvl="0"/>
            <a:r>
              <a:rPr/>
              <a:t>Everything is stored in the .git folder inside the RStudio project.</a:t>
            </a:r>
          </a:p>
          <a:p>
            <a:pPr lvl="0"/>
            <a:r>
              <a:rPr/>
              <a:t>The “working copy” gets checkout out of there</a:t>
            </a:r>
          </a:p>
          <a:p>
            <a:pPr lvl="0"/>
            <a:r>
              <a:rPr/>
              <a:t>Committed changes are recorded to the directory</a:t>
            </a:r>
          </a:p>
          <a:p>
            <a:pPr lvl="0" indent="0" marL="0">
              <a:spcBef>
                <a:spcPts val="3000"/>
              </a:spcBef>
              <a:buNone/>
            </a:pPr>
            <a:r>
              <a:rPr b="1"/>
              <a:t>What is inside of the .git directory?</a:t>
            </a:r>
          </a:p>
          <a:p>
            <a:pPr lvl="0" indent="0" marL="0">
              <a:buNone/>
            </a:pPr>
            <a:r>
              <a:rPr/>
              <a:t>We can use R to list the files.</a:t>
            </a:r>
          </a:p>
          <a:p>
            <a:pPr lvl="0" indent="0">
              <a:buNone/>
            </a:pPr>
            <a:r>
              <a:rPr i="1">
                <a:solidFill>
                  <a:srgbClr val="60A0B0"/>
                </a:solidFill>
                <a:latin typeface="Courier"/>
              </a:rPr>
              <a:t># check out this file-system command in R</a:t>
            </a:r>
            <a:br/>
            <a:r>
              <a:rPr>
                <a:solidFill>
                  <a:srgbClr val="06287E"/>
                </a:solidFill>
                <a:latin typeface="Courier"/>
              </a:rPr>
              <a:t>dir</a:t>
            </a:r>
            <a:r>
              <a:rPr>
                <a:latin typeface="Courier"/>
              </a:rPr>
              <a:t>(</a:t>
            </a:r>
            <a:r>
              <a:rPr>
                <a:solidFill>
                  <a:srgbClr val="7D9029"/>
                </a:solidFill>
                <a:latin typeface="Courier"/>
              </a:rPr>
              <a:t>path =</a:t>
            </a:r>
            <a:r>
              <a:rPr>
                <a:latin typeface="Courier"/>
              </a:rPr>
              <a:t> </a:t>
            </a:r>
            <a:r>
              <a:rPr>
                <a:solidFill>
                  <a:srgbClr val="4070A0"/>
                </a:solidFill>
                <a:latin typeface="Courier"/>
              </a:rPr>
              <a:t>".git"</a:t>
            </a:r>
            <a:r>
              <a:rPr>
                <a:latin typeface="Courier"/>
              </a:rPr>
              <a:t>, </a:t>
            </a:r>
            <a:r>
              <a:rPr>
                <a:solidFill>
                  <a:srgbClr val="7D9029"/>
                </a:solidFill>
                <a:latin typeface="Courier"/>
              </a:rPr>
              <a:t>all.files =</a:t>
            </a:r>
            <a:r>
              <a:rPr>
                <a:latin typeface="Courier"/>
              </a:rPr>
              <a:t> </a:t>
            </a:r>
            <a:r>
              <a:rPr>
                <a:solidFill>
                  <a:srgbClr val="880000"/>
                </a:solidFill>
                <a:latin typeface="Courier"/>
              </a:rPr>
              <a:t>TRUE</a:t>
            </a:r>
            <a:r>
              <a:rPr>
                <a:latin typeface="Courier"/>
              </a:rPr>
              <a:t>, </a:t>
            </a:r>
            <a:r>
              <a:rPr>
                <a:solidFill>
                  <a:srgbClr val="7D9029"/>
                </a:solidFill>
                <a:latin typeface="Courier"/>
              </a:rPr>
              <a:t>recursive =</a:t>
            </a:r>
            <a:r>
              <a:rPr>
                <a:latin typeface="Courier"/>
              </a:rPr>
              <a:t> </a:t>
            </a:r>
            <a:r>
              <a:rPr>
                <a:solidFill>
                  <a:srgbClr val="880000"/>
                </a:solidFill>
                <a:latin typeface="Courier"/>
              </a:rPr>
              <a:t>TRUE</a:t>
            </a:r>
            <a:r>
              <a:rPr>
                <a:latin typeface="Courier"/>
              </a:rPr>
              <a:t>)</a:t>
            </a:r>
          </a:p>
          <a:p>
            <a:pPr lvl="0" indent="0">
              <a:buNone/>
            </a:pPr>
            <a:r>
              <a:rPr>
                <a:latin typeface="Courier"/>
              </a:rPr>
              <a:t>##  [1] "COMMIT_EDITMSG"                                                 
##  [2] "config"                                                         
##  [3] "description"                                                    
##  [4] "HEAD"                                                           
##  [5] "hooks/applypatch-msg.sample"                                    
##  [6] "hooks/commit-msg.sample"                                        
##  [7] "hooks/fsmonitor-watchman.sample"                                
##  [8] "hooks/post-update.sample"                                       
##  [9] "hooks/pre-applypatch.sample"                                    
## [10] "hooks/pre-commit.sample"                                        
## [11] "hooks/pre-merge-commit.sample"                                  
## [12] "hooks/pre-push.sample"                                          
## [13] "hooks/pre-rebase.sample"                                        
## [14] "hooks/pre-receive.sample"                                       
## [15] "hooks/prepare-commit-msg.sample"                                
## [16] "hooks/push-to-checkout.sample"                                  
## [17] "hooks/update.sample"                                            
## [18] "index"                                                          
## [19] "info/exclude"                                                   
## [20] "logs/HEAD"                                                      
## [21] "logs/refs/heads/main"                                           
## [22] "logs/refs/remotes/origin/HEAD"                                  
## [23] "logs/refs/remotes/origin/main"                                  
## [24] "objects/00/f53ce8066a38abfe40f99ffb0a445aa32b8011"              
## [25] "objects/02/70d3cbc9f83e4c2eb1e11d0a147c31e5a644c0"              
## [26] "objects/10/c739a3d513015f61e52b5d978604f9d0d8f291"              
## [27] "objects/11/bcf458a321651e68c7627ef6890bafccef0b18"              
## [28] "objects/13/23e55fd16b1e4f7965bacc0223492a178de5dd"              
## [29] "objects/16/a9cdea4ad9456d9f9c661f24a9a3eb57e689c6"              
## [30] "objects/19/85083191e8b2f5505f36625f7edcb1a0d6412f"              
## [31] "objects/1f/3ede9a9f986201addf75b29e70fa8c2a8477f9"              
## [32] "objects/21/f7e34c7ff8b756b03724b544f5e2ce2b9b082f"              
## [33] "objects/23/f63b97abe22805008c32a9658bfc895538b6aa"              
## [34] "objects/24/f75cad5b119c80678c244d47312d0ad02fc670"              
## [35] "objects/26/2b2cfc8ba24c825f6b64acbe3ca395b7ff2f31"              
## [36] "objects/28/f0057bd3f9d33a7ace7e366f7ffa4dc210f944"              
## [37] "objects/2a/c44c9b964f841a8a24cc396a7fb2876b8e8aa5"              
## [38] "objects/2c/ad0aa1a595ebf0779e1388933dac6b412a7114"              
## [39] "objects/36/548b376ebcc447a10b93353cd9b1dc0b259b06"              
## [40] "objects/37/2f57b5b80902a0eb6202670cb509eb321be2be"              
## [41] "objects/3d/3116d6bc440e1415d17474676199ffb85f545f"              
## [42] "objects/50/45808a94d041c6f6b785bf9c7fcc6ca550d3eb"              
## [43] "objects/51/6fb82804f5d310f7e3e16b9138291527f0fd2a"              
## [44] "objects/66/c1d3e45021859c6a7d5bf4b6a5f4c8fd0ce340"              
## [45] "objects/70/1f64ed543adeb4a93909fb7db24076c7ff0590"              
## [46] "objects/70/e9f8bc14094dfe37e0994c17dbbb536a3a3d48"              
## [47] "objects/7b/3778658c5a9060a506261167781e5d18c33841"              
## [48] "objects/80/70e6a38cc8a0742e7c13872f8ef41b644528c7"              
## [49] "objects/81/17a4006e63621d735764ad2d51daa41a8ed605"              
## [50] "objects/83/002948bce0dcb03b633293a58dc2a776bf88ef"              
## [51] "objects/86/5d5629ef55987fe68127c149a3c5050ab237d0"              
## [52] "objects/8e/3c2ebc99e2e337f7d69948b93529a437590b27"              
## [53] "objects/96/f3bba4fe892703a8e364e79e08cc07721eccd5"              
## [54] "objects/99/1898f18b7e0fc860e99e701e8ffceeb8ad2ed9"              
## [55] "objects/bc/746a8952dc080a92ad1157f4280792168b1b87"              
## [56] "objects/c8/959054c5e1331ea7170c3d94c487563782269a"              
## [57] "objects/cb/b99a7196a266cb4e958f2bfc031bf478422080"              
## [58] "objects/cd/dcc43841aa35f5553ab949d7c98f640074c576"              
## [59] "objects/d0/603c55847f6fb92b975f6c989f4f24a7ffe131"              
## [60] "objects/d0/63e8bc7af719bae7c8eb42a8bc12891480f305"              
## [61] "objects/d2/11a25fb11a40ea713785f8e91c066682ca8e87"              
## [62] "objects/d2/23b29197c549e12c83368d039f791fd74c3f93"              
## [63] "objects/d4/c50d6843671ed282ae1d42d314c2edf01a8d76"              
## [64] "objects/e7/cdfc9e85df4a28de8208cb8fff47fa8880ec97"              
## [65] "objects/e8/a26260ce3b15f4349b41e19fc96f4ac05db927"              
## [66] "objects/ea/0cbadfc24142a0ab84ef1ca35c5badf5f9318e"              
## [67] "objects/ed/de644a9bc63ad2e7adafb59ab3f161c237673e"              
## [68] "objects/f6/2cd7ba4a791cccad8b3ba40b15e023803be5a3"              
## [69] "objects/f9/bac9fa4535cde8e9166a09ed4cc091aa4255b0"              
## [70] "objects/fd/94b1c9d48ef9cbf72354a4eb9c57e923619b70"              
## [71] "objects/fe/34adfb051b10b4fe9552744c72059ede597991"              
## [72] "objects/pack/pack-73ddbaccd0bd543cfe129a05ce137348072fa9db.idx" 
## [73] "objects/pack/pack-73ddbaccd0bd543cfe129a05ce137348072fa9db.pack"
## [74] "packed-refs"                                                    
## [75] "refs/heads/main"                                                
## [76] "refs/remotes/origin/HEAD"                                       
## [77] "refs/remotes/origin/main"</a:t>
            </a:r>
          </a:p>
          <a:p>
            <a:pPr lvl="0" indent="0" marL="0">
              <a:buNone/>
            </a:pPr>
            <a:r>
              <a:rPr i="1"/>
              <a:t>Yikes!</a:t>
            </a:r>
          </a:p>
          <a:p>
            <a:pPr lvl="0" indent="0" marL="0">
              <a:spcBef>
                <a:spcPts val="3000"/>
              </a:spcBef>
              <a:buNone/>
            </a:pPr>
            <a:r>
              <a:rPr b="1"/>
              <a:t>How does git know a file has changed?</a:t>
            </a:r>
          </a:p>
          <a:p>
            <a:pPr lvl="0"/>
            <a:r>
              <a:rPr/>
              <a:t>Does it just look at the modification date?</a:t>
            </a:r>
          </a:p>
          <a:p>
            <a:pPr lvl="0"/>
            <a:r>
              <a:rPr/>
              <a:t>NO! It “fingerprints” every file, so it knows when it has changed from the most recent committed version.</a:t>
            </a:r>
          </a:p>
          <a:p>
            <a:pPr lvl="1"/>
            <a:r>
              <a:rPr/>
              <a:t>Demonstration. Change a file. Save, then undo the change and save again…Git knows the file has been changed back to its “former self”</a:t>
            </a:r>
          </a:p>
          <a:p>
            <a:pPr lvl="0"/>
            <a:r>
              <a:rPr/>
              <a:t>SHA-1 hashes.</a:t>
            </a:r>
          </a:p>
          <a:p>
            <a:pPr lvl="0"/>
            <a:r>
              <a:rPr/>
              <a:t>You will see things like </a:t>
            </a:r>
            <a:r>
              <a:rPr>
                <a:latin typeface="Courier"/>
              </a:rPr>
              <a:t>ed00c10ae6cf7bcc35d335d2edad7e71bc0f6770</a:t>
            </a:r>
            <a:r>
              <a:rPr/>
              <a:t> all over in Git-land.</a:t>
            </a:r>
          </a:p>
          <a:p>
            <a:pPr lvl="0"/>
            <a:r>
              <a:rPr/>
              <a:t>You can treat them as very specific names for different commits.</a:t>
            </a:r>
          </a:p>
          <a:p>
            <a:pPr lvl="0" indent="0" marL="0">
              <a:spcBef>
                <a:spcPts val="3000"/>
              </a:spcBef>
              <a:buNone/>
            </a:pPr>
            <a:r>
              <a:rPr b="1"/>
              <a:t>How can I make git ignore certain files?</a:t>
            </a:r>
          </a:p>
          <a:p>
            <a:pPr lvl="0"/>
            <a:r>
              <a:rPr/>
              <a:t>The </a:t>
            </a:r>
            <a:r>
              <a:rPr>
                <a:latin typeface="Courier"/>
              </a:rPr>
              <a:t>.gitignore</a:t>
            </a:r>
            <a:r>
              <a:rPr/>
              <a:t> file!</a:t>
            </a:r>
          </a:p>
          <a:p>
            <a:pPr lvl="0"/>
            <a:r>
              <a:rPr/>
              <a:t>File names (and patterns) in the </a:t>
            </a:r>
            <a:r>
              <a:rPr>
                <a:latin typeface="Courier"/>
              </a:rPr>
              <a:t>.gitignore</a:t>
            </a:r>
            <a:r>
              <a:rPr/>
              <a:t> file are ignored </a:t>
            </a:r>
            <a:r>
              <a:rPr i="1"/>
              <a:t>recursively</a:t>
            </a:r>
            <a:r>
              <a:rPr/>
              <a:t> (down into subdirectories), by default.</a:t>
            </a:r>
          </a:p>
          <a:p>
            <a:pPr lvl="0"/>
            <a:r>
              <a:rPr/>
              <a:t>Files won’t be ignored if they are already in the repository.</a:t>
            </a:r>
          </a:p>
          <a:p>
            <a:pPr lvl="0"/>
            <a:r>
              <a:rPr/>
              <a:t>Example: </a:t>
            </a:r>
            <a:r>
              <a:rPr>
                <a:latin typeface="Courier"/>
              </a:rPr>
              <a:t>*.html</a:t>
            </a:r>
            <a:r>
              <a:rPr/>
              <a:t> ## Go for it everyone! Git to playing</a:t>
            </a:r>
          </a:p>
          <a:p>
            <a:pPr lvl="0"/>
            <a:r>
              <a:rPr/>
              <a:t>Make some changes and commit them yourselves.</a:t>
            </a:r>
            <a:br/>
          </a:p>
          <a:p>
            <a:pPr lvl="0"/>
            <a:r>
              <a:rPr/>
              <a:t>Add some new files to the project, and commit those.</a:t>
            </a:r>
          </a:p>
          <a:p>
            <a:pPr lvl="0"/>
            <a:r>
              <a:rPr/>
              <a:t>Get familiar with the diff window.</a:t>
            </a:r>
          </a:p>
          <a:p>
            <a:pPr lvl="0"/>
            <a:r>
              <a:rPr/>
              <a:t>Check the history after a few commits.</a:t>
            </a:r>
          </a:p>
          <a:p>
            <a:pPr lvl="0" indent="0" marL="0">
              <a:spcBef>
                <a:spcPts val="3000"/>
              </a:spcBef>
              <a:buNone/>
            </a:pPr>
            <a:r>
              <a:rPr b="1"/>
              <a:t>Intro to Rmarkdown</a:t>
            </a:r>
          </a:p>
          <a:p>
            <a:pPr lvl="0"/>
            <a:r>
              <a:rPr/>
              <a:t>Designed as a text </a:t>
            </a:r>
            <a:r>
              <a:rPr i="1"/>
              <a:t>markup</a:t>
            </a:r>
            <a:r>
              <a:rPr/>
              <a:t> language that would be</a:t>
            </a:r>
          </a:p>
          <a:p>
            <a:pPr lvl="1"/>
            <a:r>
              <a:rPr/>
              <a:t>Simple</a:t>
            </a:r>
          </a:p>
          <a:p>
            <a:pPr lvl="1"/>
            <a:r>
              <a:rPr/>
              <a:t>Expressive</a:t>
            </a:r>
          </a:p>
          <a:p>
            <a:pPr lvl="1"/>
            <a:r>
              <a:rPr/>
              <a:t>Intuitive</a:t>
            </a:r>
          </a:p>
          <a:p>
            <a:pPr lvl="1"/>
            <a:r>
              <a:rPr/>
              <a:t>Capable of conveying intent even without being compiled into HTML or PDF</a:t>
            </a:r>
          </a:p>
          <a:p>
            <a:pPr lvl="0"/>
            <a:r>
              <a:rPr/>
              <a:t>There are many Markdown interpreters. The Rstudio folks have been using </a:t>
            </a:r>
            <a:r>
              <a:rPr>
                <a:hlinkClick r:id="rId3"/>
              </a:rPr>
              <a:t>pandoc</a:t>
            </a:r>
            <a:r>
              <a:rPr/>
              <a:t> to crunch Markdown into other formats. It provides many useful extensions.</a:t>
            </a:r>
          </a:p>
          <a:p>
            <a:pPr lvl="0"/>
            <a:r>
              <a:rPr/>
              <a:t>Customizations of style are mostly separate from the </a:t>
            </a:r>
            <a:r>
              <a:rPr b="1"/>
              <a:t>content</a:t>
            </a:r>
            <a:r>
              <a:rPr/>
              <a:t>.</a:t>
            </a:r>
          </a:p>
          <a:p>
            <a:pPr lvl="0"/>
            <a:r>
              <a:rPr>
                <a:hlinkClick r:id="rId4"/>
              </a:rPr>
              <a:t>This presentation was made in Rmarkdown!</a:t>
            </a:r>
          </a:p>
          <a:p>
            <a:pPr lvl="0" indent="0" marL="0">
              <a:spcBef>
                <a:spcPts val="3000"/>
              </a:spcBef>
              <a:buNone/>
            </a:pPr>
            <a:r>
              <a:rPr b="1"/>
              <a:t>To Do</a:t>
            </a:r>
          </a:p>
          <a:p>
            <a:pPr lvl="0" indent="0" marL="0">
              <a:buNone/>
            </a:pPr>
            <a:r>
              <a:rPr/>
              <a:t>Add Merge Conflicts Add Revert Add Rebase Add “github pages” * Open the shell (Tools-&gt;Shell…) and issue these two commands, replacing the name “John Doe” with yours, and his email with yours. + Use the email address that you gave to GitHub.</a:t>
            </a:r>
          </a:p>
          <a:p>
            <a:pPr lvl="0" indent="0">
              <a:buNone/>
            </a:pPr>
            <a:r>
              <a:rPr>
                <a:solidFill>
                  <a:srgbClr val="06287E"/>
                </a:solidFill>
                <a:latin typeface="Courier"/>
              </a:rPr>
              <a:t>git</a:t>
            </a:r>
            <a:r>
              <a:rPr>
                <a:latin typeface="Courier"/>
              </a:rPr>
              <a:t> config </a:t>
            </a:r>
            <a:r>
              <a:rPr>
                <a:solidFill>
                  <a:srgbClr val="7D9029"/>
                </a:solidFill>
                <a:latin typeface="Courier"/>
              </a:rPr>
              <a:t>--global</a:t>
            </a:r>
            <a:r>
              <a:rPr>
                <a:latin typeface="Courier"/>
              </a:rPr>
              <a:t> user.name </a:t>
            </a:r>
            <a:r>
              <a:rPr>
                <a:solidFill>
                  <a:srgbClr val="4070A0"/>
                </a:solidFill>
                <a:latin typeface="Courier"/>
              </a:rPr>
              <a:t>"John Doe"</a:t>
            </a:r>
            <a:br/>
            <a:r>
              <a:rPr>
                <a:solidFill>
                  <a:srgbClr val="06287E"/>
                </a:solidFill>
                <a:latin typeface="Courier"/>
              </a:rPr>
              <a:t>git</a:t>
            </a:r>
            <a:r>
              <a:rPr>
                <a:latin typeface="Courier"/>
              </a:rPr>
              <a:t> config </a:t>
            </a:r>
            <a:r>
              <a:rPr>
                <a:solidFill>
                  <a:srgbClr val="7D9029"/>
                </a:solidFill>
                <a:latin typeface="Courier"/>
              </a:rPr>
              <a:t>--global</a:t>
            </a:r>
            <a:r>
              <a:rPr>
                <a:latin typeface="Courier"/>
              </a:rPr>
              <a:t> user.email johndoe@example.com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lstStyle/>
          <a:p>
            <a:pPr lvl="0" indent="0" marL="0">
              <a:buNone/>
            </a:pPr>
            <a:r>
              <a:rPr/>
              <a:t>What is Reproducibility?</a:t>
            </a:r>
          </a:p>
        </p:txBody>
      </p:sp>
      <p:sp>
        <p:nvSpPr>
          <p:cNvPr id="4" name="Text Placeholder 3"/>
          <p:cNvSpPr>
            <a:spLocks noGrp="1"/>
          </p:cNvSpPr>
          <p:nvPr>
            <p:ph idx="2" sz="half" type="body"/>
          </p:nvPr>
        </p:nvSpPr>
        <p:spPr/>
        <p:txBody>
          <a:bodyPr/>
          <a:lstStyle/>
          <a:p>
            <a:pPr lvl="0" indent="0" marL="0">
              <a:buNone/>
            </a:pPr>
            <a:r>
              <a:rPr>
                <a:hlinkClick r:id="rId2"/>
              </a:rPr>
              <a:t>Gandrud 2014</a:t>
            </a:r>
            <a:r>
              <a:rPr/>
              <a:t> gives this definition (especially for data analysis and computer science):</a:t>
            </a:r>
          </a:p>
          <a:p>
            <a:pPr lvl="0" indent="0" marL="1270000">
              <a:buNone/>
            </a:pPr>
            <a:r>
              <a:rPr sz="2000"/>
              <a:t>“The data and code used to make a finding are available and they are presented in such a way that it is (relatively) straightforward for an independent researcher to recreate the finding.”</a:t>
            </a:r>
          </a:p>
        </p:txBody>
      </p:sp>
      <p:pic>
        <p:nvPicPr>
          <p:cNvPr descr="fig:  images/Gandrud_Figure21.png" id="0" name="Picture 1"/>
          <p:cNvPicPr>
            <a:picLocks noGrp="1" noChangeAspect="1"/>
          </p:cNvPicPr>
          <p:nvPr/>
        </p:nvPicPr>
        <p:blipFill>
          <a:blip r:embed="rId3"/>
          <a:stretch>
            <a:fillRect/>
          </a:stretch>
        </p:blipFill>
        <p:spPr bwMode="auto">
          <a:xfrm>
            <a:off x="4648200" y="812800"/>
            <a:ext cx="6159500" cy="42672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GandrudFigure2.1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This actually seldom happens.</a:t>
            </a:r>
          </a:p>
          <a:p>
            <a:pPr lvl="0" indent="0" marL="0">
              <a:buNone/>
            </a:pPr>
            <a:r>
              <a:rPr/>
              <a:t>Consider two interesting articles by Tim Vines: * </a:t>
            </a:r>
            <a:r>
              <a:rPr>
                <a:hlinkClick r:id="rId2"/>
              </a:rPr>
              <a:t>The Availability of Research Data Declines Rapidly with Article Age</a:t>
            </a:r>
            <a:r>
              <a:rPr/>
              <a:t> + Contacted Authors of 516 datasets with morphological data for discriminant analysis published between 1991 and 2011 + Received only 101 datasets!</a:t>
            </a:r>
          </a:p>
          <a:p>
            <a:pPr lvl="0"/>
            <a:r>
              <a:rPr/>
              <a:t>“</a:t>
            </a:r>
            <a:r>
              <a:rPr i="1"/>
              <a:t>of 516 articles published between 2 and 22 years ago…the odds of a data set being extant fell by 17% per year.</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images/Vines2014_1.png" id="0" name="Picture 1"/>
          <p:cNvPicPr>
            <a:picLocks noGrp="1" noChangeAspect="1"/>
          </p:cNvPicPr>
          <p:nvPr/>
        </p:nvPicPr>
        <p:blipFill>
          <a:blip r:embed="rId2"/>
          <a:stretch>
            <a:fillRect/>
          </a:stretch>
        </p:blipFill>
        <p:spPr bwMode="auto">
          <a:xfrm>
            <a:off x="3810000" y="2133600"/>
            <a:ext cx="3860800" cy="3136900"/>
          </a:xfrm>
          <a:prstGeom prst="rect">
            <a:avLst/>
          </a:prstGeom>
          <a:noFill/>
          <a:ln w="9525">
            <a:noFill/>
            <a:headEnd/>
            <a:tailEnd/>
          </a:ln>
        </p:spPr>
      </p:pic>
      <p:sp>
        <p:nvSpPr>
          <p:cNvPr id="1" name="TextBox 3"/>
          <p:cNvSpPr txBox="1"/>
          <p:nvPr/>
        </p:nvSpPr>
        <p:spPr>
          <a:xfrm>
            <a:off x="685800" y="5270500"/>
            <a:ext cx="10121900" cy="508000"/>
          </a:xfrm>
          <a:prstGeom prst="rect">
            <a:avLst/>
          </a:prstGeom>
          <a:noFill/>
        </p:spPr>
        <p:txBody>
          <a:bodyPr/>
          <a:lstStyle/>
          <a:p>
            <a:pPr lvl="0" indent="0" marL="0" algn="ctr">
              <a:buNone/>
            </a:pPr>
            <a:r>
              <a:rPr/>
              <a:t>Vines et al. 2014: Figure1. The Effect of Article Age on Four Obstacles to Receiving Data from the Authors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not only need to be easily available, but methods also need to be reproducible</a:t>
            </a:r>
          </a:p>
          <a:p>
            <a:pPr lvl="0"/>
            <a:r>
              <a:rPr/>
              <a:t>Gilbert et al. 2012 - </a:t>
            </a:r>
            <a:r>
              <a:rPr>
                <a:hlinkClick r:id="rId2"/>
              </a:rPr>
              <a:t>Recommendations for utilizing and reporting population genetic analyses: the reproducibility of genetic clustering using the program structure</a:t>
            </a:r>
          </a:p>
          <a:p>
            <a:pPr lvl="1"/>
            <a:r>
              <a:rPr/>
              <a:t>“</a:t>
            </a:r>
            <a:r>
              <a:rPr i="1"/>
              <a:t>we reanalysed data sets gathered from papers using the software package ‘structure’… 30% of analyses were unable to reproduce the same number of population clusters.</a:t>
            </a:r>
            <a:r>
              <a:rPr/>
              <a:t>”</a:t>
            </a:r>
          </a:p>
          <a:p>
            <a:pPr lvl="0"/>
            <a:r>
              <a:rPr/>
              <a:t>Scientific articles have fairly detailed methods sections, but those are typically insufficient to actually reproduce an analysis.</a:t>
            </a:r>
          </a:p>
          <a:p>
            <a:pPr lvl="0"/>
            <a:r>
              <a:rPr/>
              <a:t>Scientists owe it to themselves and their community to have an explicit record of all the steps in an analysis done at a computer.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lstStyle/>
          <a:p>
            <a:pPr lvl="0" indent="0" marL="0">
              <a:buNone/>
            </a:pPr>
            <a:r>
              <a:rPr/>
              <a:t>Why are Open Data and Reproducibility Important?</a:t>
            </a:r>
          </a:p>
        </p:txBody>
      </p:sp>
      <p:sp>
        <p:nvSpPr>
          <p:cNvPr id="4" name="Text Placeholder 3"/>
          <p:cNvSpPr>
            <a:spLocks noGrp="1"/>
          </p:cNvSpPr>
          <p:nvPr>
            <p:ph idx="2" sz="half" type="body"/>
          </p:nvPr>
        </p:nvSpPr>
        <p:spPr/>
        <p:txBody>
          <a:bodyPr/>
          <a:lstStyle/>
          <a:p>
            <a:pPr lvl="0" indent="0" marL="0">
              <a:spcBef>
                <a:spcPts val="3000"/>
              </a:spcBef>
              <a:buNone/>
            </a:pPr>
            <a:r>
              <a:rPr b="1"/>
              <a:t>For Science?</a:t>
            </a:r>
          </a:p>
          <a:p>
            <a:pPr lvl="0"/>
            <a:r>
              <a:rPr/>
              <a:t>Standard to judge scientific claims</a:t>
            </a:r>
          </a:p>
          <a:p>
            <a:pPr lvl="0"/>
            <a:r>
              <a:rPr/>
              <a:t>Data and methods need to be openly available in order to be reproducible</a:t>
            </a:r>
          </a:p>
          <a:p>
            <a:pPr lvl="0"/>
            <a:r>
              <a:rPr/>
              <a:t>Avoiding effort duplication</a:t>
            </a:r>
          </a:p>
          <a:p>
            <a:pPr lvl="0"/>
            <a:r>
              <a:rPr/>
              <a:t>Encouraging cumulative knowledge development</a:t>
            </a:r>
          </a:p>
        </p:txBody>
      </p:sp>
      <p:pic>
        <p:nvPicPr>
          <p:cNvPr descr="fig:  images/sea_of_doubts.jpg" id="0" name="Picture 1"/>
          <p:cNvPicPr>
            <a:picLocks noGrp="1" noChangeAspect="1"/>
          </p:cNvPicPr>
          <p:nvPr/>
        </p:nvPicPr>
        <p:blipFill>
          <a:blip r:embed="rId2"/>
          <a:stretch>
            <a:fillRect/>
          </a:stretch>
        </p:blipFill>
        <p:spPr bwMode="auto">
          <a:xfrm>
            <a:off x="4648200" y="1295400"/>
            <a:ext cx="6159500" cy="33020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Sea of Doubts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Gandrud 2014</a:t>
            </a:r>
          </a:p>
          <a:p>
            <a:pPr lvl="0" indent="0" marL="0">
              <a:spcBef>
                <a:spcPts val="3000"/>
              </a:spcBef>
              <a:buNone/>
            </a:pPr>
            <a:r>
              <a:rPr b="1"/>
              <a:t>Open Science</a:t>
            </a:r>
          </a:p>
          <a:p>
            <a:pPr lvl="0" indent="0" marL="0">
              <a:buNone/>
            </a:pPr>
            <a:r>
              <a:rPr>
                <a:hlinkClick r:id="rId3"/>
              </a:rPr>
              <a:t>Open Science Links</a:t>
            </a:r>
          </a:p>
          <a:p>
            <a:pPr lvl="0"/>
            <a:r>
              <a:rPr/>
              <a:t>Open Data</a:t>
            </a:r>
          </a:p>
          <a:p>
            <a:pPr lvl="0"/>
            <a:r>
              <a:rPr/>
              <a:t>Reproducible Methods</a:t>
            </a:r>
          </a:p>
          <a:p>
            <a:pPr lvl="0"/>
            <a:r>
              <a:rPr/>
              <a:t>Open Access Publications</a:t>
            </a:r>
          </a:p>
        </p:txBody>
      </p:sp>
      <p:pic>
        <p:nvPicPr>
          <p:cNvPr descr="fig:  images/bigdata_nielsen_nature.png" id="0" name="Picture 1"/>
          <p:cNvPicPr>
            <a:picLocks noGrp="1" noChangeAspect="1"/>
          </p:cNvPicPr>
          <p:nvPr/>
        </p:nvPicPr>
        <p:blipFill>
          <a:blip r:embed="rId4"/>
          <a:stretch>
            <a:fillRect/>
          </a:stretch>
        </p:blipFill>
        <p:spPr bwMode="auto">
          <a:xfrm>
            <a:off x="4648200" y="1651000"/>
            <a:ext cx="6159500" cy="26035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Big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are Open Data and Reproducibility Important for </a:t>
            </a:r>
            <a:r>
              <a:rPr b="1" i="1"/>
              <a:t>You</a:t>
            </a:r>
            <a:r>
              <a:rPr b="1"/>
              <a:t>?</a:t>
            </a:r>
          </a:p>
          <a:p>
            <a:pPr lvl="0"/>
            <a:r>
              <a:rPr/>
              <a:t>Better work habits</a:t>
            </a:r>
          </a:p>
          <a:p>
            <a:pPr lvl="1"/>
            <a:r>
              <a:rPr/>
              <a:t>better, clearer documentation</a:t>
            </a:r>
          </a:p>
          <a:p>
            <a:pPr lvl="0"/>
            <a:r>
              <a:rPr/>
              <a:t>Better teamwork</a:t>
            </a:r>
          </a:p>
          <a:p>
            <a:pPr lvl="0"/>
            <a:r>
              <a:rPr/>
              <a:t>Re-analysis is easier</a:t>
            </a:r>
          </a:p>
          <a:p>
            <a:pPr lvl="0"/>
            <a:r>
              <a:rPr/>
              <a:t>Higher research impact</a:t>
            </a:r>
          </a:p>
          <a:p>
            <a:pPr lvl="0" indent="0" marL="0">
              <a:buNone/>
            </a:pPr>
            <a:r>
              <a:rPr>
                <a:hlinkClick r:id="rId2"/>
              </a:rPr>
              <a:t>Gandrud 2014</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lstStyle/>
          <a:p>
            <a:pPr lvl="0" indent="0" marL="0">
              <a:buNone/>
            </a:pPr>
            <a:r>
              <a:rPr/>
              <a:t>Tools for Research Reproducibility</a:t>
            </a:r>
          </a:p>
        </p:txBody>
      </p:sp>
      <p:sp>
        <p:nvSpPr>
          <p:cNvPr id="4" name="Text Placeholder 3"/>
          <p:cNvSpPr>
            <a:spLocks noGrp="1"/>
          </p:cNvSpPr>
          <p:nvPr>
            <p:ph idx="2" sz="half" type="body"/>
          </p:nvPr>
        </p:nvSpPr>
        <p:spPr/>
        <p:txBody>
          <a:bodyPr/>
          <a:lstStyle/>
          <a:p>
            <a:pPr lvl="0"/>
            <a:r>
              <a:rPr/>
              <a:t>Open Source Everything</a:t>
            </a:r>
          </a:p>
          <a:p>
            <a:pPr lvl="0"/>
            <a:r>
              <a:rPr/>
              <a:t>R language</a:t>
            </a:r>
          </a:p>
          <a:p>
            <a:pPr lvl="0"/>
            <a:r>
              <a:rPr/>
              <a:t>Rstudio and knitR</a:t>
            </a:r>
          </a:p>
          <a:p>
            <a:pPr lvl="0"/>
            <a:r>
              <a:rPr/>
              <a:t>Markdown and LaTeX</a:t>
            </a:r>
          </a:p>
          <a:p>
            <a:pPr lvl="0"/>
            <a:r>
              <a:rPr/>
              <a:t>Unix operating system</a:t>
            </a:r>
          </a:p>
          <a:p>
            <a:pPr lvl="0"/>
            <a:r>
              <a:rPr/>
              <a:t>GitHub and git - version control (not covered in this class)</a:t>
            </a:r>
          </a:p>
          <a:p>
            <a:pPr lvl="0"/>
            <a:r>
              <a:rPr/>
              <a:t>Creative Commons Licensing</a:t>
            </a:r>
          </a:p>
          <a:p>
            <a:pPr lvl="0"/>
            <a:r>
              <a:rPr>
                <a:hlinkClick r:id="rId2"/>
              </a:rPr>
              <a:t>Online Repositories</a:t>
            </a:r>
            <a:r>
              <a:rPr/>
              <a:t> (Dryad, Genbank,GBIF, GEOME, new ones all the time)</a:t>
            </a:r>
          </a:p>
          <a:p>
            <a:pPr lvl="0" indent="0" marL="0">
              <a:spcBef>
                <a:spcPts val="3000"/>
              </a:spcBef>
              <a:buNone/>
            </a:pPr>
            <a:r>
              <a:rPr b="1"/>
              <a:t>Reproducible Research Habits</a:t>
            </a:r>
          </a:p>
          <a:p>
            <a:pPr lvl="0" indent="0" marL="0">
              <a:buNone/>
            </a:pPr>
            <a:r>
              <a:rPr/>
              <a:t>Good habits to get into as a student!</a:t>
            </a:r>
          </a:p>
          <a:p>
            <a:pPr lvl="0" indent="0" marL="0">
              <a:buNone/>
            </a:pPr>
            <a:r>
              <a:rPr>
                <a:hlinkClick r:id="rId3"/>
              </a:rPr>
              <a:t>10 Things Every Graduate Student Should Do</a:t>
            </a:r>
            <a:r>
              <a:rPr/>
              <a:t> By Carly Strasser</a:t>
            </a:r>
          </a:p>
          <a:p>
            <a:pPr lvl="0" indent="0" marL="0">
              <a:spcBef>
                <a:spcPts val="3000"/>
              </a:spcBef>
              <a:buNone/>
            </a:pPr>
            <a:r>
              <a:rPr b="1"/>
              <a:t>Stop Using Excel!</a:t>
            </a:r>
          </a:p>
          <a:p>
            <a:pPr lvl="0"/>
            <a:r>
              <a:rPr/>
              <a:t>OK, maybe not entirely - its good for quick visualizing, data entry, etc.</a:t>
            </a:r>
          </a:p>
          <a:p>
            <a:pPr lvl="0"/>
            <a:r>
              <a:rPr/>
              <a:t>It tends to be a crutch.</a:t>
            </a:r>
          </a:p>
          <a:p>
            <a:pPr lvl="1"/>
            <a:r>
              <a:rPr/>
              <a:t>Stops you from thinking carefully about your data structure</a:t>
            </a:r>
          </a:p>
          <a:p>
            <a:pPr lvl="1"/>
            <a:r>
              <a:rPr/>
              <a:t>Stops you from learning better ways to handle data</a:t>
            </a:r>
          </a:p>
          <a:p>
            <a:pPr lvl="0"/>
            <a:r>
              <a:rPr/>
              <a:t>Proprietary software</a:t>
            </a:r>
          </a:p>
          <a:p>
            <a:pPr lvl="0"/>
            <a:r>
              <a:rPr/>
              <a:t>Easy to mess up your data, no provenance</a:t>
            </a:r>
          </a:p>
          <a:p>
            <a:pPr lvl="0"/>
            <a:r>
              <a:rPr>
                <a:hlinkClick r:id="rId4"/>
              </a:rPr>
              <a:t>Dates!</a:t>
            </a:r>
          </a:p>
          <a:p>
            <a:pPr lvl="0"/>
            <a:r>
              <a:rPr/>
              <a:t>At least keep your raw data in text format</a:t>
            </a:r>
          </a:p>
          <a:p>
            <a:pPr lvl="0" indent="0" marL="0">
              <a:spcBef>
                <a:spcPts val="3000"/>
              </a:spcBef>
              <a:buNone/>
            </a:pPr>
            <a:r>
              <a:rPr b="1"/>
              <a:t>Learn to Code</a:t>
            </a:r>
          </a:p>
          <a:p>
            <a:pPr lvl="0" indent="0" marL="0">
              <a:buNone/>
            </a:pPr>
            <a:r>
              <a:rPr/>
              <a:t>Any language.</a:t>
            </a:r>
          </a:p>
          <a:p>
            <a:pPr lvl="0" indent="0" marL="0">
              <a:buNone/>
            </a:pPr>
            <a:r>
              <a:rPr/>
              <a:t>R is a great starting place.</a:t>
            </a:r>
          </a:p>
          <a:p>
            <a:pPr lvl="0" indent="0" marL="0">
              <a:buNone/>
            </a:pPr>
            <a:r>
              <a:rPr/>
              <a:t>Here is code to paste cells from excel into an R data frame!</a:t>
            </a:r>
          </a:p>
          <a:p>
            <a:pPr lvl="0" indent="0">
              <a:buNone/>
            </a:pPr>
            <a:r>
              <a:rPr>
                <a:latin typeface="Courier"/>
              </a:rPr>
              <a:t>data </a:t>
            </a:r>
            <a:r>
              <a:rPr>
                <a:solidFill>
                  <a:srgbClr val="007020"/>
                </a:solidFill>
                <a:latin typeface="Courier"/>
              </a:rPr>
              <a:t>&lt;-</a:t>
            </a:r>
            <a:r>
              <a:rPr>
                <a:latin typeface="Courier"/>
              </a:rPr>
              <a:t> </a:t>
            </a:r>
            <a:r>
              <a:rPr>
                <a:solidFill>
                  <a:srgbClr val="06287E"/>
                </a:solidFill>
                <a:latin typeface="Courier"/>
              </a:rPr>
              <a:t>read.table</a:t>
            </a:r>
            <a:r>
              <a:rPr>
                <a:latin typeface="Courier"/>
              </a:rPr>
              <a:t>(</a:t>
            </a:r>
            <a:r>
              <a:rPr>
                <a:solidFill>
                  <a:srgbClr val="06287E"/>
                </a:solidFill>
                <a:latin typeface="Courier"/>
              </a:rPr>
              <a:t>pipe</a:t>
            </a:r>
            <a:r>
              <a:rPr>
                <a:latin typeface="Courier"/>
              </a:rPr>
              <a:t>(</a:t>
            </a:r>
            <a:r>
              <a:rPr>
                <a:solidFill>
                  <a:srgbClr val="4070A0"/>
                </a:solidFill>
                <a:latin typeface="Courier"/>
              </a:rPr>
              <a:t>"pbpaste"</a:t>
            </a:r>
            <a:r>
              <a:rPr>
                <a:latin typeface="Courier"/>
              </a:rPr>
              <a:t>),</a:t>
            </a:r>
            <a:r>
              <a:rPr>
                <a:solidFill>
                  <a:srgbClr val="7D9029"/>
                </a:solidFill>
                <a:latin typeface="Courier"/>
              </a:rPr>
              <a:t>header=</a:t>
            </a:r>
            <a:r>
              <a:rPr>
                <a:latin typeface="Courier"/>
              </a:rPr>
              <a:t>T) </a:t>
            </a:r>
          </a:p>
          <a:p>
            <a:pPr lvl="0" indent="0" marL="0">
              <a:spcBef>
                <a:spcPts val="3000"/>
              </a:spcBef>
              <a:buNone/>
            </a:pPr>
            <a:r>
              <a:rPr b="1"/>
              <a:t>Make a plan for managing data in each project</a:t>
            </a:r>
          </a:p>
          <a:p>
            <a:pPr lvl="0"/>
            <a:r>
              <a:rPr/>
              <a:t>Keep all data (and ideally analyses) in a text file</a:t>
            </a:r>
          </a:p>
          <a:p>
            <a:pPr lvl="0"/>
            <a:r>
              <a:rPr/>
              <a:t>Think about your file structure</a:t>
            </a:r>
          </a:p>
        </p:txBody>
      </p:sp>
      <p:pic>
        <p:nvPicPr>
          <p:cNvPr descr="images/gandrud_1.png" id="0" name="Picture 1"/>
          <p:cNvPicPr>
            <a:picLocks noGrp="1" noChangeAspect="1"/>
          </p:cNvPicPr>
          <p:nvPr/>
        </p:nvPicPr>
        <p:blipFill>
          <a:blip r:embed="rId5"/>
          <a:stretch>
            <a:fillRect/>
          </a:stretch>
        </p:blipFill>
        <p:spPr bwMode="auto">
          <a:xfrm>
            <a:off x="4648200" y="1422400"/>
            <a:ext cx="6159500" cy="3048000"/>
          </a:xfrm>
          <a:prstGeom prst="rect">
            <a:avLst/>
          </a:prstGeom>
          <a:noFill/>
          <a:ln w="9525">
            <a:noFill/>
            <a:headEnd/>
            <a:tailEnd/>
          </a:ln>
        </p:spPr>
      </p:pic>
      <p:sp>
        <p:nvSpPr>
          <p:cNvPr id="1" name="TextBox 3"/>
          <p:cNvSpPr txBox="1"/>
          <p:nvPr/>
        </p:nvSpPr>
        <p:spPr>
          <a:xfrm>
            <a:off x="4648200" y="5283200"/>
            <a:ext cx="6159500" cy="508000"/>
          </a:xfrm>
          <a:prstGeom prst="rect">
            <a:avLst/>
          </a:prstGeom>
          <a:noFill/>
        </p:spPr>
        <p:txBody>
          <a:bodyPr/>
          <a:lstStyle/>
          <a:p>
            <a:pPr lvl="0" indent="0" marL="0" algn="ctr">
              <a:buNone/>
            </a:pPr>
            <a:r>
              <a:rPr/>
              <a:t>Gandrud Figure 1</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Celestial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Open and Reproducible Research</dc:title>
  <dc:creator>Eric Crandall</dc:creator>
  <cp:keywords/>
  <dcterms:created xsi:type="dcterms:W3CDTF">2022-02-08T23:46:17Z</dcterms:created>
  <dcterms:modified xsi:type="dcterms:W3CDTF">2022-02-08T23:46:17Z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