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95FDA-7ED2-09A1-2553-29BA0F6E5F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95EA1D-71C0-159D-7DD7-9DD9C03201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583BC-8F9E-10C2-8541-DA6D5F0F7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D5E16-1EF7-7E14-354A-D5E35BAFE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935B8-DFA2-BA69-AAE8-D8637609D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69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1B272-9D38-65F1-4711-69670193F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944364-398D-5E8D-C134-D3D6AF5EFF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5522C-188B-72F4-13E8-7E46AE7EB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B35917-9E84-0E7E-8809-8FFD407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8DBB8-12C5-2D22-2461-74183C9D8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7648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FB84C2-4D6F-C697-931D-84BAA21992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2E66EF-70E0-CD05-146E-B8288290F8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5BFAE-9682-205F-4E5D-DD7FFE91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51EB2-5E55-355C-33D3-247E7B0EC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4CB73-EABE-84FB-43DA-0411DC7F8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5639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0181-EFE2-161E-C4F9-8FCEEEF3C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813BA-DEE0-571B-6A0E-29DF7CDD7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D5478-17A5-60CA-3984-D6FC90DCC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9B213-0F7A-7F3C-EEF4-DF8EC82B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583D-E3BB-488A-9237-6A22788EE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8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95C4B-7E1A-2439-7F5B-2551A1DF5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4C53F-C5E4-6F2B-D958-759E32A03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25FEC-A72A-3969-6459-F34907AAD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30F93E-521D-51DA-59F2-C0E8AC4BF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97DB-448E-96AD-C5A4-CF2DCDD31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655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8DE09-996C-B01C-FD33-81360527C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32274-082E-9127-C0FF-9DD6C52768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BB0BF-F58B-E947-8238-CC098BD92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014F2D-6F94-3EF3-7BFA-30E8CE357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2218C-4B56-2AC3-B50F-BE92A1311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49B8AE-4D77-ECF7-380B-746A05AE0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6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87F60-F9F1-C41E-EBE3-F434CD4AE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E0F1F-8797-51C3-9B93-346B14DC6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349859-B6F2-2B25-51AC-EBFD731E4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6E843B-8E37-EF94-9A29-59922C5E2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E8D492-39B8-E887-7FD1-66A997212F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020F31-CF9A-EA2E-3137-F7C57B683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C63F0B-7FA1-D4A4-E1B4-2F15C461D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82DD12-6909-4CA2-289D-156DBE2B5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45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493F4-1FAC-4F42-28E9-17051F1A8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AA25A5-987F-A402-AC17-015F08A3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F709B-DE16-21EB-B492-3CBC96642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544253-D3A0-6B07-1E39-0CCDE9F6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90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0DCAF0-DC57-7DD5-E379-D99A66CB5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1C0FA-68D6-EF35-7C31-DE26E17E3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A86CD-D559-A776-14F0-CEFFE92C9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6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B3FC-E7A2-CAEC-9FDA-E4018DD91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CAE0EB-CFFE-9B37-85BC-A182A1EC9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367FB-B1E3-A4AA-2230-96C379D2AF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3EB26-16FA-F9CF-05D3-44C443C65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95A37-2DEB-DE8A-6048-50E4DC765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7E5E7-DCB4-2211-9E2B-2F3F2E03B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34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C1695-CFF8-E3B4-EAAA-2372F290E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5457B1-74B3-75D4-FBB5-8F469CC580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44E14C-414A-2875-E732-85C4A0B1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E61B4-019C-13E9-227E-04A9FA36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56979-C973-9A59-4605-B7215925C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1E5D9-70EB-F10A-82EF-6C1675577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856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7C597A-E8EB-82AA-E63D-FFD4031B6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45EAF-AF53-B332-9982-EF36CF13A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00EBE-B498-D089-A6F4-783089A69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ACEB87-4C4D-41F3-93CF-B24A92533C04}" type="datetimeFigureOut">
              <a:rPr lang="en-US" smtClean="0"/>
              <a:t>2025-10-07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34753F-3FC9-D925-0CF0-EC4C242639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5A902-BF64-6623-AA35-D1D0C09BDC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422A86-517F-473E-843D-8F12034483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31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als-project.readthedocs.io/en/latest/" TargetMode="External"/><Relationship Id="rId2" Type="http://schemas.openxmlformats.org/officeDocument/2006/relationships/hyperlink" Target="https://github.com/ericcropp/Data_Standar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hristophermayes.github.io/openPMD-beamphysics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2A3EF-435E-5EF3-6E75-A844196C6F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Standards for Collaboration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E480A-051C-F723-B35A-F5D3CE39D0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F. Cropp </a:t>
            </a:r>
          </a:p>
          <a:p>
            <a:r>
              <a:rPr lang="en-US" dirty="0"/>
              <a:t>2025-10-07</a:t>
            </a:r>
          </a:p>
        </p:txBody>
      </p:sp>
    </p:spTree>
    <p:extLst>
      <p:ext uri="{BB962C8B-B14F-4D97-AF65-F5344CB8AC3E}">
        <p14:creationId xmlns:p14="http://schemas.microsoft.com/office/powerpoint/2010/main" val="2318917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1C3F-7277-2DD2-3818-FD9806AEE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49"/>
            <a:ext cx="10515600" cy="1325563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9E0D7-C0B0-9BB5-442A-AF995A438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To facilitate collaboration, particularly between institutions</a:t>
            </a:r>
          </a:p>
          <a:p>
            <a:r>
              <a:rPr lang="en-US" dirty="0"/>
              <a:t>A standard format allows for easy sharing, standardized model creation, interoperability</a:t>
            </a:r>
          </a:p>
          <a:p>
            <a:r>
              <a:rPr lang="en-US" dirty="0"/>
              <a:t>Short- to mid-term goal: use a mutually-agreed-upon format to share data</a:t>
            </a:r>
          </a:p>
          <a:p>
            <a:pPr lvl="1"/>
            <a:r>
              <a:rPr lang="en-US" dirty="0"/>
              <a:t>To these ends, a prototype is here: </a:t>
            </a:r>
            <a:r>
              <a:rPr lang="en-US" dirty="0">
                <a:hlinkClick r:id="rId2"/>
              </a:rPr>
              <a:t>https://github.com/ericcropp/Data_Standard</a:t>
            </a:r>
            <a:endParaRPr lang="en-US" dirty="0"/>
          </a:p>
          <a:p>
            <a:pPr lvl="1"/>
            <a:r>
              <a:rPr lang="en-US" dirty="0"/>
              <a:t>Looking for feedback!</a:t>
            </a:r>
          </a:p>
          <a:p>
            <a:r>
              <a:rPr lang="en-US" dirty="0"/>
              <a:t>Long-term goal:</a:t>
            </a:r>
          </a:p>
          <a:p>
            <a:pPr lvl="1"/>
            <a:r>
              <a:rPr lang="en-US" dirty="0"/>
              <a:t>For this effort to become a true standard to go alongside other standards in the field, such as:</a:t>
            </a:r>
          </a:p>
          <a:p>
            <a:pPr lvl="2"/>
            <a:r>
              <a:rPr lang="en-US" dirty="0"/>
              <a:t>The in-development PALS standard for lattices (</a:t>
            </a:r>
            <a:r>
              <a:rPr lang="en-US" dirty="0">
                <a:hlinkClick r:id="rId3"/>
              </a:rPr>
              <a:t>https://pals-project.readthedocs.io/en/latest/</a:t>
            </a:r>
            <a:r>
              <a:rPr lang="en-US" dirty="0"/>
              <a:t>) </a:t>
            </a:r>
          </a:p>
          <a:p>
            <a:pPr lvl="2"/>
            <a:r>
              <a:rPr lang="en-US" dirty="0" err="1"/>
              <a:t>OpenPMD</a:t>
            </a:r>
            <a:r>
              <a:rPr lang="en-US" dirty="0"/>
              <a:t> </a:t>
            </a:r>
            <a:r>
              <a:rPr lang="en-US" dirty="0" err="1"/>
              <a:t>ParticleGroup</a:t>
            </a:r>
            <a:r>
              <a:rPr lang="en-US" dirty="0"/>
              <a:t> for particle distributions (</a:t>
            </a:r>
            <a:r>
              <a:rPr lang="en-US" dirty="0">
                <a:hlinkClick r:id="rId4"/>
              </a:rPr>
              <a:t>https://christophermayes.github.io/openPMD-beamphysics/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Note that the data standard should incorporate these (store </a:t>
            </a:r>
            <a:r>
              <a:rPr lang="en-US" dirty="0" err="1"/>
              <a:t>ParticleGroups</a:t>
            </a:r>
            <a:r>
              <a:rPr lang="en-US" dirty="0"/>
              <a:t> and lattices).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75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88059-A0E6-3CE0-6528-5B4AF3C53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11531"/>
            <a:ext cx="10515600" cy="1325563"/>
          </a:xfrm>
        </p:spPr>
        <p:txBody>
          <a:bodyPr/>
          <a:lstStyle/>
          <a:p>
            <a:r>
              <a:rPr lang="en-US" dirty="0"/>
              <a:t>Detailed considerations for the 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8F143-53DA-63C4-ACFC-BF9F0EAFC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55776"/>
            <a:ext cx="10515600" cy="597420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Want a single standard for simulation and experimental data</a:t>
            </a:r>
          </a:p>
          <a:p>
            <a:pPr lvl="1"/>
            <a:r>
              <a:rPr lang="en-US" dirty="0"/>
              <a:t>Toward digital twins/virtual accelerator work and model calibration efforts</a:t>
            </a:r>
          </a:p>
          <a:p>
            <a:r>
              <a:rPr lang="en-US" dirty="0"/>
              <a:t>Want a flexible structure that can handle multiple data types:</a:t>
            </a:r>
          </a:p>
          <a:p>
            <a:pPr lvl="1"/>
            <a:r>
              <a:rPr lang="en-US" dirty="0"/>
              <a:t>Scalars (or lists thereof; implemented)</a:t>
            </a:r>
          </a:p>
          <a:p>
            <a:pPr lvl="1"/>
            <a:r>
              <a:rPr lang="en-US" dirty="0"/>
              <a:t>Images (implemented)</a:t>
            </a:r>
          </a:p>
          <a:p>
            <a:pPr lvl="1"/>
            <a:r>
              <a:rPr lang="en-US" dirty="0" err="1"/>
              <a:t>ParticleGroups</a:t>
            </a:r>
            <a:r>
              <a:rPr lang="en-US" dirty="0"/>
              <a:t> (implemented)</a:t>
            </a:r>
          </a:p>
          <a:p>
            <a:pPr lvl="1"/>
            <a:r>
              <a:rPr lang="en-US" dirty="0"/>
              <a:t>Waveforms (future)</a:t>
            </a:r>
          </a:p>
          <a:p>
            <a:pPr lvl="1"/>
            <a:r>
              <a:rPr lang="en-US" dirty="0"/>
              <a:t>Other </a:t>
            </a:r>
            <a:r>
              <a:rPr lang="en-US" dirty="0">
                <a:sym typeface="Wingdings" panose="05000000000000000000" pitchFamily="2" charset="2"/>
              </a:rPr>
              <a:t> let me know</a:t>
            </a:r>
          </a:p>
          <a:p>
            <a:r>
              <a:rPr lang="en-US" dirty="0">
                <a:sym typeface="Wingdings" panose="05000000000000000000" pitchFamily="2" charset="2"/>
              </a:rPr>
              <a:t>Lattice vs. “Input” structures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Somewhat redundant (i.e. a lot of inputs could be stored in either)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The goal: utilize a standardized lattice (PALS) and specify a version </a:t>
            </a:r>
          </a:p>
          <a:p>
            <a:pPr lvl="2"/>
            <a:r>
              <a:rPr lang="en-US" dirty="0"/>
              <a:t>Inputs override lattice elements (i.e. only specify differences)</a:t>
            </a:r>
          </a:p>
          <a:p>
            <a:r>
              <a:rPr lang="en-US" dirty="0"/>
              <a:t>Batches vs runs</a:t>
            </a:r>
          </a:p>
          <a:p>
            <a:pPr lvl="1"/>
            <a:r>
              <a:rPr lang="en-US" dirty="0"/>
              <a:t>Each H5 file represents a single run (shot) of the accelerator or simulation</a:t>
            </a:r>
          </a:p>
          <a:p>
            <a:pPr lvl="1"/>
            <a:r>
              <a:rPr lang="en-US" dirty="0"/>
              <a:t>Batch-level YAMLs index these, </a:t>
            </a:r>
            <a:r>
              <a:rPr lang="en-US" b="1" dirty="0"/>
              <a:t>but summary data are also stored in each H5’s attributes</a:t>
            </a:r>
            <a:endParaRPr lang="en-US" dirty="0"/>
          </a:p>
          <a:p>
            <a:r>
              <a:rPr lang="en-US" dirty="0"/>
              <a:t>In the repo, find:</a:t>
            </a:r>
          </a:p>
          <a:p>
            <a:pPr lvl="1"/>
            <a:r>
              <a:rPr lang="en-US" dirty="0"/>
              <a:t>Example simulation batch</a:t>
            </a:r>
          </a:p>
          <a:p>
            <a:pPr lvl="1"/>
            <a:r>
              <a:rPr lang="en-US" dirty="0"/>
              <a:t>Example real data batch</a:t>
            </a:r>
          </a:p>
          <a:p>
            <a:pPr lvl="1"/>
            <a:r>
              <a:rPr lang="en-US" dirty="0"/>
              <a:t>Script to take Lume-standard simulation files into this format</a:t>
            </a:r>
          </a:p>
          <a:p>
            <a:pPr lvl="1"/>
            <a:r>
              <a:rPr lang="en-US" dirty="0"/>
              <a:t>Example script to take real data into this format (</a:t>
            </a:r>
            <a:r>
              <a:rPr lang="en-US" b="1" dirty="0"/>
              <a:t>your script will vary based on initial format)</a:t>
            </a:r>
          </a:p>
          <a:p>
            <a:pPr lvl="1"/>
            <a:r>
              <a:rPr lang="en-US" dirty="0"/>
              <a:t>Python classes that define the data standard (with type validation, </a:t>
            </a:r>
            <a:r>
              <a:rPr lang="en-US" dirty="0" err="1"/>
              <a:t>etc</a:t>
            </a:r>
            <a:r>
              <a:rPr lang="en-US" dirty="0"/>
              <a:t>).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78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9DB3-1B42-5E4C-E64B-EA2F06F57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315" y="-348107"/>
            <a:ext cx="10515600" cy="1325563"/>
          </a:xfrm>
        </p:spPr>
        <p:txBody>
          <a:bodyPr/>
          <a:lstStyle/>
          <a:p>
            <a:r>
              <a:rPr lang="en-US" dirty="0"/>
              <a:t>The Format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1C9EA1-BB9A-301D-8884-2B24BF3CBCE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488" y="681037"/>
            <a:ext cx="6401115" cy="5427155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106E4F-00E7-224C-C025-6A7E721BA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16" y="977455"/>
            <a:ext cx="5181600" cy="4841453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Files are stored as a .h5 file with a unique ID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Unique ID </a:t>
            </a:r>
            <a:r>
              <a:rPr lang="en-US" dirty="0">
                <a:sym typeface="Wingdings" panose="05000000000000000000" pitchFamily="2" charset="2"/>
              </a:rPr>
              <a:t> hash derived from inputs/lattice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Idea: if the inputs/lattice are the same, no need for a second file (for discussion)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3 categories: inputs, outputs, lattice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File metadata is a summary of run info, scalar inputs and user-requested outputs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1D6FDB-35EC-4142-92FB-A860B9400B0D}"/>
              </a:ext>
            </a:extLst>
          </p:cNvPr>
          <p:cNvSpPr/>
          <p:nvPr/>
        </p:nvSpPr>
        <p:spPr>
          <a:xfrm>
            <a:off x="1801368" y="1078992"/>
            <a:ext cx="2075688" cy="3383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73BA948-61DA-7565-F67F-CA39A6C04042}"/>
              </a:ext>
            </a:extLst>
          </p:cNvPr>
          <p:cNvSpPr/>
          <p:nvPr/>
        </p:nvSpPr>
        <p:spPr>
          <a:xfrm>
            <a:off x="3731491" y="757382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2DE5207-A184-F895-2CF4-97FC2EE21A65}"/>
              </a:ext>
            </a:extLst>
          </p:cNvPr>
          <p:cNvSpPr/>
          <p:nvPr/>
        </p:nvSpPr>
        <p:spPr>
          <a:xfrm>
            <a:off x="69488" y="1311756"/>
            <a:ext cx="1731880" cy="69484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D3CBD43-F7ED-DA30-7D85-29CE1A3373E5}"/>
              </a:ext>
            </a:extLst>
          </p:cNvPr>
          <p:cNvSpPr/>
          <p:nvPr/>
        </p:nvSpPr>
        <p:spPr>
          <a:xfrm>
            <a:off x="813515" y="928116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903A28-59AA-EC64-F70C-24AEC33311B2}"/>
              </a:ext>
            </a:extLst>
          </p:cNvPr>
          <p:cNvSpPr/>
          <p:nvPr/>
        </p:nvSpPr>
        <p:spPr>
          <a:xfrm>
            <a:off x="1801368" y="2006599"/>
            <a:ext cx="4669235" cy="4094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D494AA1-A46E-703D-6959-B8D1DB85D018}"/>
              </a:ext>
            </a:extLst>
          </p:cNvPr>
          <p:cNvSpPr/>
          <p:nvPr/>
        </p:nvSpPr>
        <p:spPr>
          <a:xfrm>
            <a:off x="5011443" y="3583571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9746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E43D1-D59D-392A-D0A7-62EFA8C5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77302"/>
            <a:ext cx="10515600" cy="1325563"/>
          </a:xfrm>
        </p:spPr>
        <p:txBody>
          <a:bodyPr/>
          <a:lstStyle/>
          <a:p>
            <a:r>
              <a:rPr lang="en-US" dirty="0"/>
              <a:t>Inputs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F342E3B-DF6D-089D-9B87-3FB0DD84709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128" y="812803"/>
            <a:ext cx="6407005" cy="5421746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CC43F-1BDD-1EA0-C3A6-2A11273E3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39249" y="1172721"/>
            <a:ext cx="5181600" cy="5255788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Inputs are listed by the name in the lattice file (using custom lattice – 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Attributes include </a:t>
            </a:r>
          </a:p>
          <a:p>
            <a:pPr lvl="1"/>
            <a:r>
              <a:rPr lang="en-US" dirty="0"/>
              <a:t>Location (lattice element or s position)</a:t>
            </a:r>
          </a:p>
          <a:p>
            <a:pPr lvl="1"/>
            <a:r>
              <a:rPr lang="en-US" dirty="0"/>
              <a:t>Name (in lattice)</a:t>
            </a:r>
          </a:p>
          <a:p>
            <a:pPr lvl="1"/>
            <a:r>
              <a:rPr lang="en-US" dirty="0"/>
              <a:t>Optional: Description </a:t>
            </a:r>
            <a:r>
              <a:rPr lang="en-US" dirty="0">
                <a:sym typeface="Wingdings" panose="05000000000000000000" pitchFamily="2" charset="2"/>
              </a:rPr>
              <a:t> no rules, just flexible place to put a comment</a:t>
            </a:r>
          </a:p>
          <a:p>
            <a:pPr lvl="1"/>
            <a:r>
              <a:rPr lang="en-US" dirty="0"/>
              <a:t>Optional: units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Input distribution: a </a:t>
            </a:r>
            <a:r>
              <a:rPr lang="en-US" dirty="0" err="1"/>
              <a:t>ParticleGroup</a:t>
            </a:r>
            <a:r>
              <a:rPr lang="en-US" dirty="0"/>
              <a:t> object (accepts 2-D np array, too, IFF pixel calibration is specified in attributes)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129779-0860-5680-5717-59B67AC676BD}"/>
              </a:ext>
            </a:extLst>
          </p:cNvPr>
          <p:cNvSpPr/>
          <p:nvPr/>
        </p:nvSpPr>
        <p:spPr>
          <a:xfrm>
            <a:off x="1801369" y="2138366"/>
            <a:ext cx="4507068" cy="39622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B94DC41-66D9-32C7-7371-E8ABFA3615DF}"/>
              </a:ext>
            </a:extLst>
          </p:cNvPr>
          <p:cNvSpPr/>
          <p:nvPr/>
        </p:nvSpPr>
        <p:spPr>
          <a:xfrm>
            <a:off x="171151" y="1638304"/>
            <a:ext cx="1556049" cy="31184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6FDDD4-B412-52B1-C721-564FBFC1EF59}"/>
              </a:ext>
            </a:extLst>
          </p:cNvPr>
          <p:cNvSpPr/>
          <p:nvPr/>
        </p:nvSpPr>
        <p:spPr>
          <a:xfrm>
            <a:off x="171151" y="4368799"/>
            <a:ext cx="1307869" cy="307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32BBE5-EAEF-C3DA-4D9C-1C289E0532EA}"/>
              </a:ext>
            </a:extLst>
          </p:cNvPr>
          <p:cNvSpPr/>
          <p:nvPr/>
        </p:nvSpPr>
        <p:spPr>
          <a:xfrm>
            <a:off x="791141" y="1255735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A218D2-9AAF-5ECE-0837-7971B88BD62D}"/>
              </a:ext>
            </a:extLst>
          </p:cNvPr>
          <p:cNvSpPr/>
          <p:nvPr/>
        </p:nvSpPr>
        <p:spPr>
          <a:xfrm>
            <a:off x="3459441" y="3046639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072BEF0-D429-8D21-711D-9911E909CBAA}"/>
              </a:ext>
            </a:extLst>
          </p:cNvPr>
          <p:cNvSpPr/>
          <p:nvPr/>
        </p:nvSpPr>
        <p:spPr>
          <a:xfrm>
            <a:off x="1150482" y="4067047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792707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AFC52-BA16-C39C-F966-034A99B9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02B5BBB-2482-D64D-13A7-A8994CE6FAF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12189" y="1539859"/>
            <a:ext cx="2724530" cy="333421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4826D-E694-DF79-1726-5912318BF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9535" y="957407"/>
            <a:ext cx="5181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Intentionally bare-bones </a:t>
            </a:r>
            <a:r>
              <a:rPr lang="en-US" dirty="0">
                <a:sym typeface="Wingdings" panose="05000000000000000000" pitchFamily="2" charset="2"/>
              </a:rPr>
              <a:t> no need to duplicate effort (PALS standard)</a:t>
            </a:r>
          </a:p>
          <a:p>
            <a:r>
              <a:rPr lang="en-US" dirty="0">
                <a:sym typeface="Wingdings" panose="05000000000000000000" pitchFamily="2" charset="2"/>
              </a:rPr>
              <a:t>The key here is to specify data about the state of the accelerator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Consistent within batch is okay for now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Needs to be enough to re-run simulations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Lattice location: path (or link) to the lattice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If </a:t>
            </a:r>
            <a:r>
              <a:rPr lang="en-US" dirty="0" err="1">
                <a:sym typeface="Wingdings" panose="05000000000000000000" pitchFamily="2" charset="2"/>
              </a:rPr>
              <a:t>lattice_location</a:t>
            </a:r>
            <a:r>
              <a:rPr lang="en-US" dirty="0">
                <a:sym typeface="Wingdings" panose="05000000000000000000" pitchFamily="2" charset="2"/>
              </a:rPr>
              <a:t>==‘included’, must include </a:t>
            </a:r>
            <a:r>
              <a:rPr lang="en-US" dirty="0" err="1">
                <a:sym typeface="Wingdings" panose="05000000000000000000" pitchFamily="2" charset="2"/>
              </a:rPr>
              <a:t>lattice_files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For custom lattices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17650C-0376-6014-1CAD-64AD71E50C0D}"/>
              </a:ext>
            </a:extLst>
          </p:cNvPr>
          <p:cNvSpPr/>
          <p:nvPr/>
        </p:nvSpPr>
        <p:spPr>
          <a:xfrm>
            <a:off x="1140969" y="2179781"/>
            <a:ext cx="1307869" cy="307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5475B6A-983F-AA8E-E51A-F42E20DE6707}"/>
              </a:ext>
            </a:extLst>
          </p:cNvPr>
          <p:cNvSpPr/>
          <p:nvPr/>
        </p:nvSpPr>
        <p:spPr>
          <a:xfrm>
            <a:off x="1307224" y="4128653"/>
            <a:ext cx="1307869" cy="3071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4360BD0-83C3-9B68-166A-949B74E2128C}"/>
              </a:ext>
            </a:extLst>
          </p:cNvPr>
          <p:cNvSpPr/>
          <p:nvPr/>
        </p:nvSpPr>
        <p:spPr>
          <a:xfrm>
            <a:off x="2538206" y="4353167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7A9A5D-0D05-9889-E9E4-620C8EF392DD}"/>
              </a:ext>
            </a:extLst>
          </p:cNvPr>
          <p:cNvSpPr/>
          <p:nvPr/>
        </p:nvSpPr>
        <p:spPr>
          <a:xfrm>
            <a:off x="2563507" y="2179781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7151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231CC-1783-289E-080D-9409B8276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420" y="-198294"/>
            <a:ext cx="10515600" cy="1325563"/>
          </a:xfrm>
        </p:spPr>
        <p:txBody>
          <a:bodyPr/>
          <a:lstStyle/>
          <a:p>
            <a:r>
              <a:rPr lang="en-US" dirty="0"/>
              <a:t>Outputs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06485-020E-41FB-B83F-8994FEE5B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96088" y="1476447"/>
            <a:ext cx="5181600" cy="435133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List of outputs (by type of readout)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Particles from simulation (</a:t>
            </a:r>
            <a:r>
              <a:rPr lang="en-US" dirty="0" err="1"/>
              <a:t>ParticleGroup</a:t>
            </a:r>
            <a:r>
              <a:rPr lang="en-US" dirty="0"/>
              <a:t> object)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Metadata: data type and location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Location must be a float (s-position), string (lattice element name) or list of these of same length of the length of the data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D6F9D00F-180E-672F-71EC-C01215C8CCC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10836" y="727263"/>
            <a:ext cx="6465455" cy="544970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FB516B1B-EF14-5CCF-7AD5-43B8FEE6F947}"/>
              </a:ext>
            </a:extLst>
          </p:cNvPr>
          <p:cNvSpPr/>
          <p:nvPr/>
        </p:nvSpPr>
        <p:spPr>
          <a:xfrm>
            <a:off x="203614" y="1939636"/>
            <a:ext cx="911653" cy="288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9A161EF-DFF1-4A4E-BAF6-CC9EBFA70984}"/>
              </a:ext>
            </a:extLst>
          </p:cNvPr>
          <p:cNvSpPr/>
          <p:nvPr/>
        </p:nvSpPr>
        <p:spPr>
          <a:xfrm>
            <a:off x="1340595" y="3350364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A1A2A3F-FD43-73D7-4B0F-2FD60B5F7168}"/>
              </a:ext>
            </a:extLst>
          </p:cNvPr>
          <p:cNvSpPr/>
          <p:nvPr/>
        </p:nvSpPr>
        <p:spPr>
          <a:xfrm>
            <a:off x="1115267" y="1939636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A18123C-AB14-5E53-615E-25188DEC7794}"/>
              </a:ext>
            </a:extLst>
          </p:cNvPr>
          <p:cNvSpPr/>
          <p:nvPr/>
        </p:nvSpPr>
        <p:spPr>
          <a:xfrm>
            <a:off x="1801368" y="2006599"/>
            <a:ext cx="4669235" cy="40940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833CC8C-49EE-C031-54D3-A8E3DCDDDAD6}"/>
              </a:ext>
            </a:extLst>
          </p:cNvPr>
          <p:cNvSpPr/>
          <p:nvPr/>
        </p:nvSpPr>
        <p:spPr>
          <a:xfrm>
            <a:off x="3985109" y="1674749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95A587D-9277-52AB-DBCB-FFA1E0E9954D}"/>
              </a:ext>
            </a:extLst>
          </p:cNvPr>
          <p:cNvSpPr/>
          <p:nvPr/>
        </p:nvSpPr>
        <p:spPr>
          <a:xfrm>
            <a:off x="1921165" y="2321602"/>
            <a:ext cx="4533882" cy="301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C6E929-A35D-4F2F-3765-5E80DA90962B}"/>
              </a:ext>
            </a:extLst>
          </p:cNvPr>
          <p:cNvSpPr/>
          <p:nvPr/>
        </p:nvSpPr>
        <p:spPr>
          <a:xfrm>
            <a:off x="175907" y="1825626"/>
            <a:ext cx="1519774" cy="3900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1BC2470-49FA-BCBF-E57C-4F6B45036AB2}"/>
              </a:ext>
            </a:extLst>
          </p:cNvPr>
          <p:cNvSpPr/>
          <p:nvPr/>
        </p:nvSpPr>
        <p:spPr>
          <a:xfrm>
            <a:off x="3985109" y="2690410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777047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7D41-A510-4E1B-99B3-7F595FC87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73" y="-25434"/>
            <a:ext cx="10515600" cy="1325563"/>
          </a:xfrm>
        </p:spPr>
        <p:txBody>
          <a:bodyPr/>
          <a:lstStyle/>
          <a:p>
            <a:r>
              <a:rPr lang="en-US" dirty="0"/>
              <a:t>Output example from real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0C6CD8-5C18-AFDE-C698-6326A142D9B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1059368"/>
            <a:ext cx="6470168" cy="5433435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BA8B1E-AA47-5D93-F662-F3D481AE6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26318" y="1720797"/>
            <a:ext cx="5181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Outputs listed by readout type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Screen image (pixel calibration is specified in attributes)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Location is list of measured locations (in this case different nondestructive charge readings)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DCFC80-DEFE-C4F4-BE5C-293B1B070AAB}"/>
              </a:ext>
            </a:extLst>
          </p:cNvPr>
          <p:cNvSpPr/>
          <p:nvPr/>
        </p:nvSpPr>
        <p:spPr>
          <a:xfrm>
            <a:off x="284082" y="2193049"/>
            <a:ext cx="1228956" cy="28858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4FB1FCB-3EED-A32B-7C50-F7D0D9015728}"/>
              </a:ext>
            </a:extLst>
          </p:cNvPr>
          <p:cNvSpPr/>
          <p:nvPr/>
        </p:nvSpPr>
        <p:spPr>
          <a:xfrm>
            <a:off x="1211286" y="3664401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8280BB-379A-1059-7E67-4BC052CEC58F}"/>
              </a:ext>
            </a:extLst>
          </p:cNvPr>
          <p:cNvSpPr/>
          <p:nvPr/>
        </p:nvSpPr>
        <p:spPr>
          <a:xfrm>
            <a:off x="993743" y="2484762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B8D38A9-2189-4916-E225-F7B39F0343FA}"/>
              </a:ext>
            </a:extLst>
          </p:cNvPr>
          <p:cNvSpPr/>
          <p:nvPr/>
        </p:nvSpPr>
        <p:spPr>
          <a:xfrm>
            <a:off x="3831152" y="2974336"/>
            <a:ext cx="301752" cy="301752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AA4601-78A1-8E6A-A386-6249B113F862}"/>
              </a:ext>
            </a:extLst>
          </p:cNvPr>
          <p:cNvSpPr/>
          <p:nvPr/>
        </p:nvSpPr>
        <p:spPr>
          <a:xfrm>
            <a:off x="1791856" y="2635639"/>
            <a:ext cx="4533882" cy="30175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3A0815-D568-EB2A-51BC-C2B94D2ABCA8}"/>
              </a:ext>
            </a:extLst>
          </p:cNvPr>
          <p:cNvSpPr/>
          <p:nvPr/>
        </p:nvSpPr>
        <p:spPr>
          <a:xfrm>
            <a:off x="46598" y="2139663"/>
            <a:ext cx="1519774" cy="39009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9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0AAA6-1B4D-DD1B-E74B-E8B2B6086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703F3-3ECD-533D-9C44-DA42C393BD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5181600" cy="44862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Unique hash for each file vs inputs/lattice only</a:t>
            </a:r>
          </a:p>
          <a:p>
            <a:r>
              <a:rPr lang="en-US" dirty="0"/>
              <a:t>Other data types</a:t>
            </a:r>
          </a:p>
          <a:p>
            <a:r>
              <a:rPr lang="en-US" dirty="0"/>
              <a:t>Batch sharing </a:t>
            </a:r>
            <a:r>
              <a:rPr lang="en-US" dirty="0">
                <a:sym typeface="Wingdings" panose="05000000000000000000" pitchFamily="2" charset="2"/>
              </a:rPr>
              <a:t> single file combining info in multiple h5 files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Advantage: can remove duplicate information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Lattice files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Input distributions if repeated</a:t>
            </a:r>
          </a:p>
          <a:p>
            <a:r>
              <a:rPr lang="en-US" dirty="0">
                <a:sym typeface="Wingdings" panose="05000000000000000000" pitchFamily="2" charset="2"/>
              </a:rPr>
              <a:t>PALS integration</a:t>
            </a:r>
            <a:r>
              <a:rPr lang="en-US">
                <a:sym typeface="Wingdings" panose="05000000000000000000" pitchFamily="2" charset="2"/>
              </a:rPr>
              <a:t>/collaboration</a:t>
            </a:r>
            <a:endParaRPr lang="en-US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https://pals-project.readthedocs.io/en/latest/</a:t>
            </a:r>
          </a:p>
          <a:p>
            <a:pPr lvl="2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7F660-6EE4-1C66-38C6-09E8051596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55798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Questions/comments/thoughts/ concerns?</a:t>
            </a:r>
          </a:p>
        </p:txBody>
      </p:sp>
    </p:spTree>
    <p:extLst>
      <p:ext uri="{BB962C8B-B14F-4D97-AF65-F5344CB8AC3E}">
        <p14:creationId xmlns:p14="http://schemas.microsoft.com/office/powerpoint/2010/main" val="36542478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706</Words>
  <Application>Microsoft Office PowerPoint</Application>
  <PresentationFormat>Widescreen</PresentationFormat>
  <Paragraphs>92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 Theme</vt:lpstr>
      <vt:lpstr>Data Standards for Collaboration</vt:lpstr>
      <vt:lpstr>Purpose</vt:lpstr>
      <vt:lpstr>Detailed considerations for the prototype</vt:lpstr>
      <vt:lpstr>The Format</vt:lpstr>
      <vt:lpstr>Inputs</vt:lpstr>
      <vt:lpstr>Lattice</vt:lpstr>
      <vt:lpstr>Outputs</vt:lpstr>
      <vt:lpstr>Output example from real data</vt:lpstr>
      <vt:lpstr>Future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Cropp</dc:creator>
  <cp:lastModifiedBy>Eric Cropp</cp:lastModifiedBy>
  <cp:revision>9</cp:revision>
  <dcterms:created xsi:type="dcterms:W3CDTF">2025-10-07T18:27:02Z</dcterms:created>
  <dcterms:modified xsi:type="dcterms:W3CDTF">2025-10-07T19:17:57Z</dcterms:modified>
</cp:coreProperties>
</file>