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5FDA-7ED2-09A1-2553-29BA0F6E5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5EA1D-71C0-159D-7DD7-9DD9C0320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583BC-8F9E-10C2-8541-DA6D5F0F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5E16-1EF7-7E14-354A-D5E35BAF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35B8-DFA2-BA69-AAE8-D8637609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6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B272-9D38-65F1-4711-69670193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44364-398D-5E8D-C134-D3D6AF5EF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522C-188B-72F4-13E8-7E46AE7E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5917-9E84-0E7E-8809-8FFD407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DBB8-12C5-2D22-2461-74183C9D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B84C2-4D6F-C697-931D-84BAA2199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E66EF-70E0-CD05-146E-B8288290F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BFAE-9682-205F-4E5D-DD7FFE91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1EB2-5E55-355C-33D3-247E7B0E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CB73-EABE-84FB-43DA-0411DC7F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0181-EFE2-161E-C4F9-8FCEEEF3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13BA-DEE0-571B-6A0E-29DF7CDD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5478-17A5-60CA-3984-D6FC90DC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B213-0F7A-7F3C-EEF4-DF8EC82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583D-E3BB-488A-9237-6A22788E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8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5C4B-7E1A-2439-7F5B-2551A1DF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C53F-C5E4-6F2B-D958-759E32A0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5FEC-A72A-3969-6459-F34907AA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F93E-521D-51DA-59F2-C0E8AC4B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97DB-448E-96AD-C5A4-CF2DCDD3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DE09-996C-B01C-FD33-81360527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2274-082E-9127-C0FF-9DD6C5276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BB0BF-F58B-E947-8238-CC098BD92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4F2D-6F94-3EF3-7BFA-30E8CE35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2218C-4B56-2AC3-B50F-BE92A131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9B8AE-4D77-ECF7-380B-746A05AE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7F60-F9F1-C41E-EBE3-F434CD4A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0F1F-8797-51C3-9B93-346B14DC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49859-B6F2-2B25-51AC-EBFD731E4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E843B-8E37-EF94-9A29-59922C5E2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8D492-39B8-E887-7FD1-66A997212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20F31-CF9A-EA2E-3137-F7C57B68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63F0B-7FA1-D4A4-E1B4-2F15C461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2DD12-6909-4CA2-289D-156DBE2B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93F4-1FAC-4F42-28E9-17051F1A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A25A5-987F-A402-AC17-015F08A3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F709B-DE16-21EB-B492-3CBC9664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44253-D3A0-6B07-1E39-0CCDE9F6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DCAF0-DC57-7DD5-E379-D99A66CB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1C0FA-68D6-EF35-7C31-DE26E17E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A86CD-D559-A776-14F0-CEFFE92C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6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B3FC-E7A2-CAEC-9FDA-E4018DD9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E0EB-CFFE-9B37-85BC-A182A1EC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367FB-B1E3-A4AA-2230-96C379D2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3EB26-16FA-F9CF-05D3-44C443C6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95A37-2DEB-DE8A-6048-50E4DC76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E5E7-DCB4-2211-9E2B-2F3F2E03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1695-CFF8-E3B4-EAAA-2372F290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457B1-74B3-75D4-FBB5-8F469CC58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4E14C-414A-2875-E732-85C4A0B1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E61B4-019C-13E9-227E-04A9FA36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6979-C973-9A59-4605-B7215925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1E5D9-70EB-F10A-82EF-6C167557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C597A-E8EB-82AA-E63D-FFD4031B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45EAF-AF53-B332-9982-EF36CF13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0EBE-B498-D089-A6F4-783089A69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753F-3FC9-D925-0CF0-EC4C24263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5A902-BF64-6623-AA35-D1D0C09BD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ls-project.readthedocs.io/en/latest/" TargetMode="External"/><Relationship Id="rId2" Type="http://schemas.openxmlformats.org/officeDocument/2006/relationships/hyperlink" Target="https://github.com/ericcropp/Data_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istophermayes.github.io/openPMD-beamphysic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A3EF-435E-5EF3-6E75-A844196C6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Standardization for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E480A-051C-F723-B35A-F5D3CE39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 Cropp </a:t>
            </a:r>
          </a:p>
          <a:p>
            <a:r>
              <a:rPr lang="en-US" dirty="0"/>
              <a:t>2025-10-10</a:t>
            </a:r>
          </a:p>
        </p:txBody>
      </p:sp>
    </p:spTree>
    <p:extLst>
      <p:ext uri="{BB962C8B-B14F-4D97-AF65-F5344CB8AC3E}">
        <p14:creationId xmlns:p14="http://schemas.microsoft.com/office/powerpoint/2010/main" val="231891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1C3F-7277-2DD2-3818-FD9806AE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9"/>
            <a:ext cx="10515600" cy="1325563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E0D7-C0B0-9BB5-442A-AF995A43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Short- to mid-term goal: use a mutually-agreed-upon format to share data</a:t>
            </a:r>
          </a:p>
          <a:p>
            <a:pPr lvl="1"/>
            <a:r>
              <a:rPr lang="en-US" dirty="0"/>
              <a:t>To these ends, a prototype is here: </a:t>
            </a:r>
            <a:r>
              <a:rPr lang="en-US" dirty="0">
                <a:hlinkClick r:id="rId2"/>
              </a:rPr>
              <a:t>https://github.com/ericcropp/Data_Sharing</a:t>
            </a:r>
            <a:endParaRPr lang="en-US" dirty="0"/>
          </a:p>
          <a:p>
            <a:pPr lvl="1"/>
            <a:r>
              <a:rPr lang="en-US" dirty="0"/>
              <a:t>Looking for feedback!</a:t>
            </a:r>
          </a:p>
          <a:p>
            <a:r>
              <a:rPr lang="en-US" dirty="0"/>
              <a:t>Long-term goal:</a:t>
            </a:r>
          </a:p>
          <a:p>
            <a:pPr lvl="1"/>
            <a:r>
              <a:rPr lang="en-US" dirty="0"/>
              <a:t>For this effort to become or be folded into a true standard to go alongside other standards in the field, such as:</a:t>
            </a:r>
          </a:p>
          <a:p>
            <a:pPr lvl="2"/>
            <a:r>
              <a:rPr lang="en-US" dirty="0"/>
              <a:t>The in-development PALS standard for lattices (</a:t>
            </a:r>
            <a:r>
              <a:rPr lang="en-US" dirty="0">
                <a:hlinkClick r:id="rId3"/>
              </a:rPr>
              <a:t>https://pals-project.readthedocs.io/en/latest/</a:t>
            </a:r>
            <a:r>
              <a:rPr lang="en-US" dirty="0"/>
              <a:t>) </a:t>
            </a:r>
          </a:p>
          <a:p>
            <a:pPr lvl="2"/>
            <a:r>
              <a:rPr lang="en-US" dirty="0" err="1"/>
              <a:t>OpenPMD</a:t>
            </a:r>
            <a:r>
              <a:rPr lang="en-US" dirty="0"/>
              <a:t> </a:t>
            </a:r>
            <a:r>
              <a:rPr lang="en-US" dirty="0" err="1"/>
              <a:t>ParticleGroup</a:t>
            </a:r>
            <a:r>
              <a:rPr lang="en-US" dirty="0"/>
              <a:t> for particle distributions (</a:t>
            </a:r>
            <a:r>
              <a:rPr lang="en-US" dirty="0">
                <a:hlinkClick r:id="rId4"/>
              </a:rPr>
              <a:t>https://christophermayes.github.io/openPMD-beamphysics/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Note that the data standard should incorporate these (store </a:t>
            </a:r>
            <a:r>
              <a:rPr lang="en-US" dirty="0" err="1"/>
              <a:t>ParticleGroups</a:t>
            </a:r>
            <a:r>
              <a:rPr lang="en-US" dirty="0"/>
              <a:t> and lattices).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5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8059-A0E6-3CE0-6528-5B4AF3C5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1531"/>
            <a:ext cx="10515600" cy="1325563"/>
          </a:xfrm>
        </p:spPr>
        <p:txBody>
          <a:bodyPr/>
          <a:lstStyle/>
          <a:p>
            <a:r>
              <a:rPr lang="en-US" dirty="0"/>
              <a:t>Detailed considerations for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F143-53DA-63C4-ACFC-BF9F0EAF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776"/>
            <a:ext cx="10515600" cy="59742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Want a single standard for simulation and experimental data</a:t>
            </a:r>
          </a:p>
          <a:p>
            <a:pPr lvl="1"/>
            <a:r>
              <a:rPr lang="en-US" dirty="0"/>
              <a:t>Toward digital twins/virtual accelerator work and model calibration efforts</a:t>
            </a:r>
          </a:p>
          <a:p>
            <a:r>
              <a:rPr lang="en-US" dirty="0"/>
              <a:t>Want a flexible structure that can handle multiple data types:</a:t>
            </a:r>
          </a:p>
          <a:p>
            <a:pPr lvl="1"/>
            <a:r>
              <a:rPr lang="en-US" dirty="0"/>
              <a:t>Scalars (or lists thereof; implemented)</a:t>
            </a:r>
          </a:p>
          <a:p>
            <a:pPr lvl="1"/>
            <a:r>
              <a:rPr lang="en-US" dirty="0"/>
              <a:t>Images (implemented)</a:t>
            </a:r>
          </a:p>
          <a:p>
            <a:pPr lvl="1"/>
            <a:r>
              <a:rPr lang="en-US" dirty="0" err="1"/>
              <a:t>ParticleGroups</a:t>
            </a:r>
            <a:r>
              <a:rPr lang="en-US" dirty="0"/>
              <a:t> (implemented)</a:t>
            </a:r>
          </a:p>
          <a:p>
            <a:pPr lvl="1"/>
            <a:r>
              <a:rPr lang="en-US" dirty="0"/>
              <a:t>Waveforms (future)</a:t>
            </a:r>
          </a:p>
          <a:p>
            <a:pPr lvl="1"/>
            <a:r>
              <a:rPr lang="en-US" dirty="0"/>
              <a:t>Other </a:t>
            </a:r>
            <a:r>
              <a:rPr lang="en-US" dirty="0">
                <a:sym typeface="Wingdings" panose="05000000000000000000" pitchFamily="2" charset="2"/>
              </a:rPr>
              <a:t> let me know</a:t>
            </a:r>
          </a:p>
          <a:p>
            <a:r>
              <a:rPr lang="en-US" dirty="0">
                <a:sym typeface="Wingdings" panose="05000000000000000000" pitchFamily="2" charset="2"/>
              </a:rPr>
              <a:t>Lattice vs. “Input” structures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Somewhat redundant (i.e. a lot of inputs could be stored in either)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goal: utilize a standardized lattice (PALS) and specify a version </a:t>
            </a:r>
          </a:p>
          <a:p>
            <a:pPr lvl="2"/>
            <a:r>
              <a:rPr lang="en-US" dirty="0"/>
              <a:t>Inputs override lattice elements (i.e. only specify differences)</a:t>
            </a:r>
          </a:p>
          <a:p>
            <a:r>
              <a:rPr lang="en-US" dirty="0"/>
              <a:t>Batches vs runs</a:t>
            </a:r>
          </a:p>
          <a:p>
            <a:pPr lvl="1"/>
            <a:r>
              <a:rPr lang="en-US" dirty="0"/>
              <a:t>Each H5 file represents a single run (shot) of the accelerator or simulation</a:t>
            </a:r>
          </a:p>
          <a:p>
            <a:pPr lvl="1"/>
            <a:r>
              <a:rPr lang="en-US" dirty="0"/>
              <a:t>Batch-level YAMLs index these, </a:t>
            </a:r>
            <a:r>
              <a:rPr lang="en-US" b="1" dirty="0"/>
              <a:t>but summary data are also stored in each H5’s attributes</a:t>
            </a:r>
            <a:endParaRPr lang="en-US" dirty="0"/>
          </a:p>
          <a:p>
            <a:r>
              <a:rPr lang="en-US" dirty="0"/>
              <a:t>In the repo, find:</a:t>
            </a:r>
          </a:p>
          <a:p>
            <a:pPr lvl="1"/>
            <a:r>
              <a:rPr lang="en-US" dirty="0"/>
              <a:t>Example simulation batch</a:t>
            </a:r>
          </a:p>
          <a:p>
            <a:pPr lvl="1"/>
            <a:r>
              <a:rPr lang="en-US" dirty="0"/>
              <a:t>Example real data batch</a:t>
            </a:r>
          </a:p>
          <a:p>
            <a:pPr lvl="1"/>
            <a:r>
              <a:rPr lang="en-US" dirty="0"/>
              <a:t>Script to take Lume-standard simulation files into this format</a:t>
            </a:r>
          </a:p>
          <a:p>
            <a:pPr lvl="1"/>
            <a:r>
              <a:rPr lang="en-US" dirty="0"/>
              <a:t>Example script to take real data into this format (</a:t>
            </a:r>
            <a:r>
              <a:rPr lang="en-US" b="1" dirty="0"/>
              <a:t>your script will vary based on initial format)</a:t>
            </a:r>
          </a:p>
          <a:p>
            <a:pPr lvl="1"/>
            <a:r>
              <a:rPr lang="en-US" dirty="0"/>
              <a:t>Python classes that define the data standard (with input validation,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7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9DB3-1B42-5E4C-E64B-EA2F06F5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15" y="-348107"/>
            <a:ext cx="10515600" cy="1325563"/>
          </a:xfrm>
        </p:spPr>
        <p:txBody>
          <a:bodyPr/>
          <a:lstStyle/>
          <a:p>
            <a:r>
              <a:rPr lang="en-US" dirty="0"/>
              <a:t>The Format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1C9EA1-BB9A-301D-8884-2B24BF3CBC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488" y="681037"/>
            <a:ext cx="6401115" cy="542715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106E4F-00E7-224C-C025-6A7E721BA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16" y="977455"/>
            <a:ext cx="5181600" cy="48414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Files are stored as a .h5 file with a unique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Unique ID </a:t>
            </a:r>
            <a:r>
              <a:rPr lang="en-US" dirty="0">
                <a:sym typeface="Wingdings" panose="05000000000000000000" pitchFamily="2" charset="2"/>
              </a:rPr>
              <a:t> hash derived from inputs/lattice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Idea: if the inputs/lattice are the same, no need for a second file (for discussion)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 categories: inputs, outputs, lattice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File metadata is a summary of run info, scalar inputs and user-requested outputs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1D6FDB-35EC-4142-92FB-A860B9400B0D}"/>
              </a:ext>
            </a:extLst>
          </p:cNvPr>
          <p:cNvSpPr/>
          <p:nvPr/>
        </p:nvSpPr>
        <p:spPr>
          <a:xfrm>
            <a:off x="1801368" y="1078992"/>
            <a:ext cx="2075688" cy="3383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3BA948-61DA-7565-F67F-CA39A6C04042}"/>
              </a:ext>
            </a:extLst>
          </p:cNvPr>
          <p:cNvSpPr/>
          <p:nvPr/>
        </p:nvSpPr>
        <p:spPr>
          <a:xfrm>
            <a:off x="3731491" y="757382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DE5207-A184-F895-2CF4-97FC2EE21A65}"/>
              </a:ext>
            </a:extLst>
          </p:cNvPr>
          <p:cNvSpPr/>
          <p:nvPr/>
        </p:nvSpPr>
        <p:spPr>
          <a:xfrm>
            <a:off x="69488" y="1311756"/>
            <a:ext cx="1731880" cy="694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3CBD43-F7ED-DA30-7D85-29CE1A3373E5}"/>
              </a:ext>
            </a:extLst>
          </p:cNvPr>
          <p:cNvSpPr/>
          <p:nvPr/>
        </p:nvSpPr>
        <p:spPr>
          <a:xfrm>
            <a:off x="813515" y="928116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03A28-59AA-EC64-F70C-24AEC33311B2}"/>
              </a:ext>
            </a:extLst>
          </p:cNvPr>
          <p:cNvSpPr/>
          <p:nvPr/>
        </p:nvSpPr>
        <p:spPr>
          <a:xfrm>
            <a:off x="1801368" y="2006599"/>
            <a:ext cx="4669235" cy="4094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494AA1-A46E-703D-6959-B8D1DB85D018}"/>
              </a:ext>
            </a:extLst>
          </p:cNvPr>
          <p:cNvSpPr/>
          <p:nvPr/>
        </p:nvSpPr>
        <p:spPr>
          <a:xfrm>
            <a:off x="5011443" y="3583571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74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43D1-D59D-392A-D0A7-62EFA8C5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7302"/>
            <a:ext cx="10515600" cy="1325563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42E3B-DF6D-089D-9B87-3FB0DD847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128" y="812803"/>
            <a:ext cx="6407005" cy="54217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CC43F-1BDD-1EA0-C3A6-2A11273E3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9249" y="1172721"/>
            <a:ext cx="5181600" cy="52557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Inputs are listed by the name in the lattice file (using custom lattice – 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Attributes include </a:t>
            </a:r>
          </a:p>
          <a:p>
            <a:pPr lvl="1"/>
            <a:r>
              <a:rPr lang="en-US" dirty="0"/>
              <a:t>Location (lattice element or s position)</a:t>
            </a:r>
          </a:p>
          <a:p>
            <a:pPr lvl="1"/>
            <a:r>
              <a:rPr lang="en-US" dirty="0"/>
              <a:t>Name (in lattice)</a:t>
            </a:r>
          </a:p>
          <a:p>
            <a:pPr lvl="1"/>
            <a:r>
              <a:rPr lang="en-US" dirty="0"/>
              <a:t>Optional: Description </a:t>
            </a:r>
            <a:r>
              <a:rPr lang="en-US" dirty="0">
                <a:sym typeface="Wingdings" panose="05000000000000000000" pitchFamily="2" charset="2"/>
              </a:rPr>
              <a:t> no rules, just flexible place to put a comment</a:t>
            </a:r>
          </a:p>
          <a:p>
            <a:pPr lvl="1"/>
            <a:r>
              <a:rPr lang="en-US" dirty="0"/>
              <a:t>Optional: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distribution: a </a:t>
            </a:r>
            <a:r>
              <a:rPr lang="en-US" dirty="0" err="1"/>
              <a:t>ParticleGroup</a:t>
            </a:r>
            <a:r>
              <a:rPr lang="en-US" dirty="0"/>
              <a:t> object (accepts 2-D </a:t>
            </a:r>
            <a:r>
              <a:rPr lang="en-US" dirty="0" err="1"/>
              <a:t>np.array</a:t>
            </a:r>
            <a:r>
              <a:rPr lang="en-US" dirty="0"/>
              <a:t>, too, IFF pixel calibration is specified in attributes)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129779-0860-5680-5717-59B67AC676BD}"/>
              </a:ext>
            </a:extLst>
          </p:cNvPr>
          <p:cNvSpPr/>
          <p:nvPr/>
        </p:nvSpPr>
        <p:spPr>
          <a:xfrm>
            <a:off x="1801369" y="2138366"/>
            <a:ext cx="4507068" cy="3962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94DC41-66D9-32C7-7371-E8ABFA3615DF}"/>
              </a:ext>
            </a:extLst>
          </p:cNvPr>
          <p:cNvSpPr/>
          <p:nvPr/>
        </p:nvSpPr>
        <p:spPr>
          <a:xfrm>
            <a:off x="171151" y="1638304"/>
            <a:ext cx="1556049" cy="3118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FDDD4-B412-52B1-C721-564FBFC1EF59}"/>
              </a:ext>
            </a:extLst>
          </p:cNvPr>
          <p:cNvSpPr/>
          <p:nvPr/>
        </p:nvSpPr>
        <p:spPr>
          <a:xfrm>
            <a:off x="171151" y="4368799"/>
            <a:ext cx="1307869" cy="307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32BBE5-EAEF-C3DA-4D9C-1C289E0532EA}"/>
              </a:ext>
            </a:extLst>
          </p:cNvPr>
          <p:cNvSpPr/>
          <p:nvPr/>
        </p:nvSpPr>
        <p:spPr>
          <a:xfrm>
            <a:off x="791141" y="1255735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A218D2-9AAF-5ECE-0837-7971B88BD62D}"/>
              </a:ext>
            </a:extLst>
          </p:cNvPr>
          <p:cNvSpPr/>
          <p:nvPr/>
        </p:nvSpPr>
        <p:spPr>
          <a:xfrm>
            <a:off x="3459441" y="3046639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72BEF0-D429-8D21-711D-9911E909CBAA}"/>
              </a:ext>
            </a:extLst>
          </p:cNvPr>
          <p:cNvSpPr/>
          <p:nvPr/>
        </p:nvSpPr>
        <p:spPr>
          <a:xfrm>
            <a:off x="1150482" y="4067047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270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2BD5ED-C69C-CC3C-6245-EEBE1CA7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5" y="1561379"/>
            <a:ext cx="2648320" cy="3524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1AFC52-BA16-C39C-F966-034A99B9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826D-E694-DF79-1726-5912318BF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535" y="957407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Intentionally bare-bones </a:t>
            </a:r>
            <a:r>
              <a:rPr lang="en-US" dirty="0">
                <a:sym typeface="Wingdings" panose="05000000000000000000" pitchFamily="2" charset="2"/>
              </a:rPr>
              <a:t> no need to duplicate effort (PALS standard)</a:t>
            </a:r>
          </a:p>
          <a:p>
            <a:r>
              <a:rPr lang="en-US" dirty="0">
                <a:sym typeface="Wingdings" panose="05000000000000000000" pitchFamily="2" charset="2"/>
              </a:rPr>
              <a:t>The key here is to specify data about the state of the accelerator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Consistent within batch is okay for now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Needs to be enough to re-run simulations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Lattice location: path (or link) to the lattice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 err="1">
                <a:sym typeface="Wingdings" panose="05000000000000000000" pitchFamily="2" charset="2"/>
              </a:rPr>
              <a:t>lattice_location</a:t>
            </a:r>
            <a:r>
              <a:rPr lang="en-US" dirty="0">
                <a:sym typeface="Wingdings" panose="05000000000000000000" pitchFamily="2" charset="2"/>
              </a:rPr>
              <a:t>==‘included’, must include </a:t>
            </a:r>
            <a:r>
              <a:rPr lang="en-US" dirty="0" err="1">
                <a:sym typeface="Wingdings" panose="05000000000000000000" pitchFamily="2" charset="2"/>
              </a:rPr>
              <a:t>lattice_files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For custom lattices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Simulation_input_file</a:t>
            </a:r>
            <a:r>
              <a:rPr lang="en-US" dirty="0">
                <a:sym typeface="Wingdings" panose="05000000000000000000" pitchFamily="2" charset="2"/>
              </a:rPr>
              <a:t>, for simulations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17650C-0376-6014-1CAD-64AD71E50C0D}"/>
              </a:ext>
            </a:extLst>
          </p:cNvPr>
          <p:cNvSpPr/>
          <p:nvPr/>
        </p:nvSpPr>
        <p:spPr>
          <a:xfrm>
            <a:off x="1140969" y="2179781"/>
            <a:ext cx="1307869" cy="307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475B6A-983F-AA8E-E51A-F42E20DE6707}"/>
              </a:ext>
            </a:extLst>
          </p:cNvPr>
          <p:cNvSpPr/>
          <p:nvPr/>
        </p:nvSpPr>
        <p:spPr>
          <a:xfrm>
            <a:off x="1307224" y="4128653"/>
            <a:ext cx="1307869" cy="307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60BD0-83C3-9B68-166A-949B74E2128C}"/>
              </a:ext>
            </a:extLst>
          </p:cNvPr>
          <p:cNvSpPr/>
          <p:nvPr/>
        </p:nvSpPr>
        <p:spPr>
          <a:xfrm>
            <a:off x="2563507" y="3900585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7A9A5D-0D05-9889-E9E4-620C8EF392DD}"/>
              </a:ext>
            </a:extLst>
          </p:cNvPr>
          <p:cNvSpPr/>
          <p:nvPr/>
        </p:nvSpPr>
        <p:spPr>
          <a:xfrm>
            <a:off x="2563507" y="2179781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21E7C-49B8-58A1-54FE-22C68219F06A}"/>
              </a:ext>
            </a:extLst>
          </p:cNvPr>
          <p:cNvSpPr/>
          <p:nvPr/>
        </p:nvSpPr>
        <p:spPr>
          <a:xfrm>
            <a:off x="1408803" y="4380552"/>
            <a:ext cx="1500653" cy="307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E28CDC-EE29-3BFC-7548-379AD3DE8678}"/>
              </a:ext>
            </a:extLst>
          </p:cNvPr>
          <p:cNvSpPr/>
          <p:nvPr/>
        </p:nvSpPr>
        <p:spPr>
          <a:xfrm>
            <a:off x="2714383" y="4669191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715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31CC-1783-289E-080D-9409B827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20" y="-198294"/>
            <a:ext cx="10515600" cy="1325563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06485-020E-41FB-B83F-8994FEE5B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6088" y="1476447"/>
            <a:ext cx="5181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 of outputs (by type of readout)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Particles from simulation (</a:t>
            </a:r>
            <a:r>
              <a:rPr lang="en-US" dirty="0" err="1"/>
              <a:t>ParticleGroup</a:t>
            </a:r>
            <a:r>
              <a:rPr lang="en-US" dirty="0"/>
              <a:t> object)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Metadata: data type and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Location must be a float (s-position), string (lattice element name) or list of these of same length of the length of the data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F9D00F-180E-672F-71EC-C01215C8CC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836" y="727263"/>
            <a:ext cx="6465455" cy="54497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B516B1B-EF14-5CCF-7AD5-43B8FEE6F947}"/>
              </a:ext>
            </a:extLst>
          </p:cNvPr>
          <p:cNvSpPr/>
          <p:nvPr/>
        </p:nvSpPr>
        <p:spPr>
          <a:xfrm>
            <a:off x="203614" y="1939636"/>
            <a:ext cx="911653" cy="288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A161EF-DFF1-4A4E-BAF6-CC9EBFA70984}"/>
              </a:ext>
            </a:extLst>
          </p:cNvPr>
          <p:cNvSpPr/>
          <p:nvPr/>
        </p:nvSpPr>
        <p:spPr>
          <a:xfrm>
            <a:off x="1340595" y="3350364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1A2A3F-FD43-73D7-4B0F-2FD60B5F7168}"/>
              </a:ext>
            </a:extLst>
          </p:cNvPr>
          <p:cNvSpPr/>
          <p:nvPr/>
        </p:nvSpPr>
        <p:spPr>
          <a:xfrm>
            <a:off x="1115267" y="1939636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18123C-AB14-5E53-615E-25188DEC7794}"/>
              </a:ext>
            </a:extLst>
          </p:cNvPr>
          <p:cNvSpPr/>
          <p:nvPr/>
        </p:nvSpPr>
        <p:spPr>
          <a:xfrm>
            <a:off x="1801368" y="2006599"/>
            <a:ext cx="4669235" cy="4094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33CC8C-49EE-C031-54D3-A8E3DCDDDAD6}"/>
              </a:ext>
            </a:extLst>
          </p:cNvPr>
          <p:cNvSpPr/>
          <p:nvPr/>
        </p:nvSpPr>
        <p:spPr>
          <a:xfrm>
            <a:off x="3985109" y="1674749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5A587D-9277-52AB-DBCB-FFA1E0E9954D}"/>
              </a:ext>
            </a:extLst>
          </p:cNvPr>
          <p:cNvSpPr/>
          <p:nvPr/>
        </p:nvSpPr>
        <p:spPr>
          <a:xfrm>
            <a:off x="1921165" y="2321602"/>
            <a:ext cx="4533882" cy="301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6E929-A35D-4F2F-3765-5E80DA90962B}"/>
              </a:ext>
            </a:extLst>
          </p:cNvPr>
          <p:cNvSpPr/>
          <p:nvPr/>
        </p:nvSpPr>
        <p:spPr>
          <a:xfrm>
            <a:off x="175907" y="1825626"/>
            <a:ext cx="1519774" cy="3900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BC2470-49FA-BCBF-E57C-4F6B45036AB2}"/>
              </a:ext>
            </a:extLst>
          </p:cNvPr>
          <p:cNvSpPr/>
          <p:nvPr/>
        </p:nvSpPr>
        <p:spPr>
          <a:xfrm>
            <a:off x="3985109" y="2690410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704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7D41-A510-4E1B-99B3-7F595FC8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3" y="-25434"/>
            <a:ext cx="10515600" cy="1325563"/>
          </a:xfrm>
        </p:spPr>
        <p:txBody>
          <a:bodyPr/>
          <a:lstStyle/>
          <a:p>
            <a:r>
              <a:rPr lang="en-US" dirty="0"/>
              <a:t>Output example from real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0C6CD8-5C18-AFDE-C698-6326A142D9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059368"/>
            <a:ext cx="6470168" cy="54334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8B1E-AA47-5D93-F662-F3D481AE6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6318" y="1720797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Outputs listed by readout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Screen image (pixel calibration is specified in attributes)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Location is list of measured locations (in this case different nondestructive charge readings)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DCFC80-DEFE-C4F4-BE5C-293B1B070AAB}"/>
              </a:ext>
            </a:extLst>
          </p:cNvPr>
          <p:cNvSpPr/>
          <p:nvPr/>
        </p:nvSpPr>
        <p:spPr>
          <a:xfrm>
            <a:off x="284082" y="2193049"/>
            <a:ext cx="1228956" cy="288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FB1FCB-3EED-A32B-7C50-F7D0D9015728}"/>
              </a:ext>
            </a:extLst>
          </p:cNvPr>
          <p:cNvSpPr/>
          <p:nvPr/>
        </p:nvSpPr>
        <p:spPr>
          <a:xfrm>
            <a:off x="1211286" y="3664401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8280BB-379A-1059-7E67-4BC052CEC58F}"/>
              </a:ext>
            </a:extLst>
          </p:cNvPr>
          <p:cNvSpPr/>
          <p:nvPr/>
        </p:nvSpPr>
        <p:spPr>
          <a:xfrm>
            <a:off x="993743" y="2484762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8D38A9-2189-4916-E225-F7B39F0343FA}"/>
              </a:ext>
            </a:extLst>
          </p:cNvPr>
          <p:cNvSpPr/>
          <p:nvPr/>
        </p:nvSpPr>
        <p:spPr>
          <a:xfrm>
            <a:off x="3831152" y="2974336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AA4601-78A1-8E6A-A386-6249B113F862}"/>
              </a:ext>
            </a:extLst>
          </p:cNvPr>
          <p:cNvSpPr/>
          <p:nvPr/>
        </p:nvSpPr>
        <p:spPr>
          <a:xfrm>
            <a:off x="1791856" y="2635639"/>
            <a:ext cx="4533882" cy="301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3A0815-D568-EB2A-51BC-C2B94D2ABCA8}"/>
              </a:ext>
            </a:extLst>
          </p:cNvPr>
          <p:cNvSpPr/>
          <p:nvPr/>
        </p:nvSpPr>
        <p:spPr>
          <a:xfrm>
            <a:off x="46598" y="2139663"/>
            <a:ext cx="1519774" cy="3900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AAA6-1B4D-DD1B-E74B-E8B2B608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03F3-3ECD-533D-9C44-DA42C393B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Batch sharing </a:t>
            </a:r>
            <a:r>
              <a:rPr lang="en-US" dirty="0">
                <a:sym typeface="Wingdings" panose="05000000000000000000" pitchFamily="2" charset="2"/>
              </a:rPr>
              <a:t> single file combining info in multiple h5 files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Advantage: can remove duplicate information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Lattice files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Input distributions if repeated</a:t>
            </a:r>
          </a:p>
          <a:p>
            <a:r>
              <a:rPr lang="en-US" dirty="0"/>
              <a:t>Unique hash for each file vs inputs/lattice only</a:t>
            </a:r>
          </a:p>
          <a:p>
            <a:r>
              <a:rPr lang="en-US" dirty="0"/>
              <a:t>Other data types</a:t>
            </a:r>
          </a:p>
          <a:p>
            <a:r>
              <a:rPr lang="en-US" dirty="0">
                <a:sym typeface="Wingdings" panose="05000000000000000000" pitchFamily="2" charset="2"/>
              </a:rPr>
              <a:t>PALS integration/collaboration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https://pals-project.readthedocs.io/en/latest/</a:t>
            </a:r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7F660-6EE4-1C66-38C6-09E805159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579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Questions/comments/thoughts/ concerns?</a:t>
            </a:r>
          </a:p>
        </p:txBody>
      </p:sp>
    </p:spTree>
    <p:extLst>
      <p:ext uri="{BB962C8B-B14F-4D97-AF65-F5344CB8AC3E}">
        <p14:creationId xmlns:p14="http://schemas.microsoft.com/office/powerpoint/2010/main" val="365424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701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Data Standardization for Collaboration</vt:lpstr>
      <vt:lpstr>Purpose</vt:lpstr>
      <vt:lpstr>Detailed considerations for the prototype</vt:lpstr>
      <vt:lpstr>The Format</vt:lpstr>
      <vt:lpstr>Inputs</vt:lpstr>
      <vt:lpstr>Lattice</vt:lpstr>
      <vt:lpstr>Outputs</vt:lpstr>
      <vt:lpstr>Output example from real data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Cropp</dc:creator>
  <cp:lastModifiedBy>Eric Cropp</cp:lastModifiedBy>
  <cp:revision>16</cp:revision>
  <dcterms:created xsi:type="dcterms:W3CDTF">2025-10-07T18:27:02Z</dcterms:created>
  <dcterms:modified xsi:type="dcterms:W3CDTF">2025-10-10T16:44:46Z</dcterms:modified>
</cp:coreProperties>
</file>