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omments/modernComment_104_4D240B50.xml" ContentType="application/vnd.ms-powerpoint.comments+xml"/>
  <Override PartName="/ppt/comments/modernComment_12F_11EA2130.xml" ContentType="application/vnd.ms-powerpoint.comments+xml"/>
  <Override PartName="/ppt/comments/modernComment_13A_F90027EC.xml" ContentType="application/vnd.ms-powerpoint.comments+xml"/>
  <Override PartName="/ppt/comments/modernComment_133_43384B53.xml" ContentType="application/vnd.ms-powerpoint.comments+xml"/>
  <Override PartName="/ppt/comments/modernComment_13B_8391C3B6.xml" ContentType="application/vnd.ms-powerpoint.comments+xml"/>
  <Override PartName="/ppt/comments/modernComment_11E_2AA162B3.xml" ContentType="application/vnd.ms-powerpoint.comments+xml"/>
  <Override PartName="/ppt/comments/modernComment_11F_DACBE6EC.xml" ContentType="application/vnd.ms-powerpoint.comments+xml"/>
  <Override PartName="/ppt/comments/modernComment_12B_3423566B.xml" ContentType="application/vnd.ms-powerpoint.comments+xml"/>
  <Override PartName="/ppt/comments/modernComment_12C_F146B34B.xml" ContentType="application/vnd.ms-powerpoint.comments+xml"/>
  <Override PartName="/ppt/comments/modernComment_139_4A4DC819.xml" ContentType="application/vnd.ms-powerpoint.comments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60" r:id="rId5"/>
    <p:sldId id="303" r:id="rId6"/>
    <p:sldId id="314" r:id="rId7"/>
    <p:sldId id="307" r:id="rId8"/>
    <p:sldId id="315" r:id="rId9"/>
    <p:sldId id="316" r:id="rId10"/>
    <p:sldId id="286" r:id="rId11"/>
    <p:sldId id="287" r:id="rId12"/>
    <p:sldId id="299" r:id="rId13"/>
    <p:sldId id="300" r:id="rId14"/>
    <p:sldId id="313" r:id="rId15"/>
    <p:sldId id="274" r:id="rId16"/>
  </p:sldIdLst>
  <p:sldSz cx="9144000" cy="6858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57" userDrawn="1">
          <p15:clr>
            <a:srgbClr val="A4A3A4"/>
          </p15:clr>
        </p15:guide>
        <p15:guide id="2" orient="horz" pos="1264" userDrawn="1">
          <p15:clr>
            <a:srgbClr val="A4A3A4"/>
          </p15:clr>
        </p15:guide>
        <p15:guide id="3" orient="horz" pos="3355" userDrawn="1">
          <p15:clr>
            <a:srgbClr val="A4A3A4"/>
          </p15:clr>
        </p15:guide>
        <p15:guide id="4" pos="2656" userDrawn="1">
          <p15:clr>
            <a:srgbClr val="A4A3A4"/>
          </p15:clr>
        </p15:guide>
        <p15:guide id="5" pos="280" userDrawn="1">
          <p15:clr>
            <a:srgbClr val="A4A3A4"/>
          </p15:clr>
        </p15:guide>
        <p15:guide id="6" pos="5465" userDrawn="1">
          <p15:clr>
            <a:srgbClr val="A4A3A4"/>
          </p15:clr>
        </p15:guide>
        <p15:guide id="8" pos="3100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FEF04487-ECCF-0F80-0125-29C64A8D521F}" name="Kastner, Ryan" initials="KR" userId="S::ryan.kastner@brookfieldannuity.com::36183df7-d1ff-49c4-8fa8-8063f2d3523b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ndrew Wreakes" initials="AW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077B329-A948-44ED-8AEC-213DC9A94672}" v="4" dt="2023-01-17T21:25:19.342"/>
    <p1510:client id="{DAB0DA9F-400D-2611-EA10-939CA5BFE84E}" v="88" dt="2023-01-16T22:04:45.62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65"/>
    <p:restoredTop sz="94830"/>
  </p:normalViewPr>
  <p:slideViewPr>
    <p:cSldViewPr snapToGrid="0" snapToObjects="1">
      <p:cViewPr varScale="1">
        <p:scale>
          <a:sx n="68" d="100"/>
          <a:sy n="68" d="100"/>
        </p:scale>
        <p:origin x="2520" y="66"/>
      </p:cViewPr>
      <p:guideLst>
        <p:guide orient="horz" pos="3657"/>
        <p:guide orient="horz" pos="1264"/>
        <p:guide orient="horz" pos="3355"/>
        <p:guide pos="2656"/>
        <p:guide pos="280"/>
        <p:guide pos="5465"/>
        <p:guide pos="310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5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omments/modernComment_104_4D240B5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DF16EF07-000A-4F75-B7CC-E111AE0BD5D7}" authorId="{FEF04487-ECCF-0F80-0125-29C64A8D521F}" created="2022-08-11T16:59:20.550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1294207824" sldId="260"/>
      <ac:spMk id="2" creationId="{00000000-0000-0000-0000-000000000000}"/>
    </ac:deMkLst>
    <p188:replyLst>
      <p188:reply id="{35729DF4-AECC-4972-B1C6-84DDCAE87616}" authorId="{FEF04487-ECCF-0F80-0125-29C64A8D521F}" created="2022-11-09T19:10:47.846">
        <p188:txBody>
          <a:bodyPr/>
          <a:lstStyle/>
          <a:p>
            <a:r>
              <a:rPr lang="en-US"/>
              <a:t>"- INDICATIVE BID" for illustrative bids</a:t>
            </a:r>
          </a:p>
        </p188:txBody>
      </p188:reply>
    </p188:replyLst>
    <p188:txBody>
      <a:bodyPr/>
      <a:lstStyle/>
      <a:p>
        <a:r>
          <a:rPr lang="en-US"/>
          <a:t>"- REFRESH" only added when deck is refreshed for revised results</a:t>
        </a:r>
      </a:p>
    </p188:txBody>
  </p188:cm>
  <p188:cm id="{F152B448-EAAA-47DA-A8F7-380481E4A9A0}" authorId="{FEF04487-ECCF-0F80-0125-29C64A8D521F}" created="2022-08-11T16:59:53.114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1294207824" sldId="260"/>
      <ac:spMk id="2" creationId="{00000000-0000-0000-0000-000000000000}"/>
    </ac:deMkLst>
    <p188:txBody>
      <a:bodyPr/>
      <a:lstStyle/>
      <a:p>
        <a:r>
          <a:rPr lang="en-US"/>
          <a:t>Date is bid submission date</a:t>
        </a:r>
      </a:p>
    </p188:txBody>
  </p188:cm>
</p188:cmLst>
</file>

<file path=ppt/comments/modernComment_11E_2AA162B3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E9C74F03-ABBF-4530-A022-20DA3428DB1E}" authorId="{FEF04487-ECCF-0F80-0125-29C64A8D521F}" created="2022-09-23T14:14:21.868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715219635" sldId="286"/>
      <ac:spMk id="2" creationId="{6993AE6B-DE9C-3FA2-14DE-84CB723F9BFD}"/>
      <ac:txMk cp="8" len="155">
        <ac:context len="236" hash="1131669508"/>
      </ac:txMk>
    </ac:txMkLst>
    <p188:pos x="7043511" y="422319"/>
    <p188:txBody>
      <a:bodyPr/>
      <a:lstStyle/>
      <a:p>
        <a:r>
          <a:rPr lang="en-US"/>
          <a:t>If First Payment Date is in calendar year after transaction date.</a:t>
        </a:r>
      </a:p>
    </p188:txBody>
  </p188:cm>
  <p188:cm id="{7A7428AD-DB3F-4F0D-BB4B-6EFC529346A9}" authorId="{FEF04487-ECCF-0F80-0125-29C64A8D521F}" created="2022-11-22T21:02:14.716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715219635" sldId="286"/>
      <ac:spMk id="2" creationId="{6993AE6B-DE9C-3FA2-14DE-84CB723F9BFD}"/>
      <ac:txMk cp="164" len="71">
        <ac:context len="236" hash="1131669508"/>
      </ac:txMk>
    </ac:txMkLst>
    <p188:pos x="3847465" y="539014"/>
    <p188:txBody>
      <a:bodyPr/>
      <a:lstStyle/>
      <a:p>
        <a:r>
          <a:rPr lang="en-US"/>
          <a:t>Only include for larger deals</a:t>
        </a:r>
      </a:p>
    </p188:txBody>
  </p188:cm>
</p188:cmLst>
</file>

<file path=ppt/comments/modernComment_11F_DACBE6EC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80F3FC45-969F-42F4-8AB5-9C81E58D60FF}" authorId="{FEF04487-ECCF-0F80-0125-29C64A8D521F}" created="2022-09-23T14:18:12.112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3670796012" sldId="287"/>
      <ac:spMk id="2" creationId="{72F1B274-EED1-8938-9A64-E4A1C0251BB1}"/>
      <ac:txMk cp="8" len="155">
        <ac:context len="223" hash="1164869830"/>
      </ac:txMk>
    </ac:txMkLst>
    <p188:pos x="7892596" y="433205"/>
    <p188:txBody>
      <a:bodyPr/>
      <a:lstStyle/>
      <a:p>
        <a:r>
          <a:rPr lang="en-US"/>
          <a:t>If First Payment Date is in calendar year after transaction date.</a:t>
        </a:r>
      </a:p>
    </p188:txBody>
  </p188:cm>
  <p188:cm id="{E2CC13F6-6638-4114-9E64-BDD93C71E56E}" authorId="{FEF04487-ECCF-0F80-0125-29C64A8D521F}" created="2022-10-21T20:51:31.850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3670796012" sldId="287"/>
      <ac:spMk id="2" creationId="{72F1B274-EED1-8938-9A64-E4A1C0251BB1}"/>
      <ac:txMk cp="164" len="57">
        <ac:context len="223" hash="1164869830"/>
      </ac:txMk>
    </ac:txMkLst>
    <p188:pos x="2994025" y="574719"/>
    <p188:txBody>
      <a:bodyPr/>
      <a:lstStyle/>
      <a:p>
        <a:r>
          <a:rPr lang="en-US"/>
          <a:t>Should coordinate with note on Overview of Return</a:t>
        </a:r>
      </a:p>
    </p188:txBody>
  </p188:cm>
</p188:cmLst>
</file>

<file path=ppt/comments/modernComment_12B_3423566B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04FA7F35-DF20-4FCE-8728-71F4E81FC236}" authorId="{FEF04487-ECCF-0F80-0125-29C64A8D521F}" created="2022-09-23T14:18:21.695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874731115" sldId="299"/>
      <ac:spMk id="2" creationId="{98C3BAAB-C9B2-C9D1-4DF2-BA99DDFAFE15}"/>
      <ac:txMk cp="8" len="155">
        <ac:context len="164" hash="1022905980"/>
      </ac:txMk>
    </ac:txMkLst>
    <p188:txBody>
      <a:bodyPr/>
      <a:lstStyle/>
      <a:p>
        <a:r>
          <a:rPr lang="en-US"/>
          <a:t>If First Payment Date is in calendar year after transaction date.</a:t>
        </a:r>
      </a:p>
    </p188:txBody>
  </p188:cm>
  <p188:cm id="{FEDF7DA2-7C6B-430C-88C6-E41A27BBCE0D}" authorId="{FEF04487-ECCF-0F80-0125-29C64A8D521F}" created="2022-11-22T21:02:25.788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874731115" sldId="299"/>
      <ac:spMk id="3" creationId="{B1919A74-C307-80CA-F9F0-A9D2C6A5A5D4}"/>
      <ac:txMk cp="165" len="70">
        <ac:context len="236" hash="1131669508"/>
      </ac:txMk>
    </ac:txMkLst>
    <p188:pos x="3847465" y="676174"/>
    <p188:txBody>
      <a:bodyPr/>
      <a:lstStyle/>
      <a:p>
        <a:r>
          <a:rPr lang="en-US"/>
          <a:t>Only include for larger deals</a:t>
        </a:r>
      </a:p>
    </p188:txBody>
  </p188:cm>
</p188:cmLst>
</file>

<file path=ppt/comments/modernComment_12C_F146B34B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BBD0ADB9-17D4-462D-8FC6-4CC4991B28B4}" authorId="{FEF04487-ECCF-0F80-0125-29C64A8D521F}" created="2022-09-23T14:18:29.545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4047942475" sldId="300"/>
      <ac:spMk id="2" creationId="{B821675D-7791-ED52-E122-F47FD64F6946}"/>
      <ac:txMk cp="8" len="155">
        <ac:context len="223" hash="1164869830"/>
      </ac:txMk>
    </ac:txMkLst>
    <p188:txBody>
      <a:bodyPr/>
      <a:lstStyle/>
      <a:p>
        <a:r>
          <a:rPr lang="en-US"/>
          <a:t>If First Payment Date is in calendar year after transaction date.</a:t>
        </a:r>
      </a:p>
    </p188:txBody>
  </p188:cm>
  <p188:cm id="{62E2C9A2-F825-4225-AC77-C6ACE1D4BC05}" authorId="{FEF04487-ECCF-0F80-0125-29C64A8D521F}" created="2022-10-21T20:51:54.898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4047942475" sldId="300"/>
      <ac:spMk id="3" creationId="{3234BDA0-C1A3-CAE8-A88F-D3CA8F058C7D}"/>
      <ac:txMk cp="164" len="57">
        <ac:context len="223" hash="1164869830"/>
      </ac:txMk>
    </ac:txMkLst>
    <p188:pos x="2994025" y="574719"/>
    <p188:txBody>
      <a:bodyPr/>
      <a:lstStyle/>
      <a:p>
        <a:r>
          <a:rPr lang="en-US"/>
          <a:t>Should coordinate with note in Overview of Return</a:t>
        </a:r>
      </a:p>
    </p188:txBody>
  </p188:cm>
</p188:cmLst>
</file>

<file path=ppt/comments/modernComment_12F_11EA213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13B75CDC-2669-4128-8A04-523C4E3EAA28}" authorId="{FEF04487-ECCF-0F80-0125-29C64A8D521F}" created="2022-08-11T17:00:25.968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300556592" sldId="303"/>
      <ac:graphicFrameMk id="19" creationId="{B2086C0A-25C4-4D32-BE72-7FF2C7AAA2AB}"/>
      <ac:tblMk/>
      <ac:tcMk rowId="1734900553" colId="20000"/>
      <ac:txMk cp="245" len="3">
        <ac:context len="630" hash="2553337665"/>
      </ac:txMk>
    </ac:txMkLst>
    <p188:pos x="2797352" y="1150758"/>
    <p188:txBody>
      <a:bodyPr/>
      <a:lstStyle/>
      <a:p>
        <a:r>
          <a:rPr lang="en-US"/>
          <a:t>Can round the liability in the overview</a:t>
        </a:r>
      </a:p>
    </p188:txBody>
  </p188:cm>
  <p188:cm id="{45AFEBBC-05F3-47E0-BCCA-CC7FBAD05A71}" authorId="{FEF04487-ECCF-0F80-0125-29C64A8D521F}" created="2022-08-11T17:01:06.470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300556592" sldId="303"/>
      <ac:graphicFrameMk id="19" creationId="{B2086C0A-25C4-4D32-BE72-7FF2C7AAA2AB}"/>
      <ac:tblMk/>
      <ac:tcMk rowId="10003" colId="790897029"/>
      <ac:txMk cp="0" len="23">
        <ac:context len="24" hash="3245932187"/>
      </ac:txMk>
    </ac:txMkLst>
    <p188:pos x="3472266" y="2174015"/>
    <p188:txBody>
      <a:bodyPr/>
      <a:lstStyle/>
      <a:p>
        <a:r>
          <a:rPr lang="en-US"/>
          <a:t>Remove bullet if only one plan</a:t>
        </a:r>
      </a:p>
    </p188:txBody>
  </p188:cm>
  <p188:cm id="{A5001C72-6789-402A-A2C0-DC4E0665A8C2}" authorId="{FEF04487-ECCF-0F80-0125-29C64A8D521F}" created="2022-08-11T17:02:00.103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300556592" sldId="303"/>
      <ac:spMk id="6" creationId="{00000000-0000-0000-0000-000000000000}"/>
    </ac:deMkLst>
    <p188:pos x="490159" y="365125"/>
    <p188:txBody>
      <a:bodyPr/>
      <a:lstStyle/>
      <a:p>
        <a:r>
          <a:rPr lang="en-US"/>
          <a:t>Move table at bottom up so that top border overlaps with line under Transaction Timeline</a:t>
        </a:r>
      </a:p>
    </p188:txBody>
  </p188:cm>
  <p188:cm id="{4ED91D32-6B85-4DA6-B6A1-9ACD6DF79B04}" authorId="{FEF04487-ECCF-0F80-0125-29C64A8D521F}" created="2022-08-11T18:01:25.546">
    <pc:sldMkLst xmlns:pc="http://schemas.microsoft.com/office/powerpoint/2013/main/command">
      <pc:docMk/>
      <pc:sldMk cId="300556592" sldId="303"/>
    </pc:sldMkLst>
    <p188:txBody>
      <a:bodyPr/>
      <a:lstStyle/>
      <a:p>
        <a:r>
          <a:rPr lang="en-US"/>
          <a:t>Take information from Pricing Memo</a:t>
        </a:r>
      </a:p>
    </p188:txBody>
  </p188:cm>
</p188:cmLst>
</file>

<file path=ppt/comments/modernComment_133_43384B53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47A55470-26A1-4473-A007-9949593F298C}" authorId="{FEF04487-ECCF-0F80-0125-29C64A8D521F}" created="2022-10-21T20:50:23.165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1127762771" sldId="307"/>
      <ac:picMk id="5" creationId="{68309296-0773-DE50-9495-FBA1B7027B01}"/>
    </ac:deMkLst>
    <p188:txBody>
      <a:bodyPr/>
      <a:lstStyle/>
      <a:p>
        <a:r>
          <a:rPr lang="en-US"/>
          <a:t>Keep images the same size (uncheck ratio lock) at 7 x 16.6. After pasting as image, "Send to Back" and align with existing image before deleting.</a:t>
        </a:r>
      </a:p>
    </p188:txBody>
  </p188:cm>
  <p188:cm id="{6437CEC5-DE67-472D-9E43-E2EB3277E994}" authorId="{FEF04487-ECCF-0F80-0125-29C64A8D521F}" created="2022-10-21T20:50:43.940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1127762771" sldId="307"/>
      <ac:spMk id="22" creationId="{BF4D594B-1153-D82A-E247-8764A5317DDB}"/>
      <ac:txMk cp="0" len="405">
        <ac:context len="815" hash="1038173919"/>
      </ac:txMk>
    </ac:txMkLst>
    <p188:pos x="2746420" y="257367"/>
    <p188:txBody>
      <a:bodyPr/>
      <a:lstStyle/>
      <a:p>
        <a:r>
          <a:rPr lang="en-US"/>
          <a:t>30% under Ultimate Mix, 10% under Standard Mix</a:t>
        </a:r>
      </a:p>
    </p188:txBody>
  </p188:cm>
</p188:cmLst>
</file>

<file path=ppt/comments/modernComment_139_4A4DC819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A2FD09F1-9C24-4A46-9A67-C80A6DB17590}" authorId="{FEF04487-ECCF-0F80-0125-29C64A8D521F}" created="2022-08-11T20:00:18.775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1246611481" sldId="313"/>
      <ac:graphicFrameMk id="7" creationId="{7F0186D9-326E-0B84-72FA-23734EBE2A86}"/>
    </ac:deMkLst>
    <p188:txBody>
      <a:bodyPr/>
      <a:lstStyle/>
      <a:p>
        <a:r>
          <a:rPr lang="en-US"/>
          <a:t>Use top or bottom table depending on structure of bid and feedback</a:t>
        </a:r>
      </a:p>
    </p188:txBody>
  </p188:cm>
  <p188:cm id="{144D162A-DF38-4B3C-8230-1A50DA13B5A8}" authorId="{FEF04487-ECCF-0F80-0125-29C64A8D521F}" created="2022-08-11T20:00:32.474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1246611481" sldId="313"/>
      <ac:spMk id="6" creationId="{53AD7E1C-2D77-4052-85DB-C4F6B05335EE}"/>
      <ac:txMk cp="0" len="27">
        <ac:context len="28" hash="2839176030"/>
      </ac:txMk>
    </ac:txMkLst>
    <p188:pos x="3192545" y="261807"/>
    <p188:txBody>
      <a:bodyPr/>
      <a:lstStyle/>
      <a:p>
        <a:r>
          <a:rPr lang="en-US"/>
          <a:t>Remove slide if no indicative pricing.</a:t>
        </a:r>
      </a:p>
    </p188:txBody>
  </p188:cm>
</p188:cmLst>
</file>

<file path=ppt/comments/modernComment_13A_F90027EC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5EA0B1FC-B290-477F-9F11-7ACC0E170AD9}" authorId="{FEF04487-ECCF-0F80-0125-29C64A8D521F}" created="2022-10-21T20:44:09.283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4177537004" sldId="314"/>
      <ac:spMk id="3" creationId="{153F4757-515E-FE98-27E8-0FDA18E37EB6}"/>
      <ac:txMk cp="247" len="68">
        <ac:context len="317" hash="2900416326"/>
      </ac:txMk>
    </ac:txMkLst>
    <p188:pos x="5027132" y="877752"/>
    <p188:txBody>
      <a:bodyPr/>
      <a:lstStyle/>
      <a:p>
        <a:r>
          <a:rPr lang="en-US"/>
          <a:t>Remove if Minimum Bid &lt; Expected Clearing Price</a:t>
        </a:r>
      </a:p>
    </p188:txBody>
  </p188:cm>
  <p188:cm id="{39BB834F-FCCB-4110-9495-0B9908C5C87F}" authorId="{FEF04487-ECCF-0F80-0125-29C64A8D521F}" created="2022-10-21T20:44:52.801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4177537004" sldId="314"/>
      <ac:graphicFrameMk id="5" creationId="{9B5000D4-242F-3E01-D41E-D25A5F7E1796}"/>
      <ac:tblMk/>
      <ac:tcMk rowId="749743354" colId="601744981"/>
      <ac:txMk cp="0" len="5">
        <ac:context len="6" hash="1554158014"/>
      </ac:txMk>
    </ac:txMkLst>
    <p188:pos x="8594725" y="1245312"/>
    <p188:txBody>
      <a:bodyPr/>
      <a:lstStyle/>
      <a:p>
        <a:r>
          <a:rPr lang="en-US"/>
          <a:t>Total Capital and Initial Reserves should be the same for all scenarios</a:t>
        </a:r>
      </a:p>
    </p188:txBody>
  </p188:cm>
  <p188:cm id="{5B90A627-9448-4C07-AC2E-6E700F7C8139}" authorId="{FEF04487-ECCF-0F80-0125-29C64A8D521F}" created="2022-10-21T20:45:30.563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4177537004" sldId="314"/>
      <ac:graphicFrameMk id="4" creationId="{02C9F11E-3E65-E1FD-6348-95F744EFADF3}"/>
      <ac:tblMk/>
      <ac:tcMk rowId="749743354" colId="3623500834"/>
      <ac:txMk cp="0" len="6">
        <ac:context len="7" hash="800210562"/>
      </ac:txMk>
    </ac:txMkLst>
    <p188:pos x="6602638" y="1250523"/>
    <p188:txBody>
      <a:bodyPr/>
      <a:lstStyle/>
      <a:p>
        <a:r>
          <a:rPr lang="en-US"/>
          <a:t>Net Yield under Base Case and Business Case should be the same for all scenarios</a:t>
        </a:r>
      </a:p>
    </p188:txBody>
  </p188:cm>
</p188:cmLst>
</file>

<file path=ppt/comments/modernComment_13B_8391C3B6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75DA1BFE-BD3D-4BA5-94B1-2D229C8C7C79}" authorId="{FEF04487-ECCF-0F80-0125-29C64A8D521F}" created="2022-10-21T20:54:20.278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2207368118" sldId="315"/>
      <ac:graphicFrameMk id="3" creationId="{8DE287D1-FA24-DC85-9D40-5AD5B66A6731}"/>
    </ac:deMkLst>
    <p188:txBody>
      <a:bodyPr/>
      <a:lstStyle/>
      <a:p>
        <a:r>
          <a:rPr lang="en-US"/>
          <a:t>When pasting in values of "Asset Portfolio for Deck" tab in the workbook, set font to Arial 7 and set all cell margins to 0.05.</a:t>
        </a:r>
      </a:p>
    </p188:txBody>
  </p188:cm>
  <p188:cm id="{1FDC2446-7151-4D5B-B547-8C3164BC5873}" authorId="{FEF04487-ECCF-0F80-0125-29C64A8D521F}" created="2022-10-21T20:55:59.400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2207368118" sldId="315"/>
      <ac:spMk id="2" creationId="{7A3833F7-E86D-7A8B-A20A-429A6E14189A}"/>
      <ac:txMk cp="340" len="353">
        <ac:context len="695" hash="3647141786"/>
      </ac:txMk>
    </ac:txMkLst>
    <p188:txBody>
      <a:bodyPr/>
      <a:lstStyle/>
      <a:p>
        <a:r>
          <a:rPr lang="en-US"/>
          <a:t>Insert this comment when yield on Base Case exceeds yield under Business Case</a:t>
        </a:r>
      </a:p>
    </p188:txBody>
  </p188:cm>
  <p188:cm id="{80ADD08A-6394-4D71-BF86-5F6FFA7371B8}" authorId="{FEF04487-ECCF-0F80-0125-29C64A8D521F}" created="2022-10-25T19:19:24.891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2207368118" sldId="315"/>
      <ac:graphicFrameMk id="3" creationId="{8DE287D1-FA24-DC85-9D40-5AD5B66A6731}"/>
      <ac:tblMk/>
      <ac:tcMk rowId="3162186076" colId="966392409"/>
      <ac:txMk cp="0" len="4">
        <ac:context len="5" hash="62188579"/>
      </ac:txMk>
    </ac:txMkLst>
    <p188:txBody>
      <a:bodyPr/>
      <a:lstStyle/>
      <a:p>
        <a:r>
          <a:rPr lang="en-US"/>
          <a:t>Under Base Case allocation is constant all years</a:t>
        </a:r>
      </a:p>
    </p188:txBody>
  </p188:cm>
</p188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19824A-EEFE-2347-94F2-5939C32010D1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F1DFB1-D2CC-6C47-9EE1-40EDF2C92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26557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2B941B-E20D-B546-844E-8F6955208709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EEA6D0-7D9B-0E49-A092-16A5BC234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9984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1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2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8.jpe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11.jpe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4.jpe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17.jpeg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0ECBAE4-A6E2-B745-AD9B-87019115AFB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215465" y="-1"/>
            <a:ext cx="3928535" cy="6852953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56466A70-C883-BE4B-98C9-17DC214E61D8}"/>
              </a:ext>
            </a:extLst>
          </p:cNvPr>
          <p:cNvSpPr/>
          <p:nvPr userDrawn="1"/>
        </p:nvSpPr>
        <p:spPr>
          <a:xfrm>
            <a:off x="5215457" y="-3"/>
            <a:ext cx="3928533" cy="2370667"/>
          </a:xfrm>
          <a:prstGeom prst="rect">
            <a:avLst/>
          </a:prstGeom>
          <a:gradFill>
            <a:gsLst>
              <a:gs pos="21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0" name="Rectangle 9"/>
          <p:cNvSpPr/>
          <p:nvPr userDrawn="1"/>
        </p:nvSpPr>
        <p:spPr>
          <a:xfrm>
            <a:off x="5215467" y="0"/>
            <a:ext cx="3928533" cy="2370667"/>
          </a:xfrm>
          <a:prstGeom prst="rect">
            <a:avLst/>
          </a:prstGeom>
          <a:gradFill>
            <a:gsLst>
              <a:gs pos="21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3633" y="429470"/>
            <a:ext cx="4221543" cy="1470025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53633" y="2316371"/>
            <a:ext cx="4221543" cy="430828"/>
          </a:xfrm>
        </p:spPr>
        <p:txBody>
          <a:bodyPr>
            <a:normAutofit/>
          </a:bodyPr>
          <a:lstStyle>
            <a:lvl1pPr marL="0" indent="0" algn="l">
              <a:buNone/>
              <a:defRPr sz="1200">
                <a:solidFill>
                  <a:srgbClr val="003057"/>
                </a:solidFill>
              </a:defRPr>
            </a:lvl1pPr>
            <a:lvl2pPr marL="6095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4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5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457201" y="1926336"/>
            <a:ext cx="612648" cy="1116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14" name="Picture 13" descr="Brookfield_Annuity_Logo_003057.png">
            <a:extLst>
              <a:ext uri="{FF2B5EF4-FFF2-40B4-BE49-F238E27FC236}">
                <a16:creationId xmlns:a16="http://schemas.microsoft.com/office/drawing/2014/main" id="{9A8EAE1B-4B6D-1B46-81CA-784FCEF2B7F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63436" y="429470"/>
            <a:ext cx="1595763" cy="870416"/>
          </a:xfrm>
          <a:prstGeom prst="rect">
            <a:avLst/>
          </a:prstGeom>
        </p:spPr>
      </p:pic>
      <p:pic>
        <p:nvPicPr>
          <p:cNvPr id="16" name="Picture 15" descr="shutterstock_295747448.jpg">
            <a:extLst>
              <a:ext uri="{FF2B5EF4-FFF2-40B4-BE49-F238E27FC236}">
                <a16:creationId xmlns:a16="http://schemas.microsoft.com/office/drawing/2014/main" id="{8ED2FA4B-1B59-C347-8C3C-A6A1089CB22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122"/>
          <a:stretch/>
        </p:blipFill>
        <p:spPr>
          <a:xfrm>
            <a:off x="2609850" y="3429000"/>
            <a:ext cx="2608791" cy="3423954"/>
          </a:xfrm>
          <a:prstGeom prst="rect">
            <a:avLst/>
          </a:prstGeom>
        </p:spPr>
      </p:pic>
      <p:pic>
        <p:nvPicPr>
          <p:cNvPr id="17" name="Picture 16" descr="084A0536+flat.tif">
            <a:extLst>
              <a:ext uri="{FF2B5EF4-FFF2-40B4-BE49-F238E27FC236}">
                <a16:creationId xmlns:a16="http://schemas.microsoft.com/office/drawing/2014/main" id="{F58C3D36-30F5-8746-82DE-CED8F8AAF33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3429000"/>
            <a:ext cx="2609849" cy="3423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2492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CD68-9F89-CF41-9207-932041A37C5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237B5DE-3699-A047-B380-3F43692D4622}"/>
              </a:ext>
            </a:extLst>
          </p:cNvPr>
          <p:cNvCxnSpPr>
            <a:cxnSpLocks/>
          </p:cNvCxnSpPr>
          <p:nvPr userDrawn="1"/>
        </p:nvCxnSpPr>
        <p:spPr>
          <a:xfrm>
            <a:off x="461246" y="702828"/>
            <a:ext cx="582627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3837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4A53192B-A474-7343-B11B-522901C8EBD4}"/>
              </a:ext>
            </a:extLst>
          </p:cNvPr>
          <p:cNvSpPr/>
          <p:nvPr userDrawn="1"/>
        </p:nvSpPr>
        <p:spPr>
          <a:xfrm>
            <a:off x="0" y="609600"/>
            <a:ext cx="9144000" cy="561025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CD68-9F89-CF41-9207-932041A37C52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1046882" y="4642892"/>
            <a:ext cx="612648" cy="111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14" name="Picture 13" descr="Brookfield_Annuity_Tagline_reverse.png">
            <a:extLst>
              <a:ext uri="{FF2B5EF4-FFF2-40B4-BE49-F238E27FC236}">
                <a16:creationId xmlns:a16="http://schemas.microsoft.com/office/drawing/2014/main" id="{F40A5814-28D9-4D42-82F5-3A2C1E05152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5489" y="3128693"/>
            <a:ext cx="4062485" cy="151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1793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609600"/>
            <a:ext cx="9144000" cy="561025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CD68-9F89-CF41-9207-932041A37C52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946150" y="2649178"/>
            <a:ext cx="6317285" cy="1012877"/>
          </a:xfrm>
        </p:spPr>
        <p:txBody>
          <a:bodyPr anchor="t" anchorCtr="0">
            <a:noAutofit/>
          </a:bodyPr>
          <a:lstStyle>
            <a:lvl1pPr algn="l">
              <a:defRPr sz="4400" b="1" cap="none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46160" y="2078525"/>
            <a:ext cx="6036531" cy="415293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>
                <a:solidFill>
                  <a:schemeClr val="tx2"/>
                </a:solidFill>
                <a:latin typeface="Arial"/>
                <a:cs typeface="Arial"/>
              </a:defRPr>
            </a:lvl1pPr>
            <a:lvl2pPr marL="6095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4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84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4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98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55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10F2F99-DB4F-DD44-9445-39F0370A0685}"/>
              </a:ext>
            </a:extLst>
          </p:cNvPr>
          <p:cNvSpPr/>
          <p:nvPr userDrawn="1"/>
        </p:nvSpPr>
        <p:spPr>
          <a:xfrm>
            <a:off x="1046882" y="4642892"/>
            <a:ext cx="612648" cy="111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5009753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15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6D6EF373-5E8B-284B-8F58-067EB57ECCF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215466" y="0"/>
            <a:ext cx="3928533" cy="6083080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5215475" y="1"/>
            <a:ext cx="3928533" cy="2370667"/>
          </a:xfrm>
          <a:prstGeom prst="rect">
            <a:avLst/>
          </a:prstGeom>
          <a:gradFill>
            <a:gsLst>
              <a:gs pos="21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6479" y="1700648"/>
            <a:ext cx="4218705" cy="1012877"/>
          </a:xfrm>
        </p:spPr>
        <p:txBody>
          <a:bodyPr anchor="b" anchorCtr="0">
            <a:normAutofit/>
          </a:bodyPr>
          <a:lstStyle>
            <a:lvl1pPr algn="l">
              <a:defRPr sz="2800" b="1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56479" y="2713525"/>
            <a:ext cx="4520321" cy="388883"/>
          </a:xfrm>
        </p:spPr>
        <p:txBody>
          <a:bodyPr anchor="t" anchorCtr="0">
            <a:noAutofit/>
          </a:bodyPr>
          <a:lstStyle>
            <a:lvl1pPr marL="0" indent="0">
              <a:buNone/>
              <a:defRPr sz="1800">
                <a:solidFill>
                  <a:srgbClr val="003057"/>
                </a:solidFill>
                <a:latin typeface="Arial"/>
                <a:cs typeface="Arial"/>
              </a:defRPr>
            </a:lvl1pPr>
            <a:lvl2pPr marL="6095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4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84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4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98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55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CD68-9F89-CF41-9207-932041A37C5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57201" y="3627230"/>
            <a:ext cx="612648" cy="111600"/>
          </a:xfrm>
          <a:prstGeom prst="rect">
            <a:avLst/>
          </a:prstGeom>
          <a:solidFill>
            <a:srgbClr val="3EB1C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" name="Rectangle 6"/>
          <p:cNvSpPr/>
          <p:nvPr userDrawn="1"/>
        </p:nvSpPr>
        <p:spPr>
          <a:xfrm>
            <a:off x="0" y="6083080"/>
            <a:ext cx="9144000" cy="146304"/>
          </a:xfrm>
          <a:prstGeom prst="rect">
            <a:avLst/>
          </a:prstGeom>
          <a:solidFill>
            <a:srgbClr val="3EB1C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 </a:t>
            </a:r>
          </a:p>
        </p:txBody>
      </p:sp>
      <p:pic>
        <p:nvPicPr>
          <p:cNvPr id="12" name="Picture 11" descr="Brookfield_Annuity_Logo_003057.png">
            <a:extLst>
              <a:ext uri="{FF2B5EF4-FFF2-40B4-BE49-F238E27FC236}">
                <a16:creationId xmlns:a16="http://schemas.microsoft.com/office/drawing/2014/main" id="{9E87003A-797D-2E46-92A9-D79A1DE9AD4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56557" y="128792"/>
            <a:ext cx="939022" cy="512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688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FA480203-946C-AF4A-9C56-FC6ABE6F75B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215466" y="0"/>
            <a:ext cx="3928533" cy="6083080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5143509" y="1"/>
            <a:ext cx="4000499" cy="2370667"/>
          </a:xfrm>
          <a:prstGeom prst="rect">
            <a:avLst/>
          </a:prstGeom>
          <a:gradFill>
            <a:gsLst>
              <a:gs pos="21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6479" y="1700648"/>
            <a:ext cx="4218705" cy="1012877"/>
          </a:xfrm>
        </p:spPr>
        <p:txBody>
          <a:bodyPr anchor="b" anchorCtr="0">
            <a:normAutofit/>
          </a:bodyPr>
          <a:lstStyle>
            <a:lvl1pPr algn="l">
              <a:defRPr sz="2800" b="1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56479" y="2713525"/>
            <a:ext cx="4520321" cy="388883"/>
          </a:xfrm>
        </p:spPr>
        <p:txBody>
          <a:bodyPr anchor="t" anchorCtr="0">
            <a:noAutofit/>
          </a:bodyPr>
          <a:lstStyle>
            <a:lvl1pPr marL="0" indent="0">
              <a:buNone/>
              <a:defRPr sz="1800">
                <a:solidFill>
                  <a:srgbClr val="003057"/>
                </a:solidFill>
                <a:latin typeface="Arial"/>
                <a:cs typeface="Arial"/>
              </a:defRPr>
            </a:lvl1pPr>
            <a:lvl2pPr marL="6095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4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84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4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98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55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CD68-9F89-CF41-9207-932041A37C5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6083080"/>
            <a:ext cx="9144000" cy="146304"/>
          </a:xfrm>
          <a:prstGeom prst="rect">
            <a:avLst/>
          </a:prstGeom>
          <a:solidFill>
            <a:srgbClr val="3EB1C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C5A8690-B1D0-4742-98D8-46A83C1C258A}"/>
              </a:ext>
            </a:extLst>
          </p:cNvPr>
          <p:cNvSpPr/>
          <p:nvPr userDrawn="1"/>
        </p:nvSpPr>
        <p:spPr>
          <a:xfrm>
            <a:off x="457201" y="3627230"/>
            <a:ext cx="612648" cy="111600"/>
          </a:xfrm>
          <a:prstGeom prst="rect">
            <a:avLst/>
          </a:prstGeom>
          <a:solidFill>
            <a:srgbClr val="3EB1C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12" name="Picture 11" descr="Brookfield_Annuity_Logo_003057.png">
            <a:extLst>
              <a:ext uri="{FF2B5EF4-FFF2-40B4-BE49-F238E27FC236}">
                <a16:creationId xmlns:a16="http://schemas.microsoft.com/office/drawing/2014/main" id="{7853939D-7B8D-214F-A203-9FD37B4F9F7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56557" y="128792"/>
            <a:ext cx="939022" cy="512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1713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1CCBF65C-F0C9-6E4D-8796-B4356221125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215466" y="0"/>
            <a:ext cx="3928533" cy="6083080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5143509" y="1"/>
            <a:ext cx="4000499" cy="2370667"/>
          </a:xfrm>
          <a:prstGeom prst="rect">
            <a:avLst/>
          </a:prstGeom>
          <a:gradFill>
            <a:gsLst>
              <a:gs pos="21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6479" y="1700648"/>
            <a:ext cx="4218705" cy="1012877"/>
          </a:xfrm>
        </p:spPr>
        <p:txBody>
          <a:bodyPr anchor="b" anchorCtr="0">
            <a:normAutofit/>
          </a:bodyPr>
          <a:lstStyle>
            <a:lvl1pPr algn="l">
              <a:defRPr sz="2800" b="1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56479" y="2713525"/>
            <a:ext cx="4507621" cy="388883"/>
          </a:xfrm>
        </p:spPr>
        <p:txBody>
          <a:bodyPr anchor="t" anchorCtr="0">
            <a:noAutofit/>
          </a:bodyPr>
          <a:lstStyle>
            <a:lvl1pPr marL="0" indent="0">
              <a:buNone/>
              <a:defRPr sz="1800">
                <a:solidFill>
                  <a:srgbClr val="003057"/>
                </a:solidFill>
                <a:latin typeface="Arial"/>
                <a:cs typeface="Arial"/>
              </a:defRPr>
            </a:lvl1pPr>
            <a:lvl2pPr marL="6095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4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84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4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98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55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CD68-9F89-CF41-9207-932041A37C5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6083080"/>
            <a:ext cx="9144000" cy="146304"/>
          </a:xfrm>
          <a:prstGeom prst="rect">
            <a:avLst/>
          </a:prstGeom>
          <a:solidFill>
            <a:srgbClr val="3EB1C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AAB6DB3-AFE7-E743-9365-612DA89E3442}"/>
              </a:ext>
            </a:extLst>
          </p:cNvPr>
          <p:cNvSpPr/>
          <p:nvPr userDrawn="1"/>
        </p:nvSpPr>
        <p:spPr>
          <a:xfrm>
            <a:off x="457201" y="3627230"/>
            <a:ext cx="612648" cy="111600"/>
          </a:xfrm>
          <a:prstGeom prst="rect">
            <a:avLst/>
          </a:prstGeom>
          <a:solidFill>
            <a:srgbClr val="3EB1C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12" name="Picture 11" descr="Brookfield_Annuity_Logo_003057.png">
            <a:extLst>
              <a:ext uri="{FF2B5EF4-FFF2-40B4-BE49-F238E27FC236}">
                <a16:creationId xmlns:a16="http://schemas.microsoft.com/office/drawing/2014/main" id="{B9D4780F-D25F-2043-9412-C951F4990D8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56557" y="128792"/>
            <a:ext cx="939022" cy="512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5342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4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D52A8694-3741-944E-93AD-4F114EF0F55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215466" y="0"/>
            <a:ext cx="3928533" cy="6083080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5149859" y="1"/>
            <a:ext cx="3994149" cy="2370667"/>
          </a:xfrm>
          <a:prstGeom prst="rect">
            <a:avLst/>
          </a:prstGeom>
          <a:gradFill>
            <a:gsLst>
              <a:gs pos="21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6479" y="1700648"/>
            <a:ext cx="4218705" cy="1012877"/>
          </a:xfrm>
        </p:spPr>
        <p:txBody>
          <a:bodyPr anchor="b" anchorCtr="0">
            <a:normAutofit/>
          </a:bodyPr>
          <a:lstStyle>
            <a:lvl1pPr algn="l">
              <a:defRPr sz="2800" b="1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56479" y="2713525"/>
            <a:ext cx="4507621" cy="388883"/>
          </a:xfrm>
        </p:spPr>
        <p:txBody>
          <a:bodyPr anchor="t" anchorCtr="0">
            <a:noAutofit/>
          </a:bodyPr>
          <a:lstStyle>
            <a:lvl1pPr marL="0" indent="0">
              <a:buNone/>
              <a:defRPr sz="1800">
                <a:solidFill>
                  <a:srgbClr val="003057"/>
                </a:solidFill>
                <a:latin typeface="Arial"/>
                <a:cs typeface="Arial"/>
              </a:defRPr>
            </a:lvl1pPr>
            <a:lvl2pPr marL="6095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4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84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4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98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55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CD68-9F89-CF41-9207-932041A37C5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6083080"/>
            <a:ext cx="9144000" cy="146304"/>
          </a:xfrm>
          <a:prstGeom prst="rect">
            <a:avLst/>
          </a:prstGeom>
          <a:solidFill>
            <a:srgbClr val="3EB1C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1371650-CA59-7E40-9E6E-7A1E3A452220}"/>
              </a:ext>
            </a:extLst>
          </p:cNvPr>
          <p:cNvSpPr/>
          <p:nvPr userDrawn="1"/>
        </p:nvSpPr>
        <p:spPr>
          <a:xfrm>
            <a:off x="457201" y="3627230"/>
            <a:ext cx="612648" cy="111600"/>
          </a:xfrm>
          <a:prstGeom prst="rect">
            <a:avLst/>
          </a:prstGeom>
          <a:solidFill>
            <a:srgbClr val="3EB1C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12" name="Picture 11" descr="Brookfield_Annuity_Logo_003057.png">
            <a:extLst>
              <a:ext uri="{FF2B5EF4-FFF2-40B4-BE49-F238E27FC236}">
                <a16:creationId xmlns:a16="http://schemas.microsoft.com/office/drawing/2014/main" id="{7E7E00D9-638F-144B-8D3E-4151999C217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56557" y="128792"/>
            <a:ext cx="939022" cy="512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074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08115CF4-AEE0-BF41-8040-61A1EE0CE86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"/>
          <a:stretch/>
        </p:blipFill>
        <p:spPr>
          <a:xfrm>
            <a:off x="5215475" y="0"/>
            <a:ext cx="3928534" cy="68580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8C828419-BD92-BA40-A028-26A14E3CC63E}"/>
              </a:ext>
            </a:extLst>
          </p:cNvPr>
          <p:cNvSpPr/>
          <p:nvPr userDrawn="1"/>
        </p:nvSpPr>
        <p:spPr>
          <a:xfrm>
            <a:off x="5215466" y="0"/>
            <a:ext cx="3928533" cy="1778000"/>
          </a:xfrm>
          <a:prstGeom prst="rect">
            <a:avLst/>
          </a:prstGeom>
          <a:gradFill>
            <a:gsLst>
              <a:gs pos="21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5215475" y="1"/>
            <a:ext cx="3928533" cy="2370667"/>
          </a:xfrm>
          <a:prstGeom prst="rect">
            <a:avLst/>
          </a:prstGeom>
          <a:gradFill>
            <a:gsLst>
              <a:gs pos="21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3633" y="429470"/>
            <a:ext cx="4221543" cy="1470025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53633" y="2316371"/>
            <a:ext cx="4221543" cy="430828"/>
          </a:xfrm>
        </p:spPr>
        <p:txBody>
          <a:bodyPr>
            <a:normAutofit/>
          </a:bodyPr>
          <a:lstStyle>
            <a:lvl1pPr marL="0" indent="0" algn="l">
              <a:buNone/>
              <a:defRPr sz="1200">
                <a:solidFill>
                  <a:srgbClr val="003057"/>
                </a:solidFill>
              </a:defRPr>
            </a:lvl1pPr>
            <a:lvl2pPr marL="6095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4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5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6C72670-17D7-5A4F-BB8A-3CB9CC7F9EF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" y="3429000"/>
            <a:ext cx="2609851" cy="3429000"/>
          </a:xfrm>
          <a:prstGeom prst="rect">
            <a:avLst/>
          </a:prstGeom>
        </p:spPr>
      </p:pic>
      <p:pic>
        <p:nvPicPr>
          <p:cNvPr id="14" name="Picture 13" descr="A person standing in a room&#10;&#10;Description automatically generated">
            <a:extLst>
              <a:ext uri="{FF2B5EF4-FFF2-40B4-BE49-F238E27FC236}">
                <a16:creationId xmlns:a16="http://schemas.microsoft.com/office/drawing/2014/main" id="{0F78CCB1-721C-834B-BAC8-DB8D67CA3ED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609399" y="3429000"/>
            <a:ext cx="2609851" cy="343163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2022DE2F-DF67-B14F-A556-3AC3687BA573}"/>
              </a:ext>
            </a:extLst>
          </p:cNvPr>
          <p:cNvSpPr/>
          <p:nvPr userDrawn="1"/>
        </p:nvSpPr>
        <p:spPr>
          <a:xfrm>
            <a:off x="457201" y="1926336"/>
            <a:ext cx="612648" cy="1116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19" name="Picture 18" descr="Brookfield_Annuity_Logo_003057.png">
            <a:extLst>
              <a:ext uri="{FF2B5EF4-FFF2-40B4-BE49-F238E27FC236}">
                <a16:creationId xmlns:a16="http://schemas.microsoft.com/office/drawing/2014/main" id="{C5BC7A75-3863-0C45-81CC-EBD6D4BE4378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63436" y="429470"/>
            <a:ext cx="1595763" cy="870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790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16EF9BF5-6913-7B4E-81C9-1C7A0DDDEC2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215466" y="-1"/>
            <a:ext cx="3928534" cy="6858001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290737DD-1FBF-924A-A96D-5B7FA0537505}"/>
              </a:ext>
            </a:extLst>
          </p:cNvPr>
          <p:cNvSpPr/>
          <p:nvPr userDrawn="1"/>
        </p:nvSpPr>
        <p:spPr>
          <a:xfrm>
            <a:off x="5215466" y="0"/>
            <a:ext cx="3928533" cy="1778000"/>
          </a:xfrm>
          <a:prstGeom prst="rect">
            <a:avLst/>
          </a:prstGeom>
          <a:gradFill>
            <a:gsLst>
              <a:gs pos="21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3633" y="429470"/>
            <a:ext cx="4221543" cy="1470025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53633" y="2316371"/>
            <a:ext cx="4221543" cy="430828"/>
          </a:xfrm>
        </p:spPr>
        <p:txBody>
          <a:bodyPr>
            <a:normAutofit/>
          </a:bodyPr>
          <a:lstStyle>
            <a:lvl1pPr marL="0" indent="0" algn="l">
              <a:buNone/>
              <a:defRPr sz="1200">
                <a:solidFill>
                  <a:srgbClr val="003057"/>
                </a:solidFill>
              </a:defRPr>
            </a:lvl1pPr>
            <a:lvl2pPr marL="6095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4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5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E7D98B8-DF30-B44F-B047-8CE95C91F05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609850" y="3429000"/>
            <a:ext cx="2605615" cy="34290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B929191-FC76-0741-9022-55758ECCB2D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3429000"/>
            <a:ext cx="2609851" cy="3429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4CFDC40-9387-7743-8071-D046A1D035EE}"/>
              </a:ext>
            </a:extLst>
          </p:cNvPr>
          <p:cNvSpPr/>
          <p:nvPr userDrawn="1"/>
        </p:nvSpPr>
        <p:spPr>
          <a:xfrm>
            <a:off x="457201" y="1926336"/>
            <a:ext cx="612648" cy="1116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19" name="Picture 18" descr="Brookfield_Annuity_Logo_003057.png">
            <a:extLst>
              <a:ext uri="{FF2B5EF4-FFF2-40B4-BE49-F238E27FC236}">
                <a16:creationId xmlns:a16="http://schemas.microsoft.com/office/drawing/2014/main" id="{BD9B6512-4461-D541-932A-9BD3A9025373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63436" y="429470"/>
            <a:ext cx="1595763" cy="870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436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B2645B92-ECC9-D34C-9BF6-6EAFC9B11C9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215466" y="0"/>
            <a:ext cx="3928534" cy="685800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F66E865-E7CA-DF4F-864E-E543F9076B5F}"/>
              </a:ext>
            </a:extLst>
          </p:cNvPr>
          <p:cNvSpPr/>
          <p:nvPr userDrawn="1"/>
        </p:nvSpPr>
        <p:spPr>
          <a:xfrm>
            <a:off x="5215466" y="0"/>
            <a:ext cx="3928533" cy="1778000"/>
          </a:xfrm>
          <a:prstGeom prst="rect">
            <a:avLst/>
          </a:prstGeom>
          <a:gradFill>
            <a:gsLst>
              <a:gs pos="21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5215475" y="1"/>
            <a:ext cx="3928533" cy="2370667"/>
          </a:xfrm>
          <a:prstGeom prst="rect">
            <a:avLst/>
          </a:prstGeom>
          <a:gradFill>
            <a:gsLst>
              <a:gs pos="21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3633" y="429470"/>
            <a:ext cx="4221543" cy="1470025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53633" y="2316371"/>
            <a:ext cx="4221543" cy="430828"/>
          </a:xfrm>
        </p:spPr>
        <p:txBody>
          <a:bodyPr>
            <a:normAutofit/>
          </a:bodyPr>
          <a:lstStyle>
            <a:lvl1pPr marL="0" indent="0" algn="l">
              <a:buNone/>
              <a:defRPr sz="1200">
                <a:solidFill>
                  <a:srgbClr val="003057"/>
                </a:solidFill>
              </a:defRPr>
            </a:lvl1pPr>
            <a:lvl2pPr marL="6095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4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5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AA6A50D-2362-F348-8C88-53D110A74A3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608791" y="3438175"/>
            <a:ext cx="2609852" cy="3419826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7BB262C3-2AF4-DE4D-9017-220377DC98CB}"/>
              </a:ext>
            </a:extLst>
          </p:cNvPr>
          <p:cNvSpPr/>
          <p:nvPr userDrawn="1"/>
        </p:nvSpPr>
        <p:spPr>
          <a:xfrm>
            <a:off x="457201" y="1926336"/>
            <a:ext cx="612648" cy="1116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19" name="Picture 18" descr="Brookfield_Annuity_Logo_003057.png">
            <a:extLst>
              <a:ext uri="{FF2B5EF4-FFF2-40B4-BE49-F238E27FC236}">
                <a16:creationId xmlns:a16="http://schemas.microsoft.com/office/drawing/2014/main" id="{486FE68E-8337-E947-8041-E70F8AA13A10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63436" y="429470"/>
            <a:ext cx="1595763" cy="87041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325FA09-AB04-E449-B2D8-EDC1E214BEB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3429000"/>
            <a:ext cx="2609851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9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indoor, table, sitting, cup&#10;&#10;Description automatically generated">
            <a:extLst>
              <a:ext uri="{FF2B5EF4-FFF2-40B4-BE49-F238E27FC236}">
                <a16:creationId xmlns:a16="http://schemas.microsoft.com/office/drawing/2014/main" id="{85BCDEA4-26E8-054B-8D14-B1EDACA6F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221545" y="11165"/>
            <a:ext cx="3931920" cy="6850556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B8A8FA4A-138A-BC41-8361-FCA3FA46B13E}"/>
              </a:ext>
            </a:extLst>
          </p:cNvPr>
          <p:cNvSpPr/>
          <p:nvPr userDrawn="1"/>
        </p:nvSpPr>
        <p:spPr>
          <a:xfrm>
            <a:off x="5215475" y="1"/>
            <a:ext cx="3937990" cy="2376374"/>
          </a:xfrm>
          <a:prstGeom prst="rect">
            <a:avLst/>
          </a:prstGeom>
          <a:gradFill>
            <a:gsLst>
              <a:gs pos="21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3633" y="429470"/>
            <a:ext cx="4221543" cy="1470025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53633" y="2316371"/>
            <a:ext cx="4221543" cy="430828"/>
          </a:xfrm>
        </p:spPr>
        <p:txBody>
          <a:bodyPr>
            <a:normAutofit/>
          </a:bodyPr>
          <a:lstStyle>
            <a:lvl1pPr marL="0" indent="0" algn="l">
              <a:buNone/>
              <a:defRPr sz="1200">
                <a:solidFill>
                  <a:srgbClr val="003057"/>
                </a:solidFill>
              </a:defRPr>
            </a:lvl1pPr>
            <a:lvl2pPr marL="6095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4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5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CC4EEE5-7746-9841-8588-CBD76E11517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619648" y="3436443"/>
            <a:ext cx="2605616" cy="3429000"/>
          </a:xfrm>
          <a:prstGeom prst="rect">
            <a:avLst/>
          </a:prstGeom>
        </p:spPr>
      </p:pic>
      <p:pic>
        <p:nvPicPr>
          <p:cNvPr id="12" name="Picture 11" descr="A person standing in a room&#10;&#10;Description automatically generated">
            <a:extLst>
              <a:ext uri="{FF2B5EF4-FFF2-40B4-BE49-F238E27FC236}">
                <a16:creationId xmlns:a16="http://schemas.microsoft.com/office/drawing/2014/main" id="{C705387E-DDB8-E449-BE95-294FAFE0BCC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3436443"/>
            <a:ext cx="2621114" cy="3429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221BFCE-6FCA-BF4B-BF80-8660726BFF9B}"/>
              </a:ext>
            </a:extLst>
          </p:cNvPr>
          <p:cNvSpPr/>
          <p:nvPr userDrawn="1"/>
        </p:nvSpPr>
        <p:spPr>
          <a:xfrm>
            <a:off x="457201" y="1926336"/>
            <a:ext cx="612648" cy="1116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16" name="Picture 15" descr="Brookfield_Annuity_Logo_003057.png">
            <a:extLst>
              <a:ext uri="{FF2B5EF4-FFF2-40B4-BE49-F238E27FC236}">
                <a16:creationId xmlns:a16="http://schemas.microsoft.com/office/drawing/2014/main" id="{01660ACE-F999-FD40-9990-B334534B57A0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63436" y="429470"/>
            <a:ext cx="1595763" cy="870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858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ity skyline with a body of water in the foreground&#10;&#10;Description automatically generated with medium confidence">
            <a:extLst>
              <a:ext uri="{FF2B5EF4-FFF2-40B4-BE49-F238E27FC236}">
                <a16:creationId xmlns:a16="http://schemas.microsoft.com/office/drawing/2014/main" id="{FA870E0B-C834-9B47-A9EB-194DD549F99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200" y="76200"/>
            <a:ext cx="8991600" cy="6705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3633" y="429470"/>
            <a:ext cx="5100399" cy="1470025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53633" y="2316371"/>
            <a:ext cx="5100399" cy="430828"/>
          </a:xfrm>
        </p:spPr>
        <p:txBody>
          <a:bodyPr>
            <a:normAutofit/>
          </a:bodyPr>
          <a:lstStyle>
            <a:lvl1pPr marL="0" indent="0" algn="l">
              <a:buNone/>
              <a:defRPr sz="1200">
                <a:solidFill>
                  <a:schemeClr val="bg1"/>
                </a:solidFill>
              </a:defRPr>
            </a:lvl1pPr>
            <a:lvl2pPr marL="6095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4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5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221BFCE-6FCA-BF4B-BF80-8660726BFF9B}"/>
              </a:ext>
            </a:extLst>
          </p:cNvPr>
          <p:cNvSpPr/>
          <p:nvPr userDrawn="1"/>
        </p:nvSpPr>
        <p:spPr>
          <a:xfrm>
            <a:off x="457201" y="1926336"/>
            <a:ext cx="612648" cy="1116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921356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9082" y="1281600"/>
            <a:ext cx="8327718" cy="390653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CD68-9F89-CF41-9207-932041A37C52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2248F8F-713B-0E4B-91C5-B103865E28C4}"/>
              </a:ext>
            </a:extLst>
          </p:cNvPr>
          <p:cNvCxnSpPr>
            <a:cxnSpLocks/>
          </p:cNvCxnSpPr>
          <p:nvPr userDrawn="1"/>
        </p:nvCxnSpPr>
        <p:spPr>
          <a:xfrm>
            <a:off x="461246" y="702828"/>
            <a:ext cx="582627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9450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CD68-9F89-CF41-9207-932041A37C5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60000" y="1282047"/>
            <a:ext cx="5605272" cy="389341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6299201" y="1282047"/>
            <a:ext cx="2387600" cy="2391277"/>
          </a:xfrm>
        </p:spPr>
        <p:txBody>
          <a:bodyPr/>
          <a:lstStyle/>
          <a:p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8E3268F-947C-E24F-B780-61A006C17A07}"/>
              </a:ext>
            </a:extLst>
          </p:cNvPr>
          <p:cNvCxnSpPr>
            <a:cxnSpLocks/>
          </p:cNvCxnSpPr>
          <p:nvPr userDrawn="1"/>
        </p:nvCxnSpPr>
        <p:spPr>
          <a:xfrm>
            <a:off x="461246" y="702828"/>
            <a:ext cx="582627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3556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CD68-9F89-CF41-9207-932041A37C5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358781" y="1278825"/>
            <a:ext cx="4562475" cy="390408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5759451" y="1938866"/>
            <a:ext cx="2869236" cy="2980267"/>
          </a:xfrm>
          <a:ln w="114300" cap="sq" cmpd="sng">
            <a:solidFill>
              <a:schemeClr val="accent6"/>
            </a:solidFill>
            <a:prstDash val="solid"/>
            <a:miter lim="800000"/>
          </a:ln>
        </p:spPr>
        <p:txBody>
          <a:bodyPr lIns="182880" tIns="182880" rIns="182880"/>
          <a:lstStyle>
            <a:lvl1pPr>
              <a:defRPr sz="2133" cap="none"/>
            </a:lvl1pPr>
            <a:lvl2pPr>
              <a:defRPr sz="1867">
                <a:solidFill>
                  <a:schemeClr val="accent6"/>
                </a:solidFill>
              </a:defRPr>
            </a:lvl2pPr>
            <a:lvl3pPr>
              <a:defRPr sz="1867">
                <a:solidFill>
                  <a:schemeClr val="accent6"/>
                </a:solidFill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C73218F-CDB0-9A42-981C-10B174A5F738}"/>
              </a:ext>
            </a:extLst>
          </p:cNvPr>
          <p:cNvCxnSpPr>
            <a:cxnSpLocks/>
          </p:cNvCxnSpPr>
          <p:nvPr userDrawn="1"/>
        </p:nvCxnSpPr>
        <p:spPr>
          <a:xfrm>
            <a:off x="461246" y="702828"/>
            <a:ext cx="582627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8016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9082" y="112608"/>
            <a:ext cx="8327718" cy="590220"/>
          </a:xfrm>
          <a:prstGeom prst="rect">
            <a:avLst/>
          </a:prstGeom>
        </p:spPr>
        <p:txBody>
          <a:bodyPr vert="horz" lIns="90000" tIns="45720" rIns="91440" bIns="45720" rtlCol="0" anchor="b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9082" y="1283771"/>
            <a:ext cx="8327718" cy="36725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94336" y="6356352"/>
            <a:ext cx="4901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rgbClr val="003057"/>
                </a:solidFill>
                <a:latin typeface="Arial"/>
                <a:cs typeface="Arial"/>
              </a:defRPr>
            </a:lvl1pPr>
          </a:lstStyle>
          <a:p>
            <a:fld id="{5A7FCD68-9F89-CF41-9207-932041A37C5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Brookfield_Annuity_Logo_003057.png">
            <a:extLst>
              <a:ext uri="{FF2B5EF4-FFF2-40B4-BE49-F238E27FC236}">
                <a16:creationId xmlns:a16="http://schemas.microsoft.com/office/drawing/2014/main" id="{26A92C96-FB97-944F-938E-000E5016806B}"/>
              </a:ext>
            </a:extLst>
          </p:cNvPr>
          <p:cNvPicPr>
            <a:picLocks noChangeAspect="1"/>
          </p:cNvPicPr>
          <p:nvPr userDrawn="1"/>
        </p:nvPicPr>
        <p:blipFill>
          <a:blip r:embed="rId1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56557" y="128792"/>
            <a:ext cx="939022" cy="512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86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49" r:id="rId2"/>
    <p:sldLayoutId id="2147483667" r:id="rId3"/>
    <p:sldLayoutId id="2147483666" r:id="rId4"/>
    <p:sldLayoutId id="2147483680" r:id="rId5"/>
    <p:sldLayoutId id="2147483668" r:id="rId6"/>
    <p:sldLayoutId id="2147483650" r:id="rId7"/>
    <p:sldLayoutId id="2147483669" r:id="rId8"/>
    <p:sldLayoutId id="2147483670" r:id="rId9"/>
    <p:sldLayoutId id="2147483679" r:id="rId10"/>
    <p:sldLayoutId id="2147483660" r:id="rId11"/>
    <p:sldLayoutId id="2147483651" r:id="rId12"/>
    <p:sldLayoutId id="2147483653" r:id="rId13"/>
    <p:sldLayoutId id="2147483655" r:id="rId14"/>
    <p:sldLayoutId id="2147483657" r:id="rId15"/>
    <p:sldLayoutId id="2147483659" r:id="rId16"/>
  </p:sldLayoutIdLst>
  <p:hf hdr="0" ftr="0" dt="0"/>
  <p:txStyles>
    <p:titleStyle>
      <a:lvl1pPr algn="l" defTabSz="609570" rtl="0" eaLnBrk="1" latinLnBrk="0" hangingPunct="1">
        <a:spcBef>
          <a:spcPct val="0"/>
        </a:spcBef>
        <a:buNone/>
        <a:defRPr sz="2000" b="1" kern="1200">
          <a:solidFill>
            <a:srgbClr val="003057"/>
          </a:solidFill>
          <a:latin typeface="Arial"/>
          <a:ea typeface="+mj-ea"/>
          <a:cs typeface="Arial"/>
        </a:defRPr>
      </a:lvl1pPr>
    </p:titleStyle>
    <p:bodyStyle>
      <a:lvl1pPr marL="0" indent="0" algn="l" defTabSz="609570" rtl="0" eaLnBrk="1" latinLnBrk="0" hangingPunct="1">
        <a:spcBef>
          <a:spcPct val="20000"/>
        </a:spcBef>
        <a:buFont typeface="Arial"/>
        <a:buNone/>
        <a:defRPr sz="1800" b="1" kern="1200" cap="all">
          <a:solidFill>
            <a:schemeClr val="tx2"/>
          </a:solidFill>
          <a:latin typeface="Arial"/>
          <a:ea typeface="+mn-ea"/>
          <a:cs typeface="Arial"/>
        </a:defRPr>
      </a:lvl1pPr>
      <a:lvl2pPr marL="0" indent="0" algn="l" defTabSz="609570" rtl="0" eaLnBrk="1" latinLnBrk="0" hangingPunct="1">
        <a:spcBef>
          <a:spcPts val="1200"/>
        </a:spcBef>
        <a:buFont typeface="Arial"/>
        <a:buNone/>
        <a:defRPr sz="2000" b="0" kern="1200">
          <a:solidFill>
            <a:schemeClr val="tx2"/>
          </a:solidFill>
          <a:latin typeface="Arial"/>
          <a:ea typeface="+mn-ea"/>
          <a:cs typeface="Arial"/>
        </a:defRPr>
      </a:lvl2pPr>
      <a:lvl3pPr marL="230706" indent="-230706" algn="l" defTabSz="609570" rtl="0" eaLnBrk="1" latinLnBrk="0" hangingPunct="1">
        <a:spcBef>
          <a:spcPct val="20000"/>
        </a:spcBef>
        <a:buFont typeface="Arial"/>
        <a:buChar char="•"/>
        <a:tabLst/>
        <a:defRPr sz="2000" b="0" kern="1200">
          <a:solidFill>
            <a:schemeClr val="tx2"/>
          </a:solidFill>
          <a:latin typeface="Arial"/>
          <a:ea typeface="+mn-ea"/>
          <a:cs typeface="Arial"/>
        </a:defRPr>
      </a:lvl3pPr>
      <a:lvl4pPr marL="459295" indent="-226473" algn="l" defTabSz="609570" rtl="0" eaLnBrk="1" latinLnBrk="0" hangingPunct="1">
        <a:spcBef>
          <a:spcPct val="20000"/>
        </a:spcBef>
        <a:buFont typeface="Arial"/>
        <a:buChar char="•"/>
        <a:tabLst/>
        <a:defRPr sz="2000" b="0" kern="1200">
          <a:solidFill>
            <a:schemeClr val="tx2"/>
          </a:solidFill>
          <a:latin typeface="Arial"/>
          <a:ea typeface="+mn-ea"/>
          <a:cs typeface="Arial"/>
        </a:defRPr>
      </a:lvl4pPr>
      <a:lvl5pPr marL="683650" indent="-232822" algn="l" defTabSz="609570" rtl="0" eaLnBrk="1" latinLnBrk="0" hangingPunct="1">
        <a:spcBef>
          <a:spcPct val="20000"/>
        </a:spcBef>
        <a:buFont typeface="Arial"/>
        <a:buChar char="•"/>
        <a:tabLst/>
        <a:defRPr sz="2000" b="0" kern="1200">
          <a:solidFill>
            <a:schemeClr val="tx2"/>
          </a:solidFill>
          <a:latin typeface="Arial"/>
          <a:ea typeface="+mn-ea"/>
          <a:cs typeface="Arial"/>
        </a:defRPr>
      </a:lvl5pPr>
      <a:lvl6pPr marL="3352632" indent="-304784" algn="l" defTabSz="609570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202" indent="-304784" algn="l" defTabSz="609570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772" indent="-304784" algn="l" defTabSz="609570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341" indent="-304784" algn="l" defTabSz="609570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70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40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09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78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48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18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87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557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8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3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8/10/relationships/comments" Target="../comments/modernComment_104_4D240B5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4.emf"/></Relationships>
</file>

<file path=ppt/slides/_rels/slide10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2C_F146B34B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39_4A4DC819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2F_11EA2130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3A_F90027EC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microsoft.com/office/2018/10/relationships/comments" Target="../comments/modernComment_133_43384B53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6.png"/></Relationships>
</file>

<file path=ppt/slides/_rels/slide5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3B_8391C3B6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oleObject" Target="file:///C:\Users\scheung\Brookfield\Transformation%20-%20Documents\3.%20Transformation%20Projects\CA%20PRT%20Pricing%20Transformation\Post%20Processor\Python\Document%20Template\test%20paste%20link.xlsx" TargetMode="Externa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1E_2AA162B3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1F_DACBE6EC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2B_3423566B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3633" y="429470"/>
            <a:ext cx="8082796" cy="147002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Client Full Name</a:t>
            </a:r>
            <a:br>
              <a:rPr lang="en-US" dirty="0"/>
            </a:br>
            <a:r>
              <a:rPr lang="en-US" dirty="0"/>
              <a:t>Investment Recommendation </a:t>
            </a:r>
            <a:r>
              <a:rPr lang="en-US" dirty="0">
                <a:highlight>
                  <a:srgbClr val="FFFF00"/>
                </a:highlight>
              </a:rPr>
              <a:t>[- REFRESH] [- INDICATIVE BID]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DD MONTH YEAR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75A52284-768C-CF49-EE2C-B5FE396E928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6019236"/>
              </p:ext>
            </p:extLst>
          </p:nvPr>
        </p:nvGraphicFramePr>
        <p:xfrm>
          <a:off x="1524000" y="2730500"/>
          <a:ext cx="6096000" cy="1395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16687724" imgH="3819599" progId="Excel.Sheet.12">
                  <p:embed/>
                </p:oleObj>
              </mc:Choice>
              <mc:Fallback>
                <p:oleObj name="Worksheet" r:id="rId3" imgW="16687724" imgH="3819599" progId="Excel.Sheet.12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75A52284-768C-CF49-EE2C-B5FE396E928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24000" y="2730500"/>
                        <a:ext cx="6096000" cy="13954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94207824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CD68-9F89-CF41-9207-932041A37C52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Title 4">
            <a:extLst>
              <a:ext uri="{FF2B5EF4-FFF2-40B4-BE49-F238E27FC236}">
                <a16:creationId xmlns:a16="http://schemas.microsoft.com/office/drawing/2014/main" id="{53AD7E1C-2D77-4052-85DB-C4F6B0533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676" y="219456"/>
            <a:ext cx="8415337" cy="356347"/>
          </a:xfrm>
        </p:spPr>
        <p:txBody>
          <a:bodyPr>
            <a:normAutofit fontScale="90000"/>
          </a:bodyPr>
          <a:lstStyle/>
          <a:p>
            <a:r>
              <a:rPr lang="en-CA" dirty="0"/>
              <a:t>Balance Sheet – BAC Minimum Bid</a:t>
            </a:r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380187D-7034-1664-AAA1-DC428FC2BCF2}"/>
              </a:ext>
            </a:extLst>
          </p:cNvPr>
          <p:cNvGraphicFramePr>
            <a:graphicFrameLocks noGrp="1"/>
          </p:cNvGraphicFramePr>
          <p:nvPr/>
        </p:nvGraphicFramePr>
        <p:xfrm>
          <a:off x="530329" y="1284292"/>
          <a:ext cx="7984917" cy="3671879"/>
        </p:xfrm>
        <a:graphic>
          <a:graphicData uri="http://schemas.openxmlformats.org/drawingml/2006/table">
            <a:tbl>
              <a:tblPr/>
              <a:tblGrid>
                <a:gridCol w="73070">
                  <a:extLst>
                    <a:ext uri="{9D8B030D-6E8A-4147-A177-3AD203B41FA5}">
                      <a16:colId xmlns:a16="http://schemas.microsoft.com/office/drawing/2014/main" val="2795234780"/>
                    </a:ext>
                  </a:extLst>
                </a:gridCol>
                <a:gridCol w="1579122">
                  <a:extLst>
                    <a:ext uri="{9D8B030D-6E8A-4147-A177-3AD203B41FA5}">
                      <a16:colId xmlns:a16="http://schemas.microsoft.com/office/drawing/2014/main" val="1354409310"/>
                    </a:ext>
                  </a:extLst>
                </a:gridCol>
                <a:gridCol w="673867">
                  <a:extLst>
                    <a:ext uri="{9D8B030D-6E8A-4147-A177-3AD203B41FA5}">
                      <a16:colId xmlns:a16="http://schemas.microsoft.com/office/drawing/2014/main" val="366615408"/>
                    </a:ext>
                  </a:extLst>
                </a:gridCol>
                <a:gridCol w="673867">
                  <a:extLst>
                    <a:ext uri="{9D8B030D-6E8A-4147-A177-3AD203B41FA5}">
                      <a16:colId xmlns:a16="http://schemas.microsoft.com/office/drawing/2014/main" val="2508616128"/>
                    </a:ext>
                  </a:extLst>
                </a:gridCol>
                <a:gridCol w="673867">
                  <a:extLst>
                    <a:ext uri="{9D8B030D-6E8A-4147-A177-3AD203B41FA5}">
                      <a16:colId xmlns:a16="http://schemas.microsoft.com/office/drawing/2014/main" val="1678960587"/>
                    </a:ext>
                  </a:extLst>
                </a:gridCol>
                <a:gridCol w="673867">
                  <a:extLst>
                    <a:ext uri="{9D8B030D-6E8A-4147-A177-3AD203B41FA5}">
                      <a16:colId xmlns:a16="http://schemas.microsoft.com/office/drawing/2014/main" val="2023230136"/>
                    </a:ext>
                  </a:extLst>
                </a:gridCol>
                <a:gridCol w="673867">
                  <a:extLst>
                    <a:ext uri="{9D8B030D-6E8A-4147-A177-3AD203B41FA5}">
                      <a16:colId xmlns:a16="http://schemas.microsoft.com/office/drawing/2014/main" val="641832564"/>
                    </a:ext>
                  </a:extLst>
                </a:gridCol>
                <a:gridCol w="592678">
                  <a:extLst>
                    <a:ext uri="{9D8B030D-6E8A-4147-A177-3AD203B41FA5}">
                      <a16:colId xmlns:a16="http://schemas.microsoft.com/office/drawing/2014/main" val="430014279"/>
                    </a:ext>
                  </a:extLst>
                </a:gridCol>
                <a:gridCol w="592678">
                  <a:extLst>
                    <a:ext uri="{9D8B030D-6E8A-4147-A177-3AD203B41FA5}">
                      <a16:colId xmlns:a16="http://schemas.microsoft.com/office/drawing/2014/main" val="2716861935"/>
                    </a:ext>
                  </a:extLst>
                </a:gridCol>
                <a:gridCol w="592678">
                  <a:extLst>
                    <a:ext uri="{9D8B030D-6E8A-4147-A177-3AD203B41FA5}">
                      <a16:colId xmlns:a16="http://schemas.microsoft.com/office/drawing/2014/main" val="1946833890"/>
                    </a:ext>
                  </a:extLst>
                </a:gridCol>
                <a:gridCol w="592678">
                  <a:extLst>
                    <a:ext uri="{9D8B030D-6E8A-4147-A177-3AD203B41FA5}">
                      <a16:colId xmlns:a16="http://schemas.microsoft.com/office/drawing/2014/main" val="3119655779"/>
                    </a:ext>
                  </a:extLst>
                </a:gridCol>
                <a:gridCol w="592678">
                  <a:extLst>
                    <a:ext uri="{9D8B030D-6E8A-4147-A177-3AD203B41FA5}">
                      <a16:colId xmlns:a16="http://schemas.microsoft.com/office/drawing/2014/main" val="3932605649"/>
                    </a:ext>
                  </a:extLst>
                </a:gridCol>
              </a:tblGrid>
              <a:tr h="374982">
                <a:tc gridSpan="2">
                  <a:txBody>
                    <a:bodyPr/>
                    <a:lstStyle/>
                    <a:p>
                      <a:pPr algn="l" fontAlgn="t"/>
                      <a:r>
                        <a:rPr lang="en-US" sz="700" b="1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Brookfield Annuity Company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2030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2031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090288"/>
                  </a:ext>
                </a:extLst>
              </a:tr>
              <a:tr h="158816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 Balance Sheet - Actuarial Liabilities &amp; Backing Assets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1381989"/>
                  </a:ext>
                </a:extLst>
              </a:tr>
              <a:tr h="102936"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9283000"/>
                  </a:ext>
                </a:extLst>
              </a:tr>
              <a:tr h="102936"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Assets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1257911"/>
                  </a:ext>
                </a:extLst>
              </a:tr>
              <a:tr h="97054"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1437797"/>
                  </a:ext>
                </a:extLst>
              </a:tr>
              <a:tr h="194109"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Assets Backing Liabilities Plus Required Surplus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45,307,197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43,277,640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41,234,329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39,214,636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37,234,506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35,263,599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33,323,664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31,417,993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29,538,072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27,689,306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4724095"/>
                  </a:ext>
                </a:extLst>
              </a:tr>
              <a:tr h="97054"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2876775"/>
                  </a:ext>
                </a:extLst>
              </a:tr>
              <a:tr h="97054"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3193984"/>
                  </a:ext>
                </a:extLst>
              </a:tr>
              <a:tr h="102936"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5567064"/>
                  </a:ext>
                </a:extLst>
              </a:tr>
              <a:tr h="102936"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Liabilities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0947217"/>
                  </a:ext>
                </a:extLst>
              </a:tr>
              <a:tr h="102936"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Net Actuarial Reserves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41,609,596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39,673,320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37,778,448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35,909,016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34,076,452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32,252,340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30,457,544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28,695,856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26,959,314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25,253,426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7611974"/>
                  </a:ext>
                </a:extLst>
              </a:tr>
              <a:tr h="102936"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2071245"/>
                  </a:ext>
                </a:extLst>
              </a:tr>
              <a:tr h="102936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 Surplus Balance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8799412"/>
                  </a:ext>
                </a:extLst>
              </a:tr>
              <a:tr h="102936"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9672783"/>
                  </a:ext>
                </a:extLst>
              </a:tr>
              <a:tr h="102936"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Surplus Asset Earned Rate Assumption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5.72%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5.72%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5.72%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5.72%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5.72%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5.72%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5.72%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5.72%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5.72%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5.72%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9131694"/>
                  </a:ext>
                </a:extLst>
              </a:tr>
              <a:tr h="102936"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7555487"/>
                  </a:ext>
                </a:extLst>
              </a:tr>
              <a:tr h="102936"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Available Capital - BOY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             - 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3,697,601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3,604,320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3,455,881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3,305,620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3,158,054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3,011,259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2,866,120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2,722,137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2,578,758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2978688"/>
                  </a:ext>
                </a:extLst>
              </a:tr>
              <a:tr h="102936"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Add: Capital Injection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C47500"/>
                          </a:solidFill>
                          <a:effectLst/>
                          <a:latin typeface="Arial" panose="020B0604020202020204" pitchFamily="34" charset="0"/>
                        </a:rPr>
                        <a:t>         3,697,601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4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C47500"/>
                          </a:solidFill>
                          <a:effectLst/>
                          <a:latin typeface="Arial" panose="020B0604020202020204" pitchFamily="34" charset="0"/>
                        </a:rPr>
                        <a:t>                      - 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4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C47500"/>
                          </a:solidFill>
                          <a:effectLst/>
                          <a:latin typeface="Arial" panose="020B0604020202020204" pitchFamily="34" charset="0"/>
                        </a:rPr>
                        <a:t>                      - 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4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C47500"/>
                          </a:solidFill>
                          <a:effectLst/>
                          <a:latin typeface="Arial" panose="020B0604020202020204" pitchFamily="34" charset="0"/>
                        </a:rPr>
                        <a:t>                      - 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4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C47500"/>
                          </a:solidFill>
                          <a:effectLst/>
                          <a:latin typeface="Arial" panose="020B0604020202020204" pitchFamily="34" charset="0"/>
                        </a:rPr>
                        <a:t>                      - 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4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C47500"/>
                          </a:solidFill>
                          <a:effectLst/>
                          <a:latin typeface="Arial" panose="020B0604020202020204" pitchFamily="34" charset="0"/>
                        </a:rPr>
                        <a:t>                  - 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4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C47500"/>
                          </a:solidFill>
                          <a:effectLst/>
                          <a:latin typeface="Arial" panose="020B0604020202020204" pitchFamily="34" charset="0"/>
                        </a:rPr>
                        <a:t>                  - 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4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C47500"/>
                          </a:solidFill>
                          <a:effectLst/>
                          <a:latin typeface="Arial" panose="020B0604020202020204" pitchFamily="34" charset="0"/>
                        </a:rPr>
                        <a:t>                  - 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4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C47500"/>
                          </a:solidFill>
                          <a:effectLst/>
                          <a:latin typeface="Arial" panose="020B0604020202020204" pitchFamily="34" charset="0"/>
                        </a:rPr>
                        <a:t>                  - 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4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C47500"/>
                          </a:solidFill>
                          <a:effectLst/>
                          <a:latin typeface="Arial" panose="020B0604020202020204" pitchFamily="34" charset="0"/>
                        </a:rPr>
                        <a:t>                  - 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4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0842649"/>
                  </a:ext>
                </a:extLst>
              </a:tr>
              <a:tr h="194109"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Add: Profits from Operations (excl surplus inc)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   997,616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   307,120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   294,737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   282,531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   270,536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258,643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246,888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235,399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223,925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212,610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3802572"/>
                  </a:ext>
                </a:extLst>
              </a:tr>
              <a:tr h="102936"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Add: Investment Income on Surplus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     27,218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   155,335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   151,416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   145,180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   138,868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132,668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126,502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120,404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114,356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108,333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7015143"/>
                  </a:ext>
                </a:extLst>
              </a:tr>
              <a:tr h="102936"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Less: Dividends Paid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C47500"/>
                          </a:solidFill>
                          <a:effectLst/>
                          <a:latin typeface="Arial" panose="020B0604020202020204" pitchFamily="34" charset="0"/>
                        </a:rPr>
                        <a:t>         2,672,767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C47500"/>
                          </a:solidFill>
                          <a:effectLst/>
                          <a:latin typeface="Arial" panose="020B0604020202020204" pitchFamily="34" charset="0"/>
                        </a:rPr>
                        <a:t>           (555,736)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C47500"/>
                          </a:solidFill>
                          <a:effectLst/>
                          <a:latin typeface="Arial" panose="020B0604020202020204" pitchFamily="34" charset="0"/>
                        </a:rPr>
                        <a:t>           (594,591)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C47500"/>
                          </a:solidFill>
                          <a:effectLst/>
                          <a:latin typeface="Arial" panose="020B0604020202020204" pitchFamily="34" charset="0"/>
                        </a:rPr>
                        <a:t>           (577,972)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C47500"/>
                          </a:solidFill>
                          <a:effectLst/>
                          <a:latin typeface="Arial" panose="020B0604020202020204" pitchFamily="34" charset="0"/>
                        </a:rPr>
                        <a:t>           (556,970)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C47500"/>
                          </a:solidFill>
                          <a:effectLst/>
                          <a:latin typeface="Arial" panose="020B0604020202020204" pitchFamily="34" charset="0"/>
                        </a:rPr>
                        <a:t>       (538,106)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C47500"/>
                          </a:solidFill>
                          <a:effectLst/>
                          <a:latin typeface="Arial" panose="020B0604020202020204" pitchFamily="34" charset="0"/>
                        </a:rPr>
                        <a:t>       (518,529)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C47500"/>
                          </a:solidFill>
                          <a:effectLst/>
                          <a:latin typeface="Arial" panose="020B0604020202020204" pitchFamily="34" charset="0"/>
                        </a:rPr>
                        <a:t>       (499,786)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C47500"/>
                          </a:solidFill>
                          <a:effectLst/>
                          <a:latin typeface="Arial" panose="020B0604020202020204" pitchFamily="34" charset="0"/>
                        </a:rPr>
                        <a:t>       (481,660)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C47500"/>
                          </a:solidFill>
                          <a:effectLst/>
                          <a:latin typeface="Arial" panose="020B0604020202020204" pitchFamily="34" charset="0"/>
                        </a:rPr>
                        <a:t>       (463,821)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2792694"/>
                  </a:ext>
                </a:extLst>
              </a:tr>
              <a:tr h="102936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Available Capital - EOY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3,697,601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3,604,320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3,455,881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3,305,620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3,158,054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3,011,259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2,866,120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2,722,137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2,578,758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2,435,880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9750909"/>
                  </a:ext>
                </a:extLst>
              </a:tr>
              <a:tr h="102936"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4025522"/>
                  </a:ext>
                </a:extLst>
              </a:tr>
              <a:tr h="102936"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Total Equities and Liabilities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45,307,197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43,277,640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41,234,329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39,214,636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37,234,506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35,263,599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33,323,664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31,417,993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29,538,072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27,689,306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0004489"/>
                  </a:ext>
                </a:extLst>
              </a:tr>
              <a:tr h="102936"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3099042"/>
                  </a:ext>
                </a:extLst>
              </a:tr>
              <a:tr h="102936"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Required Capital (RC)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3,824,199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3,895,987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3,734,436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3,571,742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3,411,381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3,251,816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3,093,750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2,936,716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2,780,408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2,624,764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013022"/>
                  </a:ext>
                </a:extLst>
              </a:tr>
              <a:tr h="194109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Base Solvency Buffer (RCx1.05 in 2022, 1 after)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4,015,409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3,895,987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3,734,436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3,571,742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3,411,381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3,251,816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3,093,750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2,936,716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2,780,408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2,624,764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2423824"/>
                  </a:ext>
                </a:extLst>
              </a:tr>
              <a:tr h="102936"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639140"/>
                  </a:ext>
                </a:extLst>
              </a:tr>
              <a:tr h="102936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Surplus Allowance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1,522,430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1,460,463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1,398,885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1,337,645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1,276,742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1,216,101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1,155,755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1,095,593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1,035,772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976,313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2074686"/>
                  </a:ext>
                </a:extLst>
              </a:tr>
              <a:tr h="102936"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Total Ratio [ (1 + 3) /2 ]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130.0%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130.0%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130.0%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130.0%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130.0%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130.0%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130.0%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130.0%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130.0%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130.0%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2049039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234BDA0-C1A3-CAE8-A88F-D3CA8F058C7D}"/>
              </a:ext>
            </a:extLst>
          </p:cNvPr>
          <p:cNvSpPr txBox="1"/>
          <p:nvPr/>
        </p:nvSpPr>
        <p:spPr>
          <a:xfrm>
            <a:off x="358775" y="5020538"/>
            <a:ext cx="84153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900" b="0" i="1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Notes:</a:t>
            </a:r>
          </a:p>
          <a:p>
            <a:r>
              <a:rPr lang="en-US" sz="900" b="0" i="1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sz="900" b="0" i="1" u="none" strike="noStrike" baseline="0" dirty="0">
                <a:solidFill>
                  <a:srgbClr val="000000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Model projection begins on liability assumption date (i.e., </a:t>
            </a:r>
            <a:r>
              <a:rPr lang="en-US" sz="900" b="0" i="1" u="none" strike="noStrike" baseline="0" dirty="0">
                <a:solidFill>
                  <a:srgbClr val="FF0000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Month Day, Year</a:t>
            </a:r>
            <a:r>
              <a:rPr lang="en-US" sz="900" b="0" i="1" u="none" strike="noStrike" baseline="0" dirty="0">
                <a:solidFill>
                  <a:srgbClr val="000000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). Premium is collected in </a:t>
            </a:r>
            <a:r>
              <a:rPr lang="en-US" sz="900" b="0" i="1" u="none" strike="noStrike" baseline="0" dirty="0">
                <a:solidFill>
                  <a:srgbClr val="FF0000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Month Year</a:t>
            </a:r>
            <a:r>
              <a:rPr lang="en-US" sz="900" b="0" i="1" u="none" strike="noStrike" baseline="0" dirty="0">
                <a:solidFill>
                  <a:srgbClr val="000000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, and reserve is established at that time.</a:t>
            </a:r>
            <a:r>
              <a:rPr lang="en-US" sz="900" b="0" i="1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</a:p>
          <a:p>
            <a:r>
              <a:rPr lang="en-US" sz="900" b="0" i="1" u="none" strike="noStrike" baseline="0" dirty="0">
                <a:solidFill>
                  <a:srgbClr val="000000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No injection of cash necessary to cover required capital.</a:t>
            </a:r>
            <a:endParaRPr lang="en-US" sz="900" i="1" dirty="0">
              <a:solidFill>
                <a:srgbClr val="000000"/>
              </a:solidFill>
              <a:highlight>
                <a:srgbClr val="FFFF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900" i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7942475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4">
            <a:extLst>
              <a:ext uri="{FF2B5EF4-FFF2-40B4-BE49-F238E27FC236}">
                <a16:creationId xmlns:a16="http://schemas.microsoft.com/office/drawing/2014/main" id="{53AD7E1C-2D77-4052-85DB-C4F6B0533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676" y="219456"/>
            <a:ext cx="8415337" cy="356347"/>
          </a:xfrm>
        </p:spPr>
        <p:txBody>
          <a:bodyPr>
            <a:normAutofit fontScale="90000"/>
          </a:bodyPr>
          <a:lstStyle/>
          <a:p>
            <a:r>
              <a:rPr lang="en-CA" dirty="0"/>
              <a:t>Indicative Pricing Feedback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90AFADCE-6219-E6E1-F372-455FBEB4A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94336" y="6356352"/>
            <a:ext cx="490159" cy="365125"/>
          </a:xfrm>
        </p:spPr>
        <p:txBody>
          <a:bodyPr/>
          <a:lstStyle/>
          <a:p>
            <a:fld id="{5A7FCD68-9F89-CF41-9207-932041A37C52}" type="slidenum">
              <a:rPr lang="en-US" smtClean="0"/>
              <a:t>11</a:t>
            </a:fld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B7FFC506-C6EE-2D29-16F4-961CE8BA7597}"/>
              </a:ext>
            </a:extLst>
          </p:cNvPr>
          <p:cNvSpPr txBox="1">
            <a:spLocks/>
          </p:cNvSpPr>
          <p:nvPr/>
        </p:nvSpPr>
        <p:spPr>
          <a:xfrm>
            <a:off x="320675" y="744851"/>
            <a:ext cx="8133417" cy="1235614"/>
          </a:xfrm>
          <a:prstGeom prst="rect">
            <a:avLst/>
          </a:prstGeom>
          <a:solidFill>
            <a:sysClr val="window" lastClr="FFFFFF"/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b="1" kern="1200" cap="all">
                <a:solidFill>
                  <a:schemeClr val="tx2"/>
                </a:solidFill>
                <a:latin typeface="Arial"/>
                <a:ea typeface="+mn-ea"/>
                <a:cs typeface="Arial"/>
              </a:defRPr>
            </a:lvl1pPr>
            <a:lvl2pPr marL="0" indent="0" algn="l" defTabSz="457200" rtl="0" eaLnBrk="1" latinLnBrk="0" hangingPunct="1">
              <a:spcBef>
                <a:spcPts val="900"/>
              </a:spcBef>
              <a:buFont typeface="Arial"/>
              <a:buNone/>
              <a:defRPr sz="1600" b="0" kern="1200">
                <a:solidFill>
                  <a:schemeClr val="tx2"/>
                </a:solidFill>
                <a:latin typeface="Arial"/>
                <a:ea typeface="+mn-ea"/>
                <a:cs typeface="Arial"/>
              </a:defRPr>
            </a:lvl2pPr>
            <a:lvl3pPr marL="173038" indent="-173038" algn="l" defTabSz="457200" rtl="0" eaLnBrk="1" latinLnBrk="0" hangingPunct="1">
              <a:spcBef>
                <a:spcPct val="20000"/>
              </a:spcBef>
              <a:buFont typeface="Arial"/>
              <a:buChar char="•"/>
              <a:tabLst/>
              <a:defRPr sz="1600" b="0" kern="1200">
                <a:solidFill>
                  <a:schemeClr val="tx2"/>
                </a:solidFill>
                <a:latin typeface="Arial"/>
                <a:ea typeface="+mn-ea"/>
                <a:cs typeface="Arial"/>
              </a:defRPr>
            </a:lvl3pPr>
            <a:lvl4pPr marL="344488" indent="-169863" algn="l" defTabSz="457200" rtl="0" eaLnBrk="1" latinLnBrk="0" hangingPunct="1">
              <a:spcBef>
                <a:spcPct val="20000"/>
              </a:spcBef>
              <a:buFont typeface="Arial"/>
              <a:buChar char="•"/>
              <a:tabLst/>
              <a:defRPr sz="1600" b="0" kern="1200">
                <a:solidFill>
                  <a:schemeClr val="tx2"/>
                </a:solidFill>
                <a:latin typeface="Arial"/>
                <a:ea typeface="+mn-ea"/>
                <a:cs typeface="Arial"/>
              </a:defRPr>
            </a:lvl4pPr>
            <a:lvl5pPr marL="512763" indent="-174625" algn="l" defTabSz="457200" rtl="0" eaLnBrk="1" latinLnBrk="0" hangingPunct="1">
              <a:spcBef>
                <a:spcPct val="20000"/>
              </a:spcBef>
              <a:buFont typeface="Arial"/>
              <a:buChar char="•"/>
              <a:tabLst/>
              <a:defRPr sz="1600" b="0" kern="1200">
                <a:solidFill>
                  <a:schemeClr val="tx2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algn="l" defTabSz="914293" rtl="0" eaLnBrk="1" fontAlgn="auto" latinLnBrk="0" hangingPunct="1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Indicative bids were requested on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Day Month Year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using market conditions as of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Day Month Year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.</a:t>
            </a:r>
          </a:p>
          <a:p>
            <a:pPr marR="0" lvl="0" algn="l" defTabSz="914293" rtl="0" eaLnBrk="1" fontAlgn="auto" latinLnBrk="0" hangingPunct="1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200" b="0" cap="none" dirty="0">
                <a:solidFill>
                  <a:srgbClr val="000000"/>
                </a:solidFill>
              </a:rPr>
              <a:t>[BAC provided illustrative pricing on each individual parcel as well as the entire liability.  Note that a small bulk discount was provided on the total relative to the sum of the individual parcels.]</a:t>
            </a:r>
          </a:p>
          <a:p>
            <a:pPr marR="0" lvl="0" algn="l" defTabSz="914293" rtl="0" eaLnBrk="1" fontAlgn="auto" latinLnBrk="0" hangingPunct="1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Feedback is provided below:</a:t>
            </a:r>
          </a:p>
          <a:p>
            <a:pPr marL="171450" indent="-171450" defTabSz="914293">
              <a:lnSpc>
                <a:spcPct val="12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/>
            </a:pPr>
            <a:r>
              <a:rPr lang="en-US" sz="1200" b="0" cap="none" dirty="0">
                <a:solidFill>
                  <a:srgbClr val="FF0000"/>
                </a:solidFill>
              </a:rPr>
              <a:t>Feedback on number of bidders</a:t>
            </a:r>
          </a:p>
          <a:p>
            <a:pPr marL="171450" indent="-171450" defTabSz="914293">
              <a:lnSpc>
                <a:spcPct val="12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/>
            </a:pPr>
            <a:r>
              <a:rPr lang="en-US" sz="1200" b="0" cap="none" dirty="0">
                <a:solidFill>
                  <a:srgbClr val="FF0000"/>
                </a:solidFill>
              </a:rPr>
              <a:t>Feedback on pricing</a:t>
            </a:r>
          </a:p>
          <a:p>
            <a:pPr marL="171450" marR="0" lvl="0" indent="-171450" algn="l" defTabSz="914293" rtl="0" eaLnBrk="1" fontAlgn="auto" latinLnBrk="0" hangingPunct="1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914293" rtl="0" eaLnBrk="1" fontAlgn="auto" latinLnBrk="0" hangingPunct="1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200" b="1" i="0" u="none" strike="noStrike" kern="1200" cap="all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F0186D9-326E-0B84-72FA-23734EBE2A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6802808"/>
              </p:ext>
            </p:extLst>
          </p:nvPr>
        </p:nvGraphicFramePr>
        <p:xfrm>
          <a:off x="320676" y="2875928"/>
          <a:ext cx="8316000" cy="2144558"/>
        </p:xfrm>
        <a:graphic>
          <a:graphicData uri="http://schemas.openxmlformats.org/drawingml/2006/table">
            <a:tbl>
              <a:tblPr firstRow="1" bandRow="1"/>
              <a:tblGrid>
                <a:gridCol w="1116000">
                  <a:extLst>
                    <a:ext uri="{9D8B030D-6E8A-4147-A177-3AD203B41FA5}">
                      <a16:colId xmlns:a16="http://schemas.microsoft.com/office/drawing/2014/main" val="851147793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3038940563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3326725403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2173155950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911795132"/>
                    </a:ext>
                  </a:extLst>
                </a:gridCol>
              </a:tblGrid>
              <a:tr h="498638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  <a:highlight>
                            <a:srgbClr val="FFFF00"/>
                          </a:highligh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Tranche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>
                      <a:lvl1pPr marL="0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146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293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440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586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5733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2879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026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172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highlight>
                            <a:srgbClr val="FFFF00"/>
                          </a:highligh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Bid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>
                      <a:lvl1pPr marL="0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146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293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440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586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5733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2879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026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172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highlight>
                            <a:srgbClr val="FFFF00"/>
                          </a:highligh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Relative to Expected Clearing Price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>
                      <a:lvl1pPr marL="0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146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293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440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586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5733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2879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026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172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highlight>
                            <a:srgbClr val="FFFF00"/>
                          </a:highligh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Relative ranking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>
                      <a:lvl1pPr marL="0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146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293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440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586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5733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2879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026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172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highlight>
                            <a:srgbClr val="FFFF00"/>
                          </a:highligh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Relative to lowest bid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9520954"/>
                  </a:ext>
                </a:extLst>
              </a:tr>
              <a:tr h="26285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Parcel A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146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293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440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586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5733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2879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026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172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CA" sz="1200" dirty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$59.8M</a:t>
                      </a:r>
                      <a:endParaRPr lang="en-US" sz="1200" dirty="0">
                        <a:solidFill>
                          <a:srgbClr val="000000"/>
                        </a:solidFill>
                        <a:highlight>
                          <a:srgbClr val="FFFF00"/>
                        </a:highligh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146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293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440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586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5733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2879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026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172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CA" sz="1200" dirty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+4.7%</a:t>
                      </a:r>
                      <a:endParaRPr lang="en-US" sz="1200" dirty="0">
                        <a:solidFill>
                          <a:srgbClr val="000000"/>
                        </a:solidFill>
                        <a:highlight>
                          <a:srgbClr val="FFFF00"/>
                        </a:highligh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146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293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440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586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5733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2879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026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172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CA" sz="1200" dirty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r>
                        <a:rPr lang="en-CA" sz="1200" baseline="30000" dirty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rd</a:t>
                      </a:r>
                      <a:endParaRPr lang="en-US" sz="1200" dirty="0">
                        <a:solidFill>
                          <a:srgbClr val="000000"/>
                        </a:solidFill>
                        <a:highlight>
                          <a:srgbClr val="FFFF00"/>
                        </a:highligh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146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293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440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586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5733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2879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026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172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CA" sz="1200" dirty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+1.8%</a:t>
                      </a:r>
                      <a:endParaRPr lang="en-US" sz="1200" dirty="0">
                        <a:solidFill>
                          <a:srgbClr val="000000"/>
                        </a:solidFill>
                        <a:highlight>
                          <a:srgbClr val="FFFF00"/>
                        </a:highligh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6129037"/>
                  </a:ext>
                </a:extLst>
              </a:tr>
              <a:tr h="26285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Parcel B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$55.5M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+4.7%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r>
                        <a:rPr lang="en-CA" sz="1200" baseline="30000" dirty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</a:t>
                      </a:r>
                      <a:endParaRPr lang="en-US" sz="1200" dirty="0">
                        <a:solidFill>
                          <a:srgbClr val="000000"/>
                        </a:solidFill>
                        <a:highlight>
                          <a:srgbClr val="FFFF00"/>
                        </a:highligh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+2.8%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1187935"/>
                  </a:ext>
                </a:extLst>
              </a:tr>
              <a:tr h="262854">
                <a:tc>
                  <a:txBody>
                    <a:bodyPr/>
                    <a:lstStyle/>
                    <a:p>
                      <a:pPr algn="ctr"/>
                      <a:r>
                        <a:rPr lang="en-CA" sz="1200" dirty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Parcel C</a:t>
                      </a:r>
                      <a:endParaRPr lang="en-US" sz="1200" dirty="0">
                        <a:solidFill>
                          <a:srgbClr val="000000"/>
                        </a:solidFill>
                        <a:highlight>
                          <a:srgbClr val="FFFF00"/>
                        </a:highligh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$47.1M</a:t>
                      </a:r>
                      <a:endParaRPr lang="en-US" sz="1200" dirty="0">
                        <a:solidFill>
                          <a:srgbClr val="000000"/>
                        </a:solidFill>
                        <a:highlight>
                          <a:srgbClr val="FFFF00"/>
                        </a:highligh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+5.0%</a:t>
                      </a:r>
                      <a:endParaRPr lang="en-US" sz="1200" dirty="0">
                        <a:solidFill>
                          <a:srgbClr val="000000"/>
                        </a:solidFill>
                        <a:highlight>
                          <a:srgbClr val="FFFF00"/>
                        </a:highligh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r>
                        <a:rPr lang="en-CA" sz="1200" baseline="30000" dirty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</a:t>
                      </a:r>
                      <a:endParaRPr lang="en-US" sz="1200" dirty="0">
                        <a:solidFill>
                          <a:srgbClr val="000000"/>
                        </a:solidFill>
                        <a:highlight>
                          <a:srgbClr val="FFFF00"/>
                        </a:highligh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+2.4%</a:t>
                      </a:r>
                      <a:endParaRPr lang="en-US" sz="1200" dirty="0">
                        <a:solidFill>
                          <a:srgbClr val="000000"/>
                        </a:solidFill>
                        <a:highlight>
                          <a:srgbClr val="FFFF00"/>
                        </a:highligh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6187143"/>
                  </a:ext>
                </a:extLst>
              </a:tr>
              <a:tr h="26285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Parcel D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$45.8M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+5.0%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r>
                        <a:rPr lang="en-US" sz="1200" baseline="30000" dirty="0" err="1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</a:t>
                      </a:r>
                      <a:endParaRPr lang="en-US" sz="1200" dirty="0">
                        <a:solidFill>
                          <a:srgbClr val="000000"/>
                        </a:solidFill>
                        <a:highlight>
                          <a:srgbClr val="FFFF00"/>
                        </a:highligh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2.4%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0000844"/>
                  </a:ext>
                </a:extLst>
              </a:tr>
              <a:tr h="262854">
                <a:tc>
                  <a:txBody>
                    <a:bodyPr/>
                    <a:lstStyle/>
                    <a:p>
                      <a:pPr algn="ctr"/>
                      <a:r>
                        <a:rPr lang="en-CA" sz="1200" dirty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Parcel E</a:t>
                      </a:r>
                      <a:endParaRPr lang="en-US" sz="1200" dirty="0">
                        <a:solidFill>
                          <a:srgbClr val="000000"/>
                        </a:solidFill>
                        <a:highlight>
                          <a:srgbClr val="FFFF00"/>
                        </a:highligh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$13.2M</a:t>
                      </a:r>
                      <a:endParaRPr lang="en-US" sz="1200" dirty="0">
                        <a:solidFill>
                          <a:srgbClr val="000000"/>
                        </a:solidFill>
                        <a:highlight>
                          <a:srgbClr val="FFFF00"/>
                        </a:highligh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+5.6%</a:t>
                      </a:r>
                      <a:endParaRPr lang="en-US" sz="1200" dirty="0">
                        <a:solidFill>
                          <a:srgbClr val="000000"/>
                        </a:solidFill>
                        <a:highlight>
                          <a:srgbClr val="FFFF00"/>
                        </a:highligh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r>
                        <a:rPr lang="en-CA" sz="1200" baseline="30000" dirty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rd</a:t>
                      </a:r>
                      <a:endParaRPr lang="en-US" sz="1200" dirty="0">
                        <a:solidFill>
                          <a:srgbClr val="000000"/>
                        </a:solidFill>
                        <a:highlight>
                          <a:srgbClr val="FFFF00"/>
                        </a:highligh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+4.7%</a:t>
                      </a:r>
                      <a:endParaRPr lang="en-US" sz="1200" dirty="0">
                        <a:solidFill>
                          <a:srgbClr val="000000"/>
                        </a:solidFill>
                        <a:highlight>
                          <a:srgbClr val="FFFF00"/>
                        </a:highligh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8252591"/>
                  </a:ext>
                </a:extLst>
              </a:tr>
              <a:tr h="262854">
                <a:tc>
                  <a:txBody>
                    <a:bodyPr/>
                    <a:lstStyle/>
                    <a:p>
                      <a:pPr algn="ctr"/>
                      <a:r>
                        <a:rPr lang="en-CA" sz="1200" b="1" dirty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</a:t>
                      </a:r>
                      <a:endParaRPr lang="en-US" sz="1200" b="1" dirty="0">
                        <a:solidFill>
                          <a:srgbClr val="000000"/>
                        </a:solidFill>
                        <a:highlight>
                          <a:srgbClr val="FFFF00"/>
                        </a:highligh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1" dirty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$220.5M</a:t>
                      </a:r>
                      <a:endParaRPr lang="en-US" sz="1200" b="1" dirty="0">
                        <a:solidFill>
                          <a:srgbClr val="000000"/>
                        </a:solidFill>
                        <a:highlight>
                          <a:srgbClr val="FFFF00"/>
                        </a:highligh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1" dirty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+4.5%</a:t>
                      </a:r>
                      <a:endParaRPr lang="en-US" sz="1200" b="1" dirty="0">
                        <a:solidFill>
                          <a:srgbClr val="000000"/>
                        </a:solidFill>
                        <a:highlight>
                          <a:srgbClr val="FFFF00"/>
                        </a:highligh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1" dirty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r>
                        <a:rPr lang="en-CA" sz="1200" b="1" baseline="30000" dirty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rd</a:t>
                      </a:r>
                      <a:endParaRPr lang="en-US" sz="1200" b="1" dirty="0">
                        <a:solidFill>
                          <a:srgbClr val="000000"/>
                        </a:solidFill>
                        <a:highlight>
                          <a:srgbClr val="FFFF00"/>
                        </a:highligh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1" dirty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+1.8%</a:t>
                      </a:r>
                      <a:endParaRPr lang="en-US" sz="1200" b="1" dirty="0">
                        <a:solidFill>
                          <a:srgbClr val="000000"/>
                        </a:solidFill>
                        <a:highlight>
                          <a:srgbClr val="FFFF00"/>
                        </a:highligh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156695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44461D5-8AFB-A9F7-C72D-1DC93EF076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0059773"/>
              </p:ext>
            </p:extLst>
          </p:nvPr>
        </p:nvGraphicFramePr>
        <p:xfrm>
          <a:off x="320676" y="5117990"/>
          <a:ext cx="4716000" cy="1595918"/>
        </p:xfrm>
        <a:graphic>
          <a:graphicData uri="http://schemas.openxmlformats.org/drawingml/2006/table">
            <a:tbl>
              <a:tblPr firstRow="1" bandRow="1"/>
              <a:tblGrid>
                <a:gridCol w="1116000">
                  <a:extLst>
                    <a:ext uri="{9D8B030D-6E8A-4147-A177-3AD203B41FA5}">
                      <a16:colId xmlns:a16="http://schemas.microsoft.com/office/drawing/2014/main" val="851147793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3038940563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3326725403"/>
                    </a:ext>
                  </a:extLst>
                </a:gridCol>
              </a:tblGrid>
              <a:tr h="498638">
                <a:tc>
                  <a:txBody>
                    <a:bodyPr/>
                    <a:lstStyle/>
                    <a:p>
                      <a:pPr algn="ctr"/>
                      <a:r>
                        <a:rPr lang="en-CA" sz="1200" b="1" dirty="0">
                          <a:solidFill>
                            <a:schemeClr val="bg1"/>
                          </a:solidFill>
                          <a:highlight>
                            <a:srgbClr val="FFFF00"/>
                          </a:highligh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r>
                        <a:rPr lang="en-US" sz="1200" b="1" dirty="0" err="1">
                          <a:solidFill>
                            <a:schemeClr val="bg1"/>
                          </a:solidFill>
                          <a:highlight>
                            <a:srgbClr val="FFFF00"/>
                          </a:highligh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ank</a:t>
                      </a:r>
                      <a:endParaRPr lang="en-US" sz="1200" b="1" dirty="0">
                        <a:solidFill>
                          <a:schemeClr val="bg1"/>
                        </a:solidFill>
                        <a:highlight>
                          <a:srgbClr val="FFFF00"/>
                        </a:highligh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>
                      <a:lvl1pPr marL="0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146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293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440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586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5733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2879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026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172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highlight>
                            <a:srgbClr val="FFFF00"/>
                          </a:highligh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Bid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>
                      <a:lvl1pPr marL="0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146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293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440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586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5733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2879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026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172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highlight>
                            <a:srgbClr val="FFFF00"/>
                          </a:highligh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Relative to Expected Clearing Price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9520954"/>
                  </a:ext>
                </a:extLst>
              </a:tr>
              <a:tr h="26285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146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293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440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586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5733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2879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026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172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CA" sz="1200" dirty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$32.4M</a:t>
                      </a:r>
                      <a:endParaRPr lang="en-US" sz="1200" dirty="0">
                        <a:solidFill>
                          <a:srgbClr val="000000"/>
                        </a:solidFill>
                        <a:highlight>
                          <a:srgbClr val="FFFF00"/>
                        </a:highligh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146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293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440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586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5733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2879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026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172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CA" sz="1200" dirty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+2.5%</a:t>
                      </a:r>
                      <a:endParaRPr lang="en-US" sz="1200" dirty="0">
                        <a:solidFill>
                          <a:srgbClr val="000000"/>
                        </a:solidFill>
                        <a:highlight>
                          <a:srgbClr val="FFFF00"/>
                        </a:highligh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6129037"/>
                  </a:ext>
                </a:extLst>
              </a:tr>
              <a:tr h="26285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$32.7M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+3.4%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1187935"/>
                  </a:ext>
                </a:extLst>
              </a:tr>
              <a:tr h="26285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$32.8M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+3.8%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0000844"/>
                  </a:ext>
                </a:extLst>
              </a:tr>
              <a:tr h="262854">
                <a:tc>
                  <a:txBody>
                    <a:bodyPr/>
                    <a:lstStyle/>
                    <a:p>
                      <a:pPr algn="ctr"/>
                      <a:r>
                        <a:rPr lang="en-CA" sz="1200" dirty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US" sz="1200" dirty="0">
                        <a:solidFill>
                          <a:srgbClr val="000000"/>
                        </a:solidFill>
                        <a:highlight>
                          <a:srgbClr val="FFFF00"/>
                        </a:highligh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$33.0M</a:t>
                      </a:r>
                      <a:endParaRPr lang="en-US" sz="1200" dirty="0">
                        <a:solidFill>
                          <a:srgbClr val="000000"/>
                        </a:solidFill>
                        <a:highlight>
                          <a:srgbClr val="FFFF00"/>
                        </a:highligh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+4.4%</a:t>
                      </a:r>
                      <a:endParaRPr lang="en-US" sz="1200" dirty="0">
                        <a:solidFill>
                          <a:srgbClr val="000000"/>
                        </a:solidFill>
                        <a:highlight>
                          <a:srgbClr val="FFFF00"/>
                        </a:highligh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8252591"/>
                  </a:ext>
                </a:extLst>
              </a:tr>
            </a:tbl>
          </a:graphicData>
        </a:graphic>
      </p:graphicFrame>
      <p:sp>
        <p:nvSpPr>
          <p:cNvPr id="9" name="Arrow: Right 8">
            <a:extLst>
              <a:ext uri="{FF2B5EF4-FFF2-40B4-BE49-F238E27FC236}">
                <a16:creationId xmlns:a16="http://schemas.microsoft.com/office/drawing/2014/main" id="{4B3061FF-51B7-BFE5-9325-9D227DEE631A}"/>
              </a:ext>
            </a:extLst>
          </p:cNvPr>
          <p:cNvSpPr/>
          <p:nvPr/>
        </p:nvSpPr>
        <p:spPr>
          <a:xfrm rot="10800000">
            <a:off x="5209044" y="5848918"/>
            <a:ext cx="903515" cy="292796"/>
          </a:xfrm>
          <a:prstGeom prst="rightArrow">
            <a:avLst/>
          </a:prstGeom>
          <a:solidFill>
            <a:srgbClr val="0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93DC51-8F70-F2BB-C94C-729A4B94CA23}"/>
              </a:ext>
            </a:extLst>
          </p:cNvPr>
          <p:cNvSpPr txBox="1"/>
          <p:nvPr/>
        </p:nvSpPr>
        <p:spPr>
          <a:xfrm>
            <a:off x="6123442" y="5805372"/>
            <a:ext cx="26125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 indicative bid</a:t>
            </a:r>
            <a:endParaRPr lang="en-US" sz="14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6611481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CD68-9F89-CF41-9207-932041A37C52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6087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94336" y="6356351"/>
            <a:ext cx="490159" cy="365125"/>
          </a:xfrm>
        </p:spPr>
        <p:txBody>
          <a:bodyPr/>
          <a:lstStyle/>
          <a:p>
            <a:fld id="{5A7FCD68-9F89-CF41-9207-932041A37C52}" type="slidenum">
              <a:rPr lang="en-US" smtClean="0"/>
              <a:t>2</a:t>
            </a:fld>
            <a:endParaRPr lang="en-US" dirty="0"/>
          </a:p>
        </p:txBody>
      </p:sp>
      <p:sp>
        <p:nvSpPr>
          <p:cNvPr id="26" name="Title 4">
            <a:extLst>
              <a:ext uri="{FF2B5EF4-FFF2-40B4-BE49-F238E27FC236}">
                <a16:creationId xmlns:a16="http://schemas.microsoft.com/office/drawing/2014/main" id="{36A3A6BC-0063-4910-A78D-FF326B29B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676" y="219456"/>
            <a:ext cx="8415337" cy="356347"/>
          </a:xfrm>
        </p:spPr>
        <p:txBody>
          <a:bodyPr>
            <a:normAutofit fontScale="90000"/>
          </a:bodyPr>
          <a:lstStyle/>
          <a:p>
            <a:r>
              <a:rPr lang="en-CA" dirty="0"/>
              <a:t>Overview of opportunity</a:t>
            </a:r>
            <a:endParaRPr lang="en-US" dirty="0"/>
          </a:p>
        </p:txBody>
      </p:sp>
      <p:graphicFrame>
        <p:nvGraphicFramePr>
          <p:cNvPr id="19" name="Content Placeholder 5">
            <a:extLst>
              <a:ext uri="{FF2B5EF4-FFF2-40B4-BE49-F238E27FC236}">
                <a16:creationId xmlns:a16="http://schemas.microsoft.com/office/drawing/2014/main" id="{B2086C0A-25C4-4D32-BE72-7FF2C7AAA2A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17347973"/>
              </p:ext>
            </p:extLst>
          </p:nvPr>
        </p:nvGraphicFramePr>
        <p:xfrm>
          <a:off x="359505" y="688928"/>
          <a:ext cx="8639999" cy="4263924"/>
        </p:xfrm>
        <a:graphic>
          <a:graphicData uri="http://schemas.openxmlformats.org/drawingml/2006/table">
            <a:tbl>
              <a:tblPr firstRow="1" firstCol="1" bandRow="1"/>
              <a:tblGrid>
                <a:gridCol w="16891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8500">
                  <a:extLst>
                    <a:ext uri="{9D8B030D-6E8A-4147-A177-3AD203B41FA5}">
                      <a16:colId xmlns:a16="http://schemas.microsoft.com/office/drawing/2014/main" val="790897029"/>
                    </a:ext>
                  </a:extLst>
                </a:gridCol>
                <a:gridCol w="49023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000">
                <a:tc gridSpan="3">
                  <a:txBody>
                    <a:bodyPr/>
                    <a:lstStyle/>
                    <a:p>
                      <a:pPr marL="0" marR="0" lvl="0" indent="0" algn="just" defTabSz="914293" rtl="0" eaLnBrk="1" fontAlgn="auto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CA" sz="1200" b="1" dirty="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Transaction Overview</a:t>
                      </a:r>
                      <a:endParaRPr lang="en-US" sz="1200" b="1" dirty="0">
                        <a:solidFill>
                          <a:schemeClr val="tx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just" defTabSz="914293" rtl="0" eaLnBrk="1" fontAlgn="auto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sz="1200" b="1" dirty="0">
                        <a:solidFill>
                          <a:schemeClr val="tx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846856736"/>
                  </a:ext>
                </a:extLst>
              </a:tr>
              <a:tr h="259200">
                <a:tc gridSpan="3"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171450" marR="0" lvl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100" b="0" kern="12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Client introduction (from pricing memo)</a:t>
                      </a:r>
                    </a:p>
                    <a:p>
                      <a:pPr marL="171450" marR="0" lvl="0" indent="-171450" algn="just" defTabSz="914293" rtl="0" eaLnBrk="1" fontAlgn="auto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CA" sz="1100" b="0" kern="12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Client short name would like to purchase buy-in/buy-out annuity for XXX pension plan.</a:t>
                      </a:r>
                    </a:p>
                    <a:p>
                      <a:pPr marL="171450" marR="0" lvl="0" indent="-171450" algn="just" defTabSz="914293" rtl="0" eaLnBrk="1" fontAlgn="auto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CA" sz="1100" b="0" kern="12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If applicable, special wording might need – wind-up/split by tranches/indexation.</a:t>
                      </a:r>
                    </a:p>
                    <a:p>
                      <a:pPr marL="171450" marR="0" lvl="0" indent="-171450" algn="just" defTabSz="914293" rtl="0" eaLnBrk="1" fontAlgn="auto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100" b="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 total deal size is approximately </a:t>
                      </a:r>
                      <a:r>
                        <a:rPr lang="en-US" sz="1100" b="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$XX.</a:t>
                      </a:r>
                    </a:p>
                    <a:p>
                      <a:pPr marL="171450" marR="0" lvl="0" indent="-171450" algn="just" defTabSz="914293" rtl="0" eaLnBrk="1" fontAlgn="auto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100" b="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[Consultant</a:t>
                      </a:r>
                      <a:r>
                        <a:rPr lang="en-US" sz="1100" b="0" dirty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is conducting the RFQ and indicative bids are being requested on </a:t>
                      </a:r>
                      <a:r>
                        <a:rPr lang="en-US" sz="1100" b="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indicative bid date. </a:t>
                      </a:r>
                      <a:r>
                        <a:rPr lang="en-US" sz="1100" b="0" dirty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Binding quotes are subsequently being requested on</a:t>
                      </a:r>
                      <a:r>
                        <a:rPr lang="en-US" sz="1100" b="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binding bid date.][Consultant</a:t>
                      </a:r>
                      <a:r>
                        <a:rPr lang="en-US" sz="1100" b="0" dirty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is conducting the RFQ and bids are being requested on </a:t>
                      </a:r>
                      <a:r>
                        <a:rPr lang="en-US" sz="1100" b="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bid date </a:t>
                      </a:r>
                      <a:r>
                        <a:rPr lang="en-US" sz="1100" b="0" dirty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after indicative bids were requested on </a:t>
                      </a:r>
                      <a:r>
                        <a:rPr lang="en-US" sz="1100" b="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indicative bid date.][Consultant</a:t>
                      </a:r>
                      <a:r>
                        <a:rPr lang="en-US" sz="1100" b="0" dirty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is conducting the RFQ and bids are being requested on </a:t>
                      </a:r>
                      <a:r>
                        <a:rPr lang="en-US" sz="1100" b="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bid date.]</a:t>
                      </a:r>
                      <a:endParaRPr lang="en-US" sz="1100" b="0" dirty="0">
                        <a:solidFill>
                          <a:srgbClr val="000000"/>
                        </a:solidFill>
                        <a:highlight>
                          <a:srgbClr val="FFFF00"/>
                        </a:highligh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179388" marR="0" lvl="0" indent="-179388" algn="just" defTabSz="914293" rtl="0" eaLnBrk="1" fontAlgn="auto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lang="en-US" sz="1200" b="0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734900553"/>
                  </a:ext>
                </a:extLst>
              </a:tr>
              <a:tr h="325729">
                <a:tc gridSpan="3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 b="1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Transaction Details</a:t>
                      </a:r>
                      <a:endParaRPr lang="en-US" sz="1200" b="1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53147" marR="53147" marT="0" marB="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53147" marR="53147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508449"/>
                  </a:ext>
                </a:extLst>
              </a:tr>
              <a:tr h="234000">
                <a:tc>
                  <a:txBody>
                    <a:bodyPr/>
                    <a:lstStyle>
                      <a:lvl1pPr marL="0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146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293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440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586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5733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2879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026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172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Product Type</a:t>
                      </a:r>
                      <a:endParaRPr lang="en-US" sz="11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53147" marR="53147" marT="36000" marB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Annuity </a:t>
                      </a:r>
                      <a:r>
                        <a:rPr lang="en-US" sz="11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buy-in/buy-out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marL="53147" marR="53147" marT="36000" marB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>
                      <a:lvl1pPr marL="0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146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293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440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586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5733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2879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026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172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Annuity buy-out</a:t>
                      </a:r>
                    </a:p>
                  </a:txBody>
                  <a:tcPr marL="53147" marR="53147" marT="36000" marB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831">
                <a:tc>
                  <a:txBody>
                    <a:bodyPr/>
                    <a:lstStyle>
                      <a:lvl1pPr marL="0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146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293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440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586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5733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2879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026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172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Source Pension Plan(s)</a:t>
                      </a:r>
                      <a:endParaRPr lang="en-US" sz="11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53147" marR="53147" marT="36000" marB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71450" marR="0" indent="-171450" algn="l" defTabSz="60957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Pension plan full names</a:t>
                      </a:r>
                    </a:p>
                  </a:txBody>
                  <a:tcPr marL="53147" marR="53147" marT="36000" marB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>
                      <a:lvl1pPr marL="0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146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293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440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586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5733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2879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026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172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171450" marR="0" indent="-171450" algn="l" defTabSz="914293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CA" sz="1100" kern="12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Régime</a:t>
                      </a:r>
                      <a:r>
                        <a:rPr lang="en-CA" sz="11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CA" sz="1100" kern="12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complémentaire</a:t>
                      </a:r>
                      <a:r>
                        <a:rPr lang="en-CA" sz="11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de </a:t>
                      </a:r>
                      <a:r>
                        <a:rPr lang="en-CA" sz="1100" kern="12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retraite</a:t>
                      </a:r>
                      <a:r>
                        <a:rPr lang="en-CA" sz="11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des </a:t>
                      </a:r>
                      <a:r>
                        <a:rPr lang="en-CA" sz="1100" kern="12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employés</a:t>
                      </a:r>
                      <a:r>
                        <a:rPr lang="en-CA" sz="11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CA" sz="1100" kern="12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syndiqués</a:t>
                      </a:r>
                      <a:r>
                        <a:rPr lang="en-CA" sz="11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de Le </a:t>
                      </a:r>
                      <a:r>
                        <a:rPr lang="en-CA" sz="1100" kern="12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Nouvelliste</a:t>
                      </a:r>
                      <a:r>
                        <a:rPr lang="en-CA" sz="11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, La Tribune, La Voix de </a:t>
                      </a:r>
                      <a:r>
                        <a:rPr lang="en-CA" sz="1100" kern="12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l’Est</a:t>
                      </a:r>
                      <a:r>
                        <a:rPr lang="en-CA" sz="11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et Le Droit</a:t>
                      </a:r>
                    </a:p>
                    <a:p>
                      <a:pPr marL="171450" marR="0" indent="-171450" algn="l" defTabSz="914293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CA" sz="1100" kern="12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Régime</a:t>
                      </a:r>
                      <a:r>
                        <a:rPr lang="en-CA" sz="11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CA" sz="1100" kern="12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complémentaire</a:t>
                      </a:r>
                      <a:r>
                        <a:rPr lang="en-CA" sz="11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de </a:t>
                      </a:r>
                      <a:r>
                        <a:rPr lang="en-CA" sz="1100" kern="12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retraite</a:t>
                      </a:r>
                      <a:r>
                        <a:rPr lang="en-CA" sz="11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des </a:t>
                      </a:r>
                      <a:r>
                        <a:rPr lang="en-CA" sz="1100" kern="12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employés</a:t>
                      </a:r>
                      <a:r>
                        <a:rPr lang="en-CA" sz="11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non </a:t>
                      </a:r>
                      <a:r>
                        <a:rPr lang="en-CA" sz="1100" kern="12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syndiqués</a:t>
                      </a:r>
                      <a:r>
                        <a:rPr lang="en-CA" sz="11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des </a:t>
                      </a:r>
                      <a:r>
                        <a:rPr lang="en-CA" sz="1100" kern="12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quotidiens</a:t>
                      </a:r>
                      <a:r>
                        <a:rPr lang="en-CA" sz="11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CA" sz="1100" kern="12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régionaux</a:t>
                      </a:r>
                      <a:r>
                        <a:rPr lang="en-CA" sz="11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de 3834310 Canada inc.</a:t>
                      </a:r>
                    </a:p>
                    <a:p>
                      <a:pPr marL="171450" marR="0" indent="-171450" algn="l" defTabSz="914293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CA" sz="1100" kern="12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Régime</a:t>
                      </a:r>
                      <a:r>
                        <a:rPr lang="en-CA" sz="11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CA" sz="1100" kern="12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complémentaire</a:t>
                      </a:r>
                      <a:r>
                        <a:rPr lang="en-CA" sz="11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de </a:t>
                      </a:r>
                      <a:r>
                        <a:rPr lang="en-CA" sz="1100" kern="12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retraite</a:t>
                      </a:r>
                      <a:r>
                        <a:rPr lang="en-CA" sz="11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des </a:t>
                      </a:r>
                      <a:r>
                        <a:rPr lang="en-CA" sz="1100" kern="12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employés</a:t>
                      </a:r>
                      <a:r>
                        <a:rPr lang="en-CA" sz="11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CA" sz="1100" kern="12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syndiqués</a:t>
                      </a:r>
                      <a:r>
                        <a:rPr lang="en-CA" sz="11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de Le Soleil </a:t>
                      </a:r>
                      <a:endParaRPr lang="fr-FR" sz="1100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53147" marR="53147" marT="36000" marB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4000">
                <a:tc>
                  <a:txBody>
                    <a:bodyPr/>
                    <a:lstStyle>
                      <a:lvl1pPr marL="0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146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293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440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586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5733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2879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026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172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Industry</a:t>
                      </a:r>
                      <a:endParaRPr lang="en-US" sz="11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53147" marR="53147" marT="36000" marB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CA" sz="1100" kern="12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Industry intro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marL="53147" marR="53147" marT="36000" marB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>
                      <a:lvl1pPr marL="0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146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293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440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586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5733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2879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026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172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293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None/>
                      </a:pPr>
                      <a:r>
                        <a:rPr lang="en-CA" sz="11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Media</a:t>
                      </a:r>
                      <a:endParaRPr lang="en-US" sz="1100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53147" marR="53147" marT="36000" marB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000">
                <a:tc>
                  <a:txBody>
                    <a:bodyPr/>
                    <a:lstStyle>
                      <a:lvl1pPr marL="0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146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293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440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586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5733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2879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026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172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Cohort Membership</a:t>
                      </a:r>
                      <a:endParaRPr lang="en-US" sz="11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53147" marR="53147" marT="36000" marB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914293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Headcount:</a:t>
                      </a:r>
                    </a:p>
                    <a:p>
                      <a:pPr marL="0" marR="0" algn="l" defTabSz="914293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Member type:</a:t>
                      </a:r>
                      <a:endParaRPr lang="en-US" dirty="0"/>
                    </a:p>
                  </a:txBody>
                  <a:tcPr marL="53147" marR="53147" marT="36000" marB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146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293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440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586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5733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2879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026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172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XX</a:t>
                      </a:r>
                      <a:r>
                        <a:rPr lang="en-US" sz="1100" u="non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</a:t>
                      </a:r>
                      <a:r>
                        <a:rPr lang="en-US" sz="1100" u="non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XX</a:t>
                      </a:r>
                      <a:r>
                        <a:rPr lang="en-US" sz="1100" u="non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retirees and beneficiaries and </a:t>
                      </a:r>
                      <a:r>
                        <a:rPr lang="en-US" sz="1100" u="non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XX</a:t>
                      </a:r>
                      <a:r>
                        <a:rPr lang="en-US" sz="1100" u="non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deferred vested)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Salaried/Hourly/Union/Blue collar/white collar</a:t>
                      </a:r>
                      <a:endParaRPr lang="en-CA" sz="1100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3147" marR="53147" marT="36000" marB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38752">
                <a:tc>
                  <a:txBody>
                    <a:bodyPr/>
                    <a:lstStyle>
                      <a:lvl1pPr marL="0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146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293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440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586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5733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2879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026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172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Liability Characteristics</a:t>
                      </a:r>
                      <a:endParaRPr lang="en-US" sz="11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53147" marR="53147" marT="36000" marB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Calibri"/>
                        <a:buNone/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Liabilities</a:t>
                      </a:r>
                    </a:p>
                    <a:p>
                      <a:pPr marL="0" marR="0" lvl="0" inden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Calibri"/>
                        <a:buNone/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Duration</a:t>
                      </a:r>
                    </a:p>
                    <a:p>
                      <a:pPr marL="0" marR="0" lvl="0" inden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Calibri"/>
                        <a:buNone/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Initial Total Monthly Payments</a:t>
                      </a:r>
                      <a:endParaRPr lang="en-US" dirty="0"/>
                    </a:p>
                  </a:txBody>
                  <a:tcPr marL="53147" marR="53147" marT="36000" marB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146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293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440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586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5733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2879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026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172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Calibri"/>
                        <a:buNone/>
                      </a:pPr>
                      <a:r>
                        <a:rPr lang="en-CA" sz="1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</a:t>
                      </a:r>
                      <a:r>
                        <a:rPr lang="en-CA" sz="11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xx</a:t>
                      </a:r>
                      <a:r>
                        <a:rPr lang="en-CA" sz="1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</a:p>
                    <a:p>
                      <a:pPr marL="0" marR="0" lvl="0" indent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Calibri"/>
                        <a:buNone/>
                      </a:pPr>
                      <a:r>
                        <a:rPr lang="en-CA" sz="1100" dirty="0" err="1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xx.xx</a:t>
                      </a:r>
                      <a:endParaRPr lang="en-CA" sz="1100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Calibri"/>
                        <a:buNone/>
                      </a:pPr>
                      <a:r>
                        <a:rPr lang="en-CA" sz="1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</a:t>
                      </a:r>
                      <a:r>
                        <a:rPr lang="en-CA" sz="1100" dirty="0" err="1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xx,xx</a:t>
                      </a:r>
                      <a:endParaRPr lang="en-US" sz="1100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3147" marR="53147" marT="36000" marB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68000">
                <a:tc gridSpan="3">
                  <a:txBody>
                    <a:bodyPr/>
                    <a:lstStyle/>
                    <a:p>
                      <a:pPr marL="0" marR="0" lvl="0" indent="0" algn="l" defTabSz="60957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200" b="1" dirty="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Transaction Timeline</a:t>
                      </a:r>
                      <a:endParaRPr lang="en-US" sz="1200" b="1" dirty="0">
                        <a:solidFill>
                          <a:schemeClr val="tx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3147" marR="53147" marT="36000" marB="3600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Calibri"/>
                        <a:buNone/>
                      </a:pP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3147" marR="53147" marT="36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2816464"/>
                  </a:ext>
                </a:extLst>
              </a:tr>
            </a:tbl>
          </a:graphicData>
        </a:graphic>
      </p:graphicFrame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4B48CD47-C7D5-4FFC-86D3-8096FDA9BC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1879527"/>
              </p:ext>
            </p:extLst>
          </p:nvPr>
        </p:nvGraphicFramePr>
        <p:xfrm>
          <a:off x="359505" y="5211564"/>
          <a:ext cx="8640000" cy="50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8000">
                  <a:extLst>
                    <a:ext uri="{9D8B030D-6E8A-4147-A177-3AD203B41FA5}">
                      <a16:colId xmlns:a16="http://schemas.microsoft.com/office/drawing/2014/main" val="3957953534"/>
                    </a:ext>
                  </a:extLst>
                </a:gridCol>
                <a:gridCol w="1728000">
                  <a:extLst>
                    <a:ext uri="{9D8B030D-6E8A-4147-A177-3AD203B41FA5}">
                      <a16:colId xmlns:a16="http://schemas.microsoft.com/office/drawing/2014/main" val="2377283282"/>
                    </a:ext>
                  </a:extLst>
                </a:gridCol>
                <a:gridCol w="1728000">
                  <a:extLst>
                    <a:ext uri="{9D8B030D-6E8A-4147-A177-3AD203B41FA5}">
                      <a16:colId xmlns:a16="http://schemas.microsoft.com/office/drawing/2014/main" val="3399533542"/>
                    </a:ext>
                  </a:extLst>
                </a:gridCol>
                <a:gridCol w="1728000">
                  <a:extLst>
                    <a:ext uri="{9D8B030D-6E8A-4147-A177-3AD203B41FA5}">
                      <a16:colId xmlns:a16="http://schemas.microsoft.com/office/drawing/2014/main" val="621581273"/>
                    </a:ext>
                  </a:extLst>
                </a:gridCol>
                <a:gridCol w="1728000">
                  <a:extLst>
                    <a:ext uri="{9D8B030D-6E8A-4147-A177-3AD203B41FA5}">
                      <a16:colId xmlns:a16="http://schemas.microsoft.com/office/drawing/2014/main" val="1463748828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lvl="0" indent="0" algn="l" defTabSz="60957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100" b="1" dirty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Bid Invitation</a:t>
                      </a:r>
                      <a:endParaRPr lang="en-US" sz="1100" b="1" dirty="0">
                        <a:solidFill>
                          <a:srgbClr val="000000"/>
                        </a:solidFill>
                        <a:highlight>
                          <a:srgbClr val="FFFF00"/>
                        </a:highligh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3147" marR="53147" marT="36000" marB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0957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100" b="1" dirty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Binding Quote</a:t>
                      </a:r>
                      <a:endParaRPr lang="en-US" sz="1100" b="1" dirty="0">
                        <a:solidFill>
                          <a:srgbClr val="000000"/>
                        </a:solidFill>
                        <a:highlight>
                          <a:srgbClr val="FFFF00"/>
                        </a:highligh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3147" marR="53147" marT="36000" marB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CA" sz="1100" b="1" dirty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Bid Acceptance</a:t>
                      </a:r>
                      <a:endParaRPr lang="en-US" dirty="0">
                        <a:highlight>
                          <a:srgbClr val="FFFF00"/>
                        </a:highlight>
                      </a:endParaRPr>
                    </a:p>
                  </a:txBody>
                  <a:tcPr marL="53147" marR="53147" marT="36000" marB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CA" sz="1100" b="1" dirty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Premium Payment Date</a:t>
                      </a:r>
                      <a:endParaRPr lang="en-US" dirty="0">
                        <a:highlight>
                          <a:srgbClr val="FFFF00"/>
                        </a:highlight>
                      </a:endParaRPr>
                    </a:p>
                  </a:txBody>
                  <a:tcPr marL="53147" marR="53147" marT="36000" marB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0957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100" b="1" dirty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First Payment</a:t>
                      </a:r>
                      <a:endParaRPr lang="en-US" sz="1100" b="1" dirty="0">
                        <a:solidFill>
                          <a:srgbClr val="000000"/>
                        </a:solidFill>
                        <a:highlight>
                          <a:srgbClr val="FFFF00"/>
                        </a:highligh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3147" marR="53147" marT="36000" marB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428091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lvl="0" indent="0" algn="l" defTabSz="60957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100" b="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Month Day, Year</a:t>
                      </a:r>
                      <a:endParaRPr lang="en-US" sz="1100" b="0" dirty="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3147" marR="53147" marT="36000" marB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0957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Month Day, Year</a:t>
                      </a:r>
                      <a:endParaRPr lang="en-US" sz="1100" b="0" dirty="0">
                        <a:solidFill>
                          <a:srgbClr val="000000"/>
                        </a:solidFill>
                        <a:highlight>
                          <a:srgbClr val="FFFF00"/>
                        </a:highligh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3147" marR="53147" marT="36000" marB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CA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Month Day, Year</a:t>
                      </a:r>
                      <a:endParaRPr lang="en-US" dirty="0">
                        <a:highlight>
                          <a:srgbClr val="FFFF00"/>
                        </a:highlight>
                      </a:endParaRPr>
                    </a:p>
                  </a:txBody>
                  <a:tcPr marL="53147" marR="53147" marT="36000" marB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CA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Month Day, Year</a:t>
                      </a:r>
                      <a:endParaRPr lang="en-US" dirty="0">
                        <a:highlight>
                          <a:srgbClr val="FFFF00"/>
                        </a:highlight>
                      </a:endParaRPr>
                    </a:p>
                  </a:txBody>
                  <a:tcPr marL="53147" marR="53147" marT="36000" marB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0957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Month Day, Year</a:t>
                      </a:r>
                      <a:endParaRPr lang="en-US" sz="1100" b="0" dirty="0">
                        <a:solidFill>
                          <a:srgbClr val="000000"/>
                        </a:solidFill>
                        <a:highlight>
                          <a:srgbClr val="FFFF00"/>
                        </a:highligh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3147" marR="53147" marT="36000" marB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3183032"/>
                  </a:ext>
                </a:extLst>
              </a:tr>
            </a:tbl>
          </a:graphicData>
        </a:graphic>
      </p:graphicFrame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43D6498-7E1A-2A58-6073-78346573F234}"/>
              </a:ext>
            </a:extLst>
          </p:cNvPr>
          <p:cNvSpPr txBox="1">
            <a:spLocks/>
          </p:cNvSpPr>
          <p:nvPr/>
        </p:nvSpPr>
        <p:spPr>
          <a:xfrm>
            <a:off x="359505" y="4935787"/>
            <a:ext cx="8666786" cy="521459"/>
          </a:xfrm>
          <a:prstGeom prst="rect">
            <a:avLst/>
          </a:prstGeom>
          <a:noFill/>
        </p:spPr>
        <p:txBody>
          <a:bodyPr vert="horz" lIns="0" tIns="45720" rIns="91440" bIns="45720" rtlCol="0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b="1" kern="1200" cap="all">
                <a:solidFill>
                  <a:schemeClr val="tx2"/>
                </a:solidFill>
                <a:latin typeface="Arial"/>
                <a:ea typeface="+mn-ea"/>
                <a:cs typeface="Arial"/>
              </a:defRPr>
            </a:lvl1pPr>
            <a:lvl2pPr marL="0" indent="0" algn="l" defTabSz="457200" rtl="0" eaLnBrk="1" latinLnBrk="0" hangingPunct="1">
              <a:spcBef>
                <a:spcPts val="900"/>
              </a:spcBef>
              <a:buFont typeface="Arial"/>
              <a:buNone/>
              <a:defRPr sz="1600" b="0" kern="1200">
                <a:solidFill>
                  <a:schemeClr val="tx2"/>
                </a:solidFill>
                <a:latin typeface="Arial"/>
                <a:ea typeface="+mn-ea"/>
                <a:cs typeface="Arial"/>
              </a:defRPr>
            </a:lvl2pPr>
            <a:lvl3pPr marL="173038" indent="-173038" algn="l" defTabSz="457200" rtl="0" eaLnBrk="1" latinLnBrk="0" hangingPunct="1">
              <a:spcBef>
                <a:spcPct val="20000"/>
              </a:spcBef>
              <a:buFont typeface="Arial"/>
              <a:buChar char="•"/>
              <a:tabLst/>
              <a:defRPr sz="1600" b="0" kern="1200">
                <a:solidFill>
                  <a:schemeClr val="tx2"/>
                </a:solidFill>
                <a:latin typeface="Arial"/>
                <a:ea typeface="+mn-ea"/>
                <a:cs typeface="Arial"/>
              </a:defRPr>
            </a:lvl3pPr>
            <a:lvl4pPr marL="344488" indent="-169863" algn="l" defTabSz="457200" rtl="0" eaLnBrk="1" latinLnBrk="0" hangingPunct="1">
              <a:spcBef>
                <a:spcPct val="20000"/>
              </a:spcBef>
              <a:buFont typeface="Arial"/>
              <a:buChar char="•"/>
              <a:tabLst/>
              <a:defRPr sz="1600" b="0" kern="1200">
                <a:solidFill>
                  <a:schemeClr val="tx2"/>
                </a:solidFill>
                <a:latin typeface="Arial"/>
                <a:ea typeface="+mn-ea"/>
                <a:cs typeface="Arial"/>
              </a:defRPr>
            </a:lvl4pPr>
            <a:lvl5pPr marL="512763" indent="-174625" algn="l" defTabSz="457200" rtl="0" eaLnBrk="1" latinLnBrk="0" hangingPunct="1">
              <a:spcBef>
                <a:spcPct val="20000"/>
              </a:spcBef>
              <a:buFont typeface="Arial"/>
              <a:buChar char="•"/>
              <a:tabLst/>
              <a:defRPr sz="1600" b="0" kern="1200">
                <a:solidFill>
                  <a:schemeClr val="tx2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b="0" i="1" cap="none" dirty="0">
                <a:solidFill>
                  <a:srgbClr val="FF0000"/>
                </a:solidFill>
              </a:rPr>
              <a:t>Binding quote use below</a:t>
            </a:r>
          </a:p>
          <a:p>
            <a:endParaRPr lang="en-US" sz="1000" b="0" i="1" cap="none" dirty="0">
              <a:solidFill>
                <a:srgbClr val="000000"/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64242DA-8180-F826-7CA0-4938B9061D11}"/>
              </a:ext>
            </a:extLst>
          </p:cNvPr>
          <p:cNvSpPr txBox="1">
            <a:spLocks/>
          </p:cNvSpPr>
          <p:nvPr/>
        </p:nvSpPr>
        <p:spPr>
          <a:xfrm>
            <a:off x="320676" y="5805177"/>
            <a:ext cx="8666786" cy="521459"/>
          </a:xfrm>
          <a:prstGeom prst="rect">
            <a:avLst/>
          </a:prstGeom>
          <a:noFill/>
        </p:spPr>
        <p:txBody>
          <a:bodyPr vert="horz" lIns="0" tIns="45720" rIns="91440" bIns="45720" rtlCol="0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b="1" kern="1200" cap="all">
                <a:solidFill>
                  <a:schemeClr val="tx2"/>
                </a:solidFill>
                <a:latin typeface="Arial"/>
                <a:ea typeface="+mn-ea"/>
                <a:cs typeface="Arial"/>
              </a:defRPr>
            </a:lvl1pPr>
            <a:lvl2pPr marL="0" indent="0" algn="l" defTabSz="457200" rtl="0" eaLnBrk="1" latinLnBrk="0" hangingPunct="1">
              <a:spcBef>
                <a:spcPts val="900"/>
              </a:spcBef>
              <a:buFont typeface="Arial"/>
              <a:buNone/>
              <a:defRPr sz="1600" b="0" kern="1200">
                <a:solidFill>
                  <a:schemeClr val="tx2"/>
                </a:solidFill>
                <a:latin typeface="Arial"/>
                <a:ea typeface="+mn-ea"/>
                <a:cs typeface="Arial"/>
              </a:defRPr>
            </a:lvl2pPr>
            <a:lvl3pPr marL="173038" indent="-173038" algn="l" defTabSz="457200" rtl="0" eaLnBrk="1" latinLnBrk="0" hangingPunct="1">
              <a:spcBef>
                <a:spcPct val="20000"/>
              </a:spcBef>
              <a:buFont typeface="Arial"/>
              <a:buChar char="•"/>
              <a:tabLst/>
              <a:defRPr sz="1600" b="0" kern="1200">
                <a:solidFill>
                  <a:schemeClr val="tx2"/>
                </a:solidFill>
                <a:latin typeface="Arial"/>
                <a:ea typeface="+mn-ea"/>
                <a:cs typeface="Arial"/>
              </a:defRPr>
            </a:lvl3pPr>
            <a:lvl4pPr marL="344488" indent="-169863" algn="l" defTabSz="457200" rtl="0" eaLnBrk="1" latinLnBrk="0" hangingPunct="1">
              <a:spcBef>
                <a:spcPct val="20000"/>
              </a:spcBef>
              <a:buFont typeface="Arial"/>
              <a:buChar char="•"/>
              <a:tabLst/>
              <a:defRPr sz="1600" b="0" kern="1200">
                <a:solidFill>
                  <a:schemeClr val="tx2"/>
                </a:solidFill>
                <a:latin typeface="Arial"/>
                <a:ea typeface="+mn-ea"/>
                <a:cs typeface="Arial"/>
              </a:defRPr>
            </a:lvl4pPr>
            <a:lvl5pPr marL="512763" indent="-174625" algn="l" defTabSz="457200" rtl="0" eaLnBrk="1" latinLnBrk="0" hangingPunct="1">
              <a:spcBef>
                <a:spcPct val="20000"/>
              </a:spcBef>
              <a:buFont typeface="Arial"/>
              <a:buChar char="•"/>
              <a:tabLst/>
              <a:defRPr sz="1600" b="0" kern="1200">
                <a:solidFill>
                  <a:schemeClr val="tx2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b="0" i="1" cap="none" dirty="0">
                <a:solidFill>
                  <a:srgbClr val="FF0000"/>
                </a:solidFill>
              </a:rPr>
              <a:t>Indicative quote use below</a:t>
            </a:r>
          </a:p>
          <a:p>
            <a:endParaRPr lang="en-US" sz="1000" b="0" i="1" cap="none" dirty="0">
              <a:solidFill>
                <a:srgbClr val="000000"/>
              </a:solidFill>
            </a:endParaRPr>
          </a:p>
        </p:txBody>
      </p:sp>
      <p:graphicFrame>
        <p:nvGraphicFramePr>
          <p:cNvPr id="9" name="Table 2">
            <a:extLst>
              <a:ext uri="{FF2B5EF4-FFF2-40B4-BE49-F238E27FC236}">
                <a16:creationId xmlns:a16="http://schemas.microsoft.com/office/drawing/2014/main" id="{1D0EC55D-B041-77B6-EC3F-DD16F338B9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8403689"/>
              </p:ext>
            </p:extLst>
          </p:nvPr>
        </p:nvGraphicFramePr>
        <p:xfrm>
          <a:off x="359505" y="6063495"/>
          <a:ext cx="8640000" cy="65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8000">
                  <a:extLst>
                    <a:ext uri="{9D8B030D-6E8A-4147-A177-3AD203B41FA5}">
                      <a16:colId xmlns:a16="http://schemas.microsoft.com/office/drawing/2014/main" val="3957953534"/>
                    </a:ext>
                  </a:extLst>
                </a:gridCol>
                <a:gridCol w="1728000">
                  <a:extLst>
                    <a:ext uri="{9D8B030D-6E8A-4147-A177-3AD203B41FA5}">
                      <a16:colId xmlns:a16="http://schemas.microsoft.com/office/drawing/2014/main" val="2377283282"/>
                    </a:ext>
                  </a:extLst>
                </a:gridCol>
                <a:gridCol w="1728000">
                  <a:extLst>
                    <a:ext uri="{9D8B030D-6E8A-4147-A177-3AD203B41FA5}">
                      <a16:colId xmlns:a16="http://schemas.microsoft.com/office/drawing/2014/main" val="3399533542"/>
                    </a:ext>
                  </a:extLst>
                </a:gridCol>
                <a:gridCol w="1728000">
                  <a:extLst>
                    <a:ext uri="{9D8B030D-6E8A-4147-A177-3AD203B41FA5}">
                      <a16:colId xmlns:a16="http://schemas.microsoft.com/office/drawing/2014/main" val="621581273"/>
                    </a:ext>
                  </a:extLst>
                </a:gridCol>
                <a:gridCol w="1728000">
                  <a:extLst>
                    <a:ext uri="{9D8B030D-6E8A-4147-A177-3AD203B41FA5}">
                      <a16:colId xmlns:a16="http://schemas.microsoft.com/office/drawing/2014/main" val="1463748828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lvl="0" indent="0" algn="l" defTabSz="60957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100" b="1" dirty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Bid Invitation</a:t>
                      </a:r>
                      <a:endParaRPr lang="en-US" sz="1100" b="1" dirty="0">
                        <a:solidFill>
                          <a:srgbClr val="000000"/>
                        </a:solidFill>
                        <a:highlight>
                          <a:srgbClr val="FFFF00"/>
                        </a:highligh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3147" marR="53147" marT="36000" marB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0957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100" b="1" dirty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Indicative Quote</a:t>
                      </a:r>
                      <a:endParaRPr lang="en-US" sz="1100" b="1" dirty="0">
                        <a:solidFill>
                          <a:srgbClr val="000000"/>
                        </a:solidFill>
                        <a:highlight>
                          <a:srgbClr val="FFFF00"/>
                        </a:highligh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3147" marR="53147" marT="36000" marB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CA" sz="1100" b="1" dirty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Binding Quote &amp; </a:t>
                      </a:r>
                      <a:br>
                        <a:rPr lang="en-CA" sz="1100" b="1" dirty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CA" sz="1100" b="1" dirty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Bid Acceptance</a:t>
                      </a:r>
                      <a:endParaRPr lang="en-US" dirty="0">
                        <a:highlight>
                          <a:srgbClr val="FFFF00"/>
                        </a:highlight>
                      </a:endParaRPr>
                    </a:p>
                  </a:txBody>
                  <a:tcPr marL="53147" marR="53147" marT="36000" marB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CA" sz="1100" b="1" dirty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Premium Payment Date</a:t>
                      </a:r>
                      <a:endParaRPr lang="en-US" dirty="0">
                        <a:highlight>
                          <a:srgbClr val="FFFF00"/>
                        </a:highlight>
                      </a:endParaRPr>
                    </a:p>
                  </a:txBody>
                  <a:tcPr marL="53147" marR="53147" marT="36000" marB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0957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100" b="1" dirty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First Payment</a:t>
                      </a:r>
                      <a:endParaRPr lang="en-US" sz="1100" b="1" dirty="0">
                        <a:solidFill>
                          <a:srgbClr val="000000"/>
                        </a:solidFill>
                        <a:highlight>
                          <a:srgbClr val="FFFF00"/>
                        </a:highligh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3147" marR="53147" marT="36000" marB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428091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lvl="0" indent="0" algn="l" defTabSz="60957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Month Day, Year</a:t>
                      </a:r>
                      <a:endParaRPr lang="en-US" sz="1100" b="0" dirty="0">
                        <a:solidFill>
                          <a:srgbClr val="000000"/>
                        </a:solidFill>
                        <a:highlight>
                          <a:srgbClr val="FFFF00"/>
                        </a:highligh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3147" marR="53147" marT="36000" marB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0957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Month Day, Year</a:t>
                      </a:r>
                      <a:endParaRPr lang="en-US" sz="1100" b="0" dirty="0">
                        <a:solidFill>
                          <a:srgbClr val="000000"/>
                        </a:solidFill>
                        <a:highlight>
                          <a:srgbClr val="FFFF00"/>
                        </a:highligh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3147" marR="53147" marT="36000" marB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CA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Month Day, Year</a:t>
                      </a:r>
                      <a:endParaRPr lang="en-US" dirty="0">
                        <a:highlight>
                          <a:srgbClr val="FFFF00"/>
                        </a:highlight>
                      </a:endParaRPr>
                    </a:p>
                  </a:txBody>
                  <a:tcPr marL="53147" marR="53147" marT="36000" marB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CA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Month Day, Year</a:t>
                      </a:r>
                      <a:endParaRPr lang="en-US" dirty="0">
                        <a:highlight>
                          <a:srgbClr val="FFFF00"/>
                        </a:highlight>
                      </a:endParaRPr>
                    </a:p>
                  </a:txBody>
                  <a:tcPr marL="53147" marR="53147" marT="36000" marB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0957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Month Day, Year</a:t>
                      </a:r>
                      <a:endParaRPr lang="en-US" sz="1100" b="0" dirty="0">
                        <a:solidFill>
                          <a:srgbClr val="000000"/>
                        </a:solidFill>
                        <a:highlight>
                          <a:srgbClr val="FFFF00"/>
                        </a:highligh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3147" marR="53147" marT="36000" marB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31830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556592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4">
            <a:extLst>
              <a:ext uri="{FF2B5EF4-FFF2-40B4-BE49-F238E27FC236}">
                <a16:creationId xmlns:a16="http://schemas.microsoft.com/office/drawing/2014/main" id="{53AD7E1C-2D77-4052-85DB-C4F6B0533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676" y="219456"/>
            <a:ext cx="8415337" cy="356347"/>
          </a:xfrm>
        </p:spPr>
        <p:txBody>
          <a:bodyPr>
            <a:normAutofit fontScale="90000"/>
          </a:bodyPr>
          <a:lstStyle/>
          <a:p>
            <a:r>
              <a:rPr lang="en-CA" dirty="0"/>
              <a:t>Overview of Return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C2271A5-139C-4979-8A32-617B2B8D52FB}"/>
              </a:ext>
            </a:extLst>
          </p:cNvPr>
          <p:cNvSpPr txBox="1">
            <a:spLocks/>
          </p:cNvSpPr>
          <p:nvPr/>
        </p:nvSpPr>
        <p:spPr>
          <a:xfrm>
            <a:off x="320675" y="712193"/>
            <a:ext cx="8133417" cy="473770"/>
          </a:xfrm>
          <a:prstGeom prst="rect">
            <a:avLst/>
          </a:prstGeom>
          <a:solidFill>
            <a:sysClr val="window" lastClr="FFFFFF"/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b="1" kern="1200" cap="all">
                <a:solidFill>
                  <a:schemeClr val="tx2"/>
                </a:solidFill>
                <a:latin typeface="Arial"/>
                <a:ea typeface="+mn-ea"/>
                <a:cs typeface="Arial"/>
              </a:defRPr>
            </a:lvl1pPr>
            <a:lvl2pPr marL="0" indent="0" algn="l" defTabSz="457200" rtl="0" eaLnBrk="1" latinLnBrk="0" hangingPunct="1">
              <a:spcBef>
                <a:spcPts val="900"/>
              </a:spcBef>
              <a:buFont typeface="Arial"/>
              <a:buNone/>
              <a:defRPr sz="1600" b="0" kern="1200">
                <a:solidFill>
                  <a:schemeClr val="tx2"/>
                </a:solidFill>
                <a:latin typeface="Arial"/>
                <a:ea typeface="+mn-ea"/>
                <a:cs typeface="Arial"/>
              </a:defRPr>
            </a:lvl2pPr>
            <a:lvl3pPr marL="173038" indent="-173038" algn="l" defTabSz="457200" rtl="0" eaLnBrk="1" latinLnBrk="0" hangingPunct="1">
              <a:spcBef>
                <a:spcPct val="20000"/>
              </a:spcBef>
              <a:buFont typeface="Arial"/>
              <a:buChar char="•"/>
              <a:tabLst/>
              <a:defRPr sz="1600" b="0" kern="1200">
                <a:solidFill>
                  <a:schemeClr val="tx2"/>
                </a:solidFill>
                <a:latin typeface="Arial"/>
                <a:ea typeface="+mn-ea"/>
                <a:cs typeface="Arial"/>
              </a:defRPr>
            </a:lvl3pPr>
            <a:lvl4pPr marL="344488" indent="-169863" algn="l" defTabSz="457200" rtl="0" eaLnBrk="1" latinLnBrk="0" hangingPunct="1">
              <a:spcBef>
                <a:spcPct val="20000"/>
              </a:spcBef>
              <a:buFont typeface="Arial"/>
              <a:buChar char="•"/>
              <a:tabLst/>
              <a:defRPr sz="1600" b="0" kern="1200">
                <a:solidFill>
                  <a:schemeClr val="tx2"/>
                </a:solidFill>
                <a:latin typeface="Arial"/>
                <a:ea typeface="+mn-ea"/>
                <a:cs typeface="Arial"/>
              </a:defRPr>
            </a:lvl4pPr>
            <a:lvl5pPr marL="512763" indent="-174625" algn="l" defTabSz="457200" rtl="0" eaLnBrk="1" latinLnBrk="0" hangingPunct="1">
              <a:spcBef>
                <a:spcPct val="20000"/>
              </a:spcBef>
              <a:buFont typeface="Arial"/>
              <a:buChar char="•"/>
              <a:tabLst/>
              <a:defRPr sz="1600" b="0" kern="1200">
                <a:solidFill>
                  <a:schemeClr val="tx2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algn="l" defTabSz="914293" rtl="0" eaLnBrk="1" fontAlgn="auto" latinLnBrk="0" hangingPunct="1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At inception and based on a LICAT ratio of 130%, the Business Case returns are summarized below:</a:t>
            </a:r>
          </a:p>
          <a:p>
            <a:pPr marL="0" marR="0" lvl="0" indent="0" algn="l" defTabSz="914293" rtl="0" eaLnBrk="1" fontAlgn="auto" latinLnBrk="0" hangingPunct="1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200" b="1" i="0" u="none" strike="noStrike" kern="1200" cap="all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4CC0E594-28B0-B91E-7F64-ED0A8EF522C0}"/>
              </a:ext>
            </a:extLst>
          </p:cNvPr>
          <p:cNvSpPr txBox="1">
            <a:spLocks/>
          </p:cNvSpPr>
          <p:nvPr/>
        </p:nvSpPr>
        <p:spPr>
          <a:xfrm>
            <a:off x="320676" y="6136314"/>
            <a:ext cx="8666786" cy="521459"/>
          </a:xfrm>
          <a:prstGeom prst="rect">
            <a:avLst/>
          </a:prstGeom>
          <a:noFill/>
        </p:spPr>
        <p:txBody>
          <a:bodyPr vert="horz" lIns="0" tIns="45720" rIns="91440" bIns="45720" rtlCol="0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b="1" kern="1200" cap="all">
                <a:solidFill>
                  <a:schemeClr val="tx2"/>
                </a:solidFill>
                <a:latin typeface="Arial"/>
                <a:ea typeface="+mn-ea"/>
                <a:cs typeface="Arial"/>
              </a:defRPr>
            </a:lvl1pPr>
            <a:lvl2pPr marL="0" indent="0" algn="l" defTabSz="457200" rtl="0" eaLnBrk="1" latinLnBrk="0" hangingPunct="1">
              <a:spcBef>
                <a:spcPts val="900"/>
              </a:spcBef>
              <a:buFont typeface="Arial"/>
              <a:buNone/>
              <a:defRPr sz="1600" b="0" kern="1200">
                <a:solidFill>
                  <a:schemeClr val="tx2"/>
                </a:solidFill>
                <a:latin typeface="Arial"/>
                <a:ea typeface="+mn-ea"/>
                <a:cs typeface="Arial"/>
              </a:defRPr>
            </a:lvl2pPr>
            <a:lvl3pPr marL="173038" indent="-173038" algn="l" defTabSz="457200" rtl="0" eaLnBrk="1" latinLnBrk="0" hangingPunct="1">
              <a:spcBef>
                <a:spcPct val="20000"/>
              </a:spcBef>
              <a:buFont typeface="Arial"/>
              <a:buChar char="•"/>
              <a:tabLst/>
              <a:defRPr sz="1600" b="0" kern="1200">
                <a:solidFill>
                  <a:schemeClr val="tx2"/>
                </a:solidFill>
                <a:latin typeface="Arial"/>
                <a:ea typeface="+mn-ea"/>
                <a:cs typeface="Arial"/>
              </a:defRPr>
            </a:lvl3pPr>
            <a:lvl4pPr marL="344488" indent="-169863" algn="l" defTabSz="457200" rtl="0" eaLnBrk="1" latinLnBrk="0" hangingPunct="1">
              <a:spcBef>
                <a:spcPct val="20000"/>
              </a:spcBef>
              <a:buFont typeface="Arial"/>
              <a:buChar char="•"/>
              <a:tabLst/>
              <a:defRPr sz="1600" b="0" kern="1200">
                <a:solidFill>
                  <a:schemeClr val="tx2"/>
                </a:solidFill>
                <a:latin typeface="Arial"/>
                <a:ea typeface="+mn-ea"/>
                <a:cs typeface="Arial"/>
              </a:defRPr>
            </a:lvl4pPr>
            <a:lvl5pPr marL="512763" indent="-174625" algn="l" defTabSz="457200" rtl="0" eaLnBrk="1" latinLnBrk="0" hangingPunct="1">
              <a:spcBef>
                <a:spcPct val="20000"/>
              </a:spcBef>
              <a:buFont typeface="Arial"/>
              <a:buChar char="•"/>
              <a:tabLst/>
              <a:defRPr sz="1600" b="0" kern="1200">
                <a:solidFill>
                  <a:schemeClr val="tx2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b="0" i="1" cap="none" dirty="0">
                <a:solidFill>
                  <a:srgbClr val="000000"/>
                </a:solidFill>
              </a:rPr>
              <a:t>Notes:</a:t>
            </a:r>
          </a:p>
          <a:p>
            <a:r>
              <a:rPr lang="en-US" sz="1000" b="0" i="1" cap="none" dirty="0">
                <a:solidFill>
                  <a:srgbClr val="000000"/>
                </a:solidFill>
              </a:rPr>
              <a:t>Results are based as of market conditions on </a:t>
            </a:r>
            <a:r>
              <a:rPr lang="en-US" sz="1000" b="0" i="1" cap="none" dirty="0">
                <a:solidFill>
                  <a:srgbClr val="FF0000"/>
                </a:solidFill>
              </a:rPr>
              <a:t>dd Month Year</a:t>
            </a:r>
          </a:p>
          <a:p>
            <a:r>
              <a:rPr lang="en-US" sz="1000" b="0" i="1" cap="none" dirty="0">
                <a:solidFill>
                  <a:srgbClr val="000000"/>
                </a:solidFill>
              </a:rPr>
              <a:t>Net yields </a:t>
            </a:r>
            <a:r>
              <a:rPr lang="en-US" sz="1000" b="0" i="1" cap="none">
                <a:solidFill>
                  <a:srgbClr val="000000"/>
                </a:solidFill>
              </a:rPr>
              <a:t>and spreads </a:t>
            </a:r>
            <a:r>
              <a:rPr lang="en-US" sz="1000" b="0" i="1" cap="none" dirty="0">
                <a:solidFill>
                  <a:srgbClr val="000000"/>
                </a:solidFill>
              </a:rPr>
              <a:t>earned are calculated at full ramp-up under Business Case</a:t>
            </a:r>
          </a:p>
          <a:p>
            <a:endParaRPr lang="en-US" sz="1000" b="0" i="1" cap="none" dirty="0">
              <a:solidFill>
                <a:srgbClr val="0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3F4757-515E-FE98-27E8-0FDA18E37EB6}"/>
              </a:ext>
            </a:extLst>
          </p:cNvPr>
          <p:cNvSpPr txBox="1">
            <a:spLocks/>
          </p:cNvSpPr>
          <p:nvPr/>
        </p:nvSpPr>
        <p:spPr>
          <a:xfrm>
            <a:off x="274211" y="4020819"/>
            <a:ext cx="8759714" cy="2188876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b="1" kern="1200" cap="all">
                <a:solidFill>
                  <a:schemeClr val="tx2"/>
                </a:solidFill>
                <a:latin typeface="Arial"/>
                <a:ea typeface="+mn-ea"/>
                <a:cs typeface="Arial"/>
              </a:defRPr>
            </a:lvl1pPr>
            <a:lvl2pPr marL="0" indent="0" algn="l" defTabSz="457200" rtl="0" eaLnBrk="1" latinLnBrk="0" hangingPunct="1">
              <a:spcBef>
                <a:spcPts val="900"/>
              </a:spcBef>
              <a:buFont typeface="Arial"/>
              <a:buNone/>
              <a:defRPr sz="1600" b="0" kern="1200">
                <a:solidFill>
                  <a:schemeClr val="tx2"/>
                </a:solidFill>
                <a:latin typeface="Arial"/>
                <a:ea typeface="+mn-ea"/>
                <a:cs typeface="Arial"/>
              </a:defRPr>
            </a:lvl2pPr>
            <a:lvl3pPr marL="173038" indent="-173038" algn="l" defTabSz="457200" rtl="0" eaLnBrk="1" latinLnBrk="0" hangingPunct="1">
              <a:spcBef>
                <a:spcPct val="20000"/>
              </a:spcBef>
              <a:buFont typeface="Arial"/>
              <a:buChar char="•"/>
              <a:tabLst/>
              <a:defRPr sz="1600" b="0" kern="1200">
                <a:solidFill>
                  <a:schemeClr val="tx2"/>
                </a:solidFill>
                <a:latin typeface="Arial"/>
                <a:ea typeface="+mn-ea"/>
                <a:cs typeface="Arial"/>
              </a:defRPr>
            </a:lvl3pPr>
            <a:lvl4pPr marL="344488" indent="-169863" algn="l" defTabSz="457200" rtl="0" eaLnBrk="1" latinLnBrk="0" hangingPunct="1">
              <a:spcBef>
                <a:spcPct val="20000"/>
              </a:spcBef>
              <a:buFont typeface="Arial"/>
              <a:buChar char="•"/>
              <a:tabLst/>
              <a:defRPr sz="1600" b="0" kern="1200">
                <a:solidFill>
                  <a:schemeClr val="tx2"/>
                </a:solidFill>
                <a:latin typeface="Arial"/>
                <a:ea typeface="+mn-ea"/>
                <a:cs typeface="Arial"/>
              </a:defRPr>
            </a:lvl4pPr>
            <a:lvl5pPr marL="512763" indent="-174625" algn="l" defTabSz="457200" rtl="0" eaLnBrk="1" latinLnBrk="0" hangingPunct="1">
              <a:spcBef>
                <a:spcPct val="20000"/>
              </a:spcBef>
              <a:buFont typeface="Arial"/>
              <a:buChar char="•"/>
              <a:tabLst/>
              <a:defRPr sz="1600" b="0" kern="1200">
                <a:solidFill>
                  <a:schemeClr val="tx2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cap="none" dirty="0">
                <a:solidFill>
                  <a:srgbClr val="000000"/>
                </a:solidFill>
              </a:rPr>
              <a:t>Additional Commentary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b="0" cap="none" dirty="0">
                <a:solidFill>
                  <a:srgbClr val="000000"/>
                </a:solidFill>
              </a:rPr>
              <a:t>BAC currently has approximately </a:t>
            </a:r>
            <a:r>
              <a:rPr lang="en-US" sz="1200" b="0" cap="none" dirty="0">
                <a:solidFill>
                  <a:srgbClr val="FF0000"/>
                </a:solidFill>
              </a:rPr>
              <a:t>$</a:t>
            </a:r>
            <a:r>
              <a:rPr lang="en-US" sz="1200" b="0" cap="none" dirty="0" err="1">
                <a:solidFill>
                  <a:srgbClr val="FF0000"/>
                </a:solidFill>
              </a:rPr>
              <a:t>xxM</a:t>
            </a:r>
            <a:r>
              <a:rPr lang="en-US" sz="1200" b="0" cap="none" dirty="0">
                <a:solidFill>
                  <a:srgbClr val="000000"/>
                </a:solidFill>
              </a:rPr>
              <a:t> in excess capital available. If BAC were to be awarded this liability at its minimum bid, </a:t>
            </a:r>
            <a:r>
              <a:rPr lang="en-US" sz="1200" b="0" cap="none" dirty="0">
                <a:solidFill>
                  <a:srgbClr val="000000"/>
                </a:solidFill>
                <a:highlight>
                  <a:srgbClr val="FFFF00"/>
                </a:highlight>
              </a:rPr>
              <a:t>[no additional capital would be necessary.][an injection of additional capital would be required]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b="0" cap="none" dirty="0">
                <a:solidFill>
                  <a:srgbClr val="000000"/>
                </a:solidFill>
                <a:highlight>
                  <a:srgbClr val="FFFF00"/>
                </a:highlight>
              </a:rPr>
              <a:t>[Pricing is expected to be more competitive than BAC’s minimum bid.]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b="0" cap="none" dirty="0">
              <a:solidFill>
                <a:srgbClr val="000000"/>
              </a:solidFill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2C9F11E-3E65-E1FD-6348-95F744EFAD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3974649"/>
              </p:ext>
            </p:extLst>
          </p:nvPr>
        </p:nvGraphicFramePr>
        <p:xfrm>
          <a:off x="320676" y="2494163"/>
          <a:ext cx="6912000" cy="1213668"/>
        </p:xfrm>
        <a:graphic>
          <a:graphicData uri="http://schemas.openxmlformats.org/drawingml/2006/table">
            <a:tbl>
              <a:tblPr firstRow="1" bandRow="1"/>
              <a:tblGrid>
                <a:gridCol w="1548000">
                  <a:extLst>
                    <a:ext uri="{9D8B030D-6E8A-4147-A177-3AD203B41FA5}">
                      <a16:colId xmlns:a16="http://schemas.microsoft.com/office/drawing/2014/main" val="851147793"/>
                    </a:ext>
                  </a:extLst>
                </a:gridCol>
                <a:gridCol w="756000">
                  <a:extLst>
                    <a:ext uri="{9D8B030D-6E8A-4147-A177-3AD203B41FA5}">
                      <a16:colId xmlns:a16="http://schemas.microsoft.com/office/drawing/2014/main" val="3038940563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3326725403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173155950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911795132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3623500834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algn="l"/>
                      <a:r>
                        <a:rPr lang="en-CA" sz="1200" b="1" u="sng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Spread Analysis</a:t>
                      </a:r>
                      <a:endParaRPr lang="en-US" sz="1200" b="1" u="sng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B="468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B="468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B="468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B="468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B="468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B="468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2750189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Target price</a:t>
                      </a:r>
                    </a:p>
                  </a:txBody>
                  <a:tcPr marL="36000" marR="36000" marB="468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>
                      <a:lvl1pPr marL="0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146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293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440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586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5733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2879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026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172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05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Cost of Funds</a:t>
                      </a:r>
                    </a:p>
                  </a:txBody>
                  <a:tcPr marL="36000" marR="36000" marB="468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>
                      <a:lvl1pPr marL="0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146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293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440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586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5733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2879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026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172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CA" sz="105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Net Yield</a:t>
                      </a:r>
                      <a:br>
                        <a:rPr lang="en-CA" sz="105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CA" sz="105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(Base Case)</a:t>
                      </a:r>
                      <a:endParaRPr lang="en-US" sz="105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B="468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>
                      <a:lvl1pPr marL="0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146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293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440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586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5733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2879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026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172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CA" sz="105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Earned Spread</a:t>
                      </a:r>
                      <a:br>
                        <a:rPr lang="en-CA" sz="105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CA" sz="105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(Base Case)</a:t>
                      </a:r>
                      <a:endParaRPr lang="en-US" sz="105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B="468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>
                      <a:lvl1pPr marL="0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146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293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440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586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5733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2879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026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172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CA" sz="105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Net Yield</a:t>
                      </a:r>
                      <a:br>
                        <a:rPr lang="en-CA" sz="105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CA" sz="105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(Business Case)</a:t>
                      </a:r>
                      <a:endParaRPr lang="en-US" sz="105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B="468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05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Earned Spread</a:t>
                      </a:r>
                      <a:br>
                        <a:rPr lang="en-CA" sz="105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CA" sz="105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(Business Case)</a:t>
                      </a:r>
                      <a:endParaRPr lang="en-US" sz="105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B="468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9520954"/>
                  </a:ext>
                </a:extLst>
              </a:tr>
              <a:tr h="262854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Expected Clearing Price</a:t>
                      </a:r>
                    </a:p>
                  </a:txBody>
                  <a:tcPr marL="36000" marR="36000" marB="468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146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293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440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586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5733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2879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026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172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CA" sz="1100" dirty="0" err="1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xx.x</a:t>
                      </a:r>
                      <a:r>
                        <a:rPr lang="en-CA" sz="11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%</a:t>
                      </a:r>
                      <a:endParaRPr lang="en-US" sz="110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146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293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440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586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5733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2879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026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172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CA" sz="1100" dirty="0" err="1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xx.x</a:t>
                      </a:r>
                      <a:r>
                        <a:rPr lang="en-CA" sz="11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%</a:t>
                      </a:r>
                      <a:endParaRPr lang="en-US" sz="110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146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293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440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586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5733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2879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026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172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CA" sz="105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xx bps</a:t>
                      </a:r>
                      <a:endParaRPr lang="en-US" sz="105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B="468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146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293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440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586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5733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2879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026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172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CA" sz="1100" dirty="0" err="1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xx.x</a:t>
                      </a:r>
                      <a:r>
                        <a:rPr lang="en-CA" sz="11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%</a:t>
                      </a:r>
                      <a:endParaRPr lang="en-US" sz="110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05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xx bps</a:t>
                      </a:r>
                      <a:endParaRPr lang="en-US" sz="105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B="468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7927446"/>
                  </a:ext>
                </a:extLst>
              </a:tr>
              <a:tr h="262854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BAC Minimum Bid</a:t>
                      </a:r>
                    </a:p>
                  </a:txBody>
                  <a:tcPr marL="36000" marR="36000" marB="468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146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293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440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586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5733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2879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026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172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CA" sz="1100" dirty="0" err="1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xx.x</a:t>
                      </a:r>
                      <a:r>
                        <a:rPr lang="en-CA" sz="11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%</a:t>
                      </a:r>
                      <a:endParaRPr lang="en-US" sz="110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146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293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440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586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5733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2879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026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172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CA" sz="1100" dirty="0" err="1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xx.x</a:t>
                      </a:r>
                      <a:r>
                        <a:rPr lang="en-CA" sz="11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%</a:t>
                      </a:r>
                      <a:endParaRPr lang="en-US" sz="110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146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293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440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586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5733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2879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026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172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CA" sz="105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xx bps</a:t>
                      </a:r>
                      <a:endParaRPr lang="en-US" sz="105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B="468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146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293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440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586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5733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2879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026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172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CA" sz="1100" dirty="0" err="1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xx.x</a:t>
                      </a:r>
                      <a:r>
                        <a:rPr lang="en-CA" sz="11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%</a:t>
                      </a:r>
                      <a:endParaRPr lang="en-US" sz="110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095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05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xx bps</a:t>
                      </a:r>
                      <a:endParaRPr lang="en-US" sz="105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B="468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9743354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B5000D4-242F-3E01-D41E-D25A5F7E17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8303505"/>
              </p:ext>
            </p:extLst>
          </p:nvPr>
        </p:nvGraphicFramePr>
        <p:xfrm>
          <a:off x="320675" y="997145"/>
          <a:ext cx="8676000" cy="1201122"/>
        </p:xfrm>
        <a:graphic>
          <a:graphicData uri="http://schemas.openxmlformats.org/drawingml/2006/table">
            <a:tbl>
              <a:tblPr firstRow="1" bandRow="1"/>
              <a:tblGrid>
                <a:gridCol w="1548000">
                  <a:extLst>
                    <a:ext uri="{9D8B030D-6E8A-4147-A177-3AD203B41FA5}">
                      <a16:colId xmlns:a16="http://schemas.microsoft.com/office/drawing/2014/main" val="85114779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3038940563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332672540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173155950"/>
                    </a:ext>
                  </a:extLst>
                </a:gridCol>
                <a:gridCol w="684000">
                  <a:extLst>
                    <a:ext uri="{9D8B030D-6E8A-4147-A177-3AD203B41FA5}">
                      <a16:colId xmlns:a16="http://schemas.microsoft.com/office/drawing/2014/main" val="91179513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623500834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3735946573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293894021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926683718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2055244905"/>
                    </a:ext>
                  </a:extLst>
                </a:gridCol>
                <a:gridCol w="684000">
                  <a:extLst>
                    <a:ext uri="{9D8B030D-6E8A-4147-A177-3AD203B41FA5}">
                      <a16:colId xmlns:a16="http://schemas.microsoft.com/office/drawing/2014/main" val="601744981"/>
                    </a:ext>
                  </a:extLst>
                </a:gridCol>
              </a:tblGrid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Target price</a:t>
                      </a:r>
                    </a:p>
                  </a:txBody>
                  <a:tcPr marL="36000" marR="36000" marB="468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>
                      <a:lvl1pPr marL="0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146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293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440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586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5733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2879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026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172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05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</a:t>
                      </a:r>
                    </a:p>
                    <a:p>
                      <a:pPr algn="ctr"/>
                      <a:r>
                        <a:rPr lang="en-US" sz="105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Capital</a:t>
                      </a:r>
                    </a:p>
                  </a:txBody>
                  <a:tcPr marL="36000" marR="36000" marB="468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>
                      <a:lvl1pPr marL="0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146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293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440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586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5733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2879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026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172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05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r>
                        <a:rPr lang="en-US" sz="1050" baseline="300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</a:t>
                      </a:r>
                      <a:r>
                        <a:rPr lang="en-US" sz="105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year profit/(loss)</a:t>
                      </a:r>
                    </a:p>
                  </a:txBody>
                  <a:tcPr marL="36000" marR="36000" marB="468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>
                      <a:lvl1pPr marL="0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146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293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440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586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5733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2879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026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172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05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BAM Capital</a:t>
                      </a:r>
                    </a:p>
                  </a:txBody>
                  <a:tcPr marL="36000" marR="36000" marB="468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>
                      <a:lvl1pPr marL="0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146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293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440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586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5733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2879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026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172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05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BAC Premium</a:t>
                      </a:r>
                    </a:p>
                  </a:txBody>
                  <a:tcPr marL="36000" marR="36000" marB="468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05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Asset Leverage</a:t>
                      </a:r>
                      <a:endParaRPr lang="en-US" sz="105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B="468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05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IRR</a:t>
                      </a:r>
                    </a:p>
                    <a:p>
                      <a:pPr algn="ctr"/>
                      <a:r>
                        <a:rPr lang="en-CA" sz="1050" b="1" i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(Base Case)</a:t>
                      </a:r>
                      <a:endParaRPr lang="en-US" sz="1050" b="1" i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B="468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>
                      <a:lvl1pPr marL="0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146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293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440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586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5733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2879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026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172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05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IRR</a:t>
                      </a:r>
                    </a:p>
                    <a:p>
                      <a:pPr algn="ctr"/>
                      <a:r>
                        <a:rPr lang="en-US" sz="1050" b="1" i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(Business Case)</a:t>
                      </a:r>
                    </a:p>
                  </a:txBody>
                  <a:tcPr marL="36000" marR="36000" marB="468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>
                      <a:lvl1pPr marL="0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146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293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440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586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5733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2879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026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172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050" i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MOC</a:t>
                      </a:r>
                    </a:p>
                  </a:txBody>
                  <a:tcPr marL="36000" marR="36000" marB="468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>
                      <a:lvl1pPr marL="0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146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293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440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586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5733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2879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026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172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05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Cost of Funds</a:t>
                      </a:r>
                    </a:p>
                  </a:txBody>
                  <a:tcPr marL="36000" marR="36000" marB="468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>
                      <a:lvl1pPr marL="0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146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293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440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586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5733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2879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026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172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05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Initial Reserves</a:t>
                      </a:r>
                    </a:p>
                  </a:txBody>
                  <a:tcPr marL="36000" marR="36000" marB="468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9520954"/>
                  </a:ext>
                </a:extLst>
              </a:tr>
              <a:tr h="262854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Preliminary Bid</a:t>
                      </a:r>
                    </a:p>
                  </a:txBody>
                  <a:tcPr marL="36000" marR="36000" marB="468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146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293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440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586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5733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2879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026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172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CA" sz="11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</a:t>
                      </a:r>
                      <a:r>
                        <a:rPr lang="en-CA" sz="1100" dirty="0" err="1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y.yM</a:t>
                      </a:r>
                      <a:endParaRPr lang="en-US" sz="110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146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293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440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586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5733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2879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026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172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CA" sz="11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</a:t>
                      </a:r>
                      <a:r>
                        <a:rPr lang="en-CA" sz="1100" dirty="0" err="1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x.xM</a:t>
                      </a:r>
                      <a:endParaRPr lang="en-US" sz="110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146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293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440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586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5733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2879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026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172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CA" sz="11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</a:t>
                      </a:r>
                      <a:r>
                        <a:rPr lang="en-CA" sz="1100" dirty="0" err="1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x.xM</a:t>
                      </a:r>
                      <a:endParaRPr lang="en-US" sz="110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146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293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440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586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5733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2879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026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172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CA" sz="11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</a:t>
                      </a:r>
                      <a:r>
                        <a:rPr lang="en-CA" sz="1100" dirty="0" err="1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x.xM</a:t>
                      </a:r>
                      <a:endParaRPr lang="en-US" sz="110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#x</a:t>
                      </a:r>
                      <a:endParaRPr lang="en-US" sz="110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146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293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440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586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5733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2879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026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172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CA" sz="1100" dirty="0" err="1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xx.x</a:t>
                      </a:r>
                      <a:r>
                        <a:rPr lang="en-CA" sz="11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%</a:t>
                      </a:r>
                      <a:endParaRPr lang="en-US" sz="110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146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293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440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586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5733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2879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026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172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CA" sz="1100" dirty="0" err="1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xx.x</a:t>
                      </a:r>
                      <a:r>
                        <a:rPr lang="en-CA" sz="11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%</a:t>
                      </a:r>
                      <a:endParaRPr lang="en-US" sz="110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146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293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440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586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5733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2879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026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172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CA" sz="1100" dirty="0" err="1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x.xx</a:t>
                      </a:r>
                      <a:endParaRPr lang="en-US" sz="110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146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293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440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586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5733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2879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026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172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CA" sz="1100" dirty="0" err="1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x.xx</a:t>
                      </a:r>
                      <a:r>
                        <a:rPr lang="en-CA" sz="11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%</a:t>
                      </a:r>
                      <a:endParaRPr lang="en-US" sz="110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146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293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440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586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5733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2879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026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172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CA" sz="11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</a:t>
                      </a:r>
                      <a:r>
                        <a:rPr lang="en-CA" sz="1100" dirty="0" err="1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y.yM</a:t>
                      </a:r>
                      <a:endParaRPr lang="en-US" sz="110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6129037"/>
                  </a:ext>
                </a:extLst>
              </a:tr>
              <a:tr h="262854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Expected Clearing Price</a:t>
                      </a:r>
                    </a:p>
                  </a:txBody>
                  <a:tcPr marL="36000" marR="36000" marB="468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146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293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440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586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5733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2879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026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172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CA" sz="11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</a:t>
                      </a:r>
                      <a:r>
                        <a:rPr lang="en-CA" sz="1100" dirty="0" err="1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y.yM</a:t>
                      </a:r>
                      <a:endParaRPr lang="en-US" sz="110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146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293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440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586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5733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2879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026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172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CA" sz="11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</a:t>
                      </a:r>
                      <a:r>
                        <a:rPr lang="en-CA" sz="1100" dirty="0" err="1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x.xM</a:t>
                      </a:r>
                      <a:endParaRPr lang="en-US" sz="110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146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293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440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586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5733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2879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026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172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CA" sz="11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</a:t>
                      </a:r>
                      <a:r>
                        <a:rPr lang="en-CA" sz="1100" dirty="0" err="1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x.xM</a:t>
                      </a:r>
                      <a:endParaRPr lang="en-US" sz="110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146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293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440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586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5733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2879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026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172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CA" sz="11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</a:t>
                      </a:r>
                      <a:r>
                        <a:rPr lang="en-CA" sz="1100" dirty="0" err="1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x.xM</a:t>
                      </a:r>
                      <a:endParaRPr lang="en-US" sz="110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#x</a:t>
                      </a:r>
                      <a:endParaRPr lang="en-US" sz="110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146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293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440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586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5733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2879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026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172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CA" sz="1100" dirty="0" err="1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xx.x</a:t>
                      </a:r>
                      <a:r>
                        <a:rPr lang="en-CA" sz="11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%</a:t>
                      </a:r>
                      <a:endParaRPr lang="en-US" sz="110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146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293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440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586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5733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2879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026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172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CA" sz="1100" dirty="0" err="1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xx.x</a:t>
                      </a:r>
                      <a:r>
                        <a:rPr lang="en-CA" sz="11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%</a:t>
                      </a:r>
                      <a:endParaRPr lang="en-US" sz="110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146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293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440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586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5733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2879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026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172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CA" sz="1100" dirty="0" err="1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x.xx</a:t>
                      </a:r>
                      <a:endParaRPr lang="en-US" sz="110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146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293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440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586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5733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2879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026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172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CA" sz="1100" dirty="0" err="1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x.xx</a:t>
                      </a:r>
                      <a:r>
                        <a:rPr lang="en-CA" sz="11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%</a:t>
                      </a:r>
                      <a:endParaRPr lang="en-US" sz="110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146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293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440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586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5733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2879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026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172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CA" sz="11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</a:t>
                      </a:r>
                      <a:r>
                        <a:rPr lang="en-CA" sz="1100" dirty="0" err="1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y.yM</a:t>
                      </a:r>
                      <a:endParaRPr lang="en-US" sz="110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7927446"/>
                  </a:ext>
                </a:extLst>
              </a:tr>
              <a:tr h="262854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BAC Minimum Bid</a:t>
                      </a:r>
                    </a:p>
                  </a:txBody>
                  <a:tcPr marL="36000" marR="36000" marB="468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146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293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440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586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5733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2879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026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172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CA" sz="11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</a:t>
                      </a:r>
                      <a:r>
                        <a:rPr lang="en-CA" sz="1100" dirty="0" err="1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y.yM</a:t>
                      </a:r>
                      <a:endParaRPr lang="en-US" sz="110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146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293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440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586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5733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2879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026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172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CA" sz="11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</a:t>
                      </a:r>
                      <a:r>
                        <a:rPr lang="en-CA" sz="1100" dirty="0" err="1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x.xM</a:t>
                      </a:r>
                      <a:endParaRPr lang="en-US" sz="110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146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293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440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586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5733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2879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026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172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CA" sz="11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</a:t>
                      </a:r>
                      <a:r>
                        <a:rPr lang="en-CA" sz="1100" dirty="0" err="1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x.xM</a:t>
                      </a:r>
                      <a:endParaRPr lang="en-US" sz="110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146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293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440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586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5733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2879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026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172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CA" sz="11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</a:t>
                      </a:r>
                      <a:r>
                        <a:rPr lang="en-CA" sz="1100" dirty="0" err="1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x.xM</a:t>
                      </a:r>
                      <a:endParaRPr lang="en-US" sz="110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#x</a:t>
                      </a:r>
                      <a:endParaRPr lang="en-US" sz="110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146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293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440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586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5733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2879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026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172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CA" sz="1100" dirty="0" err="1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xx.x</a:t>
                      </a:r>
                      <a:r>
                        <a:rPr lang="en-CA" sz="11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%</a:t>
                      </a:r>
                      <a:endParaRPr lang="en-US" sz="110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146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293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440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586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5733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2879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026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172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CA" sz="1100" dirty="0" err="1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xx.x</a:t>
                      </a:r>
                      <a:r>
                        <a:rPr lang="en-CA" sz="11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%</a:t>
                      </a:r>
                      <a:endParaRPr lang="en-US" sz="110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146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293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440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586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5733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2879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026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172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CA" sz="1100" dirty="0" err="1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x.xx</a:t>
                      </a:r>
                      <a:endParaRPr lang="en-US" sz="110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146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293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440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586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5733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2879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026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172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CA" sz="1100" dirty="0" err="1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x.xx</a:t>
                      </a:r>
                      <a:r>
                        <a:rPr lang="en-CA" sz="11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%</a:t>
                      </a:r>
                      <a:endParaRPr lang="en-US" sz="110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146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293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440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586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5733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2879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026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172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CA" sz="11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</a:t>
                      </a:r>
                      <a:r>
                        <a:rPr lang="en-CA" sz="1100" dirty="0" err="1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y.yM</a:t>
                      </a:r>
                      <a:endParaRPr lang="en-US" sz="110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9743354"/>
                  </a:ext>
                </a:extLst>
              </a:tr>
            </a:tbl>
          </a:graphicData>
        </a:graphic>
      </p:graphicFrame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2AC40AF9-47D6-2D25-903D-1235D0045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94336" y="6356352"/>
            <a:ext cx="490159" cy="365125"/>
          </a:xfrm>
        </p:spPr>
        <p:txBody>
          <a:bodyPr/>
          <a:lstStyle/>
          <a:p>
            <a:fld id="{5A7FCD68-9F89-CF41-9207-932041A37C5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7537004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75CDE55-6874-AB28-AC67-CD44243597D1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289332" y="3817347"/>
            <a:ext cx="5976000" cy="2520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8309296-0773-DE50-9495-FBA1B7027B01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289332" y="974006"/>
            <a:ext cx="5976000" cy="2520000"/>
          </a:xfrm>
          <a:prstGeom prst="rect">
            <a:avLst/>
          </a:prstGeom>
        </p:spPr>
      </p:pic>
      <p:sp>
        <p:nvSpPr>
          <p:cNvPr id="6" name="Title 4">
            <a:extLst>
              <a:ext uri="{FF2B5EF4-FFF2-40B4-BE49-F238E27FC236}">
                <a16:creationId xmlns:a16="http://schemas.microsoft.com/office/drawing/2014/main" id="{53AD7E1C-2D77-4052-85DB-C4F6B0533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676" y="219456"/>
            <a:ext cx="8415337" cy="356347"/>
          </a:xfrm>
        </p:spPr>
        <p:txBody>
          <a:bodyPr>
            <a:normAutofit fontScale="90000"/>
          </a:bodyPr>
          <a:lstStyle/>
          <a:p>
            <a:r>
              <a:rPr lang="en-CA" dirty="0"/>
              <a:t>Return bridge</a:t>
            </a:r>
            <a:endParaRPr lang="en-US" dirty="0"/>
          </a:p>
        </p:txBody>
      </p:sp>
      <p:sp>
        <p:nvSpPr>
          <p:cNvPr id="33" name="Slide Number Placeholder 4">
            <a:extLst>
              <a:ext uri="{FF2B5EF4-FFF2-40B4-BE49-F238E27FC236}">
                <a16:creationId xmlns:a16="http://schemas.microsoft.com/office/drawing/2014/main" id="{76C1D1D6-1600-414F-9273-D4968C9D5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94336" y="6356352"/>
            <a:ext cx="490159" cy="365125"/>
          </a:xfrm>
        </p:spPr>
        <p:txBody>
          <a:bodyPr/>
          <a:lstStyle/>
          <a:p>
            <a:fld id="{5A7FCD68-9F89-CF41-9207-932041A37C52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99DE530-04C1-917B-A9A4-35F706AC92E7}"/>
              </a:ext>
            </a:extLst>
          </p:cNvPr>
          <p:cNvSpPr txBox="1">
            <a:spLocks/>
          </p:cNvSpPr>
          <p:nvPr/>
        </p:nvSpPr>
        <p:spPr>
          <a:xfrm>
            <a:off x="267873" y="3531126"/>
            <a:ext cx="8468140" cy="288000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b="1" kern="1200" cap="all">
                <a:solidFill>
                  <a:schemeClr val="tx2"/>
                </a:solidFill>
                <a:latin typeface="Arial"/>
                <a:ea typeface="+mn-ea"/>
                <a:cs typeface="Arial"/>
              </a:defRPr>
            </a:lvl1pPr>
            <a:lvl2pPr marL="0" indent="0" algn="l" defTabSz="457200" rtl="0" eaLnBrk="1" latinLnBrk="0" hangingPunct="1">
              <a:spcBef>
                <a:spcPts val="900"/>
              </a:spcBef>
              <a:buFont typeface="Arial"/>
              <a:buNone/>
              <a:defRPr sz="1600" b="0" kern="1200">
                <a:solidFill>
                  <a:schemeClr val="tx2"/>
                </a:solidFill>
                <a:latin typeface="Arial"/>
                <a:ea typeface="+mn-ea"/>
                <a:cs typeface="Arial"/>
              </a:defRPr>
            </a:lvl2pPr>
            <a:lvl3pPr marL="173038" indent="-173038" algn="l" defTabSz="457200" rtl="0" eaLnBrk="1" latinLnBrk="0" hangingPunct="1">
              <a:spcBef>
                <a:spcPct val="20000"/>
              </a:spcBef>
              <a:buFont typeface="Arial"/>
              <a:buChar char="•"/>
              <a:tabLst/>
              <a:defRPr sz="1600" b="0" kern="1200">
                <a:solidFill>
                  <a:schemeClr val="tx2"/>
                </a:solidFill>
                <a:latin typeface="Arial"/>
                <a:ea typeface="+mn-ea"/>
                <a:cs typeface="Arial"/>
              </a:defRPr>
            </a:lvl3pPr>
            <a:lvl4pPr marL="344488" indent="-169863" algn="l" defTabSz="457200" rtl="0" eaLnBrk="1" latinLnBrk="0" hangingPunct="1">
              <a:spcBef>
                <a:spcPct val="20000"/>
              </a:spcBef>
              <a:buFont typeface="Arial"/>
              <a:buChar char="•"/>
              <a:tabLst/>
              <a:defRPr sz="1600" b="0" kern="1200">
                <a:solidFill>
                  <a:schemeClr val="tx2"/>
                </a:solidFill>
                <a:latin typeface="Arial"/>
                <a:ea typeface="+mn-ea"/>
                <a:cs typeface="Arial"/>
              </a:defRPr>
            </a:lvl4pPr>
            <a:lvl5pPr marL="512763" indent="-174625" algn="l" defTabSz="457200" rtl="0" eaLnBrk="1" latinLnBrk="0" hangingPunct="1">
              <a:spcBef>
                <a:spcPct val="20000"/>
              </a:spcBef>
              <a:buFont typeface="Arial"/>
              <a:buChar char="•"/>
              <a:tabLst/>
              <a:defRPr sz="1600" b="0" kern="1200">
                <a:solidFill>
                  <a:schemeClr val="tx2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algn="l" defTabSz="914293" rtl="0" eaLnBrk="1" fontAlgn="auto" latinLnBrk="0" hangingPunct="1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200" cap="none" dirty="0">
                <a:solidFill>
                  <a:srgbClr val="000000"/>
                </a:solidFill>
              </a:rPr>
              <a:t>BAC Minimum Bid</a:t>
            </a:r>
            <a:br>
              <a:rPr lang="en-US" sz="1200" cap="none" dirty="0">
                <a:solidFill>
                  <a:srgbClr val="000000"/>
                </a:solidFill>
              </a:rPr>
            </a:br>
            <a:endParaRPr kumimoji="0" lang="en-US" sz="1200" b="1" i="0" u="none" strike="noStrike" kern="1200" cap="all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502CB52-D20A-224C-722A-9BA502CFAE36}"/>
              </a:ext>
            </a:extLst>
          </p:cNvPr>
          <p:cNvSpPr>
            <a:spLocks/>
          </p:cNvSpPr>
          <p:nvPr/>
        </p:nvSpPr>
        <p:spPr>
          <a:xfrm>
            <a:off x="1662886" y="2819238"/>
            <a:ext cx="158377" cy="173561"/>
          </a:xfrm>
          <a:prstGeom prst="ellipse">
            <a:avLst/>
          </a:prstGeom>
          <a:solidFill>
            <a:schemeClr val="bg1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1" i="0" u="none" strike="noStrike" kern="1200" cap="none" spc="0" normalizeH="0" baseline="0" noProof="0" dirty="0">
                <a:ln>
                  <a:noFill/>
                </a:ln>
                <a:solidFill>
                  <a:srgbClr val="0F3557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F77CC9B-A85D-CE19-CE0C-A80230F48F59}"/>
              </a:ext>
            </a:extLst>
          </p:cNvPr>
          <p:cNvSpPr>
            <a:spLocks/>
          </p:cNvSpPr>
          <p:nvPr/>
        </p:nvSpPr>
        <p:spPr>
          <a:xfrm>
            <a:off x="3277332" y="2492066"/>
            <a:ext cx="158377" cy="176319"/>
          </a:xfrm>
          <a:prstGeom prst="ellipse">
            <a:avLst/>
          </a:prstGeom>
          <a:solidFill>
            <a:schemeClr val="bg1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1" i="0" u="none" strike="noStrike" kern="1200" cap="none" spc="0" normalizeH="0" baseline="0" noProof="0" dirty="0">
                <a:ln>
                  <a:noFill/>
                </a:ln>
                <a:solidFill>
                  <a:srgbClr val="0F3557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2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1558A68-1E89-A4A5-27F3-EB565A553BE7}"/>
              </a:ext>
            </a:extLst>
          </p:cNvPr>
          <p:cNvSpPr>
            <a:spLocks/>
          </p:cNvSpPr>
          <p:nvPr/>
        </p:nvSpPr>
        <p:spPr>
          <a:xfrm>
            <a:off x="4919906" y="1990980"/>
            <a:ext cx="158377" cy="176319"/>
          </a:xfrm>
          <a:prstGeom prst="ellipse">
            <a:avLst/>
          </a:prstGeom>
          <a:solidFill>
            <a:schemeClr val="bg1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1" i="0" u="none" strike="noStrike" kern="1200" cap="none" spc="0" normalizeH="0" baseline="0" noProof="0" dirty="0">
                <a:ln>
                  <a:noFill/>
                </a:ln>
                <a:solidFill>
                  <a:srgbClr val="0F3557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3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DB027E9-6BA8-A3AA-5D65-62F0D24AC988}"/>
              </a:ext>
            </a:extLst>
          </p:cNvPr>
          <p:cNvSpPr>
            <a:spLocks/>
          </p:cNvSpPr>
          <p:nvPr/>
        </p:nvSpPr>
        <p:spPr>
          <a:xfrm>
            <a:off x="1656909" y="5687646"/>
            <a:ext cx="158377" cy="173561"/>
          </a:xfrm>
          <a:prstGeom prst="ellipse">
            <a:avLst/>
          </a:prstGeom>
          <a:solidFill>
            <a:schemeClr val="bg1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1" i="0" u="none" strike="noStrike" kern="1200" cap="none" spc="0" normalizeH="0" baseline="0" noProof="0" dirty="0">
                <a:ln>
                  <a:noFill/>
                </a:ln>
                <a:solidFill>
                  <a:srgbClr val="0F3557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6F97322-F6A6-3FB0-2E87-A229F344D6D7}"/>
              </a:ext>
            </a:extLst>
          </p:cNvPr>
          <p:cNvSpPr>
            <a:spLocks/>
          </p:cNvSpPr>
          <p:nvPr/>
        </p:nvSpPr>
        <p:spPr>
          <a:xfrm>
            <a:off x="3290675" y="5338148"/>
            <a:ext cx="158377" cy="176319"/>
          </a:xfrm>
          <a:prstGeom prst="ellipse">
            <a:avLst/>
          </a:prstGeom>
          <a:solidFill>
            <a:schemeClr val="bg1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1" i="0" u="none" strike="noStrike" kern="1200" cap="none" spc="0" normalizeH="0" baseline="0" noProof="0" dirty="0">
                <a:ln>
                  <a:noFill/>
                </a:ln>
                <a:solidFill>
                  <a:srgbClr val="0F3557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2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E6A5921-3F88-0F44-2749-2D01824A2127}"/>
              </a:ext>
            </a:extLst>
          </p:cNvPr>
          <p:cNvSpPr>
            <a:spLocks/>
          </p:cNvSpPr>
          <p:nvPr/>
        </p:nvSpPr>
        <p:spPr>
          <a:xfrm>
            <a:off x="4919906" y="4860583"/>
            <a:ext cx="158377" cy="176319"/>
          </a:xfrm>
          <a:prstGeom prst="ellipse">
            <a:avLst/>
          </a:prstGeom>
          <a:solidFill>
            <a:schemeClr val="bg1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1" i="0" u="none" strike="noStrike" kern="1200" cap="none" spc="0" normalizeH="0" baseline="0" noProof="0" dirty="0">
                <a:ln>
                  <a:noFill/>
                </a:ln>
                <a:solidFill>
                  <a:srgbClr val="0F3557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F4D594B-1153-D82A-E247-8764A5317DDB}"/>
              </a:ext>
            </a:extLst>
          </p:cNvPr>
          <p:cNvSpPr txBox="1"/>
          <p:nvPr/>
        </p:nvSpPr>
        <p:spPr>
          <a:xfrm>
            <a:off x="6408466" y="994490"/>
            <a:ext cx="2659334" cy="59093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en-US" sz="1200" dirty="0">
                <a:solidFill>
                  <a:srgbClr val="000000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[Assets constrained y BAC’s commercial lending limit expected to remain at 10% indefinitely.][Allocation to assets constrained by BAC’s commercial lending limit expected to grow from 10% to 30% by </a:t>
            </a:r>
            <a:r>
              <a:rPr lang="en-US" sz="1200" dirty="0">
                <a:solidFill>
                  <a:srgbClr val="FF0000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2026</a:t>
            </a:r>
            <a:r>
              <a:rPr lang="en-US" sz="1200" dirty="0">
                <a:solidFill>
                  <a:srgbClr val="000000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.]</a:t>
            </a:r>
          </a:p>
          <a:p>
            <a:pPr algn="just"/>
            <a:endParaRPr lang="en-US" sz="12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33400" indent="-174625" algn="just">
              <a:buFont typeface="Symbol" panose="05050102010706020507" pitchFamily="18" charset="2"/>
              <a:buChar char="-"/>
            </a:pPr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Target asset portfolio of </a:t>
            </a:r>
            <a:r>
              <a:rPr lang="en-US" sz="1200" dirty="0">
                <a:solidFill>
                  <a:srgbClr val="000000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[30%][10%]</a:t>
            </a:r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alternatives and net yield reflecting mid point of fund target ranges.</a:t>
            </a:r>
          </a:p>
          <a:p>
            <a:pPr marL="533400" indent="-174625" algn="just">
              <a:buFont typeface="Symbol" panose="05050102010706020507" pitchFamily="18" charset="2"/>
              <a:buChar char="-"/>
            </a:pPr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BAM Re Advisor optimization based on BAM Re Advisor expected returns, expenses and defaults.</a:t>
            </a:r>
            <a:endParaRPr lang="en-US" sz="1200" strike="sngStrike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+mj-lt"/>
              <a:buAutoNum type="arabicPeriod" startAt="2"/>
            </a:pPr>
            <a:endParaRPr lang="en-US" sz="12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+mj-lt"/>
              <a:buAutoNum type="arabicPeriod" startAt="2"/>
            </a:pPr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Investment management fees of 12 bps paid to BAM Re Advisor and 69 bps paid to BAM funds (excludes overhead costs borne by the manager).</a:t>
            </a:r>
          </a:p>
          <a:p>
            <a:pPr marL="342900" indent="-342900" algn="just">
              <a:buFont typeface="+mj-lt"/>
              <a:buAutoNum type="arabicPeriod" startAt="2"/>
            </a:pPr>
            <a:endParaRPr lang="en-US" sz="12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+mj-lt"/>
              <a:buAutoNum type="arabicPeriod" startAt="2"/>
            </a:pPr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Assumes fund returns at upper end of target range.</a:t>
            </a:r>
          </a:p>
          <a:p>
            <a:pPr marL="342900" indent="-342900" algn="just">
              <a:buFont typeface="+mj-lt"/>
              <a:buAutoNum type="arabicPeriod" startAt="2"/>
            </a:pPr>
            <a:endParaRPr lang="en-US" sz="12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Note: The return bridges provided do not contemplate the impact of the creation of the US LLC which optimizes BAC’s tax position (4%-5% increase in IRR under both the Base Case and Business Case for this transaction).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A296CF3C-DC97-3EB0-EB78-CE8F62328EEF}"/>
              </a:ext>
            </a:extLst>
          </p:cNvPr>
          <p:cNvSpPr txBox="1">
            <a:spLocks/>
          </p:cNvSpPr>
          <p:nvPr/>
        </p:nvSpPr>
        <p:spPr>
          <a:xfrm>
            <a:off x="267873" y="714881"/>
            <a:ext cx="8468140" cy="288000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b="1" kern="1200" cap="all">
                <a:solidFill>
                  <a:schemeClr val="tx2"/>
                </a:solidFill>
                <a:latin typeface="Arial"/>
                <a:ea typeface="+mn-ea"/>
                <a:cs typeface="Arial"/>
              </a:defRPr>
            </a:lvl1pPr>
            <a:lvl2pPr marL="0" indent="0" algn="l" defTabSz="457200" rtl="0" eaLnBrk="1" latinLnBrk="0" hangingPunct="1">
              <a:spcBef>
                <a:spcPts val="900"/>
              </a:spcBef>
              <a:buFont typeface="Arial"/>
              <a:buNone/>
              <a:defRPr sz="1600" b="0" kern="1200">
                <a:solidFill>
                  <a:schemeClr val="tx2"/>
                </a:solidFill>
                <a:latin typeface="Arial"/>
                <a:ea typeface="+mn-ea"/>
                <a:cs typeface="Arial"/>
              </a:defRPr>
            </a:lvl2pPr>
            <a:lvl3pPr marL="173038" indent="-173038" algn="l" defTabSz="457200" rtl="0" eaLnBrk="1" latinLnBrk="0" hangingPunct="1">
              <a:spcBef>
                <a:spcPct val="20000"/>
              </a:spcBef>
              <a:buFont typeface="Arial"/>
              <a:buChar char="•"/>
              <a:tabLst/>
              <a:defRPr sz="1600" b="0" kern="1200">
                <a:solidFill>
                  <a:schemeClr val="tx2"/>
                </a:solidFill>
                <a:latin typeface="Arial"/>
                <a:ea typeface="+mn-ea"/>
                <a:cs typeface="Arial"/>
              </a:defRPr>
            </a:lvl3pPr>
            <a:lvl4pPr marL="344488" indent="-169863" algn="l" defTabSz="457200" rtl="0" eaLnBrk="1" latinLnBrk="0" hangingPunct="1">
              <a:spcBef>
                <a:spcPct val="20000"/>
              </a:spcBef>
              <a:buFont typeface="Arial"/>
              <a:buChar char="•"/>
              <a:tabLst/>
              <a:defRPr sz="1600" b="0" kern="1200">
                <a:solidFill>
                  <a:schemeClr val="tx2"/>
                </a:solidFill>
                <a:latin typeface="Arial"/>
                <a:ea typeface="+mn-ea"/>
                <a:cs typeface="Arial"/>
              </a:defRPr>
            </a:lvl4pPr>
            <a:lvl5pPr marL="512763" indent="-174625" algn="l" defTabSz="457200" rtl="0" eaLnBrk="1" latinLnBrk="0" hangingPunct="1">
              <a:spcBef>
                <a:spcPct val="20000"/>
              </a:spcBef>
              <a:buFont typeface="Arial"/>
              <a:buChar char="•"/>
              <a:tabLst/>
              <a:defRPr sz="1600" b="0" kern="1200">
                <a:solidFill>
                  <a:schemeClr val="tx2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algn="l" defTabSz="914293" rtl="0" eaLnBrk="1" fontAlgn="auto" latinLnBrk="0" hangingPunct="1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200" cap="none" dirty="0">
                <a:solidFill>
                  <a:srgbClr val="000000"/>
                </a:solidFill>
              </a:rPr>
              <a:t>Expected Clearing Price</a:t>
            </a:r>
            <a:br>
              <a:rPr lang="en-US" sz="1200" cap="none" dirty="0">
                <a:solidFill>
                  <a:srgbClr val="000000"/>
                </a:solidFill>
              </a:rPr>
            </a:br>
            <a:endParaRPr kumimoji="0" lang="en-US" sz="1200" b="1" i="0" u="none" strike="noStrike" kern="1200" cap="all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197D0457-5547-74F2-15EA-A27AAA9CCB9D}"/>
              </a:ext>
            </a:extLst>
          </p:cNvPr>
          <p:cNvSpPr txBox="1">
            <a:spLocks/>
          </p:cNvSpPr>
          <p:nvPr/>
        </p:nvSpPr>
        <p:spPr>
          <a:xfrm>
            <a:off x="320676" y="6419345"/>
            <a:ext cx="8666786" cy="288000"/>
          </a:xfrm>
          <a:prstGeom prst="rect">
            <a:avLst/>
          </a:prstGeom>
          <a:noFill/>
        </p:spPr>
        <p:txBody>
          <a:bodyPr vert="horz" lIns="0" tIns="45720" rIns="91440" bIns="45720" rtlCol="0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b="1" kern="1200" cap="all">
                <a:solidFill>
                  <a:schemeClr val="tx2"/>
                </a:solidFill>
                <a:latin typeface="Arial"/>
                <a:ea typeface="+mn-ea"/>
                <a:cs typeface="Arial"/>
              </a:defRPr>
            </a:lvl1pPr>
            <a:lvl2pPr marL="0" indent="0" algn="l" defTabSz="457200" rtl="0" eaLnBrk="1" latinLnBrk="0" hangingPunct="1">
              <a:spcBef>
                <a:spcPts val="900"/>
              </a:spcBef>
              <a:buFont typeface="Arial"/>
              <a:buNone/>
              <a:defRPr sz="1600" b="0" kern="1200">
                <a:solidFill>
                  <a:schemeClr val="tx2"/>
                </a:solidFill>
                <a:latin typeface="Arial"/>
                <a:ea typeface="+mn-ea"/>
                <a:cs typeface="Arial"/>
              </a:defRPr>
            </a:lvl2pPr>
            <a:lvl3pPr marL="173038" indent="-173038" algn="l" defTabSz="457200" rtl="0" eaLnBrk="1" latinLnBrk="0" hangingPunct="1">
              <a:spcBef>
                <a:spcPct val="20000"/>
              </a:spcBef>
              <a:buFont typeface="Arial"/>
              <a:buChar char="•"/>
              <a:tabLst/>
              <a:defRPr sz="1600" b="0" kern="1200">
                <a:solidFill>
                  <a:schemeClr val="tx2"/>
                </a:solidFill>
                <a:latin typeface="Arial"/>
                <a:ea typeface="+mn-ea"/>
                <a:cs typeface="Arial"/>
              </a:defRPr>
            </a:lvl3pPr>
            <a:lvl4pPr marL="344488" indent="-169863" algn="l" defTabSz="457200" rtl="0" eaLnBrk="1" latinLnBrk="0" hangingPunct="1">
              <a:spcBef>
                <a:spcPct val="20000"/>
              </a:spcBef>
              <a:buFont typeface="Arial"/>
              <a:buChar char="•"/>
              <a:tabLst/>
              <a:defRPr sz="1600" b="0" kern="1200">
                <a:solidFill>
                  <a:schemeClr val="tx2"/>
                </a:solidFill>
                <a:latin typeface="Arial"/>
                <a:ea typeface="+mn-ea"/>
                <a:cs typeface="Arial"/>
              </a:defRPr>
            </a:lvl4pPr>
            <a:lvl5pPr marL="512763" indent="-174625" algn="l" defTabSz="457200" rtl="0" eaLnBrk="1" latinLnBrk="0" hangingPunct="1">
              <a:spcBef>
                <a:spcPct val="20000"/>
              </a:spcBef>
              <a:buFont typeface="Arial"/>
              <a:buChar char="•"/>
              <a:tabLst/>
              <a:defRPr sz="1600" b="0" kern="1200">
                <a:solidFill>
                  <a:schemeClr val="tx2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358775" algn="l"/>
              </a:tabLst>
            </a:pPr>
            <a:r>
              <a:rPr lang="en-US" sz="1000" b="0" i="1" cap="none" dirty="0">
                <a:solidFill>
                  <a:srgbClr val="000000"/>
                </a:solidFill>
              </a:rPr>
              <a:t>Notes:	“10% Portfolio” and “30% Portfolio” refer to the allocation asset classes that are constrained by BAC’s commercial lending limit</a:t>
            </a:r>
          </a:p>
          <a:p>
            <a:pPr>
              <a:tabLst>
                <a:tab pos="446088" algn="l"/>
              </a:tabLst>
            </a:pPr>
            <a:r>
              <a:rPr lang="en-US" sz="1000" b="0" i="1" cap="none" dirty="0">
                <a:solidFill>
                  <a:srgbClr val="000000"/>
                </a:solidFill>
              </a:rPr>
              <a:t>	“30% Portfolio” contemplates the ramp from 10% allocation to 30% allocation of these asset classes</a:t>
            </a:r>
          </a:p>
          <a:p>
            <a:endParaRPr lang="en-US" sz="1000" b="0" i="1" cap="none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7762771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CD68-9F89-CF41-9207-932041A37C52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Title 4">
            <a:extLst>
              <a:ext uri="{FF2B5EF4-FFF2-40B4-BE49-F238E27FC236}">
                <a16:creationId xmlns:a16="http://schemas.microsoft.com/office/drawing/2014/main" id="{53AD7E1C-2D77-4052-85DB-C4F6B0533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676" y="219456"/>
            <a:ext cx="8415337" cy="356347"/>
          </a:xfrm>
        </p:spPr>
        <p:txBody>
          <a:bodyPr>
            <a:normAutofit fontScale="90000"/>
          </a:bodyPr>
          <a:lstStyle/>
          <a:p>
            <a:r>
              <a:rPr lang="en-CA" dirty="0"/>
              <a:t>Asset Portfolio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6F1865-4B22-7423-5A7E-8F959597CEAB}"/>
              </a:ext>
            </a:extLst>
          </p:cNvPr>
          <p:cNvSpPr txBox="1"/>
          <p:nvPr/>
        </p:nvSpPr>
        <p:spPr>
          <a:xfrm>
            <a:off x="364330" y="706228"/>
            <a:ext cx="2283100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CA" sz="1000" b="1" u="sng" dirty="0">
                <a:latin typeface="Arial" panose="020B0604020202020204" pitchFamily="34" charset="0"/>
                <a:cs typeface="Arial" panose="020B0604020202020204" pitchFamily="34" charset="0"/>
              </a:rPr>
              <a:t>Base Case</a:t>
            </a:r>
            <a:endParaRPr lang="en-US" sz="10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406909-1004-800F-C446-D93AEE799B36}"/>
              </a:ext>
            </a:extLst>
          </p:cNvPr>
          <p:cNvSpPr txBox="1"/>
          <p:nvPr/>
        </p:nvSpPr>
        <p:spPr>
          <a:xfrm>
            <a:off x="364330" y="3395349"/>
            <a:ext cx="2283100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CA" sz="1000" b="1" u="sng" dirty="0">
                <a:latin typeface="Arial" panose="020B0604020202020204" pitchFamily="34" charset="0"/>
                <a:cs typeface="Arial" panose="020B0604020202020204" pitchFamily="34" charset="0"/>
              </a:rPr>
              <a:t>Business Case</a:t>
            </a:r>
            <a:endParaRPr lang="en-US" sz="10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7368118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2C60E-AE16-7CE3-CC23-F38E284F3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673947-A9D0-75EC-E018-2B96882B1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CD68-9F89-CF41-9207-932041A37C52}" type="slidenum">
              <a:rPr lang="en-US" smtClean="0"/>
              <a:t>6</a:t>
            </a:fld>
            <a:endParaRPr lang="en-US"/>
          </a:p>
        </p:txBody>
      </p:sp>
      <p:graphicFrame>
        <p:nvGraphicFramePr>
          <p:cNvPr id="16" name="Object 15">
            <a:extLst>
              <a:ext uri="{FF2B5EF4-FFF2-40B4-BE49-F238E27FC236}">
                <a16:creationId xmlns:a16="http://schemas.microsoft.com/office/drawing/2014/main" id="{33BFFBFE-CE6F-9042-8A41-EE03F4B66A4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4716855"/>
              </p:ext>
            </p:extLst>
          </p:nvPr>
        </p:nvGraphicFramePr>
        <p:xfrm>
          <a:off x="775631" y="1561936"/>
          <a:ext cx="4959527" cy="15675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1838332" imgH="581025" progId="Excel.Sheet.12">
                  <p:link updateAutomatic="1"/>
                </p:oleObj>
              </mc:Choice>
              <mc:Fallback>
                <p:oleObj name="Worksheet" r:id="rId2" imgW="1838332" imgH="581025" progId="Excel.Sheet.12">
                  <p:link updateAutomatic="1"/>
                  <p:pic>
                    <p:nvPicPr>
                      <p:cNvPr id="16" name="Object 15">
                        <a:extLst>
                          <a:ext uri="{FF2B5EF4-FFF2-40B4-BE49-F238E27FC236}">
                            <a16:creationId xmlns:a16="http://schemas.microsoft.com/office/drawing/2014/main" id="{33BFFBFE-CE6F-9042-8A41-EE03F4B66A4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75631" y="1561936"/>
                        <a:ext cx="4959527" cy="15675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038158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CD68-9F89-CF41-9207-932041A37C52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Title 4">
            <a:extLst>
              <a:ext uri="{FF2B5EF4-FFF2-40B4-BE49-F238E27FC236}">
                <a16:creationId xmlns:a16="http://schemas.microsoft.com/office/drawing/2014/main" id="{53AD7E1C-2D77-4052-85DB-C4F6B0533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676" y="219456"/>
            <a:ext cx="8415337" cy="356347"/>
          </a:xfrm>
        </p:spPr>
        <p:txBody>
          <a:bodyPr>
            <a:normAutofit fontScale="90000"/>
          </a:bodyPr>
          <a:lstStyle/>
          <a:p>
            <a:r>
              <a:rPr lang="en-CA" dirty="0"/>
              <a:t>Income Statement – Expected Clearing Price</a:t>
            </a:r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994FB35-2C33-94C2-9F8E-B1579533BF19}"/>
              </a:ext>
            </a:extLst>
          </p:cNvPr>
          <p:cNvGraphicFramePr>
            <a:graphicFrameLocks noGrp="1"/>
          </p:cNvGraphicFramePr>
          <p:nvPr/>
        </p:nvGraphicFramePr>
        <p:xfrm>
          <a:off x="358773" y="1419618"/>
          <a:ext cx="8328029" cy="3401226"/>
        </p:xfrm>
        <a:graphic>
          <a:graphicData uri="http://schemas.openxmlformats.org/drawingml/2006/table">
            <a:tbl>
              <a:tblPr/>
              <a:tblGrid>
                <a:gridCol w="81960">
                  <a:extLst>
                    <a:ext uri="{9D8B030D-6E8A-4147-A177-3AD203B41FA5}">
                      <a16:colId xmlns:a16="http://schemas.microsoft.com/office/drawing/2014/main" val="2549302708"/>
                    </a:ext>
                  </a:extLst>
                </a:gridCol>
                <a:gridCol w="1552683">
                  <a:extLst>
                    <a:ext uri="{9D8B030D-6E8A-4147-A177-3AD203B41FA5}">
                      <a16:colId xmlns:a16="http://schemas.microsoft.com/office/drawing/2014/main" val="366054288"/>
                    </a:ext>
                  </a:extLst>
                </a:gridCol>
                <a:gridCol w="719425">
                  <a:extLst>
                    <a:ext uri="{9D8B030D-6E8A-4147-A177-3AD203B41FA5}">
                      <a16:colId xmlns:a16="http://schemas.microsoft.com/office/drawing/2014/main" val="2766579772"/>
                    </a:ext>
                  </a:extLst>
                </a:gridCol>
                <a:gridCol w="673892">
                  <a:extLst>
                    <a:ext uri="{9D8B030D-6E8A-4147-A177-3AD203B41FA5}">
                      <a16:colId xmlns:a16="http://schemas.microsoft.com/office/drawing/2014/main" val="1483658606"/>
                    </a:ext>
                  </a:extLst>
                </a:gridCol>
                <a:gridCol w="673892">
                  <a:extLst>
                    <a:ext uri="{9D8B030D-6E8A-4147-A177-3AD203B41FA5}">
                      <a16:colId xmlns:a16="http://schemas.microsoft.com/office/drawing/2014/main" val="3406461844"/>
                    </a:ext>
                  </a:extLst>
                </a:gridCol>
                <a:gridCol w="673892">
                  <a:extLst>
                    <a:ext uri="{9D8B030D-6E8A-4147-A177-3AD203B41FA5}">
                      <a16:colId xmlns:a16="http://schemas.microsoft.com/office/drawing/2014/main" val="182850622"/>
                    </a:ext>
                  </a:extLst>
                </a:gridCol>
                <a:gridCol w="673892">
                  <a:extLst>
                    <a:ext uri="{9D8B030D-6E8A-4147-A177-3AD203B41FA5}">
                      <a16:colId xmlns:a16="http://schemas.microsoft.com/office/drawing/2014/main" val="1811228878"/>
                    </a:ext>
                  </a:extLst>
                </a:gridCol>
                <a:gridCol w="673892">
                  <a:extLst>
                    <a:ext uri="{9D8B030D-6E8A-4147-A177-3AD203B41FA5}">
                      <a16:colId xmlns:a16="http://schemas.microsoft.com/office/drawing/2014/main" val="203503307"/>
                    </a:ext>
                  </a:extLst>
                </a:gridCol>
                <a:gridCol w="673892">
                  <a:extLst>
                    <a:ext uri="{9D8B030D-6E8A-4147-A177-3AD203B41FA5}">
                      <a16:colId xmlns:a16="http://schemas.microsoft.com/office/drawing/2014/main" val="22849661"/>
                    </a:ext>
                  </a:extLst>
                </a:gridCol>
                <a:gridCol w="673892">
                  <a:extLst>
                    <a:ext uri="{9D8B030D-6E8A-4147-A177-3AD203B41FA5}">
                      <a16:colId xmlns:a16="http://schemas.microsoft.com/office/drawing/2014/main" val="275727913"/>
                    </a:ext>
                  </a:extLst>
                </a:gridCol>
                <a:gridCol w="619252">
                  <a:extLst>
                    <a:ext uri="{9D8B030D-6E8A-4147-A177-3AD203B41FA5}">
                      <a16:colId xmlns:a16="http://schemas.microsoft.com/office/drawing/2014/main" val="2524195857"/>
                    </a:ext>
                  </a:extLst>
                </a:gridCol>
                <a:gridCol w="637465">
                  <a:extLst>
                    <a:ext uri="{9D8B030D-6E8A-4147-A177-3AD203B41FA5}">
                      <a16:colId xmlns:a16="http://schemas.microsoft.com/office/drawing/2014/main" val="1511835524"/>
                    </a:ext>
                  </a:extLst>
                </a:gridCol>
              </a:tblGrid>
              <a:tr h="422616">
                <a:tc gridSpan="2">
                  <a:txBody>
                    <a:bodyPr/>
                    <a:lstStyle/>
                    <a:p>
                      <a:pPr algn="l" fontAlgn="t"/>
                      <a:r>
                        <a:rPr lang="en-US" sz="800" b="1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Brookfield Annuity Company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2030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2031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3280111"/>
                  </a:ext>
                </a:extLst>
              </a:tr>
              <a:tr h="116012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 Revenue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7893621"/>
                  </a:ext>
                </a:extLst>
              </a:tr>
              <a:tr h="116012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4931430"/>
                  </a:ext>
                </a:extLst>
              </a:tr>
              <a:tr h="116012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Net Premiums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F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42,483,188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0389651"/>
                  </a:ext>
                </a:extLst>
              </a:tr>
              <a:tr h="118084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Investment Inc on CF &amp; Rsv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408,295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2,252,642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2,146,565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2,042,057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1,939,444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1,837,887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1,737,430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1,638,841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1,541,681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1,446,147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2355533"/>
                  </a:ext>
                </a:extLst>
              </a:tr>
              <a:tr h="218766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Additional Income from transition to Ulitmate mix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F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40,703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F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105,873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F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100,749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F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95,674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F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90,714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F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85,737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F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80,870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F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76,101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F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71,387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F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66,765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F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6657638"/>
                  </a:ext>
                </a:extLst>
              </a:tr>
              <a:tr h="218766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Net Investment Income - Assets backing Liab's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448,998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2,358,515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2,247,315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2,137,731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2,030,158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1,923,624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1,818,300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1,714,941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1,613,067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1,512,912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7498000"/>
                  </a:ext>
                </a:extLst>
              </a:tr>
              <a:tr h="218766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Net Investment Income - Surplus (Pre-Tax)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37,031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211,340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206,008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197,524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188,936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180,501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172,111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163,816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155,586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147,391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72695"/>
                  </a:ext>
                </a:extLst>
              </a:tr>
              <a:tr h="116012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Total Revenue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42,969,218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2,569,854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2,453,323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2,335,255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2,219,093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2,104,125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1,990,411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1,878,757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1,768,653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1,660,304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9424238"/>
                  </a:ext>
                </a:extLst>
              </a:tr>
              <a:tr h="116012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8565519"/>
                  </a:ext>
                </a:extLst>
              </a:tr>
              <a:tr h="116012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 Benefits &amp; Expenses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9131882"/>
                  </a:ext>
                </a:extLst>
              </a:tr>
              <a:tr h="116012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0779407"/>
                  </a:ext>
                </a:extLst>
              </a:tr>
              <a:tr h="116012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Net claims and benefits paid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324,127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3,784,273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3,651,006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3,534,814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3,409,515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3,313,054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3,197,439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3,077,947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2,969,200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2,855,826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257727"/>
                  </a:ext>
                </a:extLst>
              </a:tr>
              <a:tr h="116012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Increase in Net Actuarial Reserves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41,609,596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-1,936,276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-1,894,872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-1,869,432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-1,832,564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-1,824,112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-1,794,796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-1,761,688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-1,736,542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-1,705,888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5392410"/>
                  </a:ext>
                </a:extLst>
              </a:tr>
              <a:tr h="116012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Operating Expenses*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10,648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92,667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90,179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87,954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85,131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82,787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79,754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78,412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75,750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73,709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8911666"/>
                  </a:ext>
                </a:extLst>
              </a:tr>
              <a:tr h="116012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Total Benefits &amp; Expenses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41,944,371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1,940,664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1,846,312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1,753,335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1,662,082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1,571,729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1,482,398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1,394,671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1,308,408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1,223,648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7460654"/>
                  </a:ext>
                </a:extLst>
              </a:tr>
              <a:tr h="116012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6582120"/>
                  </a:ext>
                </a:extLst>
              </a:tr>
              <a:tr h="116012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Total net income (loss) before tax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1,024,847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629,190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607,010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581,920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557,011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532,396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508,013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484,086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460,246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436,656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4933795"/>
                  </a:ext>
                </a:extLst>
              </a:tr>
              <a:tr h="116012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165058"/>
                  </a:ext>
                </a:extLst>
              </a:tr>
              <a:tr h="116012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 Income Tax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0318597"/>
                  </a:ext>
                </a:extLst>
              </a:tr>
              <a:tr h="116012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2783584"/>
                  </a:ext>
                </a:extLst>
              </a:tr>
              <a:tr h="116012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Taxes (at 26.5% corporate tax rate)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271,584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166,735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160,858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154,209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147,608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141,085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134,624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128,283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121,965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115,714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42525"/>
                  </a:ext>
                </a:extLst>
              </a:tr>
              <a:tr h="116012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364486"/>
                  </a:ext>
                </a:extLst>
              </a:tr>
              <a:tr h="116012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Total net income (loss) after tax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753,262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462,455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446,153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427,711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409,403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391,311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373,390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355,803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338,281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320,942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0753849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6993AE6B-DE9C-3FA2-14DE-84CB723F9BFD}"/>
              </a:ext>
            </a:extLst>
          </p:cNvPr>
          <p:cNvSpPr txBox="1"/>
          <p:nvPr/>
        </p:nvSpPr>
        <p:spPr>
          <a:xfrm>
            <a:off x="358775" y="5020538"/>
            <a:ext cx="84153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900" b="0" i="1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Notes:</a:t>
            </a:r>
          </a:p>
          <a:p>
            <a:pPr algn="l"/>
            <a:r>
              <a:rPr lang="en-US" sz="900" b="0" i="1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sz="900" b="0" i="1" u="none" strike="noStrike" baseline="0" dirty="0">
                <a:solidFill>
                  <a:srgbClr val="000000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Model projection begins on liability assumption date (i.e., </a:t>
            </a:r>
            <a:r>
              <a:rPr lang="en-US" sz="900" b="0" i="1" u="none" strike="noStrike" baseline="0" dirty="0">
                <a:solidFill>
                  <a:srgbClr val="FF0000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Month Day, Year</a:t>
            </a:r>
            <a:r>
              <a:rPr lang="en-US" sz="900" b="0" i="1" u="none" strike="noStrike" baseline="0" dirty="0">
                <a:solidFill>
                  <a:srgbClr val="000000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). Premium is collected in </a:t>
            </a:r>
            <a:r>
              <a:rPr lang="en-US" sz="900" b="0" i="1" u="none" strike="noStrike" baseline="0" dirty="0">
                <a:solidFill>
                  <a:srgbClr val="FF0000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Month Year</a:t>
            </a:r>
            <a:r>
              <a:rPr lang="en-US" sz="900" b="0" i="1" u="none" strike="noStrike" baseline="0" dirty="0">
                <a:solidFill>
                  <a:srgbClr val="000000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, and reserve is established at that time.</a:t>
            </a:r>
            <a:r>
              <a:rPr lang="en-US" sz="900" b="0" i="1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endParaRPr lang="en-US" sz="900" b="0" i="1" u="none" strike="noStrike" baseline="0" dirty="0">
              <a:solidFill>
                <a:srgbClr val="000000"/>
              </a:solidFill>
              <a:highlight>
                <a:srgbClr val="FFFF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900" i="1" dirty="0">
              <a:solidFill>
                <a:srgbClr val="000000"/>
              </a:solidFill>
              <a:highlight>
                <a:srgbClr val="FFFF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900" i="1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* Operating expenses are capped at approximately $3M in present value.</a:t>
            </a:r>
          </a:p>
        </p:txBody>
      </p:sp>
    </p:spTree>
    <p:extLst>
      <p:ext uri="{BB962C8B-B14F-4D97-AF65-F5344CB8AC3E}">
        <p14:creationId xmlns:p14="http://schemas.microsoft.com/office/powerpoint/2010/main" val="715219635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CD68-9F89-CF41-9207-932041A37C52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Title 4">
            <a:extLst>
              <a:ext uri="{FF2B5EF4-FFF2-40B4-BE49-F238E27FC236}">
                <a16:creationId xmlns:a16="http://schemas.microsoft.com/office/drawing/2014/main" id="{53AD7E1C-2D77-4052-85DB-C4F6B0533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676" y="219456"/>
            <a:ext cx="8415337" cy="356347"/>
          </a:xfrm>
        </p:spPr>
        <p:txBody>
          <a:bodyPr>
            <a:normAutofit fontScale="90000"/>
          </a:bodyPr>
          <a:lstStyle/>
          <a:p>
            <a:r>
              <a:rPr lang="en-CA" dirty="0"/>
              <a:t>Balance Sheet – Expected Clearing Price</a:t>
            </a:r>
            <a:endParaRPr lang="en-US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AE694E80-C4E4-DE52-3630-787192856689}"/>
              </a:ext>
            </a:extLst>
          </p:cNvPr>
          <p:cNvGraphicFramePr>
            <a:graphicFrameLocks noGrp="1"/>
          </p:cNvGraphicFramePr>
          <p:nvPr/>
        </p:nvGraphicFramePr>
        <p:xfrm>
          <a:off x="530329" y="1284292"/>
          <a:ext cx="7984917" cy="3671879"/>
        </p:xfrm>
        <a:graphic>
          <a:graphicData uri="http://schemas.openxmlformats.org/drawingml/2006/table">
            <a:tbl>
              <a:tblPr/>
              <a:tblGrid>
                <a:gridCol w="73070">
                  <a:extLst>
                    <a:ext uri="{9D8B030D-6E8A-4147-A177-3AD203B41FA5}">
                      <a16:colId xmlns:a16="http://schemas.microsoft.com/office/drawing/2014/main" val="3828084469"/>
                    </a:ext>
                  </a:extLst>
                </a:gridCol>
                <a:gridCol w="1579122">
                  <a:extLst>
                    <a:ext uri="{9D8B030D-6E8A-4147-A177-3AD203B41FA5}">
                      <a16:colId xmlns:a16="http://schemas.microsoft.com/office/drawing/2014/main" val="2905864539"/>
                    </a:ext>
                  </a:extLst>
                </a:gridCol>
                <a:gridCol w="673867">
                  <a:extLst>
                    <a:ext uri="{9D8B030D-6E8A-4147-A177-3AD203B41FA5}">
                      <a16:colId xmlns:a16="http://schemas.microsoft.com/office/drawing/2014/main" val="2501145393"/>
                    </a:ext>
                  </a:extLst>
                </a:gridCol>
                <a:gridCol w="673867">
                  <a:extLst>
                    <a:ext uri="{9D8B030D-6E8A-4147-A177-3AD203B41FA5}">
                      <a16:colId xmlns:a16="http://schemas.microsoft.com/office/drawing/2014/main" val="3526258498"/>
                    </a:ext>
                  </a:extLst>
                </a:gridCol>
                <a:gridCol w="673867">
                  <a:extLst>
                    <a:ext uri="{9D8B030D-6E8A-4147-A177-3AD203B41FA5}">
                      <a16:colId xmlns:a16="http://schemas.microsoft.com/office/drawing/2014/main" val="3542808223"/>
                    </a:ext>
                  </a:extLst>
                </a:gridCol>
                <a:gridCol w="673867">
                  <a:extLst>
                    <a:ext uri="{9D8B030D-6E8A-4147-A177-3AD203B41FA5}">
                      <a16:colId xmlns:a16="http://schemas.microsoft.com/office/drawing/2014/main" val="3698216092"/>
                    </a:ext>
                  </a:extLst>
                </a:gridCol>
                <a:gridCol w="673867">
                  <a:extLst>
                    <a:ext uri="{9D8B030D-6E8A-4147-A177-3AD203B41FA5}">
                      <a16:colId xmlns:a16="http://schemas.microsoft.com/office/drawing/2014/main" val="1899879955"/>
                    </a:ext>
                  </a:extLst>
                </a:gridCol>
                <a:gridCol w="592678">
                  <a:extLst>
                    <a:ext uri="{9D8B030D-6E8A-4147-A177-3AD203B41FA5}">
                      <a16:colId xmlns:a16="http://schemas.microsoft.com/office/drawing/2014/main" val="842980157"/>
                    </a:ext>
                  </a:extLst>
                </a:gridCol>
                <a:gridCol w="592678">
                  <a:extLst>
                    <a:ext uri="{9D8B030D-6E8A-4147-A177-3AD203B41FA5}">
                      <a16:colId xmlns:a16="http://schemas.microsoft.com/office/drawing/2014/main" val="1795474295"/>
                    </a:ext>
                  </a:extLst>
                </a:gridCol>
                <a:gridCol w="592678">
                  <a:extLst>
                    <a:ext uri="{9D8B030D-6E8A-4147-A177-3AD203B41FA5}">
                      <a16:colId xmlns:a16="http://schemas.microsoft.com/office/drawing/2014/main" val="2505025239"/>
                    </a:ext>
                  </a:extLst>
                </a:gridCol>
                <a:gridCol w="592678">
                  <a:extLst>
                    <a:ext uri="{9D8B030D-6E8A-4147-A177-3AD203B41FA5}">
                      <a16:colId xmlns:a16="http://schemas.microsoft.com/office/drawing/2014/main" val="3510127318"/>
                    </a:ext>
                  </a:extLst>
                </a:gridCol>
                <a:gridCol w="592678">
                  <a:extLst>
                    <a:ext uri="{9D8B030D-6E8A-4147-A177-3AD203B41FA5}">
                      <a16:colId xmlns:a16="http://schemas.microsoft.com/office/drawing/2014/main" val="728932005"/>
                    </a:ext>
                  </a:extLst>
                </a:gridCol>
              </a:tblGrid>
              <a:tr h="374982">
                <a:tc gridSpan="2">
                  <a:txBody>
                    <a:bodyPr/>
                    <a:lstStyle/>
                    <a:p>
                      <a:pPr algn="l" fontAlgn="t"/>
                      <a:r>
                        <a:rPr lang="en-US" sz="700" b="1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Brookfield Annuity Company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2030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2031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0811122"/>
                  </a:ext>
                </a:extLst>
              </a:tr>
              <a:tr h="158816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 Balance Sheet - Actuarial Liabilities &amp; Backing Assets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8216513"/>
                  </a:ext>
                </a:extLst>
              </a:tr>
              <a:tr h="102936"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4865205"/>
                  </a:ext>
                </a:extLst>
              </a:tr>
              <a:tr h="102936"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Assets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762330"/>
                  </a:ext>
                </a:extLst>
              </a:tr>
              <a:tr h="97054"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6133497"/>
                  </a:ext>
                </a:extLst>
              </a:tr>
              <a:tr h="194109"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Assets Backing Liabilities Plus Required Surplus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45,307,197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43,277,640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41,234,329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39,214,636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37,234,506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35,263,599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33,323,664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31,417,993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29,538,072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27,689,306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7973390"/>
                  </a:ext>
                </a:extLst>
              </a:tr>
              <a:tr h="97054"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5952564"/>
                  </a:ext>
                </a:extLst>
              </a:tr>
              <a:tr h="97054"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7684504"/>
                  </a:ext>
                </a:extLst>
              </a:tr>
              <a:tr h="102936"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8176390"/>
                  </a:ext>
                </a:extLst>
              </a:tr>
              <a:tr h="102936"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Liabilities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1408494"/>
                  </a:ext>
                </a:extLst>
              </a:tr>
              <a:tr h="102936"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Net Actuarial Reserves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41,609,596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39,673,320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37,778,448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35,909,016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34,076,452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32,252,340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30,457,544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28,695,856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26,959,314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25,253,426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17010"/>
                  </a:ext>
                </a:extLst>
              </a:tr>
              <a:tr h="102936"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1339111"/>
                  </a:ext>
                </a:extLst>
              </a:tr>
              <a:tr h="102936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 Surplus Balance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3085125"/>
                  </a:ext>
                </a:extLst>
              </a:tr>
              <a:tr h="102936"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2530228"/>
                  </a:ext>
                </a:extLst>
              </a:tr>
              <a:tr h="102936"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Surplus Asset Earned Rate Assumption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5.72%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5.72%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5.72%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5.72%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5.72%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5.72%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5.72%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5.72%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5.72%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5.72%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1227054"/>
                  </a:ext>
                </a:extLst>
              </a:tr>
              <a:tr h="102936"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4298269"/>
                  </a:ext>
                </a:extLst>
              </a:tr>
              <a:tr h="102936"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Available Capital - BOY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             - 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3,697,601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3,604,320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3,455,881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3,305,620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3,158,054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3,011,259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2,866,120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2,722,137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2,578,758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6903489"/>
                  </a:ext>
                </a:extLst>
              </a:tr>
              <a:tr h="102936"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Add: Capital Injection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C47500"/>
                          </a:solidFill>
                          <a:effectLst/>
                          <a:latin typeface="Arial" panose="020B0604020202020204" pitchFamily="34" charset="0"/>
                        </a:rPr>
                        <a:t>         3,697,601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4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C47500"/>
                          </a:solidFill>
                          <a:effectLst/>
                          <a:latin typeface="Arial" panose="020B0604020202020204" pitchFamily="34" charset="0"/>
                        </a:rPr>
                        <a:t>                      - 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4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C47500"/>
                          </a:solidFill>
                          <a:effectLst/>
                          <a:latin typeface="Arial" panose="020B0604020202020204" pitchFamily="34" charset="0"/>
                        </a:rPr>
                        <a:t>                      - 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4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C47500"/>
                          </a:solidFill>
                          <a:effectLst/>
                          <a:latin typeface="Arial" panose="020B0604020202020204" pitchFamily="34" charset="0"/>
                        </a:rPr>
                        <a:t>                      - 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4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C47500"/>
                          </a:solidFill>
                          <a:effectLst/>
                          <a:latin typeface="Arial" panose="020B0604020202020204" pitchFamily="34" charset="0"/>
                        </a:rPr>
                        <a:t>                      - 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4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C47500"/>
                          </a:solidFill>
                          <a:effectLst/>
                          <a:latin typeface="Arial" panose="020B0604020202020204" pitchFamily="34" charset="0"/>
                        </a:rPr>
                        <a:t>                  - 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4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C47500"/>
                          </a:solidFill>
                          <a:effectLst/>
                          <a:latin typeface="Arial" panose="020B0604020202020204" pitchFamily="34" charset="0"/>
                        </a:rPr>
                        <a:t>                  - 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4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C47500"/>
                          </a:solidFill>
                          <a:effectLst/>
                          <a:latin typeface="Arial" panose="020B0604020202020204" pitchFamily="34" charset="0"/>
                        </a:rPr>
                        <a:t>                  - 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4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C47500"/>
                          </a:solidFill>
                          <a:effectLst/>
                          <a:latin typeface="Arial" panose="020B0604020202020204" pitchFamily="34" charset="0"/>
                        </a:rPr>
                        <a:t>                  - 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4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C47500"/>
                          </a:solidFill>
                          <a:effectLst/>
                          <a:latin typeface="Arial" panose="020B0604020202020204" pitchFamily="34" charset="0"/>
                        </a:rPr>
                        <a:t>                  - 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4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4574949"/>
                  </a:ext>
                </a:extLst>
              </a:tr>
              <a:tr h="194109"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Add: Profits from Operations (excl surplus inc)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   726,044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   307,120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   294,737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   282,531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   270,536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258,643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246,888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235,399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223,925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212,610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7570395"/>
                  </a:ext>
                </a:extLst>
              </a:tr>
              <a:tr h="102936"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Add: Investment Income on Surplus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     27,218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   155,335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   151,416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   145,180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   138,868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132,668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126,502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120,404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114,356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108,333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8598328"/>
                  </a:ext>
                </a:extLst>
              </a:tr>
              <a:tr h="102936"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Less: Dividends Paid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C47500"/>
                          </a:solidFill>
                          <a:effectLst/>
                          <a:latin typeface="Arial" panose="020B0604020202020204" pitchFamily="34" charset="0"/>
                        </a:rPr>
                        <a:t>         2,944,339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C47500"/>
                          </a:solidFill>
                          <a:effectLst/>
                          <a:latin typeface="Arial" panose="020B0604020202020204" pitchFamily="34" charset="0"/>
                        </a:rPr>
                        <a:t>           (555,736)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C47500"/>
                          </a:solidFill>
                          <a:effectLst/>
                          <a:latin typeface="Arial" panose="020B0604020202020204" pitchFamily="34" charset="0"/>
                        </a:rPr>
                        <a:t>           (594,591)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C47500"/>
                          </a:solidFill>
                          <a:effectLst/>
                          <a:latin typeface="Arial" panose="020B0604020202020204" pitchFamily="34" charset="0"/>
                        </a:rPr>
                        <a:t>           (577,972)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C47500"/>
                          </a:solidFill>
                          <a:effectLst/>
                          <a:latin typeface="Arial" panose="020B0604020202020204" pitchFamily="34" charset="0"/>
                        </a:rPr>
                        <a:t>           (556,970)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C47500"/>
                          </a:solidFill>
                          <a:effectLst/>
                          <a:latin typeface="Arial" panose="020B0604020202020204" pitchFamily="34" charset="0"/>
                        </a:rPr>
                        <a:t>       (538,106)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C47500"/>
                          </a:solidFill>
                          <a:effectLst/>
                          <a:latin typeface="Arial" panose="020B0604020202020204" pitchFamily="34" charset="0"/>
                        </a:rPr>
                        <a:t>       (518,529)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C47500"/>
                          </a:solidFill>
                          <a:effectLst/>
                          <a:latin typeface="Arial" panose="020B0604020202020204" pitchFamily="34" charset="0"/>
                        </a:rPr>
                        <a:t>       (499,786)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C47500"/>
                          </a:solidFill>
                          <a:effectLst/>
                          <a:latin typeface="Arial" panose="020B0604020202020204" pitchFamily="34" charset="0"/>
                        </a:rPr>
                        <a:t>       (481,660)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C47500"/>
                          </a:solidFill>
                          <a:effectLst/>
                          <a:latin typeface="Arial" panose="020B0604020202020204" pitchFamily="34" charset="0"/>
                        </a:rPr>
                        <a:t>       (463,821)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1455488"/>
                  </a:ext>
                </a:extLst>
              </a:tr>
              <a:tr h="102936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Available Capital - EOY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3,697,601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3,604,320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3,455,881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3,305,620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3,158,054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3,011,259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2,866,120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2,722,137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2,578,758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2,435,880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371482"/>
                  </a:ext>
                </a:extLst>
              </a:tr>
              <a:tr h="102936"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6716556"/>
                  </a:ext>
                </a:extLst>
              </a:tr>
              <a:tr h="102936"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Total Equities and Liabilities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45,307,197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43,277,640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41,234,329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39,214,636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37,234,506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35,263,599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33,323,664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31,417,993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29,538,072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27,689,306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6071971"/>
                  </a:ext>
                </a:extLst>
              </a:tr>
              <a:tr h="102936"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2529171"/>
                  </a:ext>
                </a:extLst>
              </a:tr>
              <a:tr h="102936"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Required Capital (RC)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3,824,199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3,895,987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3,734,436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3,571,742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3,411,381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3,251,816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3,093,750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2,936,716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2,780,408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2,624,764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6809844"/>
                  </a:ext>
                </a:extLst>
              </a:tr>
              <a:tr h="194109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Base Solvency Buffer (RCx1.05 in 2022, 1 after)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4,015,409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3,895,987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3,734,436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3,571,742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3,411,381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3,251,816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3,093,750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2,936,716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2,780,408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2,624,764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287775"/>
                  </a:ext>
                </a:extLst>
              </a:tr>
              <a:tr h="102936"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9437903"/>
                  </a:ext>
                </a:extLst>
              </a:tr>
              <a:tr h="102936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Surplus Allowance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1,522,430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1,460,463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1,398,885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1,337,645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1,276,742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1,216,101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1,155,755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1,095,593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1,035,772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976,313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1311284"/>
                  </a:ext>
                </a:extLst>
              </a:tr>
              <a:tr h="102936"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Total Ratio [ (1 + 3) /2 ]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130.0%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130.0%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130.0%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130.0%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130.0%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130.0%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130.0%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130.0%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130.0%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130.0%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1051323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72F1B274-EED1-8938-9A64-E4A1C0251BB1}"/>
              </a:ext>
            </a:extLst>
          </p:cNvPr>
          <p:cNvSpPr txBox="1"/>
          <p:nvPr/>
        </p:nvSpPr>
        <p:spPr>
          <a:xfrm>
            <a:off x="358775" y="5020538"/>
            <a:ext cx="84153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900" b="0" i="1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Notes:</a:t>
            </a:r>
          </a:p>
          <a:p>
            <a:r>
              <a:rPr lang="en-US" sz="900" b="0" i="1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sz="900" b="0" i="1" u="none" strike="noStrike" baseline="0" dirty="0">
                <a:solidFill>
                  <a:srgbClr val="000000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Model projection begins on liability assumption date (i.e., </a:t>
            </a:r>
            <a:r>
              <a:rPr lang="en-US" sz="900" b="0" i="1" u="none" strike="noStrike" baseline="0" dirty="0">
                <a:solidFill>
                  <a:srgbClr val="FF0000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Month Day, Year</a:t>
            </a:r>
            <a:r>
              <a:rPr lang="en-US" sz="900" b="0" i="1" u="none" strike="noStrike" baseline="0" dirty="0">
                <a:solidFill>
                  <a:srgbClr val="000000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). Premium is collected in </a:t>
            </a:r>
            <a:r>
              <a:rPr lang="en-US" sz="900" b="0" i="1" u="none" strike="noStrike" baseline="0" dirty="0">
                <a:solidFill>
                  <a:srgbClr val="FF0000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Month Year</a:t>
            </a:r>
            <a:r>
              <a:rPr lang="en-US" sz="900" b="0" i="1" u="none" strike="noStrike" baseline="0" dirty="0">
                <a:solidFill>
                  <a:srgbClr val="000000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, and reserve is established at that time.</a:t>
            </a:r>
            <a:r>
              <a:rPr lang="en-US" sz="900" b="0" i="1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</a:p>
          <a:p>
            <a:r>
              <a:rPr lang="en-US" sz="900" b="0" i="1" u="none" strike="noStrike" baseline="0" dirty="0">
                <a:solidFill>
                  <a:srgbClr val="000000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No injection of cash necessary to cover required capital.</a:t>
            </a:r>
            <a:endParaRPr lang="en-US" sz="900" i="1" dirty="0">
              <a:solidFill>
                <a:srgbClr val="000000"/>
              </a:solidFill>
              <a:highlight>
                <a:srgbClr val="FFFF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900" i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0796012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CD68-9F89-CF41-9207-932041A37C52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Title 4">
            <a:extLst>
              <a:ext uri="{FF2B5EF4-FFF2-40B4-BE49-F238E27FC236}">
                <a16:creationId xmlns:a16="http://schemas.microsoft.com/office/drawing/2014/main" id="{53AD7E1C-2D77-4052-85DB-C4F6B0533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676" y="219456"/>
            <a:ext cx="8415337" cy="356347"/>
          </a:xfrm>
        </p:spPr>
        <p:txBody>
          <a:bodyPr>
            <a:normAutofit fontScale="90000"/>
          </a:bodyPr>
          <a:lstStyle/>
          <a:p>
            <a:r>
              <a:rPr lang="en-CA" dirty="0"/>
              <a:t>Income Statement – BAC Minimum Bid</a:t>
            </a:r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57B1559-966F-91E5-8293-2359546441E4}"/>
              </a:ext>
            </a:extLst>
          </p:cNvPr>
          <p:cNvGraphicFramePr>
            <a:graphicFrameLocks noGrp="1"/>
          </p:cNvGraphicFramePr>
          <p:nvPr/>
        </p:nvGraphicFramePr>
        <p:xfrm>
          <a:off x="358773" y="1419618"/>
          <a:ext cx="8328029" cy="3401226"/>
        </p:xfrm>
        <a:graphic>
          <a:graphicData uri="http://schemas.openxmlformats.org/drawingml/2006/table">
            <a:tbl>
              <a:tblPr/>
              <a:tblGrid>
                <a:gridCol w="81960">
                  <a:extLst>
                    <a:ext uri="{9D8B030D-6E8A-4147-A177-3AD203B41FA5}">
                      <a16:colId xmlns:a16="http://schemas.microsoft.com/office/drawing/2014/main" val="2146825177"/>
                    </a:ext>
                  </a:extLst>
                </a:gridCol>
                <a:gridCol w="1552683">
                  <a:extLst>
                    <a:ext uri="{9D8B030D-6E8A-4147-A177-3AD203B41FA5}">
                      <a16:colId xmlns:a16="http://schemas.microsoft.com/office/drawing/2014/main" val="2525478411"/>
                    </a:ext>
                  </a:extLst>
                </a:gridCol>
                <a:gridCol w="719425">
                  <a:extLst>
                    <a:ext uri="{9D8B030D-6E8A-4147-A177-3AD203B41FA5}">
                      <a16:colId xmlns:a16="http://schemas.microsoft.com/office/drawing/2014/main" val="1537994263"/>
                    </a:ext>
                  </a:extLst>
                </a:gridCol>
                <a:gridCol w="673892">
                  <a:extLst>
                    <a:ext uri="{9D8B030D-6E8A-4147-A177-3AD203B41FA5}">
                      <a16:colId xmlns:a16="http://schemas.microsoft.com/office/drawing/2014/main" val="4235604419"/>
                    </a:ext>
                  </a:extLst>
                </a:gridCol>
                <a:gridCol w="673892">
                  <a:extLst>
                    <a:ext uri="{9D8B030D-6E8A-4147-A177-3AD203B41FA5}">
                      <a16:colId xmlns:a16="http://schemas.microsoft.com/office/drawing/2014/main" val="901900520"/>
                    </a:ext>
                  </a:extLst>
                </a:gridCol>
                <a:gridCol w="673892">
                  <a:extLst>
                    <a:ext uri="{9D8B030D-6E8A-4147-A177-3AD203B41FA5}">
                      <a16:colId xmlns:a16="http://schemas.microsoft.com/office/drawing/2014/main" val="1340902189"/>
                    </a:ext>
                  </a:extLst>
                </a:gridCol>
                <a:gridCol w="673892">
                  <a:extLst>
                    <a:ext uri="{9D8B030D-6E8A-4147-A177-3AD203B41FA5}">
                      <a16:colId xmlns:a16="http://schemas.microsoft.com/office/drawing/2014/main" val="1470381762"/>
                    </a:ext>
                  </a:extLst>
                </a:gridCol>
                <a:gridCol w="673892">
                  <a:extLst>
                    <a:ext uri="{9D8B030D-6E8A-4147-A177-3AD203B41FA5}">
                      <a16:colId xmlns:a16="http://schemas.microsoft.com/office/drawing/2014/main" val="4213724186"/>
                    </a:ext>
                  </a:extLst>
                </a:gridCol>
                <a:gridCol w="673892">
                  <a:extLst>
                    <a:ext uri="{9D8B030D-6E8A-4147-A177-3AD203B41FA5}">
                      <a16:colId xmlns:a16="http://schemas.microsoft.com/office/drawing/2014/main" val="3280973643"/>
                    </a:ext>
                  </a:extLst>
                </a:gridCol>
                <a:gridCol w="673892">
                  <a:extLst>
                    <a:ext uri="{9D8B030D-6E8A-4147-A177-3AD203B41FA5}">
                      <a16:colId xmlns:a16="http://schemas.microsoft.com/office/drawing/2014/main" val="2982873120"/>
                    </a:ext>
                  </a:extLst>
                </a:gridCol>
                <a:gridCol w="619252">
                  <a:extLst>
                    <a:ext uri="{9D8B030D-6E8A-4147-A177-3AD203B41FA5}">
                      <a16:colId xmlns:a16="http://schemas.microsoft.com/office/drawing/2014/main" val="3565369223"/>
                    </a:ext>
                  </a:extLst>
                </a:gridCol>
                <a:gridCol w="637465">
                  <a:extLst>
                    <a:ext uri="{9D8B030D-6E8A-4147-A177-3AD203B41FA5}">
                      <a16:colId xmlns:a16="http://schemas.microsoft.com/office/drawing/2014/main" val="3372300695"/>
                    </a:ext>
                  </a:extLst>
                </a:gridCol>
              </a:tblGrid>
              <a:tr h="422616">
                <a:tc gridSpan="2">
                  <a:txBody>
                    <a:bodyPr/>
                    <a:lstStyle/>
                    <a:p>
                      <a:pPr algn="l" fontAlgn="t"/>
                      <a:r>
                        <a:rPr lang="en-US" sz="800" b="1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Brookfield Annuity Company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2030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2031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3158304"/>
                  </a:ext>
                </a:extLst>
              </a:tr>
              <a:tr h="116012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 Revenue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7462980"/>
                  </a:ext>
                </a:extLst>
              </a:tr>
              <a:tr h="116012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4581020"/>
                  </a:ext>
                </a:extLst>
              </a:tr>
              <a:tr h="116012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Net Premiums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F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42,852,674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5018695"/>
                  </a:ext>
                </a:extLst>
              </a:tr>
              <a:tr h="118084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Investment Inc on CF &amp; Rsv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408,295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2,252,642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2,146,565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2,042,057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1,939,444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1,837,887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1,737,430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1,638,841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1,541,681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1,446,147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1334778"/>
                  </a:ext>
                </a:extLst>
              </a:tr>
              <a:tr h="218766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Additional Income from transition to Ulitmate mix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F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40,703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F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105,873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F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100,749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F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95,674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F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90,714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F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85,737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F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80,870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F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76,101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F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71,387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F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66,765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F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6208428"/>
                  </a:ext>
                </a:extLst>
              </a:tr>
              <a:tr h="218766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Net Investment Income - Assets backing Liab's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448,998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2,358,515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2,247,315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2,137,731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2,030,158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1,923,624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1,818,300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1,714,941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1,613,067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1,512,912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5881865"/>
                  </a:ext>
                </a:extLst>
              </a:tr>
              <a:tr h="218766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Net Investment Income - Surplus (Pre-Tax)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37,031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211,340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206,008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197,524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188,936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180,501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172,111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163,816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155,586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147,391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0414359"/>
                  </a:ext>
                </a:extLst>
              </a:tr>
              <a:tr h="116012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Total Revenue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43,338,704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2,569,854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2,453,323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2,335,255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2,219,093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2,104,125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1,990,411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1,878,757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1,768,653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1,660,304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0895822"/>
                  </a:ext>
                </a:extLst>
              </a:tr>
              <a:tr h="116012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1097757"/>
                  </a:ext>
                </a:extLst>
              </a:tr>
              <a:tr h="116012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 Benefits &amp; Expenses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3863701"/>
                  </a:ext>
                </a:extLst>
              </a:tr>
              <a:tr h="116012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80055"/>
                  </a:ext>
                </a:extLst>
              </a:tr>
              <a:tr h="116012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Net claims and benefits paid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324,127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3,784,273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3,651,006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3,534,814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3,409,515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3,313,054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3,197,439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3,077,947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2,969,200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2,855,826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7211125"/>
                  </a:ext>
                </a:extLst>
              </a:tr>
              <a:tr h="116012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Increase in Net Actuarial Reserves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41,609,596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-1,936,276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-1,894,872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-1,869,432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-1,832,564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-1,824,112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-1,794,796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-1,761,688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-1,736,542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-1,705,888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0173089"/>
                  </a:ext>
                </a:extLst>
              </a:tr>
              <a:tr h="116012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Operating Expenses*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10,648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92,667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90,179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87,954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85,131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82,787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79,754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78,412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75,750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73,709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5175314"/>
                  </a:ext>
                </a:extLst>
              </a:tr>
              <a:tr h="116012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Total Benefits &amp; Expenses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41,944,371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1,940,664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1,846,312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1,753,335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1,662,082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1,571,729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1,482,398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1,394,671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1,308,408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1,223,648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9730628"/>
                  </a:ext>
                </a:extLst>
              </a:tr>
              <a:tr h="116012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1134612"/>
                  </a:ext>
                </a:extLst>
              </a:tr>
              <a:tr h="116012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Total net income (loss) before tax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1,394,332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629,190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607,010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581,920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557,011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532,396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508,013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484,086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460,246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436,656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3067049"/>
                  </a:ext>
                </a:extLst>
              </a:tr>
              <a:tr h="116012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6347972"/>
                  </a:ext>
                </a:extLst>
              </a:tr>
              <a:tr h="116012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 Income Tax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7699626"/>
                  </a:ext>
                </a:extLst>
              </a:tr>
              <a:tr h="116012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1016334"/>
                  </a:ext>
                </a:extLst>
              </a:tr>
              <a:tr h="116012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Taxes (at 26.5% corporate tax rate)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369,498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166,735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160,858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154,209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147,608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141,085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134,624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128,283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121,965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115,714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1166758"/>
                  </a:ext>
                </a:extLst>
              </a:tr>
              <a:tr h="116012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0030948"/>
                  </a:ext>
                </a:extLst>
              </a:tr>
              <a:tr h="116012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Total net income (loss) after tax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1,024,834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462,455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446,153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427,711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409,403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391,311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373,390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355,803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338,281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320,942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343623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B1919A74-C307-80CA-F9F0-A9D2C6A5A5D4}"/>
              </a:ext>
            </a:extLst>
          </p:cNvPr>
          <p:cNvSpPr txBox="1"/>
          <p:nvPr/>
        </p:nvSpPr>
        <p:spPr>
          <a:xfrm>
            <a:off x="358775" y="5020538"/>
            <a:ext cx="84153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900" b="0" i="1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Notes:</a:t>
            </a:r>
          </a:p>
          <a:p>
            <a:pPr algn="l"/>
            <a:r>
              <a:rPr lang="en-US" sz="900" b="0" i="1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sz="900" b="0" i="1" u="none" strike="noStrike" baseline="0" dirty="0">
                <a:solidFill>
                  <a:srgbClr val="000000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Model projection begins on liability assumption date (i.e., </a:t>
            </a:r>
            <a:r>
              <a:rPr lang="en-US" sz="900" b="0" i="1" u="none" strike="noStrike" baseline="0" dirty="0">
                <a:solidFill>
                  <a:srgbClr val="FF0000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Month Day, Year</a:t>
            </a:r>
            <a:r>
              <a:rPr lang="en-US" sz="900" b="0" i="1" u="none" strike="noStrike" baseline="0" dirty="0">
                <a:solidFill>
                  <a:srgbClr val="000000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). Premium is collected in </a:t>
            </a:r>
            <a:r>
              <a:rPr lang="en-US" sz="900" b="0" i="1" u="none" strike="noStrike" baseline="0" dirty="0">
                <a:solidFill>
                  <a:srgbClr val="FF0000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Month Year</a:t>
            </a:r>
            <a:r>
              <a:rPr lang="en-US" sz="900" b="0" i="1" u="none" strike="noStrike" baseline="0" dirty="0">
                <a:solidFill>
                  <a:srgbClr val="000000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, and reserve is established at that time.</a:t>
            </a:r>
            <a:r>
              <a:rPr lang="en-US" sz="900" b="0" i="1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endParaRPr lang="en-US" sz="900" b="0" i="1" u="none" strike="noStrike" baseline="0" dirty="0">
              <a:solidFill>
                <a:srgbClr val="000000"/>
              </a:solidFill>
              <a:highlight>
                <a:srgbClr val="FFFF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900" i="1" dirty="0">
              <a:solidFill>
                <a:srgbClr val="000000"/>
              </a:solidFill>
              <a:highlight>
                <a:srgbClr val="FFFF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900" i="1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* Operating expenses are capped at approximately $3M in present value.</a:t>
            </a:r>
          </a:p>
        </p:txBody>
      </p:sp>
    </p:spTree>
    <p:extLst>
      <p:ext uri="{BB962C8B-B14F-4D97-AF65-F5344CB8AC3E}">
        <p14:creationId xmlns:p14="http://schemas.microsoft.com/office/powerpoint/2010/main" val="874731115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theme/theme1.xml><?xml version="1.0" encoding="utf-8"?>
<a:theme xmlns:a="http://schemas.openxmlformats.org/drawingml/2006/main" name="Office Theme">
  <a:themeElements>
    <a:clrScheme name="Custom 7">
      <a:dk1>
        <a:srgbClr val="000000"/>
      </a:dk1>
      <a:lt1>
        <a:sysClr val="window" lastClr="FFFFFF"/>
      </a:lt1>
      <a:dk2>
        <a:srgbClr val="003057"/>
      </a:dk2>
      <a:lt2>
        <a:srgbClr val="DBC8B6"/>
      </a:lt2>
      <a:accent1>
        <a:srgbClr val="3EB1C8"/>
      </a:accent1>
      <a:accent2>
        <a:srgbClr val="614B79"/>
      </a:accent2>
      <a:accent3>
        <a:srgbClr val="4C8C2B"/>
      </a:accent3>
      <a:accent4>
        <a:srgbClr val="EF7622"/>
      </a:accent4>
      <a:accent5>
        <a:srgbClr val="DBC8B6"/>
      </a:accent5>
      <a:accent6>
        <a:srgbClr val="7D868C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ec64c346-f2d9-4434-ac2a-f0be6aa7b2bf">
      <Terms xmlns="http://schemas.microsoft.com/office/infopath/2007/PartnerControls"/>
    </lcf76f155ced4ddcb4097134ff3c332f>
    <TaxCatchAll xmlns="475beea0-34e7-45bf-8451-b36c97034372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17BBEEBA6D64A4EBF48C09DA9253852" ma:contentTypeVersion="12" ma:contentTypeDescription="Create a new document." ma:contentTypeScope="" ma:versionID="f8008157ed3b32ab6639eac43b38e758">
  <xsd:schema xmlns:xsd="http://www.w3.org/2001/XMLSchema" xmlns:xs="http://www.w3.org/2001/XMLSchema" xmlns:p="http://schemas.microsoft.com/office/2006/metadata/properties" xmlns:ns2="ec64c346-f2d9-4434-ac2a-f0be6aa7b2bf" xmlns:ns3="475beea0-34e7-45bf-8451-b36c97034372" targetNamespace="http://schemas.microsoft.com/office/2006/metadata/properties" ma:root="true" ma:fieldsID="654e03f828da0bdcac1f6c6857df234f" ns2:_="" ns3:_="">
    <xsd:import namespace="ec64c346-f2d9-4434-ac2a-f0be6aa7b2bf"/>
    <xsd:import namespace="475beea0-34e7-45bf-8451-b36c9703437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c64c346-f2d9-4434-ac2a-f0be6aa7b2b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7712bb0f-18dd-4748-aae8-9b47efc6378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75beea0-34e7-45bf-8451-b36c9703437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8456f1f1-e26c-46d0-8255-6c0e611adaa6}" ma:internalName="TaxCatchAll" ma:showField="CatchAllData" ma:web="475beea0-34e7-45bf-8451-b36c9703437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8C3A1AF-39E3-42F2-ADA6-18A93B259A5C}">
  <ds:schemaRefs>
    <ds:schemaRef ds:uri="http://schemas.microsoft.com/office/2006/metadata/properties"/>
    <ds:schemaRef ds:uri="http://purl.org/dc/terms/"/>
    <ds:schemaRef ds:uri="http://purl.org/dc/elements/1.1/"/>
    <ds:schemaRef ds:uri="475beea0-34e7-45bf-8451-b36c97034372"/>
    <ds:schemaRef ds:uri="http://schemas.microsoft.com/office/infopath/2007/PartnerControls"/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ec64c346-f2d9-4434-ac2a-f0be6aa7b2bf"/>
  </ds:schemaRefs>
</ds:datastoreItem>
</file>

<file path=customXml/itemProps2.xml><?xml version="1.0" encoding="utf-8"?>
<ds:datastoreItem xmlns:ds="http://schemas.openxmlformats.org/officeDocument/2006/customXml" ds:itemID="{FF09F12D-4B57-40A9-BA2E-3FD6A7709B0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c64c346-f2d9-4434-ac2a-f0be6aa7b2bf"/>
    <ds:schemaRef ds:uri="475beea0-34e7-45bf-8451-b36c9703437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2008F32-70B9-4C2F-867F-1A7C202B00A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13681</TotalTime>
  <Words>2612</Words>
  <Application>Microsoft Office PowerPoint</Application>
  <PresentationFormat>Letter Paper (8.5x11 in)</PresentationFormat>
  <Paragraphs>994</Paragraphs>
  <Slides>12</Slides>
  <Notes>0</Notes>
  <HiddenSlides>0</HiddenSlides>
  <MMClips>0</MMClips>
  <ScaleCrop>false</ScaleCrop>
  <HeadingPairs>
    <vt:vector size="10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Links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Symbol</vt:lpstr>
      <vt:lpstr>Wingdings</vt:lpstr>
      <vt:lpstr>Office Theme</vt:lpstr>
      <vt:lpstr>file:///C:\Users\scheung\Brookfield\Transformation%20-%20Documents\3.%20Transformation%20Projects\CA%20PRT%20Pricing%20Transformation\Post%20Processor\Python\Document%20Template\test%20paste%20link.xlsx</vt:lpstr>
      <vt:lpstr>Worksheet</vt:lpstr>
      <vt:lpstr>Client Full Name Investment Recommendation [- REFRESH] [- INDICATIVE BID]</vt:lpstr>
      <vt:lpstr>Overview of opportunity</vt:lpstr>
      <vt:lpstr>Overview of Return</vt:lpstr>
      <vt:lpstr>Return bridge</vt:lpstr>
      <vt:lpstr>Asset Portfolio</vt:lpstr>
      <vt:lpstr>PowerPoint Presentation</vt:lpstr>
      <vt:lpstr>Income Statement – Expected Clearing Price</vt:lpstr>
      <vt:lpstr>Balance Sheet – Expected Clearing Price</vt:lpstr>
      <vt:lpstr>Income Statement – BAC Minimum Bid</vt:lpstr>
      <vt:lpstr>Balance Sheet – BAC Minimum Bid</vt:lpstr>
      <vt:lpstr>Indicative Pricing Feedback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Wreakes</dc:creator>
  <cp:lastModifiedBy>Xie, Eric</cp:lastModifiedBy>
  <cp:revision>177</cp:revision>
  <cp:lastPrinted>2020-09-22T13:29:12Z</cp:lastPrinted>
  <dcterms:created xsi:type="dcterms:W3CDTF">2016-11-24T16:36:23Z</dcterms:created>
  <dcterms:modified xsi:type="dcterms:W3CDTF">2023-01-17T21:36:53Z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0x010100C17BBEEBA6D64A4EBF48C09DA9253852</vt:lpwstr>
  </property>
  <property fmtid="{D5CDD505-2E9C-101B-9397-08002B2CF9AE}" pid="3" name="MediaServiceImageTags">
    <vt:lpwstr/>
  </property>
</Properties>
</file>