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4_4D240B50.xml" ContentType="application/vnd.ms-powerpoint.comments+xml"/>
  <Override PartName="/ppt/comments/modernComment_12F_11EA2130.xml" ContentType="application/vnd.ms-powerpoint.comments+xml"/>
  <Override PartName="/ppt/comments/modernComment_13A_F90027EC.xml" ContentType="application/vnd.ms-powerpoint.comments+xml"/>
  <Override PartName="/ppt/comments/modernComment_133_43384B53.xml" ContentType="application/vnd.ms-powerpoint.comments+xml"/>
  <Override PartName="/ppt/comments/modernComment_13B_8391C3B6.xml" ContentType="application/vnd.ms-powerpoint.comments+xml"/>
  <Override PartName="/ppt/comments/modernComment_11E_2AA162B3.xml" ContentType="application/vnd.ms-powerpoint.comments+xml"/>
  <Override PartName="/ppt/comments/modernComment_11F_DACBE6EC.xml" ContentType="application/vnd.ms-powerpoint.comments+xml"/>
  <Override PartName="/ppt/comments/modernComment_12B_3423566B.xml" ContentType="application/vnd.ms-powerpoint.comments+xml"/>
  <Override PartName="/ppt/comments/modernComment_12C_F146B34B.xml" ContentType="application/vnd.ms-powerpoint.comments+xml"/>
  <Override PartName="/ppt/comments/modernComment_139_4A4DC81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303" r:id="rId6"/>
    <p:sldId id="314" r:id="rId7"/>
    <p:sldId id="307" r:id="rId8"/>
    <p:sldId id="315" r:id="rId9"/>
    <p:sldId id="316" r:id="rId10"/>
    <p:sldId id="286" r:id="rId11"/>
    <p:sldId id="287" r:id="rId12"/>
    <p:sldId id="299" r:id="rId13"/>
    <p:sldId id="300" r:id="rId14"/>
    <p:sldId id="313" r:id="rId15"/>
    <p:sldId id="274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orient="horz" pos="1264" userDrawn="1">
          <p15:clr>
            <a:srgbClr val="A4A3A4"/>
          </p15:clr>
        </p15:guide>
        <p15:guide id="3" orient="horz" pos="3355" userDrawn="1">
          <p15:clr>
            <a:srgbClr val="A4A3A4"/>
          </p15:clr>
        </p15:guide>
        <p15:guide id="4" pos="2656" userDrawn="1">
          <p15:clr>
            <a:srgbClr val="A4A3A4"/>
          </p15:clr>
        </p15:guide>
        <p15:guide id="5" pos="280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8" pos="31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F04487-ECCF-0F80-0125-29C64A8D521F}" name="Kastner, Ryan" initials="KR" userId="S::ryan.kastner@brookfieldannuity.com::36183df7-d1ff-49c4-8fa8-8063f2d3523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Wreakes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7B329-A948-44ED-8AEC-213DC9A94672}" v="10" dt="2023-01-19T21:33:1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5"/>
    <p:restoredTop sz="94830"/>
  </p:normalViewPr>
  <p:slideViewPr>
    <p:cSldViewPr snapToGrid="0" snapToObjects="1">
      <p:cViewPr varScale="1">
        <p:scale>
          <a:sx n="62" d="100"/>
          <a:sy n="62" d="100"/>
        </p:scale>
        <p:origin x="728" y="56"/>
      </p:cViewPr>
      <p:guideLst>
        <p:guide orient="horz" pos="3657"/>
        <p:guide orient="horz" pos="1264"/>
        <p:guide orient="horz" pos="3355"/>
        <p:guide pos="2656"/>
        <p:guide pos="280"/>
        <p:guide pos="5465"/>
        <p:guide pos="3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Cheung" userId="f1ac4b32-78f4-4625-acb9-05d93b5ae076" providerId="ADAL" clId="{FE533403-454A-4C80-B055-A44F75BE8608}"/>
    <pc:docChg chg="undo custSel addSld modSld">
      <pc:chgData name="Steven Cheung" userId="f1ac4b32-78f4-4625-acb9-05d93b5ae076" providerId="ADAL" clId="{FE533403-454A-4C80-B055-A44F75BE8608}" dt="2023-01-13T22:33:45.493" v="56"/>
      <pc:docMkLst>
        <pc:docMk/>
      </pc:docMkLst>
      <pc:sldChg chg="addSp delSp modSp new mod">
        <pc:chgData name="Steven Cheung" userId="f1ac4b32-78f4-4625-acb9-05d93b5ae076" providerId="ADAL" clId="{FE533403-454A-4C80-B055-A44F75BE8608}" dt="2023-01-13T22:33:45.493" v="56"/>
        <pc:sldMkLst>
          <pc:docMk/>
          <pc:sldMk cId="703815884" sldId="316"/>
        </pc:sldMkLst>
        <pc:spChg chg="add del">
          <ac:chgData name="Steven Cheung" userId="f1ac4b32-78f4-4625-acb9-05d93b5ae076" providerId="ADAL" clId="{FE533403-454A-4C80-B055-A44F75BE8608}" dt="2023-01-13T22:06:37.110" v="3" actId="3680"/>
          <ac:spMkLst>
            <pc:docMk/>
            <pc:sldMk cId="703815884" sldId="316"/>
            <ac:spMk id="3" creationId="{6A6EC46C-3778-3EC4-A8C8-9A6F7D5A3FCA}"/>
          </ac:spMkLst>
        </pc:spChg>
        <pc:spChg chg="add del mod">
          <ac:chgData name="Steven Cheung" userId="f1ac4b32-78f4-4625-acb9-05d93b5ae076" providerId="ADAL" clId="{FE533403-454A-4C80-B055-A44F75BE8608}" dt="2023-01-13T22:19:47.755" v="43"/>
          <ac:spMkLst>
            <pc:docMk/>
            <pc:sldMk cId="703815884" sldId="316"/>
            <ac:spMk id="8" creationId="{EB70CD17-4A07-1A4C-4242-45A888F8B5A5}"/>
          </ac:spMkLst>
        </pc:spChg>
        <pc:spChg chg="add del mod">
          <ac:chgData name="Steven Cheung" userId="f1ac4b32-78f4-4625-acb9-05d93b5ae076" providerId="ADAL" clId="{FE533403-454A-4C80-B055-A44F75BE8608}" dt="2023-01-13T22:24:38.938" v="49" actId="478"/>
          <ac:spMkLst>
            <pc:docMk/>
            <pc:sldMk cId="703815884" sldId="316"/>
            <ac:spMk id="12" creationId="{CDBCBF20-900F-0B7A-6B6A-490434106D77}"/>
          </ac:spMkLst>
        </pc:spChg>
        <pc:graphicFrameChg chg="add del mod ord modGraphic">
          <ac:chgData name="Steven Cheung" userId="f1ac4b32-78f4-4625-acb9-05d93b5ae076" providerId="ADAL" clId="{FE533403-454A-4C80-B055-A44F75BE8608}" dt="2023-01-13T22:06:28.126" v="2" actId="3680"/>
          <ac:graphicFrameMkLst>
            <pc:docMk/>
            <pc:sldMk cId="703815884" sldId="316"/>
            <ac:graphicFrameMk id="5" creationId="{0EB0FF31-1E3F-3EE3-7D27-C12F520DF24A}"/>
          </ac:graphicFrameMkLst>
        </pc:graphicFrameChg>
        <pc:graphicFrameChg chg="add del mod ord modGraphic">
          <ac:chgData name="Steven Cheung" userId="f1ac4b32-78f4-4625-acb9-05d93b5ae076" providerId="ADAL" clId="{FE533403-454A-4C80-B055-A44F75BE8608}" dt="2023-01-13T22:15:35.452" v="30" actId="478"/>
          <ac:graphicFrameMkLst>
            <pc:docMk/>
            <pc:sldMk cId="703815884" sldId="316"/>
            <ac:graphicFrameMk id="6" creationId="{593220D9-487A-A252-7B7F-5DE7E0C5ECDC}"/>
          </ac:graphicFrameMkLst>
        </pc:graphicFrameChg>
        <pc:graphicFrameChg chg="add del mod">
          <ac:chgData name="Steven Cheung" userId="f1ac4b32-78f4-4625-acb9-05d93b5ae076" providerId="ADAL" clId="{FE533403-454A-4C80-B055-A44F75BE8608}" dt="2023-01-13T22:23:59.995" v="48" actId="478"/>
          <ac:graphicFrameMkLst>
            <pc:docMk/>
            <pc:sldMk cId="703815884" sldId="316"/>
            <ac:graphicFrameMk id="9" creationId="{361B77DC-0A7F-C65A-B45C-C482138F4272}"/>
          </ac:graphicFrameMkLst>
        </pc:graphicFrameChg>
        <pc:graphicFrameChg chg="del mod">
          <ac:chgData name="Steven Cheung" userId="f1ac4b32-78f4-4625-acb9-05d93b5ae076" providerId="ADAL" clId="{FE533403-454A-4C80-B055-A44F75BE8608}" dt="2023-01-13T22:23:57.600" v="47" actId="478"/>
          <ac:graphicFrameMkLst>
            <pc:docMk/>
            <pc:sldMk cId="703815884" sldId="316"/>
            <ac:graphicFrameMk id="10" creationId="{B7B10A68-0CA5-A47B-2B20-2F2E4C6C16AD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4.754" v="51" actId="478"/>
          <ac:graphicFrameMkLst>
            <pc:docMk/>
            <pc:sldMk cId="703815884" sldId="316"/>
            <ac:graphicFrameMk id="13" creationId="{5E3AE2E9-490A-5466-DD94-B7EEEA28535C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2.450" v="50" actId="478"/>
          <ac:graphicFrameMkLst>
            <pc:docMk/>
            <pc:sldMk cId="703815884" sldId="316"/>
            <ac:graphicFrameMk id="14" creationId="{98E0E031-0A01-816B-D9B7-396567902CCA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5:17.593" v="52" actId="478"/>
          <ac:graphicFrameMkLst>
            <pc:docMk/>
            <pc:sldMk cId="703815884" sldId="316"/>
            <ac:graphicFrameMk id="15" creationId="{4006FDB5-59F9-8C9F-05BE-1D98B7FACD1B}"/>
          </ac:graphicFrameMkLst>
        </pc:graphicFrameChg>
        <pc:graphicFrameChg chg="mod">
          <ac:chgData name="Steven Cheung" userId="f1ac4b32-78f4-4625-acb9-05d93b5ae076" providerId="ADAL" clId="{FE533403-454A-4C80-B055-A44F75BE8608}" dt="2023-01-13T22:33:45.493" v="56"/>
          <ac:graphicFrameMkLst>
            <pc:docMk/>
            <pc:sldMk cId="703815884" sldId="316"/>
            <ac:graphicFrameMk id="16" creationId="{33BFFBFE-CE6F-9042-8A41-EE03F4B66A46}"/>
          </ac:graphicFrameMkLst>
        </pc:graphicFrameChg>
      </pc:sldChg>
    </pc:docChg>
  </pc:docChgLst>
  <pc:docChgLst>
    <pc:chgData name="Cheung, Steven" userId="S::steven.cheung@brookfieldannuity.com::f1ac4b32-78f4-4625-acb9-05d93b5ae076" providerId="AD" clId="Web-{DAB0DA9F-400D-2611-EA10-939CA5BFE84E}"/>
    <pc:docChg chg="modSld">
      <pc:chgData name="Cheung, Steven" userId="S::steven.cheung@brookfieldannuity.com::f1ac4b32-78f4-4625-acb9-05d93b5ae076" providerId="AD" clId="Web-{DAB0DA9F-400D-2611-EA10-939CA5BFE84E}" dt="2023-01-16T22:04:26.683" v="1"/>
      <pc:docMkLst>
        <pc:docMk/>
      </pc:docMkLst>
      <pc:sldChg chg="addSp delSp">
        <pc:chgData name="Cheung, Steven" userId="S::steven.cheung@brookfieldannuity.com::f1ac4b32-78f4-4625-acb9-05d93b5ae076" providerId="AD" clId="Web-{DAB0DA9F-400D-2611-EA10-939CA5BFE84E}" dt="2023-01-16T22:04:26.683" v="1"/>
        <pc:sldMkLst>
          <pc:docMk/>
          <pc:sldMk cId="2207368118" sldId="315"/>
        </pc:sldMkLst>
        <pc:graphicFrameChg chg="add del">
          <ac:chgData name="Cheung, Steven" userId="S::steven.cheung@brookfieldannuity.com::f1ac4b32-78f4-4625-acb9-05d93b5ae076" providerId="AD" clId="Web-{DAB0DA9F-400D-2611-EA10-939CA5BFE84E}" dt="2023-01-16T22:04:26.683" v="1"/>
          <ac:graphicFrameMkLst>
            <pc:docMk/>
            <pc:sldMk cId="2207368118" sldId="315"/>
            <ac:graphicFrameMk id="3" creationId="{8DE287D1-FA24-DC85-9D40-5AD5B66A6731}"/>
          </ac:graphicFrameMkLst>
        </pc:graphicFrameChg>
      </pc:sldChg>
    </pc:docChg>
  </pc:docChgLst>
  <pc:docChgLst>
    <pc:chgData name="Xie, Eric" userId="64327c4c-5f72-4fb8-8f53-533c35a6e990" providerId="ADAL" clId="{8077B329-A948-44ED-8AEC-213DC9A94672}"/>
    <pc:docChg chg="undo custSel modSld">
      <pc:chgData name="Xie, Eric" userId="64327c4c-5f72-4fb8-8f53-533c35a6e990" providerId="ADAL" clId="{8077B329-A948-44ED-8AEC-213DC9A94672}" dt="2023-01-19T21:33:13.558" v="32"/>
      <pc:docMkLst>
        <pc:docMk/>
      </pc:docMkLst>
      <pc:sldChg chg="addSp delSp modSp mod">
        <pc:chgData name="Xie, Eric" userId="64327c4c-5f72-4fb8-8f53-533c35a6e990" providerId="ADAL" clId="{8077B329-A948-44ED-8AEC-213DC9A94672}" dt="2023-01-17T21:37:16.969" v="21" actId="478"/>
        <pc:sldMkLst>
          <pc:docMk/>
          <pc:sldMk cId="1294207824" sldId="260"/>
        </pc:sldMkLst>
        <pc:graphicFrameChg chg="add del mod">
          <ac:chgData name="Xie, Eric" userId="64327c4c-5f72-4fb8-8f53-533c35a6e990" providerId="ADAL" clId="{8077B329-A948-44ED-8AEC-213DC9A94672}" dt="2023-01-17T21:37:16.969" v="21" actId="478"/>
          <ac:graphicFrameMkLst>
            <pc:docMk/>
            <pc:sldMk cId="1294207824" sldId="260"/>
            <ac:graphicFrameMk id="4" creationId="{75A52284-768C-CF49-EE2C-B5FE396E928E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14:05:19.636" v="2" actId="478"/>
          <ac:graphicFrameMkLst>
            <pc:docMk/>
            <pc:sldMk cId="1294207824" sldId="260"/>
            <ac:graphicFrameMk id="4" creationId="{E6916FEE-FB5D-085A-81A4-9C61744F461B}"/>
          </ac:graphicFrameMkLst>
        </pc:graphicFrameChg>
      </pc:sldChg>
      <pc:sldChg chg="addSp delSp mod modCm">
        <pc:chgData name="Xie, Eric" userId="64327c4c-5f72-4fb8-8f53-533c35a6e990" providerId="ADAL" clId="{8077B329-A948-44ED-8AEC-213DC9A94672}" dt="2023-01-17T14:31:42.007" v="7" actId="478"/>
        <pc:sldMkLst>
          <pc:docMk/>
          <pc:sldMk cId="1127762771" sldId="307"/>
        </pc:sldMkLst>
        <pc:picChg chg="add del">
          <ac:chgData name="Xie, Eric" userId="64327c4c-5f72-4fb8-8f53-533c35a6e990" providerId="ADAL" clId="{8077B329-A948-44ED-8AEC-213DC9A94672}" dt="2023-01-17T14:31:42.007" v="7" actId="478"/>
          <ac:picMkLst>
            <pc:docMk/>
            <pc:sldMk cId="1127762771" sldId="307"/>
            <ac:picMk id="5" creationId="{68309296-0773-DE50-9495-FBA1B7027B01}"/>
          </ac:picMkLst>
        </pc:picChg>
        <pc:picChg chg="add del">
          <ac:chgData name="Xie, Eric" userId="64327c4c-5f72-4fb8-8f53-533c35a6e990" providerId="ADAL" clId="{8077B329-A948-44ED-8AEC-213DC9A94672}" dt="2023-01-17T14:31:41.788" v="6" actId="478"/>
          <ac:picMkLst>
            <pc:docMk/>
            <pc:sldMk cId="1127762771" sldId="307"/>
            <ac:picMk id="16" creationId="{B75CDE55-6874-AB28-AC67-CD44243597D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2.007" v="7" actId="478"/>
              <pc2:cmMkLst xmlns:pc2="http://schemas.microsoft.com/office/powerpoint/2019/9/main/command">
                <pc:docMk/>
                <pc:sldMk cId="1127762771" sldId="307"/>
                <pc2:cmMk id="{47A55470-26A1-4473-A007-9949593F298C}"/>
              </pc2:cmMkLst>
            </pc226:cmChg>
          </p:ext>
        </pc:extLst>
      </pc:sldChg>
      <pc:sldChg chg="addSp delSp modSp mod modCm">
        <pc:chgData name="Xie, Eric" userId="64327c4c-5f72-4fb8-8f53-533c35a6e990" providerId="ADAL" clId="{8077B329-A948-44ED-8AEC-213DC9A94672}" dt="2023-01-19T21:33:13.558" v="32"/>
        <pc:sldMkLst>
          <pc:docMk/>
          <pc:sldMk cId="2207368118" sldId="315"/>
        </pc:sldMkLst>
        <pc:spChg chg="del">
          <ac:chgData name="Xie, Eric" userId="64327c4c-5f72-4fb8-8f53-533c35a6e990" providerId="ADAL" clId="{8077B329-A948-44ED-8AEC-213DC9A94672}" dt="2023-01-17T21:29:19.123" v="19" actId="478"/>
          <ac:spMkLst>
            <pc:docMk/>
            <pc:sldMk cId="2207368118" sldId="315"/>
            <ac:spMk id="2" creationId="{7A3833F7-E86D-7A8B-A20A-429A6E14189A}"/>
          </ac:spMkLst>
        </pc:spChg>
        <pc:graphicFrameChg chg="add mod">
          <ac:chgData name="Xie, Eric" userId="64327c4c-5f72-4fb8-8f53-533c35a6e990" providerId="ADAL" clId="{8077B329-A948-44ED-8AEC-213DC9A94672}" dt="2023-01-19T21:33:13.558" v="32"/>
          <ac:graphicFrameMkLst>
            <pc:docMk/>
            <pc:sldMk cId="2207368118" sldId="315"/>
            <ac:graphicFrameMk id="2" creationId="{2245FA83-5E3A-D117-E08C-BC8755A9EF17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9.363" v="31" actId="478"/>
          <ac:graphicFrameMkLst>
            <pc:docMk/>
            <pc:sldMk cId="2207368118" sldId="315"/>
            <ac:graphicFrameMk id="2" creationId="{38A6040E-026E-EFBE-9BA9-DE674C2FD2D9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4.848" v="25" actId="478"/>
          <ac:graphicFrameMkLst>
            <pc:docMk/>
            <pc:sldMk cId="2207368118" sldId="315"/>
            <ac:graphicFrameMk id="2" creationId="{52702AE8-3360-DFDF-AFE0-6B6A4B4CB53B}"/>
          </ac:graphicFrameMkLst>
        </pc:graphicFrameChg>
        <pc:graphicFrameChg chg="del">
          <ac:chgData name="Xie, Eric" userId="64327c4c-5f72-4fb8-8f53-533c35a6e990" providerId="ADAL" clId="{8077B329-A948-44ED-8AEC-213DC9A94672}" dt="2023-01-17T14:31:43.713" v="8" actId="478"/>
          <ac:graphicFrameMkLst>
            <pc:docMk/>
            <pc:sldMk cId="2207368118" sldId="315"/>
            <ac:graphicFrameMk id="3" creationId="{8DE287D1-FA24-DC85-9D40-5AD5B66A673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2.129" v="24" actId="478"/>
          <ac:graphicFrameMkLst>
            <pc:docMk/>
            <pc:sldMk cId="2207368118" sldId="315"/>
            <ac:graphicFrameMk id="3" creationId="{C8381ACD-C776-186D-0DFB-3354269E7223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3.530" v="17" actId="478"/>
          <ac:graphicFrameMkLst>
            <pc:docMk/>
            <pc:sldMk cId="2207368118" sldId="315"/>
            <ac:graphicFrameMk id="3" creationId="{CCBF18A0-31B9-9409-C4BF-E79B54569631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8.783" v="30" actId="478"/>
          <ac:graphicFrameMkLst>
            <pc:docMk/>
            <pc:sldMk cId="2207368118" sldId="315"/>
            <ac:graphicFrameMk id="3" creationId="{ED8DD159-41FC-5247-874E-3193712A71E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4.073" v="18" actId="478"/>
          <ac:graphicFrameMkLst>
            <pc:docMk/>
            <pc:sldMk cId="2207368118" sldId="315"/>
            <ac:graphicFrameMk id="4" creationId="{C2CF0EDA-D6F5-2349-21A7-0B282E60DA8E}"/>
          </ac:graphicFrameMkLst>
        </pc:graphicFrameChg>
        <pc:graphicFrameChg chg="del modGraphic">
          <ac:chgData name="Xie, Eric" userId="64327c4c-5f72-4fb8-8f53-533c35a6e990" providerId="ADAL" clId="{8077B329-A948-44ED-8AEC-213DC9A94672}" dt="2023-01-17T14:31:46.832" v="12" actId="478"/>
          <ac:graphicFrameMkLst>
            <pc:docMk/>
            <pc:sldMk cId="2207368118" sldId="315"/>
            <ac:graphicFrameMk id="4" creationId="{EB9CA1B4-920D-9F22-3D04-BD43A5844FF3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7.823" v="29" actId="478"/>
          <ac:graphicFrameMkLst>
            <pc:docMk/>
            <pc:sldMk cId="2207368118" sldId="315"/>
            <ac:graphicFrameMk id="4" creationId="{F1F32B46-C486-E178-1F73-6173FAA31C5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21:29:19.126" v="20" actId="2056"/>
              <pc2:cmMkLst xmlns:pc2="http://schemas.microsoft.com/office/powerpoint/2019/9/main/command">
                <pc:docMk/>
                <pc:sldMk cId="2207368118" sldId="315"/>
                <pc2:cmMk id="{1FDC2446-7151-4D5B-B547-8C3164BC5873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80ADD08A-6394-4D71-BF86-5F6FFA7371B8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75DA1BFE-BD3D-4BA5-94B1-2D229C8C7C79}"/>
              </pc2:cmMkLst>
            </pc226:cmChg>
          </p:ext>
        </pc:extLst>
      </pc:sldChg>
    </pc:docChg>
  </pc:docChgLst>
</pc:chgInfo>
</file>

<file path=ppt/comments/modernComment_104_4D240B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16EF07-000A-4F75-B7CC-E111AE0BD5D7}" authorId="{FEF04487-ECCF-0F80-0125-29C64A8D521F}" created="2022-08-11T16:59:20.5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replyLst>
      <p188:reply id="{35729DF4-AECC-4972-B1C6-84DDCAE87616}" authorId="{FEF04487-ECCF-0F80-0125-29C64A8D521F}" created="2022-11-09T19:10:47.846">
        <p188:txBody>
          <a:bodyPr/>
          <a:lstStyle/>
          <a:p>
            <a:r>
              <a:rPr lang="en-US"/>
              <a:t>"- INDICATIVE BID" for illustrative bids</a:t>
            </a:r>
          </a:p>
        </p188:txBody>
      </p188:reply>
    </p188:replyLst>
    <p188:txBody>
      <a:bodyPr/>
      <a:lstStyle/>
      <a:p>
        <a:r>
          <a:rPr lang="en-US"/>
          <a:t>"- REFRESH" only added when deck is refreshed for revised results</a:t>
        </a:r>
      </a:p>
    </p188:txBody>
  </p188:cm>
  <p188:cm id="{F152B448-EAAA-47DA-A8F7-380481E4A9A0}" authorId="{FEF04487-ECCF-0F80-0125-29C64A8D521F}" created="2022-08-11T16:59:53.1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txBody>
      <a:bodyPr/>
      <a:lstStyle/>
      <a:p>
        <a:r>
          <a:rPr lang="en-US"/>
          <a:t>Date is bid submission date</a:t>
        </a:r>
      </a:p>
    </p188:txBody>
  </p188:cm>
</p188:cmLst>
</file>

<file path=ppt/comments/modernComment_11E_2AA162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C74F03-ABBF-4530-A022-20DA3428DB1E}" authorId="{FEF04487-ECCF-0F80-0125-29C64A8D521F}" created="2022-09-23T14:14:21.8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8" len="155">
        <ac:context len="236" hash="1131669508"/>
      </ac:txMk>
    </ac:txMkLst>
    <p188:pos x="7043511" y="422319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7A7428AD-DB3F-4F0D-BB4B-6EFC529346A9}" authorId="{FEF04487-ECCF-0F80-0125-29C64A8D521F}" created="2022-11-22T21:02:14.7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164" len="71">
        <ac:context len="236" hash="1131669508"/>
      </ac:txMk>
    </ac:txMkLst>
    <p188:pos x="3847465" y="53901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1F_DACBE6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F3FC45-969F-42F4-8AB5-9C81E58D60FF}" authorId="{FEF04487-ECCF-0F80-0125-29C64A8D521F}" created="2022-09-23T14:18:12.1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8" len="155">
        <ac:context len="223" hash="1164869830"/>
      </ac:txMk>
    </ac:txMkLst>
    <p188:pos x="7892596" y="433205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E2CC13F6-6638-4114-9E64-BDD93C71E56E}" authorId="{FEF04487-ECCF-0F80-0125-29C64A8D521F}" created="2022-10-21T20:51:31.8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on Overview of Return</a:t>
        </a:r>
      </a:p>
    </p188:txBody>
  </p188:cm>
</p188:cmLst>
</file>

<file path=ppt/comments/modernComment_12B_342356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A7F35-DF20-4FCE-8728-71F4E81FC236}" authorId="{FEF04487-ECCF-0F80-0125-29C64A8D521F}" created="2022-09-23T14:18:21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2" creationId="{98C3BAAB-C9B2-C9D1-4DF2-BA99DDFAFE15}"/>
      <ac:txMk cp="8" len="155">
        <ac:context len="164" hash="102290598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FEDF7DA2-7C6B-430C-88C6-E41A27BBCE0D}" authorId="{FEF04487-ECCF-0F80-0125-29C64A8D521F}" created="2022-11-22T21:02:25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3" creationId="{B1919A74-C307-80CA-F9F0-A9D2C6A5A5D4}"/>
      <ac:txMk cp="165" len="70">
        <ac:context len="236" hash="1131669508"/>
      </ac:txMk>
    </ac:txMkLst>
    <p188:pos x="3847465" y="67617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2C_F146B3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D0ADB9-17D4-462D-8FC6-4CC4991B28B4}" authorId="{FEF04487-ECCF-0F80-0125-29C64A8D521F}" created="2022-09-23T14:18:29.5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2" creationId="{B821675D-7791-ED52-E122-F47FD64F6946}"/>
      <ac:txMk cp="8" len="155">
        <ac:context len="223" hash="116486983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62E2C9A2-F825-4225-AC77-C6ACE1D4BC05}" authorId="{FEF04487-ECCF-0F80-0125-29C64A8D521F}" created="2022-10-21T20:51:54.8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3" creationId="{3234BDA0-C1A3-CAE8-A88F-D3CA8F058C7D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in Overview of Return</a:t>
        </a:r>
      </a:p>
    </p188:txBody>
  </p188:cm>
</p188:cmLst>
</file>

<file path=ppt/comments/modernComment_12F_11EA21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B75CDC-2669-4128-8A04-523C4E3EAA28}" authorId="{FEF04487-ECCF-0F80-0125-29C64A8D521F}" created="2022-08-11T17:00:25.9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734900553" colId="20000"/>
      <ac:txMk cp="245" len="3">
        <ac:context len="630" hash="2553337665"/>
      </ac:txMk>
    </ac:txMkLst>
    <p188:pos x="2797352" y="1150758"/>
    <p188:txBody>
      <a:bodyPr/>
      <a:lstStyle/>
      <a:p>
        <a:r>
          <a:rPr lang="en-US"/>
          <a:t>Can round the liability in the overview</a:t>
        </a:r>
      </a:p>
    </p188:txBody>
  </p188:cm>
  <p188:cm id="{45AFEBBC-05F3-47E0-BCCA-CC7FBAD05A71}" authorId="{FEF04487-ECCF-0F80-0125-29C64A8D521F}" created="2022-08-11T17:01:06.4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0003" colId="790897029"/>
      <ac:txMk cp="0" len="23">
        <ac:context len="24" hash="3245932187"/>
      </ac:txMk>
    </ac:txMkLst>
    <p188:pos x="3472266" y="2174015"/>
    <p188:txBody>
      <a:bodyPr/>
      <a:lstStyle/>
      <a:p>
        <a:r>
          <a:rPr lang="en-US"/>
          <a:t>Remove bullet if only one plan</a:t>
        </a:r>
      </a:p>
    </p188:txBody>
  </p188:cm>
  <p188:cm id="{A5001C72-6789-402A-A2C0-DC4E0665A8C2}" authorId="{FEF04487-ECCF-0F80-0125-29C64A8D521F}" created="2022-08-11T17:02:00.1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spMk id="6" creationId="{00000000-0000-0000-0000-000000000000}"/>
    </ac:deMkLst>
    <p188:pos x="490159" y="365125"/>
    <p188:txBody>
      <a:bodyPr/>
      <a:lstStyle/>
      <a:p>
        <a:r>
          <a:rPr lang="en-US"/>
          <a:t>Move table at bottom up so that top border overlaps with line under Transaction Timeline</a:t>
        </a:r>
      </a:p>
    </p188:txBody>
  </p188:cm>
  <p188:cm id="{4ED91D32-6B85-4DA6-B6A1-9ACD6DF79B04}" authorId="{FEF04487-ECCF-0F80-0125-29C64A8D521F}" created="2022-08-11T18:01:25.546">
    <pc:sldMkLst xmlns:pc="http://schemas.microsoft.com/office/powerpoint/2013/main/command">
      <pc:docMk/>
      <pc:sldMk cId="300556592" sldId="303"/>
    </pc:sldMkLst>
    <p188:txBody>
      <a:bodyPr/>
      <a:lstStyle/>
      <a:p>
        <a:r>
          <a:rPr lang="en-US"/>
          <a:t>Take information from Pricing Memo</a:t>
        </a:r>
      </a:p>
    </p188:txBody>
  </p188:cm>
</p188:cmLst>
</file>

<file path=ppt/comments/modernComment_133_43384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A55470-26A1-4473-A007-9949593F298C}" authorId="{FEF04487-ECCF-0F80-0125-29C64A8D521F}" created="2022-10-21T20:50:23.1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picMk id="5" creationId="{68309296-0773-DE50-9495-FBA1B7027B01}"/>
    </ac:deMkLst>
    <p188:txBody>
      <a:bodyPr/>
      <a:lstStyle/>
      <a:p>
        <a:r>
          <a:rPr lang="en-US"/>
          <a:t>Keep images the same size (uncheck ratio lock) at 7 x 16.6. After pasting as image, "Send to Back" and align with existing image before deleting.</a:t>
        </a:r>
      </a:p>
    </p188:txBody>
  </p188:cm>
  <p188:cm id="{6437CEC5-DE67-472D-9E43-E2EB3277E994}" authorId="{FEF04487-ECCF-0F80-0125-29C64A8D521F}" created="2022-10-21T20:50:43.9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spMk id="22" creationId="{BF4D594B-1153-D82A-E247-8764A5317DDB}"/>
      <ac:txMk cp="0" len="405">
        <ac:context len="815" hash="1038173919"/>
      </ac:txMk>
    </ac:txMkLst>
    <p188:pos x="2746420" y="257367"/>
    <p188:txBody>
      <a:bodyPr/>
      <a:lstStyle/>
      <a:p>
        <a:r>
          <a:rPr lang="en-US"/>
          <a:t>30% under Ultimate Mix, 10% under Standard Mix</a:t>
        </a:r>
      </a:p>
    </p188:txBody>
  </p188:cm>
</p188:cmLst>
</file>

<file path=ppt/comments/modernComment_139_4A4DC8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FD09F1-9C24-4A46-9A67-C80A6DB17590}" authorId="{FEF04487-ECCF-0F80-0125-29C64A8D521F}" created="2022-08-11T20:00:18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graphicFrameMk id="7" creationId="{7F0186D9-326E-0B84-72FA-23734EBE2A86}"/>
    </ac:deMkLst>
    <p188:txBody>
      <a:bodyPr/>
      <a:lstStyle/>
      <a:p>
        <a:r>
          <a:rPr lang="en-US"/>
          <a:t>Use top or bottom table depending on structure of bid and feedback</a:t>
        </a:r>
      </a:p>
    </p188:txBody>
  </p188:cm>
  <p188:cm id="{144D162A-DF38-4B3C-8230-1A50DA13B5A8}" authorId="{FEF04487-ECCF-0F80-0125-29C64A8D521F}" created="2022-08-11T20:00:32.4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spMk id="6" creationId="{53AD7E1C-2D77-4052-85DB-C4F6B05335EE}"/>
      <ac:txMk cp="0" len="27">
        <ac:context len="28" hash="2839176030"/>
      </ac:txMk>
    </ac:txMkLst>
    <p188:pos x="3192545" y="261807"/>
    <p188:txBody>
      <a:bodyPr/>
      <a:lstStyle/>
      <a:p>
        <a:r>
          <a:rPr lang="en-US"/>
          <a:t>Remove slide if no indicative pricing.</a:t>
        </a:r>
      </a:p>
    </p188:txBody>
  </p188:cm>
</p188:cmLst>
</file>

<file path=ppt/comments/modernComment_13A_F90027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A0B1FC-B290-477F-9F11-7ACC0E170AD9}" authorId="{FEF04487-ECCF-0F80-0125-29C64A8D521F}" created="2022-10-21T20:44:09.2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spMk id="3" creationId="{153F4757-515E-FE98-27E8-0FDA18E37EB6}"/>
      <ac:txMk cp="247" len="68">
        <ac:context len="317" hash="2900416326"/>
      </ac:txMk>
    </ac:txMkLst>
    <p188:pos x="5027132" y="877752"/>
    <p188:txBody>
      <a:bodyPr/>
      <a:lstStyle/>
      <a:p>
        <a:r>
          <a:rPr lang="en-US"/>
          <a:t>Remove if Minimum Bid &lt; Expected Clearing Price</a:t>
        </a:r>
      </a:p>
    </p188:txBody>
  </p188:cm>
  <p188:cm id="{39BB834F-FCCB-4110-9495-0B9908C5C87F}" authorId="{FEF04487-ECCF-0F80-0125-29C64A8D521F}" created="2022-10-21T20:44:52.8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5" creationId="{9B5000D4-242F-3E01-D41E-D25A5F7E1796}"/>
      <ac:tblMk/>
      <ac:tcMk rowId="749743354" colId="601744981"/>
      <ac:txMk cp="0" len="5">
        <ac:context len="6" hash="1554158014"/>
      </ac:txMk>
    </ac:txMkLst>
    <p188:pos x="8594725" y="1245312"/>
    <p188:txBody>
      <a:bodyPr/>
      <a:lstStyle/>
      <a:p>
        <a:r>
          <a:rPr lang="en-US"/>
          <a:t>Total Capital and Initial Reserves should be the same for all scenarios</a:t>
        </a:r>
      </a:p>
    </p188:txBody>
  </p188:cm>
  <p188:cm id="{5B90A627-9448-4C07-AC2E-6E700F7C8139}" authorId="{FEF04487-ECCF-0F80-0125-29C64A8D521F}" created="2022-10-21T20:45:30.5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4" creationId="{02C9F11E-3E65-E1FD-6348-95F744EFADF3}"/>
      <ac:tblMk/>
      <ac:tcMk rowId="749743354" colId="3623500834"/>
      <ac:txMk cp="0" len="6">
        <ac:context len="7" hash="800210562"/>
      </ac:txMk>
    </ac:txMkLst>
    <p188:pos x="6602638" y="1250523"/>
    <p188:txBody>
      <a:bodyPr/>
      <a:lstStyle/>
      <a:p>
        <a:r>
          <a:rPr lang="en-US"/>
          <a:t>Net Yield under Base Case and Business Case should be the same for all scenarios</a:t>
        </a:r>
      </a:p>
    </p188:txBody>
  </p188:cm>
</p188:cmLst>
</file>

<file path=ppt/comments/modernComment_13B_8391C3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A1BFE-BD3D-4BA5-94B1-2D229C8C7C79}" authorId="{FEF04487-ECCF-0F80-0125-29C64A8D521F}" created="2022-10-21T20:54:20.2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</ac:deMkLst>
    <p188:txBody>
      <a:bodyPr/>
      <a:lstStyle/>
      <a:p>
        <a:r>
          <a:rPr lang="en-US"/>
          <a:t>When pasting in values of "Asset Portfolio for Deck" tab in the workbook, set font to Arial 7 and set all cell margins to 0.05.</a:t>
        </a:r>
      </a:p>
    </p188:txBody>
  </p188:cm>
  <p188:cm id="{1FDC2446-7151-4D5B-B547-8C3164BC5873}" authorId="{FEF04487-ECCF-0F80-0125-29C64A8D521F}" created="2022-10-21T20:55:59.4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spMk id="2" creationId="{7A3833F7-E86D-7A8B-A20A-429A6E14189A}"/>
      <ac:txMk cp="340" len="353">
        <ac:context len="695" hash="3647141786"/>
      </ac:txMk>
    </ac:txMkLst>
    <p188:txBody>
      <a:bodyPr/>
      <a:lstStyle/>
      <a:p>
        <a:r>
          <a:rPr lang="en-US"/>
          <a:t>Insert this comment when yield on Base Case exceeds yield under Business Case</a:t>
        </a:r>
      </a:p>
    </p188:txBody>
  </p188:cm>
  <p188:cm id="{80ADD08A-6394-4D71-BF86-5F6FFA7371B8}" authorId="{FEF04487-ECCF-0F80-0125-29C64A8D521F}" created="2022-10-25T19:19:24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  <ac:tblMk/>
      <ac:tcMk rowId="3162186076" colId="966392409"/>
      <ac:txMk cp="0" len="4">
        <ac:context len="5" hash="62188579"/>
      </ac:txMk>
    </ac:txMkLst>
    <p188:txBody>
      <a:bodyPr/>
      <a:lstStyle/>
      <a:p>
        <a:r>
          <a:rPr lang="en-US"/>
          <a:t>Under Base Case allocation is constant all years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24A-EEFE-2347-94F2-5939C32010D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DFB1-D2CC-6C47-9EE1-40EDF2C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5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B941B-E20D-B546-844E-8F69552087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EA6D0-7D9B-0E49-A092-16A5BC23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CBAE4-A6E2-B745-AD9B-87019115A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5" y="-1"/>
            <a:ext cx="3928535" cy="6852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466A70-C883-BE4B-98C9-17DC214E61D8}"/>
              </a:ext>
            </a:extLst>
          </p:cNvPr>
          <p:cNvSpPr/>
          <p:nvPr userDrawn="1"/>
        </p:nvSpPr>
        <p:spPr>
          <a:xfrm>
            <a:off x="5215457" y="-3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 userDrawn="1"/>
        </p:nvSpPr>
        <p:spPr>
          <a:xfrm>
            <a:off x="5215467" y="0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Logo_003057.png">
            <a:extLst>
              <a:ext uri="{FF2B5EF4-FFF2-40B4-BE49-F238E27FC236}">
                <a16:creationId xmlns:a16="http://schemas.microsoft.com/office/drawing/2014/main" id="{9A8EAE1B-4B6D-1B46-81CA-784FCEF2B7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6" name="Picture 15" descr="shutterstock_295747448.jpg">
            <a:extLst>
              <a:ext uri="{FF2B5EF4-FFF2-40B4-BE49-F238E27FC236}">
                <a16:creationId xmlns:a16="http://schemas.microsoft.com/office/drawing/2014/main" id="{8ED2FA4B-1B59-C347-8C3C-A6A1089CB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/>
          <a:stretch/>
        </p:blipFill>
        <p:spPr>
          <a:xfrm>
            <a:off x="2609850" y="3429000"/>
            <a:ext cx="2608791" cy="3423954"/>
          </a:xfrm>
          <a:prstGeom prst="rect">
            <a:avLst/>
          </a:prstGeom>
        </p:spPr>
      </p:pic>
      <p:pic>
        <p:nvPicPr>
          <p:cNvPr id="17" name="Picture 16" descr="084A0536+flat.tif">
            <a:extLst>
              <a:ext uri="{FF2B5EF4-FFF2-40B4-BE49-F238E27FC236}">
                <a16:creationId xmlns:a16="http://schemas.microsoft.com/office/drawing/2014/main" id="{F58C3D36-30F5-8746-82DE-CED8F8AAF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49" cy="3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37B5DE-3699-A047-B380-3F43692D4622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53192B-A474-7343-B11B-522901C8EBD4}"/>
              </a:ext>
            </a:extLst>
          </p:cNvPr>
          <p:cNvSpPr/>
          <p:nvPr userDrawn="1"/>
        </p:nvSpPr>
        <p:spPr>
          <a:xfrm>
            <a:off x="0" y="609600"/>
            <a:ext cx="9144000" cy="5610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Tagline_reverse.png">
            <a:extLst>
              <a:ext uri="{FF2B5EF4-FFF2-40B4-BE49-F238E27FC236}">
                <a16:creationId xmlns:a16="http://schemas.microsoft.com/office/drawing/2014/main" id="{F40A5814-28D9-4D42-82F5-3A2C1E051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89" y="3128693"/>
            <a:ext cx="4062485" cy="15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56102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46150" y="2649178"/>
            <a:ext cx="6317285" cy="1012877"/>
          </a:xfrm>
        </p:spPr>
        <p:txBody>
          <a:bodyPr anchor="t" anchorCtr="0">
            <a:noAutofit/>
          </a:bodyPr>
          <a:lstStyle>
            <a:lvl1pPr algn="l">
              <a:defRPr sz="4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160" y="2078525"/>
            <a:ext cx="6036531" cy="415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F2F99-DB4F-DD44-9445-39F0370A0685}"/>
              </a:ext>
            </a:extLst>
          </p:cNvPr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097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6EF373-5E8B-284B-8F58-067EB57EC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9E87003A-797D-2E46-92A9-D79A1DE9A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480203-946C-AF4A-9C56-FC6ABE6F7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A8690-B1D0-4742-98D8-46A83C1C258A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853939D-7B8D-214F-A203-9FD37B4F9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CBF65C-F0C9-6E4D-8796-B4356221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B6DB3-AFE7-E743-9365-612DA89E3442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B9D4780F-D25F-2043-9412-C951F4990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2A8694-3741-944E-93AD-4F114EF0F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9859" y="1"/>
            <a:ext cx="399414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650-CA59-7E40-9E6E-7A1E3A452220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E7E00D9-638F-144B-8D3E-4151999C21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115CF4-AEE0-BF41-8040-61A1EE0CE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215475" y="0"/>
            <a:ext cx="3928534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828419-BD92-BA40-A028-26A14E3CC63E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72670-17D7-5A4F-BB8A-3CB9CC7F9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3429000"/>
            <a:ext cx="2609851" cy="3429000"/>
          </a:xfrm>
          <a:prstGeom prst="rect">
            <a:avLst/>
          </a:prstGeom>
        </p:spPr>
      </p:pic>
      <p:pic>
        <p:nvPicPr>
          <p:cNvPr id="14" name="Picture 13" descr="A person standing in a room&#10;&#10;Description automatically generated">
            <a:extLst>
              <a:ext uri="{FF2B5EF4-FFF2-40B4-BE49-F238E27FC236}">
                <a16:creationId xmlns:a16="http://schemas.microsoft.com/office/drawing/2014/main" id="{0F78CCB1-721C-834B-BAC8-DB8D67CA3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399" y="3429000"/>
            <a:ext cx="2609851" cy="34316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22DE2F-DF67-B14F-A556-3AC3687BA573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C5BC7A75-3863-0C45-81CC-EBD6D4BE4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EF9BF5-6913-7B4E-81C9-1C7A0DDD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-1"/>
            <a:ext cx="3928534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737DD-1FBF-924A-A96D-5B7FA0537505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7D98B8-DF30-B44F-B047-8CE95C91F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850" y="3429000"/>
            <a:ext cx="2605615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29191-FC76-0741-9022-55758ECCB2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CFDC40-9387-7743-8071-D046A1D035EE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BD9B6512-4461-D541-932A-9BD3A90253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645B92-ECC9-D34C-9BF6-6EAFC9B11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66E865-E7CA-DF4F-864E-E543F9076B5F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6A50D-2362-F348-8C88-53D110A74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8791" y="3438175"/>
            <a:ext cx="2609852" cy="3419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B262C3-2AF4-DE4D-9017-220377DC98C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486FE68E-8337-E947-8041-E70F8AA13A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5FA09-AB04-E449-B2D8-EDC1E214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table, sitting, cup&#10;&#10;Description automatically generated">
            <a:extLst>
              <a:ext uri="{FF2B5EF4-FFF2-40B4-BE49-F238E27FC236}">
                <a16:creationId xmlns:a16="http://schemas.microsoft.com/office/drawing/2014/main" id="{85BCDEA4-26E8-054B-8D14-B1EDACA6F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545" y="11165"/>
            <a:ext cx="3931920" cy="68505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A8FA4A-138A-BC41-8361-FCA3FA46B13E}"/>
              </a:ext>
            </a:extLst>
          </p:cNvPr>
          <p:cNvSpPr/>
          <p:nvPr userDrawn="1"/>
        </p:nvSpPr>
        <p:spPr>
          <a:xfrm>
            <a:off x="5215475" y="1"/>
            <a:ext cx="3937990" cy="2376374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C4EEE5-7746-9841-8588-CBD76E115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9648" y="3436443"/>
            <a:ext cx="2605616" cy="3429000"/>
          </a:xfrm>
          <a:prstGeom prst="rect">
            <a:avLst/>
          </a:prstGeom>
        </p:spPr>
      </p:pic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C705387E-DDB8-E449-BE95-294FAFE0B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6443"/>
            <a:ext cx="2621114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" name="Picture 15" descr="Brookfield_Annuity_Logo_003057.png">
            <a:extLst>
              <a:ext uri="{FF2B5EF4-FFF2-40B4-BE49-F238E27FC236}">
                <a16:creationId xmlns:a16="http://schemas.microsoft.com/office/drawing/2014/main" id="{01660ACE-F999-FD40-9990-B334534B57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FA870E0B-C834-9B47-A9EB-194DD549F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5100399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5100399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13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82" y="1281600"/>
            <a:ext cx="8327718" cy="3906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48F8F-713B-0E4B-91C5-B103865E28C4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00" y="1282047"/>
            <a:ext cx="5605272" cy="38934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99201" y="1282047"/>
            <a:ext cx="2387600" cy="2391277"/>
          </a:xfr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3268F-947C-E24F-B780-61A006C17A07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781" y="1278825"/>
            <a:ext cx="4562475" cy="39040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59451" y="1938866"/>
            <a:ext cx="2869236" cy="2980267"/>
          </a:xfrm>
          <a:ln w="114300" cap="sq" cmpd="sng">
            <a:solidFill>
              <a:schemeClr val="accent6"/>
            </a:solidFill>
            <a:prstDash val="solid"/>
            <a:miter lim="800000"/>
          </a:ln>
        </p:spPr>
        <p:txBody>
          <a:bodyPr lIns="182880" tIns="182880" rIns="182880"/>
          <a:lstStyle>
            <a:lvl1pPr>
              <a:defRPr sz="2133" cap="none"/>
            </a:lvl1pPr>
            <a:lvl2pPr>
              <a:defRPr sz="1867">
                <a:solidFill>
                  <a:schemeClr val="accent6"/>
                </a:solidFill>
              </a:defRPr>
            </a:lvl2pPr>
            <a:lvl3pPr>
              <a:defRPr sz="1867"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3218F-CDB0-9A42-981C-10B174A5F738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82" y="112608"/>
            <a:ext cx="8327718" cy="590220"/>
          </a:xfrm>
          <a:prstGeom prst="rect">
            <a:avLst/>
          </a:prstGeom>
        </p:spPr>
        <p:txBody>
          <a:bodyPr vert="horz" lIns="9000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82" y="1283771"/>
            <a:ext cx="8327718" cy="36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4336" y="6356352"/>
            <a:ext cx="490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003057"/>
                </a:solidFill>
                <a:latin typeface="Arial"/>
                <a:cs typeface="Arial"/>
              </a:defRPr>
            </a:lvl1pPr>
          </a:lstStyle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ookfield_Annuity_Logo_003057.png">
            <a:extLst>
              <a:ext uri="{FF2B5EF4-FFF2-40B4-BE49-F238E27FC236}">
                <a16:creationId xmlns:a16="http://schemas.microsoft.com/office/drawing/2014/main" id="{26A92C96-FB97-944F-938E-000E5016806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7" r:id="rId3"/>
    <p:sldLayoutId id="2147483666" r:id="rId4"/>
    <p:sldLayoutId id="2147483680" r:id="rId5"/>
    <p:sldLayoutId id="2147483668" r:id="rId6"/>
    <p:sldLayoutId id="2147483650" r:id="rId7"/>
    <p:sldLayoutId id="2147483669" r:id="rId8"/>
    <p:sldLayoutId id="2147483670" r:id="rId9"/>
    <p:sldLayoutId id="2147483679" r:id="rId10"/>
    <p:sldLayoutId id="2147483660" r:id="rId11"/>
    <p:sldLayoutId id="2147483651" r:id="rId12"/>
    <p:sldLayoutId id="2147483653" r:id="rId13"/>
    <p:sldLayoutId id="2147483655" r:id="rId14"/>
    <p:sldLayoutId id="2147483657" r:id="rId15"/>
    <p:sldLayoutId id="2147483659" r:id="rId16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2000" b="1" kern="1200">
          <a:solidFill>
            <a:srgbClr val="003057"/>
          </a:solidFill>
          <a:latin typeface="Arial"/>
          <a:ea typeface="+mj-ea"/>
          <a:cs typeface="Arial"/>
        </a:defRPr>
      </a:lvl1pPr>
    </p:titleStyle>
    <p:bodyStyle>
      <a:lvl1pPr marL="0" indent="0" algn="l" defTabSz="609570" rtl="0" eaLnBrk="1" latinLnBrk="0" hangingPunct="1">
        <a:spcBef>
          <a:spcPct val="20000"/>
        </a:spcBef>
        <a:buFont typeface="Arial"/>
        <a:buNone/>
        <a:defRPr sz="1800" b="1" kern="1200" cap="all">
          <a:solidFill>
            <a:schemeClr val="tx2"/>
          </a:solidFill>
          <a:latin typeface="Arial"/>
          <a:ea typeface="+mn-ea"/>
          <a:cs typeface="Arial"/>
        </a:defRPr>
      </a:lvl1pPr>
      <a:lvl2pPr marL="0" indent="0" algn="l" defTabSz="609570" rtl="0" eaLnBrk="1" latinLnBrk="0" hangingPunct="1">
        <a:spcBef>
          <a:spcPts val="1200"/>
        </a:spcBef>
        <a:buFont typeface="Arial"/>
        <a:buNone/>
        <a:defRPr sz="2000" b="0" kern="1200">
          <a:solidFill>
            <a:schemeClr val="tx2"/>
          </a:solidFill>
          <a:latin typeface="Arial"/>
          <a:ea typeface="+mn-ea"/>
          <a:cs typeface="Arial"/>
        </a:defRPr>
      </a:lvl2pPr>
      <a:lvl3pPr marL="230706" indent="-230706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3pPr>
      <a:lvl4pPr marL="459295" indent="-226473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4pPr>
      <a:lvl5pPr marL="683650" indent="-232822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4D240B50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_F146B34B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9_4A4DC8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F_11EA213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A_F90027EC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33_43384B5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8/10/relationships/comments" Target="../comments/modernComment_13B_8391C3B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file:///C:\Users\scheung\Brookfield\Transformation%20-%20Documents\3.%20Transformation%20Projects\CA%20PRT%20Pricing%20Transformation\Post%20Processor\Python\Document%20Template\test%20paste%20link.xls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2AA162B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DACBE6EC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B_3423566B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8082796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Full Name</a:t>
            </a:r>
            <a:br>
              <a:rPr lang="en-US" dirty="0"/>
            </a:br>
            <a:r>
              <a:rPr lang="en-US" dirty="0"/>
              <a:t>Investment Recommendation </a:t>
            </a:r>
            <a:r>
              <a:rPr lang="en-US" dirty="0">
                <a:highlight>
                  <a:srgbClr val="FFFF00"/>
                </a:highlight>
              </a:rPr>
              <a:t>[- REFRESH] [- INDICATIVE BID]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DD MONTH YEAR</a:t>
            </a:r>
          </a:p>
        </p:txBody>
      </p:sp>
    </p:spTree>
    <p:extLst>
      <p:ext uri="{BB962C8B-B14F-4D97-AF65-F5344CB8AC3E}">
        <p14:creationId xmlns:p14="http://schemas.microsoft.com/office/powerpoint/2010/main" val="12942078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BAC Minimum Bid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80187D-7034-1664-AAA1-DC428FC2BCF2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2795234780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1354409310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661540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861612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678960587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023230136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641832564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4300142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71686193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946833890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1196557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932605649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0288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819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300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57911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377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2409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87677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1939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670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4721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1197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71245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9941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7278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131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55548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786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426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997,616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0257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1514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2,672,767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92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75090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2552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4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09904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013022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2382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914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7468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490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34BDA0-C1A3-CAE8-A88F-D3CA8F058C7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424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Indicative Pricing Feedback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AFADCE-6219-E6E1-F372-455FBEB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FC506-C6EE-2D29-16F4-961CE8BA7597}"/>
              </a:ext>
            </a:extLst>
          </p:cNvPr>
          <p:cNvSpPr txBox="1">
            <a:spLocks/>
          </p:cNvSpPr>
          <p:nvPr/>
        </p:nvSpPr>
        <p:spPr>
          <a:xfrm>
            <a:off x="320675" y="744851"/>
            <a:ext cx="8133417" cy="12356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Indicative bids were requested 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using market conditions as of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cap="none" dirty="0">
                <a:solidFill>
                  <a:srgbClr val="000000"/>
                </a:solidFill>
              </a:rPr>
              <a:t>[BAC provided illustrative pricing on each individual parcel as well as the entire liability.  Note that a small bulk discount was provided on the total relative to the sum of the individual parcels.]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Feedback is provided below: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number of bidders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pricing</a:t>
            </a:r>
          </a:p>
          <a:p>
            <a:pPr marL="171450" marR="0" lvl="0" indent="-17145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186D9-326E-0B84-72FA-23734EBE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02808"/>
              </p:ext>
            </p:extLst>
          </p:nvPr>
        </p:nvGraphicFramePr>
        <p:xfrm>
          <a:off x="320676" y="2875928"/>
          <a:ext cx="8316000" cy="214455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Tranche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ranking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lowest 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$59.8M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$55.5M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C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$47.1M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87143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200" baseline="30000" dirty="0" err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E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+5.6%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$220.5M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+4.5%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="1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66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4461D5-8AFB-A9F7-C72D-1DC93EF0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9773"/>
              </p:ext>
            </p:extLst>
          </p:nvPr>
        </p:nvGraphicFramePr>
        <p:xfrm>
          <a:off x="320676" y="5117990"/>
          <a:ext cx="4716000" cy="159591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</a:t>
                      </a:r>
                      <a:endParaRPr lang="en-US" sz="1200" b="1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$32.4M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+2.5%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B3061FF-51B7-BFE5-9325-9D227DEE631A}"/>
              </a:ext>
            </a:extLst>
          </p:cNvPr>
          <p:cNvSpPr/>
          <p:nvPr/>
        </p:nvSpPr>
        <p:spPr>
          <a:xfrm rot="10800000">
            <a:off x="5209044" y="5848918"/>
            <a:ext cx="903515" cy="29279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3DC51-8F70-F2BB-C94C-729A4B94CA23}"/>
              </a:ext>
            </a:extLst>
          </p:cNvPr>
          <p:cNvSpPr txBox="1"/>
          <p:nvPr/>
        </p:nvSpPr>
        <p:spPr>
          <a:xfrm>
            <a:off x="6123442" y="5805372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indicative bid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114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336" y="6356351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2</a:t>
            </a:fld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36A3A6BC-0063-4910-A78D-FF326B29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opportunity</a:t>
            </a:r>
            <a:endParaRPr lang="en-US" dirty="0"/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B2086C0A-25C4-4D32-BE72-7FF2C7AAA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347973"/>
              </p:ext>
            </p:extLst>
          </p:nvPr>
        </p:nvGraphicFramePr>
        <p:xfrm>
          <a:off x="359505" y="688928"/>
          <a:ext cx="8639999" cy="4263924"/>
        </p:xfrm>
        <a:graphic>
          <a:graphicData uri="http://schemas.openxmlformats.org/drawingml/2006/table">
            <a:tbl>
              <a:tblPr firstRow="1" firstCol="1" bandRow="1"/>
              <a:tblGrid>
                <a:gridCol w="168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500">
                  <a:extLst>
                    <a:ext uri="{9D8B030D-6E8A-4147-A177-3AD203B41FA5}">
                      <a16:colId xmlns:a16="http://schemas.microsoft.com/office/drawing/2014/main" val="790897029"/>
                    </a:ext>
                  </a:extLst>
                </a:gridCol>
                <a:gridCol w="4902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Overview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6856736"/>
                  </a:ext>
                </a:extLst>
              </a:tr>
              <a:tr h="259200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introduction (from pricing memo)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short name would like to purchase buy-in/buy-out annuity for XXX pension plan.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applicable, special wording might need – wind-up/split by tranches/indexation.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deal size is approximately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$XX.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indicative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quotes are subsequently being requested on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binding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indicative bids were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date.]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9388" marR="0" lvl="0" indent="-179388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4900553"/>
                  </a:ext>
                </a:extLst>
              </a:tr>
              <a:tr h="32572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Transaction Details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44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Type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buy-in/buy-out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buy-out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1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Pension Plan(s)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60957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Pension plan full names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Nouvelliste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La Tribune, La Voix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l’Est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et Le Droit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non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quotidiens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régionaux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3834310 Canada inc.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Soleil </a:t>
                      </a:r>
                      <a:endParaRPr lang="fr-FR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intro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Membership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Headcount:</a:t>
                      </a:r>
                    </a:p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type: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retirees and beneficiaries and 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deferred vested)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Salaried/Hourly/Union/Blue collar/white collar</a:t>
                      </a:r>
                      <a:endParaRPr lang="en-CA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8752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Liability Characteristics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Liabilities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Total Monthly Payments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xx.xx</a:t>
                      </a:r>
                      <a:endParaRPr lang="en-CA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xx,xx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00">
                <a:tc gridSpan="3"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Timeline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1646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48CD47-C7D5-4FFC-86D3-8096FDA9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9527"/>
              </p:ext>
            </p:extLst>
          </p:nvPr>
        </p:nvGraphicFramePr>
        <p:xfrm>
          <a:off x="359505" y="5211564"/>
          <a:ext cx="864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D6498-7E1A-2A58-6073-78346573F234}"/>
              </a:ext>
            </a:extLst>
          </p:cNvPr>
          <p:cNvSpPr txBox="1">
            <a:spLocks/>
          </p:cNvSpPr>
          <p:nvPr/>
        </p:nvSpPr>
        <p:spPr>
          <a:xfrm>
            <a:off x="359505" y="493578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Binding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242DA-8180-F826-7CA0-4938B9061D11}"/>
              </a:ext>
            </a:extLst>
          </p:cNvPr>
          <p:cNvSpPr txBox="1">
            <a:spLocks/>
          </p:cNvSpPr>
          <p:nvPr/>
        </p:nvSpPr>
        <p:spPr>
          <a:xfrm>
            <a:off x="320676" y="580517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Indicative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D0EC55D-B041-77B6-EC3F-DD16F338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03689"/>
              </p:ext>
            </p:extLst>
          </p:nvPr>
        </p:nvGraphicFramePr>
        <p:xfrm>
          <a:off x="359505" y="6063495"/>
          <a:ext cx="8640000" cy="6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 &amp; </a:t>
                      </a:r>
                      <a:b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Return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2271A5-139C-4979-8A32-617B2B8D52FB}"/>
              </a:ext>
            </a:extLst>
          </p:cNvPr>
          <p:cNvSpPr txBox="1">
            <a:spLocks/>
          </p:cNvSpPr>
          <p:nvPr/>
        </p:nvSpPr>
        <p:spPr>
          <a:xfrm>
            <a:off x="320675" y="712193"/>
            <a:ext cx="8133417" cy="473770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inception and based on a LICAT ratio of 130%, the Business Case returns are summarized below:</a:t>
            </a: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0E594-28B0-B91E-7F64-ED0A8EF522C0}"/>
              </a:ext>
            </a:extLst>
          </p:cNvPr>
          <p:cNvSpPr txBox="1">
            <a:spLocks/>
          </p:cNvSpPr>
          <p:nvPr/>
        </p:nvSpPr>
        <p:spPr>
          <a:xfrm>
            <a:off x="320676" y="6136314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000000"/>
                </a:solidFill>
              </a:rPr>
              <a:t>Notes: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Results are based as of market conditions on </a:t>
            </a:r>
            <a:r>
              <a:rPr lang="en-US" sz="1000" b="0" i="1" cap="none" dirty="0">
                <a:solidFill>
                  <a:srgbClr val="FF0000"/>
                </a:solidFill>
              </a:rPr>
              <a:t>dd Month Year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Net yields </a:t>
            </a:r>
            <a:r>
              <a:rPr lang="en-US" sz="1000" b="0" i="1" cap="none">
                <a:solidFill>
                  <a:srgbClr val="000000"/>
                </a:solidFill>
              </a:rPr>
              <a:t>and spreads </a:t>
            </a:r>
            <a:r>
              <a:rPr lang="en-US" sz="1000" b="0" i="1" cap="none" dirty="0">
                <a:solidFill>
                  <a:srgbClr val="000000"/>
                </a:solidFill>
              </a:rPr>
              <a:t>earned are calculated at full ramp-up under Business Case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4757-515E-FE98-27E8-0FDA18E37EB6}"/>
              </a:ext>
            </a:extLst>
          </p:cNvPr>
          <p:cNvSpPr txBox="1">
            <a:spLocks/>
          </p:cNvSpPr>
          <p:nvPr/>
        </p:nvSpPr>
        <p:spPr>
          <a:xfrm>
            <a:off x="274211" y="4020819"/>
            <a:ext cx="8759714" cy="21888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dirty="0">
                <a:solidFill>
                  <a:srgbClr val="000000"/>
                </a:solidFill>
              </a:rPr>
              <a:t>Additional Commentary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</a:rPr>
              <a:t>BAC currently has approximately </a:t>
            </a:r>
            <a:r>
              <a:rPr lang="en-US" sz="1200" b="0" cap="none" dirty="0">
                <a:solidFill>
                  <a:srgbClr val="FF0000"/>
                </a:solidFill>
              </a:rPr>
              <a:t>$</a:t>
            </a:r>
            <a:r>
              <a:rPr lang="en-US" sz="1200" b="0" cap="none" dirty="0" err="1">
                <a:solidFill>
                  <a:srgbClr val="FF0000"/>
                </a:solidFill>
              </a:rPr>
              <a:t>xxM</a:t>
            </a:r>
            <a:r>
              <a:rPr lang="en-US" sz="1200" b="0" cap="none" dirty="0">
                <a:solidFill>
                  <a:srgbClr val="000000"/>
                </a:solidFill>
              </a:rPr>
              <a:t> in excess capital available. If BAC were to be awarded this liability at its minimum bid, </a:t>
            </a: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[no additional capital would be necessary.][an injection of additional capital would be required]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[Pricing is expected to be more competitive than BAC’s minimum bid.]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cap="none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C9F11E-3E65-E1FD-6348-95F744EFA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74649"/>
              </p:ext>
            </p:extLst>
          </p:nvPr>
        </p:nvGraphicFramePr>
        <p:xfrm>
          <a:off x="320676" y="2494163"/>
          <a:ext cx="6912000" cy="1213668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CA" sz="1200" b="1" u="sng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 Analysis</a:t>
                      </a:r>
                      <a:endParaRPr lang="en-US" sz="1200" b="1" u="sng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50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000D4-242F-3E01-D41E-D25A5F7E1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03505"/>
              </p:ext>
            </p:extLst>
          </p:nvPr>
        </p:nvGraphicFramePr>
        <p:xfrm>
          <a:off x="320675" y="997145"/>
          <a:ext cx="8676000" cy="1201122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359465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9389402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66837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552449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0174498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05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 profit/(loss)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BAM 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Premium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Leverage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CA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US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Reserves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Preliminary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C40AF9-47D6-2D25-903D-1235D004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70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5CDE55-6874-AB28-AC67-CD44243597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2" y="3817347"/>
            <a:ext cx="5976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09296-0773-DE50-9495-FBA1B7027B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2" y="974006"/>
            <a:ext cx="5976000" cy="2520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Return bridge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6C1D1D6-1600-414F-9273-D4968C9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9DE530-04C1-917B-A9A4-35F706AC92E7}"/>
              </a:ext>
            </a:extLst>
          </p:cNvPr>
          <p:cNvSpPr txBox="1">
            <a:spLocks/>
          </p:cNvSpPr>
          <p:nvPr/>
        </p:nvSpPr>
        <p:spPr>
          <a:xfrm>
            <a:off x="267873" y="3531126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BAC Minimum Bid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2CB52-D20A-224C-722A-9BA502CFAE36}"/>
              </a:ext>
            </a:extLst>
          </p:cNvPr>
          <p:cNvSpPr>
            <a:spLocks/>
          </p:cNvSpPr>
          <p:nvPr/>
        </p:nvSpPr>
        <p:spPr>
          <a:xfrm>
            <a:off x="1662886" y="2819238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7CC9B-A85D-CE19-CE0C-A80230F48F59}"/>
              </a:ext>
            </a:extLst>
          </p:cNvPr>
          <p:cNvSpPr>
            <a:spLocks/>
          </p:cNvSpPr>
          <p:nvPr/>
        </p:nvSpPr>
        <p:spPr>
          <a:xfrm>
            <a:off x="3277332" y="2492066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558A68-1E89-A4A5-27F3-EB565A553BE7}"/>
              </a:ext>
            </a:extLst>
          </p:cNvPr>
          <p:cNvSpPr>
            <a:spLocks/>
          </p:cNvSpPr>
          <p:nvPr/>
        </p:nvSpPr>
        <p:spPr>
          <a:xfrm>
            <a:off x="4919906" y="1990980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B027E9-6BA8-A3AA-5D65-62F0D24AC988}"/>
              </a:ext>
            </a:extLst>
          </p:cNvPr>
          <p:cNvSpPr>
            <a:spLocks/>
          </p:cNvSpPr>
          <p:nvPr/>
        </p:nvSpPr>
        <p:spPr>
          <a:xfrm>
            <a:off x="1656909" y="5687646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F97322-F6A6-3FB0-2E87-A229F344D6D7}"/>
              </a:ext>
            </a:extLst>
          </p:cNvPr>
          <p:cNvSpPr>
            <a:spLocks/>
          </p:cNvSpPr>
          <p:nvPr/>
        </p:nvSpPr>
        <p:spPr>
          <a:xfrm>
            <a:off x="3290675" y="5338148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A5921-3F88-0F44-2749-2D01824A2127}"/>
              </a:ext>
            </a:extLst>
          </p:cNvPr>
          <p:cNvSpPr>
            <a:spLocks/>
          </p:cNvSpPr>
          <p:nvPr/>
        </p:nvSpPr>
        <p:spPr>
          <a:xfrm>
            <a:off x="4919906" y="4860583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D594B-1153-D82A-E247-8764A5317DDB}"/>
              </a:ext>
            </a:extLst>
          </p:cNvPr>
          <p:cNvSpPr txBox="1"/>
          <p:nvPr/>
        </p:nvSpPr>
        <p:spPr>
          <a:xfrm>
            <a:off x="6408466" y="994490"/>
            <a:ext cx="2659334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[Assets constrained y BAC’s commercial lending limit expected to remain at 10% indefinitely.][Allocation to assets constrained by BAC’s commercial lending limit expected to grow from 10% to 30% by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2026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.]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asset portfolio of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[30%][10%]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alternatives and net yield reflecting mid point of fund target ranges.</a:t>
            </a: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 Re Advisor optimization based on BAM Re Advisor expected returns, expenses and defaults.</a:t>
            </a:r>
            <a:endParaRPr lang="en-US" sz="12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management fees of 12 bps paid to BAM Re Advisor and 69 bps paid to BAM funds (excludes overhead costs borne by the manager).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Assumes fund returns at upper end of target range.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return bridges provided do not contemplate the impact of the creation of the US LLC which optimizes BAC’s tax position (4%-5% increase in IRR under both the Base Case and Business Case for this transaction).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296CF3C-DC97-3EB0-EB78-CE8F62328EEF}"/>
              </a:ext>
            </a:extLst>
          </p:cNvPr>
          <p:cNvSpPr txBox="1">
            <a:spLocks/>
          </p:cNvSpPr>
          <p:nvPr/>
        </p:nvSpPr>
        <p:spPr>
          <a:xfrm>
            <a:off x="267873" y="714881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Expected Clearing Price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7D0457-5547-74F2-15EA-A27AAA9CCB9D}"/>
              </a:ext>
            </a:extLst>
          </p:cNvPr>
          <p:cNvSpPr txBox="1">
            <a:spLocks/>
          </p:cNvSpPr>
          <p:nvPr/>
        </p:nvSpPr>
        <p:spPr>
          <a:xfrm>
            <a:off x="320676" y="6419345"/>
            <a:ext cx="8666786" cy="288000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58775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Notes:	“10% Portfolio” and “30% Portfolio” refer to the allocation asset classes that are constrained by BAC’s commercial lending limit</a:t>
            </a:r>
          </a:p>
          <a:p>
            <a:pPr>
              <a:tabLst>
                <a:tab pos="446088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	“30% Portfolio” contemplates the ramp from 10% allocation to 30% allocation of these asset classes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627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Asset Portfolio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F1865-4B22-7423-5A7E-8F959597CEAB}"/>
              </a:ext>
            </a:extLst>
          </p:cNvPr>
          <p:cNvSpPr txBox="1"/>
          <p:nvPr/>
        </p:nvSpPr>
        <p:spPr>
          <a:xfrm>
            <a:off x="364330" y="706228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06909-1004-800F-C446-D93AEE799B36}"/>
              </a:ext>
            </a:extLst>
          </p:cNvPr>
          <p:cNvSpPr txBox="1"/>
          <p:nvPr/>
        </p:nvSpPr>
        <p:spPr>
          <a:xfrm>
            <a:off x="364330" y="3395349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245FA83-5E3A-D117-E08C-BC8755A9E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18423"/>
              </p:ext>
            </p:extLst>
          </p:nvPr>
        </p:nvGraphicFramePr>
        <p:xfrm>
          <a:off x="1524000" y="2730500"/>
          <a:ext cx="6096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87887" imgH="3819396" progId="Excel.Sheet.12">
                  <p:embed/>
                </p:oleObj>
              </mc:Choice>
              <mc:Fallback>
                <p:oleObj name="Worksheet" r:id="rId3" imgW="16687887" imgH="381939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245FA83-5E3A-D117-E08C-BC8755A9E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30500"/>
                        <a:ext cx="6096000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68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60E-AE16-7CE3-CC23-F38E284F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3947-A9D0-75EC-E018-2B96882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3BFFBFE-CE6F-9042-8A41-EE03F4B66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16855"/>
              </p:ext>
            </p:extLst>
          </p:nvPr>
        </p:nvGraphicFramePr>
        <p:xfrm>
          <a:off x="775631" y="1561936"/>
          <a:ext cx="4959527" cy="15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8332" imgH="581025" progId="Excel.Sheet.12">
                  <p:link updateAutomatic="1"/>
                </p:oleObj>
              </mc:Choice>
              <mc:Fallback>
                <p:oleObj name="Worksheet" r:id="rId2" imgW="1838332" imgH="581025" progId="Excel.Sheet.12">
                  <p:link updateAutomatic="1"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3BFFBFE-CE6F-9042-8A41-EE03F4B66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5631" y="1561936"/>
                        <a:ext cx="4959527" cy="156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Expected Clearing Price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94FB35-2C33-94C2-9F8E-B1579533BF19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549302708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366054288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276657977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8365860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406461844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285062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11228878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03503307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2849661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75727913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2524195857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1511835524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0111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9362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3143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42,483,188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389651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55533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5763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498000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726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42,969,218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2423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65519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3188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7940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772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9241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91166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6065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21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337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5058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1859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8358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271,584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5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448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753,262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538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93AE6B-DE9C-3FA2-14DE-84CB723F9BF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7152196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Expected Clearing Price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694E80-C4E4-DE52-3630-787192856689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3828084469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905864539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114539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2625849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4280822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98216092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89987995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842980157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79547429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50502523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510127318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728932005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811122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1651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6520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233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334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339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52564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8450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7639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4084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1701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39111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8512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302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705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9826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03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749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726,044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7039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983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2,944,339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554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148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1655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0719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291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9844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8777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43790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12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513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F1B274-EED1-8938-9A64-E4A1C0251BB1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960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BAC Minimum Bid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7B1559-966F-91E5-8293-2359546441E4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146825177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2525478411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153799426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3560441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901900520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34090218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7038176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1372418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28097364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982873120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3565369223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3372300695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58304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6298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810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42,852,674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18695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33477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0842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81865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1435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43,338,704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9582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97757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6370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05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11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7308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7531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3062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3461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6704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47972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62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01633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369,498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6675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3094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4362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919A74-C307-80CA-F9F0-A9D2C6A5A5D4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8747311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ysClr val="window" lastClr="FFFFFF"/>
      </a:lt1>
      <a:dk2>
        <a:srgbClr val="003057"/>
      </a:dk2>
      <a:lt2>
        <a:srgbClr val="DBC8B6"/>
      </a:lt2>
      <a:accent1>
        <a:srgbClr val="3EB1C8"/>
      </a:accent1>
      <a:accent2>
        <a:srgbClr val="614B79"/>
      </a:accent2>
      <a:accent3>
        <a:srgbClr val="4C8C2B"/>
      </a:accent3>
      <a:accent4>
        <a:srgbClr val="EF7622"/>
      </a:accent4>
      <a:accent5>
        <a:srgbClr val="DBC8B6"/>
      </a:accent5>
      <a:accent6>
        <a:srgbClr val="7D86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BBEEBA6D64A4EBF48C09DA9253852" ma:contentTypeVersion="12" ma:contentTypeDescription="Create a new document." ma:contentTypeScope="" ma:versionID="f8008157ed3b32ab6639eac43b38e758">
  <xsd:schema xmlns:xsd="http://www.w3.org/2001/XMLSchema" xmlns:xs="http://www.w3.org/2001/XMLSchema" xmlns:p="http://schemas.microsoft.com/office/2006/metadata/properties" xmlns:ns2="ec64c346-f2d9-4434-ac2a-f0be6aa7b2bf" xmlns:ns3="475beea0-34e7-45bf-8451-b36c97034372" targetNamespace="http://schemas.microsoft.com/office/2006/metadata/properties" ma:root="true" ma:fieldsID="654e03f828da0bdcac1f6c6857df234f" ns2:_="" ns3:_="">
    <xsd:import namespace="ec64c346-f2d9-4434-ac2a-f0be6aa7b2bf"/>
    <xsd:import namespace="475beea0-34e7-45bf-8451-b36c97034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4c346-f2d9-4434-ac2a-f0be6aa7b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712bb0f-18dd-4748-aae8-9b47efc637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eea0-34e7-45bf-8451-b36c970343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456f1f1-e26c-46d0-8255-6c0e611adaa6}" ma:internalName="TaxCatchAll" ma:showField="CatchAllData" ma:web="475beea0-34e7-45bf-8451-b36c970343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64c346-f2d9-4434-ac2a-f0be6aa7b2bf">
      <Terms xmlns="http://schemas.microsoft.com/office/infopath/2007/PartnerControls"/>
    </lcf76f155ced4ddcb4097134ff3c332f>
    <TaxCatchAll xmlns="475beea0-34e7-45bf-8451-b36c97034372" xsi:nil="true"/>
  </documentManagement>
</p:properties>
</file>

<file path=customXml/itemProps1.xml><?xml version="1.0" encoding="utf-8"?>
<ds:datastoreItem xmlns:ds="http://schemas.openxmlformats.org/officeDocument/2006/customXml" ds:itemID="{FF09F12D-4B57-40A9-BA2E-3FD6A7709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4c346-f2d9-4434-ac2a-f0be6aa7b2bf"/>
    <ds:schemaRef ds:uri="475beea0-34e7-45bf-8451-b36c9703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08F32-70B9-4C2F-867F-1A7C202B0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C3A1AF-39E3-42F2-ADA6-18A93B259A5C}">
  <ds:schemaRefs>
    <ds:schemaRef ds:uri="http://schemas.microsoft.com/office/2006/metadata/properties"/>
    <ds:schemaRef ds:uri="http://purl.org/dc/terms/"/>
    <ds:schemaRef ds:uri="http://purl.org/dc/elements/1.1/"/>
    <ds:schemaRef ds:uri="475beea0-34e7-45bf-8451-b36c97034372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c64c346-f2d9-4434-ac2a-f0be6aa7b2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13681</TotalTime>
  <Words>2612</Words>
  <Application>Microsoft Office PowerPoint</Application>
  <PresentationFormat>Letter Paper (8.5x11 in)</PresentationFormat>
  <Paragraphs>994</Paragraphs>
  <Slides>12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file:///C:\Users\scheung\Brookfield\Transformation%20-%20Documents\3.%20Transformation%20Projects\CA%20PRT%20Pricing%20Transformation\Post%20Processor\Python\Document%20Template\test%20paste%20link.xlsx</vt:lpstr>
      <vt:lpstr>Microsoft Excel Worksheet</vt:lpstr>
      <vt:lpstr>Client Full Name Investment Recommendation [- REFRESH] [- INDICATIVE BID]</vt:lpstr>
      <vt:lpstr>Overview of opportunity</vt:lpstr>
      <vt:lpstr>Overview of Return</vt:lpstr>
      <vt:lpstr>Return bridge</vt:lpstr>
      <vt:lpstr>Asset Portfolio</vt:lpstr>
      <vt:lpstr>PowerPoint Presentation</vt:lpstr>
      <vt:lpstr>Income Statement – Expected Clearing Price</vt:lpstr>
      <vt:lpstr>Balance Sheet – Expected Clearing Price</vt:lpstr>
      <vt:lpstr>Income Statement – BAC Minimum Bid</vt:lpstr>
      <vt:lpstr>Balance Sheet – BAC Minimum Bid</vt:lpstr>
      <vt:lpstr>Indicative Pricing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Wreakes</dc:creator>
  <cp:lastModifiedBy>Xie, Eric</cp:lastModifiedBy>
  <cp:revision>177</cp:revision>
  <cp:lastPrinted>2020-09-22T13:29:12Z</cp:lastPrinted>
  <dcterms:created xsi:type="dcterms:W3CDTF">2016-11-24T16:36:23Z</dcterms:created>
  <dcterms:modified xsi:type="dcterms:W3CDTF">2023-01-19T21:33:15Z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0x010100C17BBEEBA6D64A4EBF48C09DA9253852</vt:lpwstr>
  </property>
  <property fmtid="{D5CDD505-2E9C-101B-9397-08002B2CF9AE}" pid="3" name="MediaServiceImageTags">
    <vt:lpwstr/>
  </property>
</Properties>
</file>