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6" r:id="rId3"/>
    <p:sldId id="297" r:id="rId4"/>
    <p:sldId id="260" r:id="rId5"/>
    <p:sldId id="258" r:id="rId6"/>
    <p:sldId id="257" r:id="rId7"/>
    <p:sldId id="261" r:id="rId8"/>
    <p:sldId id="262" r:id="rId9"/>
    <p:sldId id="263" r:id="rId10"/>
    <p:sldId id="298" r:id="rId11"/>
    <p:sldId id="264" r:id="rId12"/>
    <p:sldId id="265" r:id="rId13"/>
    <p:sldId id="266" r:id="rId14"/>
    <p:sldId id="274" r:id="rId15"/>
    <p:sldId id="299" r:id="rId16"/>
    <p:sldId id="270" r:id="rId17"/>
    <p:sldId id="271" r:id="rId18"/>
    <p:sldId id="272" r:id="rId19"/>
    <p:sldId id="273" r:id="rId20"/>
    <p:sldId id="275" r:id="rId21"/>
    <p:sldId id="276" r:id="rId22"/>
    <p:sldId id="300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01" r:id="rId33"/>
    <p:sldId id="286" r:id="rId34"/>
    <p:sldId id="287" r:id="rId35"/>
    <p:sldId id="288" r:id="rId36"/>
    <p:sldId id="289" r:id="rId37"/>
    <p:sldId id="290" r:id="rId38"/>
    <p:sldId id="291" r:id="rId39"/>
    <p:sldId id="302" r:id="rId40"/>
    <p:sldId id="292" r:id="rId41"/>
    <p:sldId id="293" r:id="rId42"/>
    <p:sldId id="294" r:id="rId43"/>
    <p:sldId id="295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幻燈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0FDC99-8E38-4FB1-96D4-6BDD8E4B6C95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F253B-24C5-4E65-83DF-448A8C447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58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和縱向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0FDC99-8E38-4FB1-96D4-6BDD8E4B6C95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F253B-24C5-4E65-83DF-448A8C447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97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縱向標題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縱向標題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0FDC99-8E38-4FB1-96D4-6BDD8E4B6C95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F253B-24C5-4E65-83DF-448A8C447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85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0F253B-24C5-4E65-83DF-448A8C447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36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0FDC99-8E38-4FB1-96D4-6BDD8E4B6C95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F253B-24C5-4E65-83DF-448A8C447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41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部分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0FDC99-8E38-4FB1-96D4-6BDD8E4B6C95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F253B-24C5-4E65-83DF-448A8C447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3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0FDC99-8E38-4FB1-96D4-6BDD8E4B6C95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F253B-24C5-4E65-83DF-448A8C447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51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文本佔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佔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7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0FDC99-8E38-4FB1-96D4-6BDD8E4B6C95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8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F253B-24C5-4E65-83DF-448A8C447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99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0FDC99-8E38-4FB1-96D4-6BDD8E4B6C95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4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F253B-24C5-4E65-83DF-448A8C447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66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0FDC99-8E38-4FB1-96D4-6BDD8E4B6C95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3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F253B-24C5-4E65-83DF-448A8C447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37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內容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0FDC99-8E38-4FB1-96D4-6BDD8E4B6C95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F253B-24C5-4E65-83DF-448A8C447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3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圖片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圖片佔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CN" altLang="en-US" noProof="0"/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0FDC99-8E38-4FB1-96D4-6BDD8E4B6C95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F253B-24C5-4E65-83DF-448A8C447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1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佔位符 1"/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點按此處編輯母版標題風格</a:t>
            </a:r>
          </a:p>
        </p:txBody>
      </p:sp>
      <p:sp>
        <p:nvSpPr>
          <p:cNvPr id="1027" name="文本佔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2"/>
          </p:nvPr>
        </p:nvSpPr>
        <p:spPr>
          <a:xfrm>
            <a:off x="457200" y="6356986"/>
            <a:ext cx="21336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6B0FDC99-8E38-4FB1-96D4-6BDD8E4B6C95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3"/>
          </p:nvPr>
        </p:nvSpPr>
        <p:spPr>
          <a:xfrm>
            <a:off x="3124200" y="6356986"/>
            <a:ext cx="28956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986"/>
            <a:ext cx="21336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920F253B-24C5-4E65-83DF-448A8C447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13971-D652-43FB-AAA9-E8C063311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P4: Protocol-Independent Packet Processors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53C6AC-3746-494B-840C-B9F166CBD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Shan-Hsiang Shen</a:t>
            </a:r>
          </a:p>
          <a:p>
            <a:r>
              <a:rPr lang="en-US" altLang="zh-TW" dirty="0"/>
              <a:t>National Taiwan University of Science and Technology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564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B558F-42BF-4153-B30A-7F864B6D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1572D-D7D0-44CC-AF6E-30B02455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limitation of SDN</a:t>
            </a:r>
          </a:p>
          <a:p>
            <a:r>
              <a:rPr lang="en-US" altLang="zh-TW" dirty="0"/>
              <a:t>Why P4?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Packet processing in P4 architecture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Basic P4 programming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Table matching and action in P4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P4 + SDN: a more complete future network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56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F23BD-20AF-4B80-9DD3-70FF972D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P4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4B721-7FD4-418B-8E2C-5FD77917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P4 is a language to describe what a switch should do</a:t>
            </a:r>
          </a:p>
          <a:p>
            <a:r>
              <a:rPr lang="en-US" altLang="zh-TW" dirty="0"/>
              <a:t>SDN </a:t>
            </a:r>
            <a:r>
              <a:rPr lang="en-US" altLang="zh-TW" dirty="0">
                <a:sym typeface="Wingdings" panose="05000000000000000000" pitchFamily="2" charset="2"/>
              </a:rPr>
              <a:t> programmable control plane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P4  programmable data plane</a:t>
            </a:r>
            <a:endParaRPr lang="en-US" altLang="zh-TW" dirty="0"/>
          </a:p>
          <a:p>
            <a:r>
              <a:rPr lang="en-US" altLang="zh-TW" dirty="0"/>
              <a:t>The goals:</a:t>
            </a:r>
          </a:p>
          <a:p>
            <a:pPr lvl="1"/>
            <a:r>
              <a:rPr lang="en-US" altLang="zh-TW" dirty="0"/>
              <a:t>Reconfigurability</a:t>
            </a:r>
          </a:p>
          <a:p>
            <a:pPr lvl="1"/>
            <a:r>
              <a:rPr lang="en-US" altLang="zh-TW" dirty="0"/>
              <a:t>Protocol-independence</a:t>
            </a:r>
          </a:p>
          <a:p>
            <a:pPr lvl="1"/>
            <a:r>
              <a:rPr lang="en-US" altLang="zh-TW" dirty="0"/>
              <a:t>Target Independence</a:t>
            </a:r>
            <a:endParaRPr lang="zh-TW" altLang="en-US" dirty="0"/>
          </a:p>
        </p:txBody>
      </p:sp>
      <p:grpSp>
        <p:nvGrpSpPr>
          <p:cNvPr id="4" name="群組 397">
            <a:extLst>
              <a:ext uri="{FF2B5EF4-FFF2-40B4-BE49-F238E27FC236}">
                <a16:creationId xmlns:a16="http://schemas.microsoft.com/office/drawing/2014/main" id="{C61CC7D4-2E0B-4603-A604-D9AB2D9A42FA}"/>
              </a:ext>
            </a:extLst>
          </p:cNvPr>
          <p:cNvGrpSpPr/>
          <p:nvPr/>
        </p:nvGrpSpPr>
        <p:grpSpPr>
          <a:xfrm>
            <a:off x="7351289" y="5568961"/>
            <a:ext cx="935530" cy="692030"/>
            <a:chOff x="5247292" y="888103"/>
            <a:chExt cx="525909" cy="510680"/>
          </a:xfrm>
        </p:grpSpPr>
        <p:pic>
          <p:nvPicPr>
            <p:cNvPr id="5" name="Picture 18" descr="multi_router_RND_Gray_SM">
              <a:extLst>
                <a:ext uri="{FF2B5EF4-FFF2-40B4-BE49-F238E27FC236}">
                  <a16:creationId xmlns:a16="http://schemas.microsoft.com/office/drawing/2014/main" id="{0D2E5BF8-787F-475B-B575-02E37B2DB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47292" y="960110"/>
              <a:ext cx="525909" cy="438673"/>
            </a:xfrm>
            <a:prstGeom prst="rect">
              <a:avLst/>
            </a:prstGeom>
            <a:noFill/>
          </p:spPr>
        </p:pic>
        <p:pic>
          <p:nvPicPr>
            <p:cNvPr id="6" name="Picture 19">
              <a:extLst>
                <a:ext uri="{FF2B5EF4-FFF2-40B4-BE49-F238E27FC236}">
                  <a16:creationId xmlns:a16="http://schemas.microsoft.com/office/drawing/2014/main" id="{995E7664-8BC5-4AC5-B6E7-8B5EE5E8565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292" y="888103"/>
              <a:ext cx="302672" cy="28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5810CF6-A07B-4DA1-9EF6-015996B31541}"/>
              </a:ext>
            </a:extLst>
          </p:cNvPr>
          <p:cNvSpPr/>
          <p:nvPr/>
        </p:nvSpPr>
        <p:spPr>
          <a:xfrm>
            <a:off x="6637009" y="4038727"/>
            <a:ext cx="2364087" cy="3502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Controller</a:t>
            </a:r>
            <a:endParaRPr lang="zh-TW" altLang="en-US" dirty="0"/>
          </a:p>
        </p:txBody>
      </p:sp>
      <p:sp>
        <p:nvSpPr>
          <p:cNvPr id="8" name="箭號: 向上 7">
            <a:extLst>
              <a:ext uri="{FF2B5EF4-FFF2-40B4-BE49-F238E27FC236}">
                <a16:creationId xmlns:a16="http://schemas.microsoft.com/office/drawing/2014/main" id="{98E0AEE3-87C0-4F5B-B705-02767084BF35}"/>
              </a:ext>
            </a:extLst>
          </p:cNvPr>
          <p:cNvSpPr/>
          <p:nvPr/>
        </p:nvSpPr>
        <p:spPr>
          <a:xfrm>
            <a:off x="7576736" y="4541764"/>
            <a:ext cx="484632" cy="97840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4D6550F4-2169-44B8-99B4-B5406066FE85}"/>
              </a:ext>
            </a:extLst>
          </p:cNvPr>
          <p:cNvSpPr/>
          <p:nvPr/>
        </p:nvSpPr>
        <p:spPr>
          <a:xfrm>
            <a:off x="4689734" y="3971540"/>
            <a:ext cx="1865336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Programmable via SDN</a:t>
            </a:r>
            <a:endParaRPr lang="zh-TW" altLang="en-US" sz="1200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B61C2A8C-E93C-4A9E-B56E-E6132366A158}"/>
              </a:ext>
            </a:extLst>
          </p:cNvPr>
          <p:cNvSpPr/>
          <p:nvPr/>
        </p:nvSpPr>
        <p:spPr>
          <a:xfrm>
            <a:off x="5280637" y="5709104"/>
            <a:ext cx="1865336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Programmable via P4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3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A69B2-DCF1-45DB-B89F-CB224E55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Benefits of Data Plane Programmability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9DDE4D-5F21-492D-875B-22C9E632E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New Features </a:t>
            </a:r>
            <a:r>
              <a:rPr lang="en-US" altLang="zh-TW" sz="2400" dirty="0"/>
              <a:t>– Add new protocols</a:t>
            </a:r>
          </a:p>
          <a:p>
            <a:r>
              <a:rPr lang="en-US" altLang="zh-TW" sz="2400" b="1" dirty="0"/>
              <a:t>Reduce complexity </a:t>
            </a:r>
            <a:r>
              <a:rPr lang="en-US" altLang="zh-TW" sz="2400" dirty="0"/>
              <a:t>– Remove unused protocols</a:t>
            </a:r>
          </a:p>
          <a:p>
            <a:r>
              <a:rPr lang="en-US" altLang="zh-TW" sz="2400" b="1" dirty="0"/>
              <a:t>Efficient use of resources </a:t>
            </a:r>
            <a:r>
              <a:rPr lang="en-US" altLang="zh-TW" sz="2400" dirty="0"/>
              <a:t>– flexible use of tables</a:t>
            </a:r>
          </a:p>
          <a:p>
            <a:r>
              <a:rPr lang="en-US" altLang="zh-TW" sz="2400" b="1" dirty="0"/>
              <a:t>Greater visibility </a:t>
            </a:r>
            <a:r>
              <a:rPr lang="en-US" altLang="zh-TW" sz="2400" dirty="0"/>
              <a:t>– New diagnostic techniques, telemetry, etc.</a:t>
            </a:r>
          </a:p>
          <a:p>
            <a:r>
              <a:rPr lang="en-US" altLang="zh-TW" sz="2400" b="1" dirty="0"/>
              <a:t>SW style development </a:t>
            </a:r>
            <a:r>
              <a:rPr lang="en-US" altLang="zh-TW" sz="2400" dirty="0"/>
              <a:t>– rapid design cycle, fast innovation, fix data plane bugs in the field</a:t>
            </a:r>
          </a:p>
          <a:p>
            <a:r>
              <a:rPr lang="en-US" altLang="zh-TW" sz="2400" b="1" dirty="0"/>
              <a:t>You keep your own ideas</a:t>
            </a:r>
          </a:p>
          <a:p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dirty="0"/>
              <a:t>Think programming rather than protocols…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841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9E4A4-833E-47CE-9F7C-9E08C7BC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for P4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8B2CB6-3BC7-4B69-9891-C93E93DA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custom ASICs can achieve such flexibility at terabit speeds </a:t>
            </a:r>
            <a:r>
              <a:rPr lang="en-US" altLang="zh-TW" sz="2000" dirty="0"/>
              <a:t>[Kangaroo INFOCOM ’10, SDN Chip SIGCOMM ’13, Intel FM6000 switch silicon]</a:t>
            </a:r>
            <a:endParaRPr lang="en-US" altLang="zh-TW" dirty="0"/>
          </a:p>
          <a:p>
            <a:r>
              <a:rPr lang="en-US" altLang="zh-TW" dirty="0"/>
              <a:t>some switches are more programmable than others:</a:t>
            </a:r>
          </a:p>
          <a:p>
            <a:pPr lvl="1"/>
            <a:r>
              <a:rPr lang="en-US" altLang="zh-TW" dirty="0"/>
              <a:t>FPGA (Xilinx, Altera, Corsa)</a:t>
            </a:r>
          </a:p>
          <a:p>
            <a:pPr lvl="1"/>
            <a:r>
              <a:rPr lang="en-US" altLang="zh-TW" dirty="0"/>
              <a:t>NPU (</a:t>
            </a:r>
            <a:r>
              <a:rPr lang="en-US" altLang="zh-TW" dirty="0" err="1"/>
              <a:t>Ezchip</a:t>
            </a:r>
            <a:r>
              <a:rPr lang="en-US" altLang="zh-TW" dirty="0"/>
              <a:t>, </a:t>
            </a:r>
            <a:r>
              <a:rPr lang="en-US" altLang="zh-TW" dirty="0" err="1"/>
              <a:t>Netronome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CPU (OVS, …)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79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C6426-7208-40DC-927F-7574C616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Brief History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42B30-26CE-4075-9560-376F54EB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/>
              <a:t>May 2013: Initial idea and the name “P4”</a:t>
            </a:r>
          </a:p>
          <a:p>
            <a:r>
              <a:rPr lang="en-US" altLang="zh-TW" sz="2000" b="1" dirty="0"/>
              <a:t>July 2014: First paper (SIGCOMM ACR)</a:t>
            </a:r>
          </a:p>
          <a:p>
            <a:r>
              <a:rPr lang="en-US" altLang="zh-TW" sz="2000" b="1" dirty="0"/>
              <a:t>Aug 2014: First P414 Draft Specification (v0.9.8)</a:t>
            </a:r>
          </a:p>
          <a:p>
            <a:r>
              <a:rPr lang="en-US" altLang="zh-TW" sz="2000" b="1" dirty="0"/>
              <a:t>Sep 2014: P414 Specification released (v1.0.0)</a:t>
            </a:r>
          </a:p>
          <a:p>
            <a:r>
              <a:rPr lang="en-US" altLang="zh-TW" sz="2000" b="1" dirty="0"/>
              <a:t>Jan 2015: P414 v1.0.1</a:t>
            </a:r>
          </a:p>
          <a:p>
            <a:r>
              <a:rPr lang="en-US" altLang="zh-TW" sz="2000" b="1" dirty="0"/>
              <a:t>Mar 2015: P414 v1.0.2</a:t>
            </a:r>
          </a:p>
          <a:p>
            <a:r>
              <a:rPr lang="en-US" altLang="zh-TW" sz="2000" b="1" dirty="0"/>
              <a:t>Nov 2016: P414 v1.0.3</a:t>
            </a:r>
          </a:p>
          <a:p>
            <a:r>
              <a:rPr lang="en-US" altLang="zh-TW" sz="2000" b="1" dirty="0"/>
              <a:t>May 2017: P414 v1.0.4</a:t>
            </a:r>
          </a:p>
          <a:p>
            <a:pPr marL="0" indent="0">
              <a:buNone/>
            </a:pPr>
            <a:endParaRPr lang="en-US" altLang="zh-TW" sz="2000" b="1" dirty="0"/>
          </a:p>
          <a:p>
            <a:r>
              <a:rPr lang="en-US" altLang="zh-TW" sz="2000" b="1" dirty="0"/>
              <a:t>Apr 2016: P416 – first commits</a:t>
            </a:r>
          </a:p>
          <a:p>
            <a:r>
              <a:rPr lang="en-US" altLang="zh-TW" sz="2000" b="1" dirty="0"/>
              <a:t>Dec 2016: First P416 Draft Specification</a:t>
            </a:r>
          </a:p>
          <a:p>
            <a:r>
              <a:rPr lang="en-US" altLang="zh-TW" sz="2000" b="1" dirty="0"/>
              <a:t>May 2017: P416 Specification released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68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B558F-42BF-4153-B30A-7F864B6D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1572D-D7D0-44CC-AF6E-30B02455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limitation of SDN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Why P4?</a:t>
            </a:r>
          </a:p>
          <a:p>
            <a:r>
              <a:rPr lang="en-US" altLang="zh-TW" dirty="0"/>
              <a:t>Packet processing in P4 architecture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Basic P4 programming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Table matching and action in P4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P4 + SDN: a more complete future network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47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Packet Processing in Switches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97001" y="4453466"/>
            <a:ext cx="1524000" cy="355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header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067" y="5190066"/>
            <a:ext cx="2556934" cy="355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packet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7667" y="3877732"/>
            <a:ext cx="1524000" cy="355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Rule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67667" y="4233332"/>
            <a:ext cx="1524000" cy="355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Rule 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67667" y="4588932"/>
            <a:ext cx="1524000" cy="355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Rule 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67667" y="4944532"/>
            <a:ext cx="1524000" cy="355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Rule 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67667" y="5300132"/>
            <a:ext cx="1524000" cy="355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Rule 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44900" y="3429278"/>
            <a:ext cx="176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Forwarding table</a:t>
            </a:r>
            <a:endParaRPr lang="zh-TW" altLang="en-US" dirty="0"/>
          </a:p>
        </p:txBody>
      </p:sp>
      <p:cxnSp>
        <p:nvCxnSpPr>
          <p:cNvPr id="13" name="直線接點 12"/>
          <p:cNvCxnSpPr>
            <a:endCxn id="5" idx="3"/>
          </p:cNvCxnSpPr>
          <p:nvPr/>
        </p:nvCxnSpPr>
        <p:spPr>
          <a:xfrm>
            <a:off x="2921001" y="4809066"/>
            <a:ext cx="0" cy="5588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1397001" y="4741332"/>
            <a:ext cx="16934" cy="44873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向右箭號 15"/>
          <p:cNvSpPr/>
          <p:nvPr/>
        </p:nvSpPr>
        <p:spPr>
          <a:xfrm>
            <a:off x="6523566" y="4453466"/>
            <a:ext cx="106680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上彎箭號 17"/>
          <p:cNvSpPr/>
          <p:nvPr/>
        </p:nvSpPr>
        <p:spPr>
          <a:xfrm flipV="1">
            <a:off x="6523566" y="5122332"/>
            <a:ext cx="990600" cy="55587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590366" y="4439734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Forward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90366" y="503093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Drop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94834" y="1935648"/>
            <a:ext cx="212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Fetch packet header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992034" y="1935648"/>
            <a:ext cx="212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Match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451599" y="1935648"/>
            <a:ext cx="212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Action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>
            <a:off x="3293533" y="1551153"/>
            <a:ext cx="33867" cy="5008757"/>
          </a:xfrm>
          <a:prstGeom prst="line">
            <a:avLst/>
          </a:prstGeom>
          <a:ln w="571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884332" y="1551152"/>
            <a:ext cx="33867" cy="5008757"/>
          </a:xfrm>
          <a:prstGeom prst="line">
            <a:avLst/>
          </a:prstGeom>
          <a:ln w="571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Protocol-Independent Switch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67" y="2275199"/>
            <a:ext cx="8709741" cy="391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058C4-3232-4883-B184-E3246DF3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r>
              <a:rPr lang="en-US" altLang="zh-TW" dirty="0"/>
              <a:t>P4 </a:t>
            </a:r>
            <a:r>
              <a:rPr lang="en-US" altLang="zh-TW"/>
              <a:t>Language Elements</a:t>
            </a:r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0A4297-2E59-4A9E-9269-529002229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55" b="7426"/>
          <a:stretch/>
        </p:blipFill>
        <p:spPr>
          <a:xfrm>
            <a:off x="253595" y="4006879"/>
            <a:ext cx="8709741" cy="1726764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3D53A1E1-8FAA-483F-A297-1C95A73413A8}"/>
              </a:ext>
            </a:extLst>
          </p:cNvPr>
          <p:cNvSpPr/>
          <p:nvPr/>
        </p:nvSpPr>
        <p:spPr>
          <a:xfrm>
            <a:off x="1087076" y="1417320"/>
            <a:ext cx="3057157" cy="4356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Expressions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AD5D181-1902-4FA9-A344-4F7BA040677B}"/>
              </a:ext>
            </a:extLst>
          </p:cNvPr>
          <p:cNvSpPr/>
          <p:nvPr/>
        </p:nvSpPr>
        <p:spPr>
          <a:xfrm>
            <a:off x="4999767" y="1417320"/>
            <a:ext cx="3057157" cy="4356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Types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2E9F007-35F5-42B8-B005-C299FE9DC588}"/>
              </a:ext>
            </a:extLst>
          </p:cNvPr>
          <p:cNvSpPr/>
          <p:nvPr/>
        </p:nvSpPr>
        <p:spPr>
          <a:xfrm>
            <a:off x="1087076" y="2560320"/>
            <a:ext cx="3057157" cy="4356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Parsers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5201CEE-84BE-4618-AA59-FC38A3D51217}"/>
              </a:ext>
            </a:extLst>
          </p:cNvPr>
          <p:cNvSpPr/>
          <p:nvPr/>
        </p:nvSpPr>
        <p:spPr>
          <a:xfrm>
            <a:off x="4999767" y="2560320"/>
            <a:ext cx="3057157" cy="4356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Controls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BE410B-AFE3-41F9-A2CD-AECE168C70CB}"/>
              </a:ext>
            </a:extLst>
          </p:cNvPr>
          <p:cNvSpPr/>
          <p:nvPr/>
        </p:nvSpPr>
        <p:spPr>
          <a:xfrm>
            <a:off x="1054698" y="2993576"/>
            <a:ext cx="31219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ArialMT"/>
              </a:rPr>
              <a:t>State machine, bitfield extraction</a:t>
            </a:r>
            <a:endParaRPr lang="zh-TW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C46351-FC18-4201-87E1-015A76AFF386}"/>
              </a:ext>
            </a:extLst>
          </p:cNvPr>
          <p:cNvSpPr/>
          <p:nvPr/>
        </p:nvSpPr>
        <p:spPr>
          <a:xfrm>
            <a:off x="5282328" y="2993576"/>
            <a:ext cx="31219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ArialMT"/>
              </a:rPr>
              <a:t>Tables, Actions, control flow statements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5B8082-F879-430A-9380-39380438B95C}"/>
              </a:ext>
            </a:extLst>
          </p:cNvPr>
          <p:cNvSpPr/>
          <p:nvPr/>
        </p:nvSpPr>
        <p:spPr>
          <a:xfrm>
            <a:off x="1165566" y="1866894"/>
            <a:ext cx="31219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ArialMT"/>
              </a:rPr>
              <a:t>Basic operations and operators</a:t>
            </a:r>
            <a:endParaRPr lang="zh-TW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F75352-73CB-45D1-BF78-4761B356080C}"/>
              </a:ext>
            </a:extLst>
          </p:cNvPr>
          <p:cNvSpPr/>
          <p:nvPr/>
        </p:nvSpPr>
        <p:spPr>
          <a:xfrm>
            <a:off x="5077603" y="1845848"/>
            <a:ext cx="31219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ArialMT"/>
              </a:rPr>
              <a:t>Bistrings</a:t>
            </a:r>
            <a:r>
              <a:rPr lang="en-US" altLang="zh-TW" sz="1600" dirty="0">
                <a:latin typeface="ArialMT"/>
              </a:rPr>
              <a:t>, headers, structures, arrays</a:t>
            </a:r>
            <a:endParaRPr lang="zh-TW" altLang="en-US" sz="1600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1E12744-B41A-4A84-AEFF-E6276D8A6393}"/>
              </a:ext>
            </a:extLst>
          </p:cNvPr>
          <p:cNvCxnSpPr>
            <a:cxnSpLocks/>
          </p:cNvCxnSpPr>
          <p:nvPr/>
        </p:nvCxnSpPr>
        <p:spPr>
          <a:xfrm>
            <a:off x="871231" y="2397437"/>
            <a:ext cx="7328283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6627D95-6D91-4458-B702-94D8227F440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118472" y="3332130"/>
            <a:ext cx="1497182" cy="615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DB42521-8A22-465A-B297-D81BFF6A8BC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638558" y="3578351"/>
            <a:ext cx="204726" cy="233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051A851-0000-4D35-AB4F-E06E8504E2D6}"/>
              </a:ext>
            </a:extLst>
          </p:cNvPr>
          <p:cNvCxnSpPr/>
          <p:nvPr/>
        </p:nvCxnSpPr>
        <p:spPr>
          <a:xfrm>
            <a:off x="1738537" y="3900917"/>
            <a:ext cx="66362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00857B0-72AE-4CDB-8248-B48637E97252}"/>
              </a:ext>
            </a:extLst>
          </p:cNvPr>
          <p:cNvCxnSpPr/>
          <p:nvPr/>
        </p:nvCxnSpPr>
        <p:spPr>
          <a:xfrm>
            <a:off x="1750309" y="3893069"/>
            <a:ext cx="0" cy="85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8C4178F-5563-437B-8079-D4BB287ADF20}"/>
              </a:ext>
            </a:extLst>
          </p:cNvPr>
          <p:cNvCxnSpPr/>
          <p:nvPr/>
        </p:nvCxnSpPr>
        <p:spPr>
          <a:xfrm>
            <a:off x="8370225" y="3896993"/>
            <a:ext cx="0" cy="85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3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3FB21-D390-4840-AE9D-61A255A8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P4</a:t>
            </a:r>
            <a:r>
              <a:rPr lang="en-US" altLang="zh-TW" sz="2800" dirty="0"/>
              <a:t>16</a:t>
            </a:r>
            <a:r>
              <a:rPr lang="en-US" altLang="zh-TW" dirty="0"/>
              <a:t> Building Blocks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287D1-4A61-44F0-8533-AD416E27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828795"/>
          </a:xfrm>
        </p:spPr>
        <p:txBody>
          <a:bodyPr/>
          <a:lstStyle/>
          <a:p>
            <a:r>
              <a:rPr lang="en-US" altLang="zh-TW" sz="2400" dirty="0"/>
              <a:t>P4 Target: An embodiment of a specific hardware implementation</a:t>
            </a:r>
          </a:p>
          <a:p>
            <a:r>
              <a:rPr lang="en-US" altLang="zh-TW" sz="2400" dirty="0"/>
              <a:t>P4 Architecture: Provides an interface to program a target via some set of P4-programmable components, externs, fixed components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43545C-509D-42A7-B0A1-679C3FB39409}"/>
              </a:ext>
            </a:extLst>
          </p:cNvPr>
          <p:cNvSpPr/>
          <p:nvPr/>
        </p:nvSpPr>
        <p:spPr>
          <a:xfrm>
            <a:off x="945796" y="3797898"/>
            <a:ext cx="3218060" cy="2068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266D8E8-B55E-4EB1-8405-987FF59AC3AA}"/>
              </a:ext>
            </a:extLst>
          </p:cNvPr>
          <p:cNvSpPr/>
          <p:nvPr/>
        </p:nvSpPr>
        <p:spPr>
          <a:xfrm>
            <a:off x="1149867" y="4037290"/>
            <a:ext cx="2872707" cy="5768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P4</a:t>
            </a:r>
            <a:r>
              <a:rPr lang="en-US" altLang="zh-TW" sz="1200" dirty="0"/>
              <a:t>16</a:t>
            </a:r>
            <a:r>
              <a:rPr lang="en-US" altLang="zh-TW" dirty="0"/>
              <a:t> Language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598DEA0-3901-48D8-850B-F8236C0676FD}"/>
              </a:ext>
            </a:extLst>
          </p:cNvPr>
          <p:cNvSpPr/>
          <p:nvPr/>
        </p:nvSpPr>
        <p:spPr>
          <a:xfrm>
            <a:off x="1149866" y="4951690"/>
            <a:ext cx="2872707" cy="5768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P4</a:t>
            </a:r>
            <a:r>
              <a:rPr lang="en-US" altLang="zh-TW" sz="1200" dirty="0"/>
              <a:t>16</a:t>
            </a:r>
            <a:r>
              <a:rPr lang="en-US" altLang="zh-TW" dirty="0"/>
              <a:t> Core Library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B71E3-DF4E-456B-A079-4388D82BFF4B}"/>
              </a:ext>
            </a:extLst>
          </p:cNvPr>
          <p:cNvSpPr/>
          <p:nvPr/>
        </p:nvSpPr>
        <p:spPr>
          <a:xfrm>
            <a:off x="5297372" y="3797898"/>
            <a:ext cx="3218060" cy="20681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3C69E7C-B9A3-4679-893B-F5592A38C6D7}"/>
              </a:ext>
            </a:extLst>
          </p:cNvPr>
          <p:cNvSpPr/>
          <p:nvPr/>
        </p:nvSpPr>
        <p:spPr>
          <a:xfrm>
            <a:off x="5501443" y="4037290"/>
            <a:ext cx="2872707" cy="5768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Extern Libraries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A5CA902-233E-4BB4-A23C-66CE92114D97}"/>
              </a:ext>
            </a:extLst>
          </p:cNvPr>
          <p:cNvSpPr/>
          <p:nvPr/>
        </p:nvSpPr>
        <p:spPr>
          <a:xfrm>
            <a:off x="5501442" y="4951690"/>
            <a:ext cx="2872707" cy="5768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Architecture Definition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9B0AD73-D596-48ED-95D4-8E92321560F6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586220" y="4614187"/>
            <a:ext cx="1" cy="337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3B9EAE1-F895-4640-8DA1-43F60A16F30B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6937796" y="4614187"/>
            <a:ext cx="1" cy="337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CC3F4A9-E83D-49CE-BFEC-7F19376E0B06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4022574" y="4325739"/>
            <a:ext cx="1478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5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B558F-42BF-4153-B30A-7F864B6D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1572D-D7D0-44CC-AF6E-30B02455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limitation of SDN</a:t>
            </a:r>
          </a:p>
          <a:p>
            <a:r>
              <a:rPr lang="en-US" altLang="zh-TW" dirty="0"/>
              <a:t>Why P4?</a:t>
            </a:r>
          </a:p>
          <a:p>
            <a:r>
              <a:rPr lang="en-US" altLang="zh-TW" dirty="0"/>
              <a:t>Packet processing in P4 architecture</a:t>
            </a:r>
          </a:p>
          <a:p>
            <a:r>
              <a:rPr lang="en-US" altLang="zh-TW" dirty="0"/>
              <a:t>Basic P4 programming</a:t>
            </a:r>
          </a:p>
          <a:p>
            <a:r>
              <a:rPr lang="en-US" altLang="zh-TW" dirty="0"/>
              <a:t>Table matching and action in P4</a:t>
            </a:r>
          </a:p>
          <a:p>
            <a:r>
              <a:rPr lang="en-US" altLang="zh-TW" dirty="0"/>
              <a:t>P4 + SDN: a more complete future network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82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F9859-7A30-4942-AC1F-9C572787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P4 Target Programming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BF6FE5-797F-40AC-8DD9-7A248FC67F2E}"/>
              </a:ext>
            </a:extLst>
          </p:cNvPr>
          <p:cNvSpPr/>
          <p:nvPr/>
        </p:nvSpPr>
        <p:spPr>
          <a:xfrm>
            <a:off x="953645" y="3200400"/>
            <a:ext cx="1817026" cy="6033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P4 Program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9A7B19-F95B-4783-89A4-F5DDDB2DB202}"/>
              </a:ext>
            </a:extLst>
          </p:cNvPr>
          <p:cNvSpPr/>
          <p:nvPr/>
        </p:nvSpPr>
        <p:spPr>
          <a:xfrm>
            <a:off x="953645" y="4082750"/>
            <a:ext cx="1817026" cy="6033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P4 Architecture Model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D59779-E24C-4169-A17B-0AF3394528A7}"/>
              </a:ext>
            </a:extLst>
          </p:cNvPr>
          <p:cNvSpPr/>
          <p:nvPr/>
        </p:nvSpPr>
        <p:spPr>
          <a:xfrm>
            <a:off x="3339065" y="3200400"/>
            <a:ext cx="1648928" cy="6033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P4 Compiler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059524-4512-4D09-9C4F-A5CB436DC5EF}"/>
              </a:ext>
            </a:extLst>
          </p:cNvPr>
          <p:cNvSpPr/>
          <p:nvPr/>
        </p:nvSpPr>
        <p:spPr>
          <a:xfrm>
            <a:off x="3339065" y="4082750"/>
            <a:ext cx="1648928" cy="10112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Target-Specific Configuration Binary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24B719-B8E5-4348-9B6D-0A20F1981B8C}"/>
              </a:ext>
            </a:extLst>
          </p:cNvPr>
          <p:cNvSpPr/>
          <p:nvPr/>
        </p:nvSpPr>
        <p:spPr>
          <a:xfrm>
            <a:off x="5453696" y="4082749"/>
            <a:ext cx="3384195" cy="10112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35B339-6A20-4D9E-B484-074FD0D232BB}"/>
              </a:ext>
            </a:extLst>
          </p:cNvPr>
          <p:cNvSpPr/>
          <p:nvPr/>
        </p:nvSpPr>
        <p:spPr>
          <a:xfrm>
            <a:off x="5619178" y="4286657"/>
            <a:ext cx="773773" cy="6033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638556-5EEC-4DE5-8CE2-625555944FB2}"/>
              </a:ext>
            </a:extLst>
          </p:cNvPr>
          <p:cNvSpPr/>
          <p:nvPr/>
        </p:nvSpPr>
        <p:spPr>
          <a:xfrm>
            <a:off x="6615338" y="4286657"/>
            <a:ext cx="919632" cy="6033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Extern Objects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1CFE8DD-B1DF-4A9E-8538-748C69F40DD9}"/>
              </a:ext>
            </a:extLst>
          </p:cNvPr>
          <p:cNvSpPr txBox="1"/>
          <p:nvPr/>
        </p:nvSpPr>
        <p:spPr>
          <a:xfrm>
            <a:off x="7645064" y="4352231"/>
            <a:ext cx="11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 Plane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FC01A4-6F83-4ED8-AA04-8F7018BEFEC0}"/>
              </a:ext>
            </a:extLst>
          </p:cNvPr>
          <p:cNvSpPr/>
          <p:nvPr/>
        </p:nvSpPr>
        <p:spPr>
          <a:xfrm>
            <a:off x="7654993" y="3868867"/>
            <a:ext cx="1070723" cy="3486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CPU port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3C054C-652D-4AB3-838A-2E917950F248}"/>
              </a:ext>
            </a:extLst>
          </p:cNvPr>
          <p:cNvSpPr/>
          <p:nvPr/>
        </p:nvSpPr>
        <p:spPr>
          <a:xfrm>
            <a:off x="5453696" y="2448340"/>
            <a:ext cx="3384194" cy="7520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Plane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8FA1C57-CD28-45EB-9A6F-587C84F59990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006065" y="3200399"/>
            <a:ext cx="0" cy="108625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B9580CE-654C-4D93-B744-9FA814C6033B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060110" y="3225909"/>
            <a:ext cx="15044" cy="106074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A9020F7-C43C-43FC-A381-488B5E57E7A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175311" y="3225909"/>
            <a:ext cx="15044" cy="64295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50D55CB-AD01-4054-B0E6-8B34003F493E}"/>
              </a:ext>
            </a:extLst>
          </p:cNvPr>
          <p:cNvSpPr txBox="1"/>
          <p:nvPr/>
        </p:nvSpPr>
        <p:spPr>
          <a:xfrm>
            <a:off x="5997726" y="3448962"/>
            <a:ext cx="10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Add/remove table entries</a:t>
            </a:r>
            <a:endParaRPr lang="zh-TW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9A193E-AE54-47D9-B1FD-0FB878B3C81C}"/>
              </a:ext>
            </a:extLst>
          </p:cNvPr>
          <p:cNvSpPr txBox="1"/>
          <p:nvPr/>
        </p:nvSpPr>
        <p:spPr>
          <a:xfrm>
            <a:off x="7051772" y="3448962"/>
            <a:ext cx="64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Extern control</a:t>
            </a:r>
            <a:endParaRPr lang="zh-TW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2A2D233-9825-4145-AF1D-3278E88CBF8D}"/>
              </a:ext>
            </a:extLst>
          </p:cNvPr>
          <p:cNvSpPr txBox="1"/>
          <p:nvPr/>
        </p:nvSpPr>
        <p:spPr>
          <a:xfrm>
            <a:off x="8142447" y="3404966"/>
            <a:ext cx="1054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Packet-in/out</a:t>
            </a:r>
            <a:endParaRPr lang="zh-TW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EFDB95D-1F25-4AF3-8CF1-E7A6907C1BAC}"/>
              </a:ext>
            </a:extLst>
          </p:cNvPr>
          <p:cNvSpPr/>
          <p:nvPr/>
        </p:nvSpPr>
        <p:spPr>
          <a:xfrm>
            <a:off x="1000085" y="5586866"/>
            <a:ext cx="640341" cy="2129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AE3F81F1-5ECD-40A1-973A-0762E0F842BF}"/>
              </a:ext>
            </a:extLst>
          </p:cNvPr>
          <p:cNvSpPr/>
          <p:nvPr/>
        </p:nvSpPr>
        <p:spPr>
          <a:xfrm>
            <a:off x="1753582" y="5647302"/>
            <a:ext cx="373478" cy="9418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6B0EABE-EF15-444A-8E28-BC040694C6BF}"/>
              </a:ext>
            </a:extLst>
          </p:cNvPr>
          <p:cNvSpPr txBox="1"/>
          <p:nvPr/>
        </p:nvSpPr>
        <p:spPr>
          <a:xfrm>
            <a:off x="2186418" y="5554849"/>
            <a:ext cx="1710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User supplied</a:t>
            </a:r>
            <a:endParaRPr lang="zh-TW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55B976F-A6D3-44F8-811B-114CC4B42E92}"/>
              </a:ext>
            </a:extLst>
          </p:cNvPr>
          <p:cNvSpPr/>
          <p:nvPr/>
        </p:nvSpPr>
        <p:spPr>
          <a:xfrm>
            <a:off x="1000085" y="5948637"/>
            <a:ext cx="640341" cy="21296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B27B4936-ABB9-45B1-960A-88E789935A78}"/>
              </a:ext>
            </a:extLst>
          </p:cNvPr>
          <p:cNvSpPr/>
          <p:nvPr/>
        </p:nvSpPr>
        <p:spPr>
          <a:xfrm>
            <a:off x="1753582" y="6009073"/>
            <a:ext cx="373478" cy="9418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77C6367-CB1E-4CD1-907C-5682EA0F5120}"/>
              </a:ext>
            </a:extLst>
          </p:cNvPr>
          <p:cNvSpPr txBox="1"/>
          <p:nvPr/>
        </p:nvSpPr>
        <p:spPr>
          <a:xfrm>
            <a:off x="2186418" y="5916620"/>
            <a:ext cx="1710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Vender supplied</a:t>
            </a:r>
            <a:endParaRPr lang="zh-TW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5264CA4-A1E0-4C8D-85C0-1048B72C1B5E}"/>
              </a:ext>
            </a:extLst>
          </p:cNvPr>
          <p:cNvSpPr/>
          <p:nvPr/>
        </p:nvSpPr>
        <p:spPr>
          <a:xfrm>
            <a:off x="953645" y="5478551"/>
            <a:ext cx="2448865" cy="8005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974617B9-6A53-4D23-81E6-A61DAD21403C}"/>
              </a:ext>
            </a:extLst>
          </p:cNvPr>
          <p:cNvSpPr/>
          <p:nvPr/>
        </p:nvSpPr>
        <p:spPr>
          <a:xfrm>
            <a:off x="2894128" y="3349684"/>
            <a:ext cx="375606" cy="33011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向下 37">
            <a:extLst>
              <a:ext uri="{FF2B5EF4-FFF2-40B4-BE49-F238E27FC236}">
                <a16:creationId xmlns:a16="http://schemas.microsoft.com/office/drawing/2014/main" id="{7375FB34-FABA-44B5-A4E0-35454C7CD2FA}"/>
              </a:ext>
            </a:extLst>
          </p:cNvPr>
          <p:cNvSpPr/>
          <p:nvPr/>
        </p:nvSpPr>
        <p:spPr>
          <a:xfrm>
            <a:off x="4023891" y="3862489"/>
            <a:ext cx="364477" cy="16155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65308F1F-8A5E-4E2A-9C28-81E8FD2631EB}"/>
              </a:ext>
            </a:extLst>
          </p:cNvPr>
          <p:cNvSpPr/>
          <p:nvPr/>
        </p:nvSpPr>
        <p:spPr>
          <a:xfrm>
            <a:off x="5043506" y="4423295"/>
            <a:ext cx="375606" cy="33011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8728A1A-226C-45B1-9F75-518376CC0E66}"/>
              </a:ext>
            </a:extLst>
          </p:cNvPr>
          <p:cNvSpPr/>
          <p:nvPr/>
        </p:nvSpPr>
        <p:spPr>
          <a:xfrm>
            <a:off x="5164594" y="2986517"/>
            <a:ext cx="3928388" cy="136571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語音泡泡: 圓角矩形 40">
            <a:extLst>
              <a:ext uri="{FF2B5EF4-FFF2-40B4-BE49-F238E27FC236}">
                <a16:creationId xmlns:a16="http://schemas.microsoft.com/office/drawing/2014/main" id="{A5FBC164-A45A-4562-B535-C26A8D1F775A}"/>
              </a:ext>
            </a:extLst>
          </p:cNvPr>
          <p:cNvSpPr/>
          <p:nvPr/>
        </p:nvSpPr>
        <p:spPr>
          <a:xfrm>
            <a:off x="3269733" y="2417470"/>
            <a:ext cx="1365057" cy="392878"/>
          </a:xfrm>
          <a:prstGeom prst="wedgeRoundRectCallout">
            <a:avLst>
              <a:gd name="adj1" fmla="val 84678"/>
              <a:gd name="adj2" fmla="val 125431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P4 runtime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8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D63F4-4598-4E9E-9665-C9A9EBC5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V1Model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8549B-F310-4541-9BC9-324804AE5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altLang="zh-TW" dirty="0"/>
              <a:t>Implemented on top of Bmv2’s </a:t>
            </a:r>
            <a:r>
              <a:rPr lang="en-US" altLang="zh-TW" dirty="0" err="1"/>
              <a:t>simple_switch</a:t>
            </a:r>
            <a:r>
              <a:rPr lang="en-US" altLang="zh-TW" dirty="0"/>
              <a:t> target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67E309C-259A-4CC1-9AEC-6C433B36BE9F}"/>
              </a:ext>
            </a:extLst>
          </p:cNvPr>
          <p:cNvGrpSpPr/>
          <p:nvPr/>
        </p:nvGrpSpPr>
        <p:grpSpPr>
          <a:xfrm>
            <a:off x="1265631" y="3755714"/>
            <a:ext cx="800591" cy="1565861"/>
            <a:chOff x="571001" y="3331870"/>
            <a:chExt cx="800591" cy="156586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61D9768-3064-4580-AAE8-BFFDAAE66E67}"/>
                </a:ext>
              </a:extLst>
            </p:cNvPr>
            <p:cNvSpPr/>
            <p:nvPr/>
          </p:nvSpPr>
          <p:spPr>
            <a:xfrm>
              <a:off x="571001" y="3331870"/>
              <a:ext cx="800591" cy="1565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流程圖: 接點 3">
              <a:extLst>
                <a:ext uri="{FF2B5EF4-FFF2-40B4-BE49-F238E27FC236}">
                  <a16:creationId xmlns:a16="http://schemas.microsoft.com/office/drawing/2014/main" id="{7FB6A2E8-836B-4F32-91EC-87950198B018}"/>
                </a:ext>
              </a:extLst>
            </p:cNvPr>
            <p:cNvSpPr/>
            <p:nvPr/>
          </p:nvSpPr>
          <p:spPr>
            <a:xfrm>
              <a:off x="643612" y="3469226"/>
              <a:ext cx="290410" cy="288448"/>
            </a:xfrm>
            <a:prstGeom prst="flowChartConnector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流程圖: 接點 4">
              <a:extLst>
                <a:ext uri="{FF2B5EF4-FFF2-40B4-BE49-F238E27FC236}">
                  <a16:creationId xmlns:a16="http://schemas.microsoft.com/office/drawing/2014/main" id="{C3B2245C-46AB-490A-A7D2-E77792120379}"/>
                </a:ext>
              </a:extLst>
            </p:cNvPr>
            <p:cNvSpPr/>
            <p:nvPr/>
          </p:nvSpPr>
          <p:spPr>
            <a:xfrm>
              <a:off x="643612" y="3970577"/>
              <a:ext cx="290410" cy="288448"/>
            </a:xfrm>
            <a:prstGeom prst="flowChartConnector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" name="流程圖: 接點 5">
              <a:extLst>
                <a:ext uri="{FF2B5EF4-FFF2-40B4-BE49-F238E27FC236}">
                  <a16:creationId xmlns:a16="http://schemas.microsoft.com/office/drawing/2014/main" id="{42EEEDA5-8CA2-4777-8B9B-A0BE40955571}"/>
                </a:ext>
              </a:extLst>
            </p:cNvPr>
            <p:cNvSpPr/>
            <p:nvPr/>
          </p:nvSpPr>
          <p:spPr>
            <a:xfrm>
              <a:off x="1008572" y="3784111"/>
              <a:ext cx="290410" cy="288448"/>
            </a:xfrm>
            <a:prstGeom prst="flowChartConnector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7" name="流程圖: 接點 6">
              <a:extLst>
                <a:ext uri="{FF2B5EF4-FFF2-40B4-BE49-F238E27FC236}">
                  <a16:creationId xmlns:a16="http://schemas.microsoft.com/office/drawing/2014/main" id="{BFEFC084-1559-4D67-831C-B6C10D385CFD}"/>
                </a:ext>
              </a:extLst>
            </p:cNvPr>
            <p:cNvSpPr/>
            <p:nvPr/>
          </p:nvSpPr>
          <p:spPr>
            <a:xfrm>
              <a:off x="905897" y="4483700"/>
              <a:ext cx="290410" cy="288448"/>
            </a:xfrm>
            <a:prstGeom prst="flowChartConnector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89709E8E-B552-4C93-9C73-990A15FCFEEC}"/>
                </a:ext>
              </a:extLst>
            </p:cNvPr>
            <p:cNvCxnSpPr>
              <a:cxnSpLocks/>
              <a:stCxn id="4" idx="6"/>
              <a:endCxn id="6" idx="1"/>
            </p:cNvCxnSpPr>
            <p:nvPr/>
          </p:nvCxnSpPr>
          <p:spPr>
            <a:xfrm>
              <a:off x="934022" y="3613450"/>
              <a:ext cx="117080" cy="2129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F689E79-BF2C-4BD1-A41F-9A081540012C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788817" y="3757674"/>
              <a:ext cx="0" cy="2129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15B06877-316F-4739-9C23-16DDA6E48C70}"/>
                </a:ext>
              </a:extLst>
            </p:cNvPr>
            <p:cNvCxnSpPr>
              <a:cxnSpLocks/>
              <a:stCxn id="6" idx="3"/>
              <a:endCxn id="5" idx="6"/>
            </p:cNvCxnSpPr>
            <p:nvPr/>
          </p:nvCxnSpPr>
          <p:spPr>
            <a:xfrm flipH="1">
              <a:off x="934022" y="4030317"/>
              <a:ext cx="117080" cy="844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C2C6A76A-2B53-403E-AE0E-78850EF2DF1F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891492" y="4216783"/>
              <a:ext cx="159610" cy="2669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2B2D8614-5CDE-4A83-AF86-04742B0BC02E}"/>
                </a:ext>
              </a:extLst>
            </p:cNvPr>
            <p:cNvCxnSpPr>
              <a:cxnSpLocks/>
              <a:stCxn id="6" idx="4"/>
              <a:endCxn id="7" idx="7"/>
            </p:cNvCxnSpPr>
            <p:nvPr/>
          </p:nvCxnSpPr>
          <p:spPr>
            <a:xfrm>
              <a:off x="1153777" y="4072559"/>
              <a:ext cx="0" cy="4533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4F0A0E55-C10A-46DD-A0DB-8AFADE15CACC}"/>
              </a:ext>
            </a:extLst>
          </p:cNvPr>
          <p:cNvGrpSpPr/>
          <p:nvPr/>
        </p:nvGrpSpPr>
        <p:grpSpPr>
          <a:xfrm>
            <a:off x="2356632" y="3755715"/>
            <a:ext cx="1365713" cy="1565859"/>
            <a:chOff x="1679670" y="3783185"/>
            <a:chExt cx="1365713" cy="1565859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3805F85-CD43-4E8B-A1E9-B2A4EFB0C918}"/>
                </a:ext>
              </a:extLst>
            </p:cNvPr>
            <p:cNvSpPr/>
            <p:nvPr/>
          </p:nvSpPr>
          <p:spPr>
            <a:xfrm>
              <a:off x="1679670" y="3783185"/>
              <a:ext cx="1365713" cy="15658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D1376C5-E467-45F5-8A59-15DB0C17C5D4}"/>
                </a:ext>
              </a:extLst>
            </p:cNvPr>
            <p:cNvSpPr/>
            <p:nvPr/>
          </p:nvSpPr>
          <p:spPr>
            <a:xfrm>
              <a:off x="1773857" y="3956841"/>
              <a:ext cx="659310" cy="2236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Match</a:t>
              </a:r>
              <a:endParaRPr lang="zh-TW" altLang="en-US" sz="1200" dirty="0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725F6C5A-9B25-4F4C-BC68-511988DE8A3F}"/>
                </a:ext>
              </a:extLst>
            </p:cNvPr>
            <p:cNvSpPr/>
            <p:nvPr/>
          </p:nvSpPr>
          <p:spPr>
            <a:xfrm>
              <a:off x="2503807" y="3952917"/>
              <a:ext cx="467011" cy="2236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/>
                <a:t>Action</a:t>
              </a:r>
              <a:endParaRPr lang="zh-TW" altLang="en-US" sz="7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27376DC-7BF6-4ED7-9538-D17254F45167}"/>
                </a:ext>
              </a:extLst>
            </p:cNvPr>
            <p:cNvSpPr/>
            <p:nvPr/>
          </p:nvSpPr>
          <p:spPr>
            <a:xfrm>
              <a:off x="1773857" y="4264912"/>
              <a:ext cx="659310" cy="2236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Match</a:t>
              </a:r>
              <a:endParaRPr lang="zh-TW" altLang="en-US" sz="1200" dirty="0"/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9CF5577C-202F-47A3-BD86-D7C76B33072E}"/>
                </a:ext>
              </a:extLst>
            </p:cNvPr>
            <p:cNvSpPr/>
            <p:nvPr/>
          </p:nvSpPr>
          <p:spPr>
            <a:xfrm>
              <a:off x="2503807" y="4260988"/>
              <a:ext cx="467011" cy="2236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/>
                <a:t>Action</a:t>
              </a:r>
              <a:endParaRPr lang="zh-TW" altLang="en-US" sz="7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920B965-0712-4B37-BC76-5F9BAF2B4277}"/>
                </a:ext>
              </a:extLst>
            </p:cNvPr>
            <p:cNvSpPr/>
            <p:nvPr/>
          </p:nvSpPr>
          <p:spPr>
            <a:xfrm>
              <a:off x="1773857" y="4589663"/>
              <a:ext cx="659310" cy="2236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Match</a:t>
              </a:r>
              <a:endParaRPr lang="zh-TW" altLang="en-US" sz="1200" dirty="0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9AA59E2-5D59-426F-9AA9-B82BBB0FA183}"/>
                </a:ext>
              </a:extLst>
            </p:cNvPr>
            <p:cNvSpPr/>
            <p:nvPr/>
          </p:nvSpPr>
          <p:spPr>
            <a:xfrm>
              <a:off x="2503807" y="4585739"/>
              <a:ext cx="467011" cy="2236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/>
                <a:t>Action</a:t>
              </a:r>
              <a:endParaRPr lang="zh-TW" altLang="en-US" sz="7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98B4C1E-9362-4D65-94E0-0AC763937818}"/>
                </a:ext>
              </a:extLst>
            </p:cNvPr>
            <p:cNvSpPr/>
            <p:nvPr/>
          </p:nvSpPr>
          <p:spPr>
            <a:xfrm>
              <a:off x="1773857" y="4900622"/>
              <a:ext cx="659310" cy="2236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Match</a:t>
              </a:r>
              <a:endParaRPr lang="zh-TW" altLang="en-US" sz="1200" dirty="0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00BBC587-7DF9-4FD8-B2E5-37C7A158F6CA}"/>
                </a:ext>
              </a:extLst>
            </p:cNvPr>
            <p:cNvSpPr/>
            <p:nvPr/>
          </p:nvSpPr>
          <p:spPr>
            <a:xfrm>
              <a:off x="2503807" y="4896698"/>
              <a:ext cx="467011" cy="2236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/>
                <a:t>Action</a:t>
              </a:r>
              <a:endParaRPr lang="zh-TW" altLang="en-US" sz="700" dirty="0"/>
            </a:p>
          </p:txBody>
        </p:sp>
      </p:grp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83E590FE-0902-4CBB-B20A-294DB43C2970}"/>
              </a:ext>
            </a:extLst>
          </p:cNvPr>
          <p:cNvSpPr/>
          <p:nvPr/>
        </p:nvSpPr>
        <p:spPr>
          <a:xfrm>
            <a:off x="4006877" y="3755712"/>
            <a:ext cx="1542314" cy="15658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Traffic Manager</a:t>
            </a:r>
            <a:endParaRPr lang="zh-TW" altLang="en-US" dirty="0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D8F6A2A8-444E-4F59-95E0-9678B48E7CA2}"/>
              </a:ext>
            </a:extLst>
          </p:cNvPr>
          <p:cNvGrpSpPr/>
          <p:nvPr/>
        </p:nvGrpSpPr>
        <p:grpSpPr>
          <a:xfrm>
            <a:off x="5833723" y="3755712"/>
            <a:ext cx="1365713" cy="1565859"/>
            <a:chOff x="1679670" y="3783185"/>
            <a:chExt cx="1365713" cy="156585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6F98F0D-19AD-4D09-BCC4-2D7A96AFD0A3}"/>
                </a:ext>
              </a:extLst>
            </p:cNvPr>
            <p:cNvSpPr/>
            <p:nvPr/>
          </p:nvSpPr>
          <p:spPr>
            <a:xfrm>
              <a:off x="1679670" y="3783185"/>
              <a:ext cx="1365713" cy="15658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686ABBE-DADD-4842-B959-8DE062CB2A48}"/>
                </a:ext>
              </a:extLst>
            </p:cNvPr>
            <p:cNvSpPr/>
            <p:nvPr/>
          </p:nvSpPr>
          <p:spPr>
            <a:xfrm>
              <a:off x="1773857" y="3956841"/>
              <a:ext cx="659310" cy="2236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Match</a:t>
              </a:r>
              <a:endParaRPr lang="zh-TW" altLang="en-US" sz="1200" dirty="0"/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B2E50E96-B570-4725-BA81-F610441E8E11}"/>
                </a:ext>
              </a:extLst>
            </p:cNvPr>
            <p:cNvSpPr/>
            <p:nvPr/>
          </p:nvSpPr>
          <p:spPr>
            <a:xfrm>
              <a:off x="2503807" y="3952917"/>
              <a:ext cx="467011" cy="2236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/>
                <a:t>Action</a:t>
              </a:r>
              <a:endParaRPr lang="zh-TW" altLang="en-US" sz="700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337AB19-377D-4AEC-91D0-4259A3C625C9}"/>
                </a:ext>
              </a:extLst>
            </p:cNvPr>
            <p:cNvSpPr/>
            <p:nvPr/>
          </p:nvSpPr>
          <p:spPr>
            <a:xfrm>
              <a:off x="1773857" y="4264912"/>
              <a:ext cx="659310" cy="2236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Match</a:t>
              </a:r>
              <a:endParaRPr lang="zh-TW" altLang="en-US" sz="1200" dirty="0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802202B-AEB8-4C88-A7AB-9B7C1B790AB7}"/>
                </a:ext>
              </a:extLst>
            </p:cNvPr>
            <p:cNvSpPr/>
            <p:nvPr/>
          </p:nvSpPr>
          <p:spPr>
            <a:xfrm>
              <a:off x="2503807" y="4260988"/>
              <a:ext cx="467011" cy="2236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/>
                <a:t>Action</a:t>
              </a:r>
              <a:endParaRPr lang="zh-TW" altLang="en-US" sz="7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93981CA-81DE-4F6D-BB73-FC80632BBF1C}"/>
                </a:ext>
              </a:extLst>
            </p:cNvPr>
            <p:cNvSpPr/>
            <p:nvPr/>
          </p:nvSpPr>
          <p:spPr>
            <a:xfrm>
              <a:off x="1773857" y="4589663"/>
              <a:ext cx="659310" cy="2236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Match</a:t>
              </a:r>
              <a:endParaRPr lang="zh-TW" altLang="en-US" sz="1200" dirty="0"/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3D8E5CE6-C3B5-4111-86B4-4DF170AC84D9}"/>
                </a:ext>
              </a:extLst>
            </p:cNvPr>
            <p:cNvSpPr/>
            <p:nvPr/>
          </p:nvSpPr>
          <p:spPr>
            <a:xfrm>
              <a:off x="2503807" y="4585739"/>
              <a:ext cx="467011" cy="2236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/>
                <a:t>Action</a:t>
              </a:r>
              <a:endParaRPr lang="zh-TW" altLang="en-US" sz="7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13E9DFB-D34D-4D09-8C42-1B8622C81A20}"/>
                </a:ext>
              </a:extLst>
            </p:cNvPr>
            <p:cNvSpPr/>
            <p:nvPr/>
          </p:nvSpPr>
          <p:spPr>
            <a:xfrm>
              <a:off x="1773857" y="4900622"/>
              <a:ext cx="659310" cy="2236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Match</a:t>
              </a:r>
              <a:endParaRPr lang="zh-TW" altLang="en-US" sz="1200" dirty="0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B1746C98-3315-45C7-9DCE-F0E1931CC491}"/>
                </a:ext>
              </a:extLst>
            </p:cNvPr>
            <p:cNvSpPr/>
            <p:nvPr/>
          </p:nvSpPr>
          <p:spPr>
            <a:xfrm>
              <a:off x="2503807" y="4896698"/>
              <a:ext cx="467011" cy="2236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/>
                <a:t>Action</a:t>
              </a:r>
              <a:endParaRPr lang="zh-TW" altLang="en-US" sz="700" dirty="0"/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138B2958-7E85-4A90-B0A5-9F88207687DE}"/>
              </a:ext>
            </a:extLst>
          </p:cNvPr>
          <p:cNvGrpSpPr/>
          <p:nvPr/>
        </p:nvGrpSpPr>
        <p:grpSpPr>
          <a:xfrm>
            <a:off x="7485938" y="3755711"/>
            <a:ext cx="886913" cy="1565859"/>
            <a:chOff x="6914920" y="3331871"/>
            <a:chExt cx="886913" cy="156585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4806A5A-97E5-40A2-9AEA-33537CA131DD}"/>
                </a:ext>
              </a:extLst>
            </p:cNvPr>
            <p:cNvSpPr/>
            <p:nvPr/>
          </p:nvSpPr>
          <p:spPr>
            <a:xfrm>
              <a:off x="6914920" y="3331871"/>
              <a:ext cx="886913" cy="15658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18BF162-845A-4E9B-9433-589132725848}"/>
                </a:ext>
              </a:extLst>
            </p:cNvPr>
            <p:cNvSpPr/>
            <p:nvPr/>
          </p:nvSpPr>
          <p:spPr>
            <a:xfrm>
              <a:off x="7009107" y="3505527"/>
              <a:ext cx="349262" cy="22369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800FD8-436F-4184-8DA9-AE59C44E6884}"/>
                </a:ext>
              </a:extLst>
            </p:cNvPr>
            <p:cNvSpPr/>
            <p:nvPr/>
          </p:nvSpPr>
          <p:spPr>
            <a:xfrm>
              <a:off x="7009107" y="3813598"/>
              <a:ext cx="349262" cy="22369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CB7E090-CC88-4B1F-BFCD-1F7ADAF060B9}"/>
                </a:ext>
              </a:extLst>
            </p:cNvPr>
            <p:cNvSpPr/>
            <p:nvPr/>
          </p:nvSpPr>
          <p:spPr>
            <a:xfrm>
              <a:off x="7009107" y="4138349"/>
              <a:ext cx="349262" cy="22369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46DE0D2-4333-4101-8749-6ADF854FC436}"/>
                </a:ext>
              </a:extLst>
            </p:cNvPr>
            <p:cNvSpPr/>
            <p:nvPr/>
          </p:nvSpPr>
          <p:spPr>
            <a:xfrm>
              <a:off x="7009107" y="4449308"/>
              <a:ext cx="349262" cy="22369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C1ECE74-AE37-4979-A9A6-89174F02F7E1}"/>
                </a:ext>
              </a:extLst>
            </p:cNvPr>
            <p:cNvSpPr/>
            <p:nvPr/>
          </p:nvSpPr>
          <p:spPr>
            <a:xfrm>
              <a:off x="7358369" y="3504546"/>
              <a:ext cx="153054" cy="22369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B4BC1EF-BFC0-4125-9DB7-3FB6D9B08362}"/>
                </a:ext>
              </a:extLst>
            </p:cNvPr>
            <p:cNvSpPr/>
            <p:nvPr/>
          </p:nvSpPr>
          <p:spPr>
            <a:xfrm>
              <a:off x="7358369" y="3812617"/>
              <a:ext cx="153054" cy="22369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2EF63EF-EDFE-4726-924F-032B0AA18138}"/>
                </a:ext>
              </a:extLst>
            </p:cNvPr>
            <p:cNvSpPr/>
            <p:nvPr/>
          </p:nvSpPr>
          <p:spPr>
            <a:xfrm>
              <a:off x="7358369" y="4137368"/>
              <a:ext cx="153054" cy="22369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E19F284-5802-49CD-9EBD-70D0D7AB95AE}"/>
                </a:ext>
              </a:extLst>
            </p:cNvPr>
            <p:cNvSpPr/>
            <p:nvPr/>
          </p:nvSpPr>
          <p:spPr>
            <a:xfrm>
              <a:off x="7358369" y="4448327"/>
              <a:ext cx="153054" cy="22369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5283703-993D-41D0-83C9-86B3B24093C7}"/>
                </a:ext>
              </a:extLst>
            </p:cNvPr>
            <p:cNvSpPr/>
            <p:nvPr/>
          </p:nvSpPr>
          <p:spPr>
            <a:xfrm>
              <a:off x="7511423" y="3504546"/>
              <a:ext cx="153054" cy="22369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DF9085A-51EC-47BE-BFF7-A16E038AAE64}"/>
                </a:ext>
              </a:extLst>
            </p:cNvPr>
            <p:cNvSpPr/>
            <p:nvPr/>
          </p:nvSpPr>
          <p:spPr>
            <a:xfrm>
              <a:off x="7511423" y="3812617"/>
              <a:ext cx="153054" cy="22369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0E1826-7A6D-4719-AFCC-120BD82D96D7}"/>
                </a:ext>
              </a:extLst>
            </p:cNvPr>
            <p:cNvSpPr/>
            <p:nvPr/>
          </p:nvSpPr>
          <p:spPr>
            <a:xfrm>
              <a:off x="7511423" y="4137368"/>
              <a:ext cx="153054" cy="22369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C7A6BAC-5AE7-4D4F-869C-6F7000E43A7C}"/>
                </a:ext>
              </a:extLst>
            </p:cNvPr>
            <p:cNvSpPr/>
            <p:nvPr/>
          </p:nvSpPr>
          <p:spPr>
            <a:xfrm>
              <a:off x="7511423" y="4448327"/>
              <a:ext cx="153054" cy="22369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</p:grp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91CC079-9694-4508-BC64-947633237ADA}"/>
              </a:ext>
            </a:extLst>
          </p:cNvPr>
          <p:cNvSpPr txBox="1"/>
          <p:nvPr/>
        </p:nvSpPr>
        <p:spPr>
          <a:xfrm>
            <a:off x="1280692" y="3356346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Parser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74FC734-1276-4BA0-B23D-9FFB31E3C452}"/>
              </a:ext>
            </a:extLst>
          </p:cNvPr>
          <p:cNvSpPr txBox="1"/>
          <p:nvPr/>
        </p:nvSpPr>
        <p:spPr>
          <a:xfrm>
            <a:off x="2298190" y="3079347"/>
            <a:ext cx="1623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Ingress </a:t>
            </a:r>
          </a:p>
          <a:p>
            <a:r>
              <a:rPr lang="en-US" altLang="zh-TW" dirty="0"/>
              <a:t>Match-Action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DFE9D95-B345-4B33-87AA-081A454FEC68}"/>
              </a:ext>
            </a:extLst>
          </p:cNvPr>
          <p:cNvSpPr txBox="1"/>
          <p:nvPr/>
        </p:nvSpPr>
        <p:spPr>
          <a:xfrm>
            <a:off x="5775281" y="3079347"/>
            <a:ext cx="1623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Egress </a:t>
            </a:r>
          </a:p>
          <a:p>
            <a:r>
              <a:rPr lang="en-US" altLang="zh-TW" dirty="0"/>
              <a:t>Match-Action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5FADB08F-A7DB-46F7-AEA4-86C53F1925D4}"/>
              </a:ext>
            </a:extLst>
          </p:cNvPr>
          <p:cNvSpPr txBox="1"/>
          <p:nvPr/>
        </p:nvSpPr>
        <p:spPr>
          <a:xfrm>
            <a:off x="7399159" y="335634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Deparser</a:t>
            </a:r>
            <a:endParaRPr lang="zh-TW" altLang="en-US" dirty="0"/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9D521A56-DB5D-4A91-9439-F986BA7A1435}"/>
              </a:ext>
            </a:extLst>
          </p:cNvPr>
          <p:cNvCxnSpPr>
            <a:cxnSpLocks/>
          </p:cNvCxnSpPr>
          <p:nvPr/>
        </p:nvCxnSpPr>
        <p:spPr>
          <a:xfrm flipV="1">
            <a:off x="1265631" y="4291514"/>
            <a:ext cx="6993182" cy="15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BD82C55F-5412-441E-AFF7-DFCED664EACF}"/>
              </a:ext>
            </a:extLst>
          </p:cNvPr>
          <p:cNvCxnSpPr>
            <a:cxnSpLocks/>
          </p:cNvCxnSpPr>
          <p:nvPr/>
        </p:nvCxnSpPr>
        <p:spPr>
          <a:xfrm flipV="1">
            <a:off x="1265631" y="4747354"/>
            <a:ext cx="6993182" cy="53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B2F4BFF-5394-4B45-B4B8-23A20CAA5877}"/>
              </a:ext>
            </a:extLst>
          </p:cNvPr>
          <p:cNvSpPr txBox="1"/>
          <p:nvPr/>
        </p:nvSpPr>
        <p:spPr>
          <a:xfrm>
            <a:off x="393688" y="411193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Packets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1CD4891-3852-465F-9CCB-6DDADF326D9F}"/>
              </a:ext>
            </a:extLst>
          </p:cNvPr>
          <p:cNvSpPr txBox="1"/>
          <p:nvPr/>
        </p:nvSpPr>
        <p:spPr>
          <a:xfrm>
            <a:off x="182284" y="4605759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Metadata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320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B558F-42BF-4153-B30A-7F864B6D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1572D-D7D0-44CC-AF6E-30B02455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limitation of SDN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Why P4?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Packet processing in P4 architecture</a:t>
            </a:r>
          </a:p>
          <a:p>
            <a:r>
              <a:rPr lang="en-US" altLang="zh-TW" dirty="0"/>
              <a:t>Basic P4 programming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Table matching and action in P4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P4 + SDN: a more complete future network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18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65AAA-35BF-435E-A70D-F4BC1AB3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P4</a:t>
            </a:r>
            <a:r>
              <a:rPr lang="en-US" altLang="zh-TW" sz="2800" dirty="0"/>
              <a:t>16</a:t>
            </a:r>
            <a:r>
              <a:rPr lang="en-US" altLang="zh-TW" dirty="0"/>
              <a:t> Program Template (V1Model)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995631-170D-4577-98C2-70101E8D6AB2}"/>
              </a:ext>
            </a:extLst>
          </p:cNvPr>
          <p:cNvSpPr/>
          <p:nvPr/>
        </p:nvSpPr>
        <p:spPr>
          <a:xfrm>
            <a:off x="457200" y="1371751"/>
            <a:ext cx="3690958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00B150"/>
                </a:solidFill>
                <a:latin typeface="Consolas" panose="020B0609020204030204" pitchFamily="49" charset="0"/>
              </a:rPr>
              <a:t>core.p4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00B150"/>
                </a:solidFill>
                <a:latin typeface="Consolas" panose="020B0609020204030204" pitchFamily="49" charset="0"/>
              </a:rPr>
              <a:t>v1model.p4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>
                <a:solidFill>
                  <a:srgbClr val="C10000"/>
                </a:solidFill>
                <a:latin typeface="Consolas" panose="020B0609020204030204" pitchFamily="49" charset="0"/>
              </a:rPr>
              <a:t>/* HEADERS */</a:t>
            </a:r>
          </a:p>
          <a:p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struct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metadata { ... }</a:t>
            </a:r>
          </a:p>
          <a:p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struct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headers {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ethernet_t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ethernet;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ipv4_t ipv4;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dirty="0">
                <a:solidFill>
                  <a:srgbClr val="C10000"/>
                </a:solidFill>
                <a:latin typeface="Consolas" panose="020B0609020204030204" pitchFamily="49" charset="0"/>
              </a:rPr>
              <a:t>/* PARSER */</a:t>
            </a:r>
          </a:p>
          <a:p>
            <a:r>
              <a:rPr lang="sv-SE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parser </a:t>
            </a:r>
            <a:r>
              <a:rPr lang="sv-SE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MyParser(packet_in packet,</a:t>
            </a:r>
          </a:p>
          <a:p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out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headers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hdr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metadata meta,</a:t>
            </a:r>
          </a:p>
          <a:p>
            <a:r>
              <a:rPr lang="sv-SE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inout </a:t>
            </a:r>
            <a:r>
              <a:rPr lang="sv-SE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standard_metadata_t smeta) {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dirty="0">
                <a:solidFill>
                  <a:srgbClr val="C10000"/>
                </a:solidFill>
                <a:latin typeface="Consolas" panose="020B0609020204030204" pitchFamily="49" charset="0"/>
              </a:rPr>
              <a:t>/* CHECKSUM VERIFICATION */</a:t>
            </a:r>
          </a:p>
          <a:p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control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MyVerifyChecksum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in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headers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hdr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metadata meta) {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dirty="0">
                <a:solidFill>
                  <a:srgbClr val="C10000"/>
                </a:solidFill>
                <a:latin typeface="Consolas" panose="020B0609020204030204" pitchFamily="49" charset="0"/>
              </a:rPr>
              <a:t>/* INGRESS PROCESSING */</a:t>
            </a:r>
          </a:p>
          <a:p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control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MyIngress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headers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hdr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metadata meta,</a:t>
            </a:r>
          </a:p>
          <a:p>
            <a:r>
              <a:rPr lang="sv-SE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inout </a:t>
            </a:r>
            <a:r>
              <a:rPr lang="sv-SE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standard_metadata_t std_meta) {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F86D99-E51C-4C15-8919-4818640974E3}"/>
              </a:ext>
            </a:extLst>
          </p:cNvPr>
          <p:cNvSpPr/>
          <p:nvPr/>
        </p:nvSpPr>
        <p:spPr>
          <a:xfrm>
            <a:off x="4712301" y="1371751"/>
            <a:ext cx="3901896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C10000"/>
                </a:solidFill>
                <a:latin typeface="Consolas" panose="020B0609020204030204" pitchFamily="49" charset="0"/>
              </a:rPr>
              <a:t>/* EGRESS PROCESSING */</a:t>
            </a:r>
          </a:p>
          <a:p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control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MyEgress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headers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hdr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metadata meta,</a:t>
            </a:r>
          </a:p>
          <a:p>
            <a:r>
              <a:rPr lang="sv-SE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inout </a:t>
            </a:r>
            <a:r>
              <a:rPr lang="sv-SE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standard_metadata_t std_meta) {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dirty="0">
                <a:solidFill>
                  <a:srgbClr val="C10000"/>
                </a:solidFill>
                <a:latin typeface="Consolas" panose="020B0609020204030204" pitchFamily="49" charset="0"/>
              </a:rPr>
              <a:t>/* CHECKSUM UPDATE */</a:t>
            </a:r>
          </a:p>
          <a:p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control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MyComputeChecksum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headers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hdr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metadata meta) {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dirty="0">
                <a:solidFill>
                  <a:srgbClr val="C10000"/>
                </a:solidFill>
                <a:latin typeface="Consolas" panose="020B0609020204030204" pitchFamily="49" charset="0"/>
              </a:rPr>
              <a:t>/* DEPARSER */</a:t>
            </a:r>
          </a:p>
          <a:p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control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MyDeparser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headers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hdr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sz="1200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metadata meta) {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dirty="0">
                <a:solidFill>
                  <a:srgbClr val="C10000"/>
                </a:solidFill>
                <a:latin typeface="Consolas" panose="020B0609020204030204" pitchFamily="49" charset="0"/>
              </a:rPr>
              <a:t>/* SWITCH */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V1Switch(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MyParser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MyVerifyChecksum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MyIngress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MyEgress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MyComputeChecksum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MyDeparser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) main;</a:t>
            </a:r>
          </a:p>
          <a:p>
            <a:endParaRPr lang="zh-TW" altLang="en-US" sz="12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0699F74-C6B5-481B-A9C3-0BB603C687D7}"/>
              </a:ext>
            </a:extLst>
          </p:cNvPr>
          <p:cNvGrpSpPr/>
          <p:nvPr/>
        </p:nvGrpSpPr>
        <p:grpSpPr>
          <a:xfrm>
            <a:off x="361051" y="2514751"/>
            <a:ext cx="3335794" cy="1653029"/>
            <a:chOff x="361051" y="2514751"/>
            <a:chExt cx="3335794" cy="165302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F08712-D8D2-4B1D-9A4B-1804989807C3}"/>
                </a:ext>
              </a:extLst>
            </p:cNvPr>
            <p:cNvSpPr/>
            <p:nvPr/>
          </p:nvSpPr>
          <p:spPr>
            <a:xfrm>
              <a:off x="361051" y="3072855"/>
              <a:ext cx="3335794" cy="1094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語音泡泡: 圓角矩形 6">
              <a:extLst>
                <a:ext uri="{FF2B5EF4-FFF2-40B4-BE49-F238E27FC236}">
                  <a16:creationId xmlns:a16="http://schemas.microsoft.com/office/drawing/2014/main" id="{EBBB58E3-D40D-4D88-8C18-2A5A7E7BB981}"/>
                </a:ext>
              </a:extLst>
            </p:cNvPr>
            <p:cNvSpPr/>
            <p:nvPr/>
          </p:nvSpPr>
          <p:spPr>
            <a:xfrm>
              <a:off x="2719654" y="2514751"/>
              <a:ext cx="914400" cy="357558"/>
            </a:xfrm>
            <a:prstGeom prst="wedgeRoundRectCallout">
              <a:avLst>
                <a:gd name="adj1" fmla="val -35854"/>
                <a:gd name="adj2" fmla="val 9103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Parser</a:t>
              </a:r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E44170E-9ACB-4CDB-993A-D769DD4563D3}"/>
              </a:ext>
            </a:extLst>
          </p:cNvPr>
          <p:cNvGrpSpPr/>
          <p:nvPr/>
        </p:nvGrpSpPr>
        <p:grpSpPr>
          <a:xfrm>
            <a:off x="456711" y="4291309"/>
            <a:ext cx="3687525" cy="1889564"/>
            <a:chOff x="456711" y="4291309"/>
            <a:chExt cx="3687525" cy="188956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FB87B94-7A0F-427D-86ED-DBE04117BD0B}"/>
                </a:ext>
              </a:extLst>
            </p:cNvPr>
            <p:cNvSpPr/>
            <p:nvPr/>
          </p:nvSpPr>
          <p:spPr>
            <a:xfrm>
              <a:off x="456711" y="5265211"/>
              <a:ext cx="3335794" cy="9156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語音泡泡: 圓角矩形 8">
              <a:extLst>
                <a:ext uri="{FF2B5EF4-FFF2-40B4-BE49-F238E27FC236}">
                  <a16:creationId xmlns:a16="http://schemas.microsoft.com/office/drawing/2014/main" id="{C38B978E-9F16-4BD7-8AB9-F630E20E086D}"/>
                </a:ext>
              </a:extLst>
            </p:cNvPr>
            <p:cNvSpPr/>
            <p:nvPr/>
          </p:nvSpPr>
          <p:spPr>
            <a:xfrm>
              <a:off x="2623995" y="4291309"/>
              <a:ext cx="1520241" cy="564207"/>
            </a:xfrm>
            <a:prstGeom prst="wedgeRoundRectCallout">
              <a:avLst>
                <a:gd name="adj1" fmla="val -35854"/>
                <a:gd name="adj2" fmla="val 9103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Ingress match-action</a:t>
              </a:r>
              <a:endParaRPr lang="zh-TW" altLang="en-US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0575EBB-1923-4EAF-89E3-BE99D93A09D4}"/>
              </a:ext>
            </a:extLst>
          </p:cNvPr>
          <p:cNvGrpSpPr/>
          <p:nvPr/>
        </p:nvGrpSpPr>
        <p:grpSpPr>
          <a:xfrm>
            <a:off x="4742715" y="3019624"/>
            <a:ext cx="3439791" cy="1321086"/>
            <a:chOff x="4742715" y="3019624"/>
            <a:chExt cx="3439791" cy="132108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F757E5-71C7-4548-A4AE-8CF5F64627CE}"/>
                </a:ext>
              </a:extLst>
            </p:cNvPr>
            <p:cNvSpPr/>
            <p:nvPr/>
          </p:nvSpPr>
          <p:spPr>
            <a:xfrm>
              <a:off x="4742715" y="3614722"/>
              <a:ext cx="3335794" cy="7259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:a16="http://schemas.microsoft.com/office/drawing/2014/main" id="{9192FAB2-443F-47B1-AFFC-200C4BF483B9}"/>
                </a:ext>
              </a:extLst>
            </p:cNvPr>
            <p:cNvSpPr/>
            <p:nvPr/>
          </p:nvSpPr>
          <p:spPr>
            <a:xfrm>
              <a:off x="7062073" y="3019624"/>
              <a:ext cx="1120433" cy="357558"/>
            </a:xfrm>
            <a:prstGeom prst="wedgeRoundRectCallout">
              <a:avLst>
                <a:gd name="adj1" fmla="val -35854"/>
                <a:gd name="adj2" fmla="val 9103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Deparser</a:t>
              </a:r>
              <a:endParaRPr lang="zh-TW" altLang="en-US" dirty="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3DC6AEC-CB34-48FC-BB6D-1EF6B563B28E}"/>
              </a:ext>
            </a:extLst>
          </p:cNvPr>
          <p:cNvGrpSpPr/>
          <p:nvPr/>
        </p:nvGrpSpPr>
        <p:grpSpPr>
          <a:xfrm>
            <a:off x="4679924" y="4521741"/>
            <a:ext cx="3966650" cy="1533706"/>
            <a:chOff x="4679924" y="4521741"/>
            <a:chExt cx="3966650" cy="153370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3C4F6D-58E6-4649-A07A-7B6C92D3827D}"/>
                </a:ext>
              </a:extLst>
            </p:cNvPr>
            <p:cNvSpPr/>
            <p:nvPr/>
          </p:nvSpPr>
          <p:spPr>
            <a:xfrm>
              <a:off x="4679924" y="4521741"/>
              <a:ext cx="1870006" cy="15337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語音泡泡: 圓角矩形 14">
              <a:extLst>
                <a:ext uri="{FF2B5EF4-FFF2-40B4-BE49-F238E27FC236}">
                  <a16:creationId xmlns:a16="http://schemas.microsoft.com/office/drawing/2014/main" id="{AD9D55DD-5FEE-4BE1-8ADA-26DD4EC58651}"/>
                </a:ext>
              </a:extLst>
            </p:cNvPr>
            <p:cNvSpPr/>
            <p:nvPr/>
          </p:nvSpPr>
          <p:spPr>
            <a:xfrm>
              <a:off x="6737321" y="5021822"/>
              <a:ext cx="1909253" cy="533543"/>
            </a:xfrm>
            <a:prstGeom prst="wedgeRoundRectCallout">
              <a:avLst>
                <a:gd name="adj1" fmla="val -53120"/>
                <a:gd name="adj2" fmla="val -7519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Architecture description</a:t>
              </a:r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53451D2-9B56-4F26-B1C2-F2FAFBCAE5BD}"/>
              </a:ext>
            </a:extLst>
          </p:cNvPr>
          <p:cNvGrpSpPr/>
          <p:nvPr/>
        </p:nvGrpSpPr>
        <p:grpSpPr>
          <a:xfrm>
            <a:off x="2839186" y="1446540"/>
            <a:ext cx="5239323" cy="1070751"/>
            <a:chOff x="2839186" y="1446540"/>
            <a:chExt cx="5239323" cy="10707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A46654-E929-48E9-8CAA-1F74F4F88C11}"/>
                </a:ext>
              </a:extLst>
            </p:cNvPr>
            <p:cNvSpPr/>
            <p:nvPr/>
          </p:nvSpPr>
          <p:spPr>
            <a:xfrm>
              <a:off x="4742715" y="1598351"/>
              <a:ext cx="3335794" cy="9189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語音泡泡: 圓角矩形 15">
              <a:extLst>
                <a:ext uri="{FF2B5EF4-FFF2-40B4-BE49-F238E27FC236}">
                  <a16:creationId xmlns:a16="http://schemas.microsoft.com/office/drawing/2014/main" id="{43C155B2-0910-4FE9-A0A7-7803CC402C50}"/>
                </a:ext>
              </a:extLst>
            </p:cNvPr>
            <p:cNvSpPr/>
            <p:nvPr/>
          </p:nvSpPr>
          <p:spPr>
            <a:xfrm>
              <a:off x="2839186" y="1446540"/>
              <a:ext cx="1520241" cy="564207"/>
            </a:xfrm>
            <a:prstGeom prst="wedgeRoundRectCallout">
              <a:avLst>
                <a:gd name="adj1" fmla="val 71019"/>
                <a:gd name="adj2" fmla="val 53476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Egress match-action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98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25B30-1348-409A-BFEA-4F39EC92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V1Model Standard Metadata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D57D9F-67D7-4E83-9247-CA122824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372" y="1494239"/>
            <a:ext cx="4061820" cy="4526280"/>
          </a:xfrm>
        </p:spPr>
        <p:txBody>
          <a:bodyPr/>
          <a:lstStyle/>
          <a:p>
            <a:r>
              <a:rPr lang="en-US" altLang="zh-TW" sz="2800" b="1" dirty="0" err="1"/>
              <a:t>ingress_port</a:t>
            </a:r>
            <a:r>
              <a:rPr lang="en-US" altLang="zh-TW" sz="2800" b="1" dirty="0"/>
              <a:t> </a:t>
            </a:r>
            <a:r>
              <a:rPr lang="en-US" altLang="zh-TW" sz="2800" dirty="0"/>
              <a:t>- the port on which the packet arrived</a:t>
            </a:r>
          </a:p>
          <a:p>
            <a:r>
              <a:rPr lang="en-US" altLang="zh-TW" sz="2800" b="1" dirty="0" err="1"/>
              <a:t>egress_spec</a:t>
            </a:r>
            <a:r>
              <a:rPr lang="en-US" altLang="zh-TW" sz="2800" b="1" dirty="0"/>
              <a:t> </a:t>
            </a:r>
            <a:r>
              <a:rPr lang="en-US" altLang="zh-TW" sz="2800" dirty="0"/>
              <a:t>- the port to which the packet should be sent to</a:t>
            </a:r>
          </a:p>
          <a:p>
            <a:r>
              <a:rPr lang="en-US" altLang="zh-TW" sz="2800" b="1" dirty="0" err="1"/>
              <a:t>egress_port</a:t>
            </a:r>
            <a:r>
              <a:rPr lang="en-US" altLang="zh-TW" sz="2800" b="1" dirty="0"/>
              <a:t> </a:t>
            </a:r>
            <a:r>
              <a:rPr lang="en-US" altLang="zh-TW" sz="2800" dirty="0"/>
              <a:t>- the port on which the packet is departing from (read only in egress pipeline)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689FE3-D5F1-49A1-9BBB-FB37CAFD2C41}"/>
              </a:ext>
            </a:extLst>
          </p:cNvPr>
          <p:cNvSpPr/>
          <p:nvPr/>
        </p:nvSpPr>
        <p:spPr>
          <a:xfrm>
            <a:off x="217808" y="1095555"/>
            <a:ext cx="4468002" cy="5632311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struct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standard_metadata_t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b="1" dirty="0">
                <a:solidFill>
                  <a:srgbClr val="000000"/>
                </a:solidFill>
                <a:latin typeface="Consolas-Bold"/>
              </a:rPr>
              <a:t>bit&lt;9&gt; </a:t>
            </a:r>
            <a:r>
              <a:rPr lang="en-US" altLang="zh-TW" b="1" dirty="0" err="1">
                <a:solidFill>
                  <a:srgbClr val="000000"/>
                </a:solidFill>
                <a:latin typeface="Consolas-Bold"/>
              </a:rPr>
              <a:t>ingress_port</a:t>
            </a:r>
            <a:r>
              <a:rPr lang="en-US" altLang="zh-TW" b="1" dirty="0">
                <a:solidFill>
                  <a:srgbClr val="000000"/>
                </a:solidFill>
                <a:latin typeface="Consolas-Bold"/>
              </a:rPr>
              <a:t>;</a:t>
            </a:r>
          </a:p>
          <a:p>
            <a:r>
              <a:rPr lang="en-US" altLang="zh-TW" b="1" dirty="0">
                <a:solidFill>
                  <a:srgbClr val="000000"/>
                </a:solidFill>
                <a:latin typeface="Consolas-Bold"/>
              </a:rPr>
              <a:t>bit&lt;9&gt; </a:t>
            </a:r>
            <a:r>
              <a:rPr lang="en-US" altLang="zh-TW" b="1" dirty="0" err="1">
                <a:solidFill>
                  <a:srgbClr val="000000"/>
                </a:solidFill>
                <a:latin typeface="Consolas-Bold"/>
              </a:rPr>
              <a:t>egress_spec</a:t>
            </a:r>
            <a:r>
              <a:rPr lang="en-US" altLang="zh-TW" b="1" dirty="0">
                <a:solidFill>
                  <a:srgbClr val="000000"/>
                </a:solidFill>
                <a:latin typeface="Consolas-Bold"/>
              </a:rPr>
              <a:t>;</a:t>
            </a:r>
          </a:p>
          <a:p>
            <a:r>
              <a:rPr lang="en-US" altLang="zh-TW" b="1" dirty="0">
                <a:solidFill>
                  <a:srgbClr val="000000"/>
                </a:solidFill>
                <a:latin typeface="Consolas-Bold"/>
              </a:rPr>
              <a:t>bit&lt;9&gt; </a:t>
            </a:r>
            <a:r>
              <a:rPr lang="en-US" altLang="zh-TW" b="1" dirty="0" err="1">
                <a:solidFill>
                  <a:srgbClr val="000000"/>
                </a:solidFill>
                <a:latin typeface="Consolas-Bold"/>
              </a:rPr>
              <a:t>egress_port</a:t>
            </a:r>
            <a:r>
              <a:rPr lang="en-US" altLang="zh-TW" b="1" dirty="0">
                <a:solidFill>
                  <a:srgbClr val="000000"/>
                </a:solidFill>
                <a:latin typeface="Consolas-Bold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bit&lt;32&gt;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clone_spec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bit&lt;32&gt;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instance_type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bit&lt;1&gt; drop;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bit&lt;16&gt;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recirculate_port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bit&lt;32&gt;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packet_length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bit&lt;32&gt;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enq_timestamp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bit&lt;19&gt;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enq_qdepth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bit&lt;32&gt;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deq_timedelta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bit&lt;19&gt;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deq_qdepth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bit&lt;48&gt;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ingress_global_timestamp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bit&lt;32&gt;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lf_field_list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bit&lt;16&gt;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mcast_grp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bit&lt;1&gt;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resubmit_flag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bit&lt;16&gt;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egress_rid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bit&lt;1&gt;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checksum_error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06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5401A-ADE7-4986-88E0-E483A6AA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P4</a:t>
            </a:r>
            <a:r>
              <a:rPr lang="en-US" altLang="zh-TW" sz="2800" dirty="0"/>
              <a:t>16</a:t>
            </a:r>
            <a:r>
              <a:rPr lang="en-US" altLang="zh-TW" dirty="0"/>
              <a:t> Types (Basic and Header Types)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EE7F2-C549-4138-BF88-DFA548D39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178" y="1600200"/>
            <a:ext cx="4695621" cy="452628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b="1" dirty="0"/>
              <a:t>Basic Types</a:t>
            </a:r>
          </a:p>
          <a:p>
            <a:r>
              <a:rPr lang="en-US" altLang="zh-TW" sz="1800" b="1" dirty="0"/>
              <a:t>bit&lt;n&gt;</a:t>
            </a:r>
            <a:r>
              <a:rPr lang="en-US" altLang="zh-TW" sz="1800" dirty="0"/>
              <a:t>: Unsigned integer (</a:t>
            </a:r>
            <a:r>
              <a:rPr lang="en-US" altLang="zh-TW" sz="1800" dirty="0" err="1"/>
              <a:t>bitstring</a:t>
            </a:r>
            <a:r>
              <a:rPr lang="en-US" altLang="zh-TW" sz="1800" dirty="0"/>
              <a:t>) of size n</a:t>
            </a:r>
          </a:p>
          <a:p>
            <a:r>
              <a:rPr lang="en-US" altLang="zh-TW" sz="1800" b="1" dirty="0"/>
              <a:t>bit </a:t>
            </a:r>
            <a:r>
              <a:rPr lang="en-US" altLang="zh-TW" sz="1800" dirty="0"/>
              <a:t>is the same as </a:t>
            </a:r>
            <a:r>
              <a:rPr lang="en-US" altLang="zh-TW" sz="1800" b="1" dirty="0"/>
              <a:t>bit&lt;1&gt;</a:t>
            </a:r>
          </a:p>
          <a:p>
            <a:r>
              <a:rPr lang="en-US" altLang="zh-TW" sz="1800" b="1" dirty="0"/>
              <a:t>int&lt;n&gt;</a:t>
            </a:r>
            <a:r>
              <a:rPr lang="en-US" altLang="zh-TW" sz="1800" dirty="0"/>
              <a:t>: Signed integer of size n (&gt;=2)</a:t>
            </a:r>
          </a:p>
          <a:p>
            <a:r>
              <a:rPr lang="en-US" altLang="zh-TW" sz="1800" b="1" dirty="0" err="1"/>
              <a:t>varbit</a:t>
            </a:r>
            <a:r>
              <a:rPr lang="en-US" altLang="zh-TW" sz="1800" b="1" dirty="0"/>
              <a:t>&lt;n&gt;</a:t>
            </a:r>
            <a:r>
              <a:rPr lang="en-US" altLang="zh-TW" sz="1800" dirty="0"/>
              <a:t>: Variable-length </a:t>
            </a:r>
            <a:r>
              <a:rPr lang="en-US" altLang="zh-TW" sz="1800" dirty="0" err="1"/>
              <a:t>bitstring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b="1" dirty="0"/>
              <a:t>Header Types: </a:t>
            </a:r>
            <a:r>
              <a:rPr lang="en-US" altLang="zh-TW" sz="1800" dirty="0"/>
              <a:t>Ordered collection of members</a:t>
            </a:r>
          </a:p>
          <a:p>
            <a:r>
              <a:rPr lang="en-US" altLang="zh-TW" sz="1800" dirty="0"/>
              <a:t>Can contain </a:t>
            </a:r>
            <a:r>
              <a:rPr lang="en-US" altLang="zh-TW" sz="1800" b="1" dirty="0"/>
              <a:t>bit&lt;n&gt;</a:t>
            </a:r>
            <a:r>
              <a:rPr lang="en-US" altLang="zh-TW" sz="1800" dirty="0"/>
              <a:t>, </a:t>
            </a:r>
            <a:r>
              <a:rPr lang="en-US" altLang="zh-TW" sz="1800" b="1" dirty="0"/>
              <a:t>int&lt;n&gt;</a:t>
            </a:r>
            <a:r>
              <a:rPr lang="en-US" altLang="zh-TW" sz="1800" dirty="0"/>
              <a:t>, and </a:t>
            </a:r>
            <a:r>
              <a:rPr lang="en-US" altLang="zh-TW" sz="1800" b="1" dirty="0" err="1"/>
              <a:t>varbit</a:t>
            </a:r>
            <a:r>
              <a:rPr lang="en-US" altLang="zh-TW" sz="1800" b="1" dirty="0"/>
              <a:t>&lt;n&gt;</a:t>
            </a:r>
          </a:p>
          <a:p>
            <a:r>
              <a:rPr lang="en-US" altLang="zh-TW" sz="1800" dirty="0"/>
              <a:t>Byte-aligned</a:t>
            </a:r>
          </a:p>
          <a:p>
            <a:r>
              <a:rPr lang="en-US" altLang="zh-TW" sz="1800" dirty="0"/>
              <a:t>Can be valid or invalid</a:t>
            </a:r>
          </a:p>
          <a:p>
            <a:r>
              <a:rPr lang="en-US" altLang="zh-TW" sz="1800" dirty="0"/>
              <a:t>Provides several operations to test and set validity bit: </a:t>
            </a:r>
            <a:r>
              <a:rPr lang="en-US" altLang="zh-TW" sz="1800" b="1" dirty="0" err="1"/>
              <a:t>isValid</a:t>
            </a:r>
            <a:r>
              <a:rPr lang="en-US" altLang="zh-TW" sz="1800" b="1" dirty="0"/>
              <a:t>()</a:t>
            </a:r>
            <a:r>
              <a:rPr lang="en-US" altLang="zh-TW" sz="1800" dirty="0"/>
              <a:t>, </a:t>
            </a:r>
            <a:r>
              <a:rPr lang="en-US" altLang="zh-TW" sz="1800" b="1" dirty="0" err="1"/>
              <a:t>setValid</a:t>
            </a:r>
            <a:r>
              <a:rPr lang="en-US" altLang="zh-TW" sz="1800" b="1" dirty="0"/>
              <a:t>()</a:t>
            </a:r>
            <a:r>
              <a:rPr lang="en-US" altLang="zh-TW" sz="1800" dirty="0"/>
              <a:t>, and </a:t>
            </a:r>
            <a:r>
              <a:rPr lang="en-US" altLang="zh-TW" sz="1800" b="1" dirty="0" err="1"/>
              <a:t>setInvalid</a:t>
            </a:r>
            <a:r>
              <a:rPr lang="en-US" altLang="zh-TW" sz="1800" b="1" dirty="0"/>
              <a:t>()</a:t>
            </a:r>
          </a:p>
          <a:p>
            <a:pPr marL="0" indent="0">
              <a:buNone/>
            </a:pPr>
            <a:r>
              <a:rPr lang="en-US" altLang="zh-TW" sz="1800" b="1" dirty="0"/>
              <a:t>Typedef: </a:t>
            </a:r>
            <a:r>
              <a:rPr lang="en-US" altLang="zh-TW" sz="1800" dirty="0"/>
              <a:t>Alternative name for a type</a:t>
            </a:r>
            <a:endParaRPr lang="zh-TW" altLang="en-US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A1F923-EFD6-4540-87AC-640CE64B898E}"/>
              </a:ext>
            </a:extLst>
          </p:cNvPr>
          <p:cNvSpPr/>
          <p:nvPr/>
        </p:nvSpPr>
        <p:spPr>
          <a:xfrm>
            <a:off x="457200" y="1614917"/>
            <a:ext cx="3031648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typedef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bit&lt;48&gt;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macAddr_t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typedef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bit&lt;32&gt; ip4Addr_t;</a:t>
            </a:r>
          </a:p>
          <a:p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header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ethernet_t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macAddr_t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dstAddr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macAddr_t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srcAddr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bit&lt;16&gt;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etherType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header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ipv4_t {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bit&lt;4&gt; version;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bit&lt;4&gt;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ihl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bit&lt;8&gt;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diffserv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bit&lt;16&gt;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totalLen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bit&lt;16&gt; identification;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bit&lt;3&gt; flags;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bit&lt;13&gt;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fragOffset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bit&lt;8&gt;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ttl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bit&lt;8&gt; protocol;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bit&lt;16&gt;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hdrChecksum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ip4Addr_t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srcAddr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ip4Addr_t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dstAddr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970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EA583-DCCD-4F33-BBB2-F1AA5A26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P4</a:t>
            </a:r>
            <a:r>
              <a:rPr lang="en-US" altLang="zh-TW" sz="2800" dirty="0"/>
              <a:t>16</a:t>
            </a:r>
            <a:r>
              <a:rPr lang="en-US" altLang="zh-TW" dirty="0"/>
              <a:t> Types (Other Types)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A24F3C-95AD-449C-81C9-6C32C68C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230" y="1600200"/>
            <a:ext cx="4334570" cy="452628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b="1" dirty="0"/>
              <a:t>Other useful types</a:t>
            </a:r>
          </a:p>
          <a:p>
            <a:r>
              <a:rPr lang="en-US" altLang="zh-TW" sz="1800" b="1" dirty="0"/>
              <a:t>Struct</a:t>
            </a:r>
            <a:r>
              <a:rPr lang="en-US" altLang="zh-TW" sz="1800" dirty="0"/>
              <a:t>: Unordered collection of members (with no alignment restrictions)</a:t>
            </a:r>
          </a:p>
          <a:p>
            <a:r>
              <a:rPr lang="en-US" altLang="zh-TW" sz="1800" b="1" dirty="0"/>
              <a:t>Header Stack: </a:t>
            </a:r>
            <a:r>
              <a:rPr lang="en-US" altLang="zh-TW" sz="1800" dirty="0"/>
              <a:t>array of headers</a:t>
            </a:r>
          </a:p>
          <a:p>
            <a:r>
              <a:rPr lang="en-US" altLang="zh-TW" sz="1800" b="1" dirty="0"/>
              <a:t>Header Union: </a:t>
            </a:r>
            <a:r>
              <a:rPr lang="en-US" altLang="zh-TW" sz="1800" dirty="0"/>
              <a:t>one of several headers</a:t>
            </a:r>
            <a:endParaRPr lang="zh-TW" altLang="en-US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08DB3A-8749-4279-BA06-E8001E71AF83}"/>
              </a:ext>
            </a:extLst>
          </p:cNvPr>
          <p:cNvSpPr/>
          <p:nvPr/>
        </p:nvSpPr>
        <p:spPr>
          <a:xfrm>
            <a:off x="606330" y="1575672"/>
            <a:ext cx="3314209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10000"/>
                </a:solidFill>
                <a:latin typeface="Consolas" panose="020B0609020204030204" pitchFamily="49" charset="0"/>
              </a:rPr>
              <a:t>/* Architecture */</a:t>
            </a:r>
          </a:p>
          <a:p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struct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standard_metadata_t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bit&lt;9&gt;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ingress_port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bit&lt;9&gt;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egress_spec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bit&lt;9&gt;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egress_port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bit&lt;32&gt;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clone_spec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bit&lt;32&gt;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instance_type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bit&lt;1&gt; drop;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bit&lt;16&gt;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recirculate_port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bit&lt;32&gt;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packet_length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C10000"/>
                </a:solidFill>
                <a:latin typeface="Consolas" panose="020B0609020204030204" pitchFamily="49" charset="0"/>
              </a:rPr>
              <a:t>/* User program */</a:t>
            </a:r>
          </a:p>
          <a:p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struct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metadata {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struct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headers {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ethernet_t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ethernet;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ipv4_t ipv4;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487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F43F1-D8A0-47F1-A1E6-0B7D0F53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P4</a:t>
            </a:r>
            <a:r>
              <a:rPr lang="en-US" altLang="zh-TW" sz="2800" dirty="0"/>
              <a:t>16</a:t>
            </a:r>
            <a:r>
              <a:rPr lang="en-US" altLang="zh-TW" dirty="0"/>
              <a:t> Parsers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1E549-6A00-44BC-A909-391B31BAA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280366" cy="4526280"/>
          </a:xfrm>
        </p:spPr>
        <p:txBody>
          <a:bodyPr/>
          <a:lstStyle/>
          <a:p>
            <a:r>
              <a:rPr lang="en-US" altLang="zh-TW" sz="2000" dirty="0">
                <a:solidFill>
                  <a:srgbClr val="FF0000"/>
                </a:solidFill>
              </a:rPr>
              <a:t>Parsers are functions that map packets into headers and metadata</a:t>
            </a:r>
            <a:r>
              <a:rPr lang="en-US" altLang="zh-TW" sz="2000" dirty="0"/>
              <a:t>, written in a state machine style</a:t>
            </a:r>
          </a:p>
          <a:p>
            <a:r>
              <a:rPr lang="en-US" altLang="zh-TW" sz="2000" dirty="0"/>
              <a:t>Every parser has three predefined states</a:t>
            </a:r>
          </a:p>
          <a:p>
            <a:pPr lvl="1"/>
            <a:r>
              <a:rPr lang="en-US" altLang="zh-TW" sz="1600" dirty="0"/>
              <a:t>start</a:t>
            </a:r>
          </a:p>
          <a:p>
            <a:pPr lvl="1"/>
            <a:r>
              <a:rPr lang="en-US" altLang="zh-TW" sz="1600" dirty="0"/>
              <a:t>accept</a:t>
            </a:r>
          </a:p>
          <a:p>
            <a:pPr lvl="1"/>
            <a:r>
              <a:rPr lang="en-US" altLang="zh-TW" sz="1600" dirty="0"/>
              <a:t>reject</a:t>
            </a:r>
          </a:p>
          <a:p>
            <a:r>
              <a:rPr lang="en-US" altLang="zh-TW" sz="2000" dirty="0"/>
              <a:t>Other states may be defined by the programmer</a:t>
            </a:r>
          </a:p>
          <a:p>
            <a:r>
              <a:rPr lang="en-US" altLang="zh-TW" sz="2000" dirty="0"/>
              <a:t>In each state, execute zero or more statements, and then transition to another state (loops are OK)</a:t>
            </a:r>
            <a:endParaRPr lang="zh-TW" altLang="en-US" sz="20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8A1E9D6-FBB3-4882-8005-B38EF97150CC}"/>
              </a:ext>
            </a:extLst>
          </p:cNvPr>
          <p:cNvGrpSpPr/>
          <p:nvPr/>
        </p:nvGrpSpPr>
        <p:grpSpPr>
          <a:xfrm>
            <a:off x="6300719" y="2331131"/>
            <a:ext cx="1312741" cy="2507735"/>
            <a:chOff x="571001" y="3331870"/>
            <a:chExt cx="800591" cy="156586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F756B50-F78D-4C35-A3A8-79CFC9836A56}"/>
                </a:ext>
              </a:extLst>
            </p:cNvPr>
            <p:cNvSpPr/>
            <p:nvPr/>
          </p:nvSpPr>
          <p:spPr>
            <a:xfrm>
              <a:off x="571001" y="3331870"/>
              <a:ext cx="800591" cy="1565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流程圖: 接點 5">
              <a:extLst>
                <a:ext uri="{FF2B5EF4-FFF2-40B4-BE49-F238E27FC236}">
                  <a16:creationId xmlns:a16="http://schemas.microsoft.com/office/drawing/2014/main" id="{93867823-9476-432A-BB74-9F524EE27DE5}"/>
                </a:ext>
              </a:extLst>
            </p:cNvPr>
            <p:cNvSpPr/>
            <p:nvPr/>
          </p:nvSpPr>
          <p:spPr>
            <a:xfrm>
              <a:off x="643612" y="3469226"/>
              <a:ext cx="290410" cy="288448"/>
            </a:xfrm>
            <a:prstGeom prst="flowChartConnector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600" dirty="0"/>
            </a:p>
          </p:txBody>
        </p:sp>
        <p:sp>
          <p:nvSpPr>
            <p:cNvPr id="7" name="流程圖: 接點 6">
              <a:extLst>
                <a:ext uri="{FF2B5EF4-FFF2-40B4-BE49-F238E27FC236}">
                  <a16:creationId xmlns:a16="http://schemas.microsoft.com/office/drawing/2014/main" id="{5D8E15E0-5A20-493A-8537-5D59726D4A11}"/>
                </a:ext>
              </a:extLst>
            </p:cNvPr>
            <p:cNvSpPr/>
            <p:nvPr/>
          </p:nvSpPr>
          <p:spPr>
            <a:xfrm>
              <a:off x="643612" y="3970577"/>
              <a:ext cx="290410" cy="288448"/>
            </a:xfrm>
            <a:prstGeom prst="flowChartConnector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8" name="流程圖: 接點 7">
              <a:extLst>
                <a:ext uri="{FF2B5EF4-FFF2-40B4-BE49-F238E27FC236}">
                  <a16:creationId xmlns:a16="http://schemas.microsoft.com/office/drawing/2014/main" id="{3B097C63-AF65-4F5E-A63A-6A4E69C157BF}"/>
                </a:ext>
              </a:extLst>
            </p:cNvPr>
            <p:cNvSpPr/>
            <p:nvPr/>
          </p:nvSpPr>
          <p:spPr>
            <a:xfrm>
              <a:off x="1008572" y="3784111"/>
              <a:ext cx="290410" cy="288448"/>
            </a:xfrm>
            <a:prstGeom prst="flowChartConnector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9" name="流程圖: 接點 8">
              <a:extLst>
                <a:ext uri="{FF2B5EF4-FFF2-40B4-BE49-F238E27FC236}">
                  <a16:creationId xmlns:a16="http://schemas.microsoft.com/office/drawing/2014/main" id="{68877C36-EF66-4751-AF90-3E9C1B07988B}"/>
                </a:ext>
              </a:extLst>
            </p:cNvPr>
            <p:cNvSpPr/>
            <p:nvPr/>
          </p:nvSpPr>
          <p:spPr>
            <a:xfrm>
              <a:off x="905897" y="4483700"/>
              <a:ext cx="290410" cy="288448"/>
            </a:xfrm>
            <a:prstGeom prst="flowChartConnector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609DA8A8-6DAA-4028-B7C2-4F40EC1F5D39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>
              <a:off x="934022" y="3613450"/>
              <a:ext cx="117080" cy="2129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6B2A9F2C-4DF4-442F-A798-923D32120AA3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788817" y="3757674"/>
              <a:ext cx="0" cy="2129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B33E62BC-FFEC-4BA1-987B-5C25DDBA065F}"/>
                </a:ext>
              </a:extLst>
            </p:cNvPr>
            <p:cNvCxnSpPr>
              <a:cxnSpLocks/>
              <a:stCxn id="8" idx="3"/>
              <a:endCxn id="7" idx="6"/>
            </p:cNvCxnSpPr>
            <p:nvPr/>
          </p:nvCxnSpPr>
          <p:spPr>
            <a:xfrm flipH="1">
              <a:off x="934022" y="4030317"/>
              <a:ext cx="117080" cy="844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D96B39C4-2ED2-46C7-A945-3039556ACC90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891492" y="4216783"/>
              <a:ext cx="159610" cy="2669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B63E4E4E-4D0E-458D-9258-85C65CACA1B2}"/>
                </a:ext>
              </a:extLst>
            </p:cNvPr>
            <p:cNvCxnSpPr>
              <a:cxnSpLocks/>
              <a:stCxn id="8" idx="4"/>
              <a:endCxn id="9" idx="7"/>
            </p:cNvCxnSpPr>
            <p:nvPr/>
          </p:nvCxnSpPr>
          <p:spPr>
            <a:xfrm>
              <a:off x="1153777" y="4072559"/>
              <a:ext cx="0" cy="4533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7C2E81E-3D31-44F0-BAB0-CA9EB4342C4A}"/>
              </a:ext>
            </a:extLst>
          </p:cNvPr>
          <p:cNvSpPr txBox="1"/>
          <p:nvPr/>
        </p:nvSpPr>
        <p:spPr>
          <a:xfrm>
            <a:off x="6386262" y="2618759"/>
            <a:ext cx="543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</a:rPr>
              <a:t>MAC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BBA60DF-1C00-443B-BF44-E52072A2FE5F}"/>
              </a:ext>
            </a:extLst>
          </p:cNvPr>
          <p:cNvSpPr txBox="1"/>
          <p:nvPr/>
        </p:nvSpPr>
        <p:spPr>
          <a:xfrm>
            <a:off x="6956410" y="3137345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</a:rPr>
              <a:t>VLAN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927535C-0C27-4D7F-BB02-2B51FF33AC3A}"/>
              </a:ext>
            </a:extLst>
          </p:cNvPr>
          <p:cNvSpPr txBox="1"/>
          <p:nvPr/>
        </p:nvSpPr>
        <p:spPr>
          <a:xfrm>
            <a:off x="6510151" y="3436716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</a:rPr>
              <a:t>IP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B0EB166-6117-4DAC-A3C5-6F18FA0A0774}"/>
              </a:ext>
            </a:extLst>
          </p:cNvPr>
          <p:cNvSpPr txBox="1"/>
          <p:nvPr/>
        </p:nvSpPr>
        <p:spPr>
          <a:xfrm>
            <a:off x="6858141" y="4262316"/>
            <a:ext cx="459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</a:rPr>
              <a:t>TCP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07A08776-A2D4-4EC8-86E8-F22E6BF6C692}"/>
              </a:ext>
            </a:extLst>
          </p:cNvPr>
          <p:cNvSpPr/>
          <p:nvPr/>
        </p:nvSpPr>
        <p:spPr>
          <a:xfrm>
            <a:off x="6253289" y="1297241"/>
            <a:ext cx="703121" cy="674072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CAB80EF-C699-49C0-8984-0DB7D2903E0C}"/>
              </a:ext>
            </a:extLst>
          </p:cNvPr>
          <p:cNvSpPr txBox="1"/>
          <p:nvPr/>
        </p:nvSpPr>
        <p:spPr>
          <a:xfrm>
            <a:off x="6291301" y="144639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start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sp>
        <p:nvSpPr>
          <p:cNvPr id="21" name="流程圖: 接點 20">
            <a:extLst>
              <a:ext uri="{FF2B5EF4-FFF2-40B4-BE49-F238E27FC236}">
                <a16:creationId xmlns:a16="http://schemas.microsoft.com/office/drawing/2014/main" id="{0D1F7E39-36E0-43D7-A437-B8EDDECAF9DB}"/>
              </a:ext>
            </a:extLst>
          </p:cNvPr>
          <p:cNvSpPr/>
          <p:nvPr/>
        </p:nvSpPr>
        <p:spPr>
          <a:xfrm>
            <a:off x="5550168" y="5257800"/>
            <a:ext cx="703121" cy="674072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AE8E88C-FA19-4055-91A6-30B8AA3E5D71}"/>
              </a:ext>
            </a:extLst>
          </p:cNvPr>
          <p:cNvSpPr txBox="1"/>
          <p:nvPr/>
        </p:nvSpPr>
        <p:spPr>
          <a:xfrm>
            <a:off x="5530889" y="5437735"/>
            <a:ext cx="741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0070C0"/>
                </a:solidFill>
              </a:rPr>
              <a:t>accept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sp>
        <p:nvSpPr>
          <p:cNvPr id="23" name="流程圖: 接點 22">
            <a:extLst>
              <a:ext uri="{FF2B5EF4-FFF2-40B4-BE49-F238E27FC236}">
                <a16:creationId xmlns:a16="http://schemas.microsoft.com/office/drawing/2014/main" id="{5E48FBA4-3A3C-42F1-A0C6-192592FE8507}"/>
              </a:ext>
            </a:extLst>
          </p:cNvPr>
          <p:cNvSpPr/>
          <p:nvPr/>
        </p:nvSpPr>
        <p:spPr>
          <a:xfrm>
            <a:off x="7728233" y="5257800"/>
            <a:ext cx="703121" cy="674072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F8D0D0F-918E-4E08-84FB-E775886D568C}"/>
              </a:ext>
            </a:extLst>
          </p:cNvPr>
          <p:cNvSpPr txBox="1"/>
          <p:nvPr/>
        </p:nvSpPr>
        <p:spPr>
          <a:xfrm>
            <a:off x="7728233" y="5406957"/>
            <a:ext cx="7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reject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4FA22AA9-C363-4CBD-9733-E08C2EC193AC}"/>
              </a:ext>
            </a:extLst>
          </p:cNvPr>
          <p:cNvSpPr/>
          <p:nvPr/>
        </p:nvSpPr>
        <p:spPr>
          <a:xfrm>
            <a:off x="6386262" y="2037573"/>
            <a:ext cx="484632" cy="2382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2CD84212-A951-41C9-94CE-ED6047619808}"/>
              </a:ext>
            </a:extLst>
          </p:cNvPr>
          <p:cNvSpPr/>
          <p:nvPr/>
        </p:nvSpPr>
        <p:spPr>
          <a:xfrm rot="2241514">
            <a:off x="6002944" y="5006342"/>
            <a:ext cx="484632" cy="2382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F44493DB-7F75-4B5B-AC36-44FB957A668A}"/>
              </a:ext>
            </a:extLst>
          </p:cNvPr>
          <p:cNvSpPr/>
          <p:nvPr/>
        </p:nvSpPr>
        <p:spPr>
          <a:xfrm rot="19537196">
            <a:off x="7485917" y="4999764"/>
            <a:ext cx="484632" cy="2382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87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5ADC3-2A89-4FE6-A387-DA7F6926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Parser Codes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AF0A0D-1099-489F-91F2-B5DC9AA7819F}"/>
              </a:ext>
            </a:extLst>
          </p:cNvPr>
          <p:cNvSpPr/>
          <p:nvPr/>
        </p:nvSpPr>
        <p:spPr>
          <a:xfrm>
            <a:off x="409520" y="1787515"/>
            <a:ext cx="4369891" cy="41857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10000"/>
                </a:solidFill>
                <a:latin typeface="Consolas" panose="020B0609020204030204" pitchFamily="49" charset="0"/>
              </a:rPr>
              <a:t>/* From core.p4 */</a:t>
            </a:r>
          </a:p>
          <a:p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extern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packet_in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void extract&lt;T&gt;(</a:t>
            </a:r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out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void extract&lt;T&gt;(</a:t>
            </a:r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out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variableSizeHeader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in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bit&lt;32&gt;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variableFieldSizeInBits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T lookahead&lt;T&gt;();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void advance(</a:t>
            </a:r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in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bit&lt;32&gt;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sizeInBits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bit&lt;32&gt; length();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C10000"/>
                </a:solidFill>
                <a:latin typeface="Consolas" panose="020B0609020204030204" pitchFamily="49" charset="0"/>
              </a:rPr>
              <a:t>/* User Program */</a:t>
            </a:r>
          </a:p>
          <a:p>
            <a:r>
              <a:rPr lang="sv-SE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parser </a:t>
            </a:r>
            <a:r>
              <a:rPr lang="sv-SE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MyParser(packet_in packet,</a:t>
            </a:r>
          </a:p>
          <a:p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out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headers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metadata meta,</a:t>
            </a:r>
          </a:p>
          <a:p>
            <a:r>
              <a:rPr lang="sv-SE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inout </a:t>
            </a:r>
            <a:r>
              <a:rPr lang="sv-SE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standard_metadata_t std_meta) {</a:t>
            </a:r>
          </a:p>
          <a:p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state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{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packet.extract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hdr.ethernet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transition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accept;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348A155-E2AB-4112-A53F-D11A02E003F5}"/>
              </a:ext>
            </a:extLst>
          </p:cNvPr>
          <p:cNvGrpSpPr/>
          <p:nvPr/>
        </p:nvGrpSpPr>
        <p:grpSpPr>
          <a:xfrm>
            <a:off x="6300719" y="2331131"/>
            <a:ext cx="1312741" cy="2507735"/>
            <a:chOff x="571001" y="3331870"/>
            <a:chExt cx="800591" cy="15658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BED8613-3837-4A5D-85B9-25C7BCEAE526}"/>
                </a:ext>
              </a:extLst>
            </p:cNvPr>
            <p:cNvSpPr/>
            <p:nvPr/>
          </p:nvSpPr>
          <p:spPr>
            <a:xfrm>
              <a:off x="571001" y="3331870"/>
              <a:ext cx="800591" cy="1565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流程圖: 接點 17">
              <a:extLst>
                <a:ext uri="{FF2B5EF4-FFF2-40B4-BE49-F238E27FC236}">
                  <a16:creationId xmlns:a16="http://schemas.microsoft.com/office/drawing/2014/main" id="{B061DA85-0F4C-4A61-9C6F-BDB446E5955A}"/>
                </a:ext>
              </a:extLst>
            </p:cNvPr>
            <p:cNvSpPr/>
            <p:nvPr/>
          </p:nvSpPr>
          <p:spPr>
            <a:xfrm>
              <a:off x="643612" y="3469226"/>
              <a:ext cx="290410" cy="288448"/>
            </a:xfrm>
            <a:prstGeom prst="flowChartConnector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600" dirty="0"/>
            </a:p>
          </p:txBody>
        </p:sp>
        <p:sp>
          <p:nvSpPr>
            <p:cNvPr id="19" name="流程圖: 接點 18">
              <a:extLst>
                <a:ext uri="{FF2B5EF4-FFF2-40B4-BE49-F238E27FC236}">
                  <a16:creationId xmlns:a16="http://schemas.microsoft.com/office/drawing/2014/main" id="{301CE654-6E59-4D73-B977-4D4070BC06BE}"/>
                </a:ext>
              </a:extLst>
            </p:cNvPr>
            <p:cNvSpPr/>
            <p:nvPr/>
          </p:nvSpPr>
          <p:spPr>
            <a:xfrm>
              <a:off x="643612" y="3970577"/>
              <a:ext cx="290410" cy="288448"/>
            </a:xfrm>
            <a:prstGeom prst="flowChartConnector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0" name="流程圖: 接點 19">
              <a:extLst>
                <a:ext uri="{FF2B5EF4-FFF2-40B4-BE49-F238E27FC236}">
                  <a16:creationId xmlns:a16="http://schemas.microsoft.com/office/drawing/2014/main" id="{C3D8746C-F74C-4CDB-97C7-4D8DE6D1F387}"/>
                </a:ext>
              </a:extLst>
            </p:cNvPr>
            <p:cNvSpPr/>
            <p:nvPr/>
          </p:nvSpPr>
          <p:spPr>
            <a:xfrm>
              <a:off x="1008572" y="3784111"/>
              <a:ext cx="290410" cy="288448"/>
            </a:xfrm>
            <a:prstGeom prst="flowChartConnector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1" name="流程圖: 接點 20">
              <a:extLst>
                <a:ext uri="{FF2B5EF4-FFF2-40B4-BE49-F238E27FC236}">
                  <a16:creationId xmlns:a16="http://schemas.microsoft.com/office/drawing/2014/main" id="{177C1C24-D6FD-4F6E-8800-D1766D13352B}"/>
                </a:ext>
              </a:extLst>
            </p:cNvPr>
            <p:cNvSpPr/>
            <p:nvPr/>
          </p:nvSpPr>
          <p:spPr>
            <a:xfrm>
              <a:off x="905897" y="4483700"/>
              <a:ext cx="290410" cy="288448"/>
            </a:xfrm>
            <a:prstGeom prst="flowChartConnector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85BE076-BD42-4CEE-977A-FA7671B19671}"/>
                </a:ext>
              </a:extLst>
            </p:cNvPr>
            <p:cNvCxnSpPr>
              <a:cxnSpLocks/>
              <a:stCxn id="18" idx="6"/>
              <a:endCxn id="20" idx="1"/>
            </p:cNvCxnSpPr>
            <p:nvPr/>
          </p:nvCxnSpPr>
          <p:spPr>
            <a:xfrm>
              <a:off x="934022" y="3613450"/>
              <a:ext cx="117080" cy="2129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2C4C706B-BA07-4BAB-A48F-6235DB98CA75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>
            <a:xfrm>
              <a:off x="788817" y="3757674"/>
              <a:ext cx="0" cy="2129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31FEC643-1204-4229-8CF2-E2DF5725295D}"/>
                </a:ext>
              </a:extLst>
            </p:cNvPr>
            <p:cNvCxnSpPr>
              <a:cxnSpLocks/>
              <a:stCxn id="20" idx="3"/>
              <a:endCxn id="19" idx="6"/>
            </p:cNvCxnSpPr>
            <p:nvPr/>
          </p:nvCxnSpPr>
          <p:spPr>
            <a:xfrm flipH="1">
              <a:off x="934022" y="4030317"/>
              <a:ext cx="117080" cy="844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8F777DC-6ADD-410B-84F0-6461477E871C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891492" y="4216783"/>
              <a:ext cx="159610" cy="2669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F9DC617E-426E-47C0-965C-2A79AEA37D9B}"/>
                </a:ext>
              </a:extLst>
            </p:cNvPr>
            <p:cNvCxnSpPr>
              <a:cxnSpLocks/>
              <a:stCxn id="20" idx="4"/>
              <a:endCxn id="21" idx="7"/>
            </p:cNvCxnSpPr>
            <p:nvPr/>
          </p:nvCxnSpPr>
          <p:spPr>
            <a:xfrm>
              <a:off x="1153777" y="4072559"/>
              <a:ext cx="0" cy="4533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1EF8E6D-367F-4CA6-BB51-A1D8CB91D58C}"/>
              </a:ext>
            </a:extLst>
          </p:cNvPr>
          <p:cNvSpPr txBox="1"/>
          <p:nvPr/>
        </p:nvSpPr>
        <p:spPr>
          <a:xfrm>
            <a:off x="6386262" y="2618759"/>
            <a:ext cx="543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</a:rPr>
              <a:t>MAC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4CABC01-CBE1-4321-8499-B0E7ABC1ABCD}"/>
              </a:ext>
            </a:extLst>
          </p:cNvPr>
          <p:cNvSpPr txBox="1"/>
          <p:nvPr/>
        </p:nvSpPr>
        <p:spPr>
          <a:xfrm>
            <a:off x="6956410" y="3137345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</a:rPr>
              <a:t>VLAN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64C5B7E-A71A-4907-9CE7-65FBB1519CD6}"/>
              </a:ext>
            </a:extLst>
          </p:cNvPr>
          <p:cNvSpPr txBox="1"/>
          <p:nvPr/>
        </p:nvSpPr>
        <p:spPr>
          <a:xfrm>
            <a:off x="6510151" y="3436716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</a:rPr>
              <a:t>IP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1F3814B-FCED-4B1D-B9F9-11BAD4AECB12}"/>
              </a:ext>
            </a:extLst>
          </p:cNvPr>
          <p:cNvSpPr txBox="1"/>
          <p:nvPr/>
        </p:nvSpPr>
        <p:spPr>
          <a:xfrm>
            <a:off x="6858141" y="4262316"/>
            <a:ext cx="459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</a:rPr>
              <a:t>TCP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4D4E721B-7098-4064-B963-D809735A5868}"/>
              </a:ext>
            </a:extLst>
          </p:cNvPr>
          <p:cNvSpPr/>
          <p:nvPr/>
        </p:nvSpPr>
        <p:spPr>
          <a:xfrm>
            <a:off x="5179568" y="244190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Packet</a:t>
            </a:r>
            <a:endParaRPr lang="zh-TW" altLang="en-US" sz="1400" dirty="0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C084FCAC-468C-48E2-8543-363ED828BFAA}"/>
              </a:ext>
            </a:extLst>
          </p:cNvPr>
          <p:cNvSpPr/>
          <p:nvPr/>
        </p:nvSpPr>
        <p:spPr>
          <a:xfrm>
            <a:off x="7756203" y="244388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Header</a:t>
            </a:r>
            <a:endParaRPr lang="zh-TW" altLang="en-US" sz="1400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B2767126-9E9C-47D8-BD4B-2B99E18CA02E}"/>
              </a:ext>
            </a:extLst>
          </p:cNvPr>
          <p:cNvSpPr/>
          <p:nvPr/>
        </p:nvSpPr>
        <p:spPr>
          <a:xfrm>
            <a:off x="5179568" y="314028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Metadata</a:t>
            </a:r>
            <a:endParaRPr lang="zh-TW" altLang="en-US" sz="1200" dirty="0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FC73FAA4-26C9-44ED-9744-06518A59A271}"/>
              </a:ext>
            </a:extLst>
          </p:cNvPr>
          <p:cNvSpPr/>
          <p:nvPr/>
        </p:nvSpPr>
        <p:spPr>
          <a:xfrm>
            <a:off x="7783317" y="314028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Metadata</a:t>
            </a:r>
            <a:endParaRPr lang="zh-TW" altLang="en-US" sz="1200" dirty="0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37149C25-F95E-4291-909D-84C4282ED9BA}"/>
              </a:ext>
            </a:extLst>
          </p:cNvPr>
          <p:cNvSpPr/>
          <p:nvPr/>
        </p:nvSpPr>
        <p:spPr>
          <a:xfrm>
            <a:off x="5179568" y="4069669"/>
            <a:ext cx="978408" cy="7691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Standardmeta</a:t>
            </a:r>
            <a:endParaRPr lang="zh-TW" altLang="en-US" sz="1200" dirty="0"/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A0946F07-E2CF-4F78-9665-6C2FBDE8967C}"/>
              </a:ext>
            </a:extLst>
          </p:cNvPr>
          <p:cNvSpPr/>
          <p:nvPr/>
        </p:nvSpPr>
        <p:spPr>
          <a:xfrm>
            <a:off x="7783317" y="4069669"/>
            <a:ext cx="978408" cy="7691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Standardmeta</a:t>
            </a:r>
            <a:endParaRPr lang="zh-TW" altLang="en-US" sz="1200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6EA06F-EEEF-4B0F-B79E-125F6AC43817}"/>
              </a:ext>
            </a:extLst>
          </p:cNvPr>
          <p:cNvGrpSpPr/>
          <p:nvPr/>
        </p:nvGrpSpPr>
        <p:grpSpPr>
          <a:xfrm>
            <a:off x="457200" y="4175793"/>
            <a:ext cx="3734127" cy="1114384"/>
            <a:chOff x="456711" y="4845758"/>
            <a:chExt cx="3734127" cy="111438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45F907A-C9A0-499D-9C51-F984C93310EB}"/>
                </a:ext>
              </a:extLst>
            </p:cNvPr>
            <p:cNvSpPr/>
            <p:nvPr/>
          </p:nvSpPr>
          <p:spPr>
            <a:xfrm>
              <a:off x="456711" y="5693277"/>
              <a:ext cx="3335794" cy="2668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語音泡泡: 圓角矩形 39">
              <a:extLst>
                <a:ext uri="{FF2B5EF4-FFF2-40B4-BE49-F238E27FC236}">
                  <a16:creationId xmlns:a16="http://schemas.microsoft.com/office/drawing/2014/main" id="{96375836-89BD-4E33-8F08-D4C3023E7660}"/>
                </a:ext>
              </a:extLst>
            </p:cNvPr>
            <p:cNvSpPr/>
            <p:nvPr/>
          </p:nvSpPr>
          <p:spPr>
            <a:xfrm>
              <a:off x="2467016" y="4845758"/>
              <a:ext cx="1723822" cy="564207"/>
            </a:xfrm>
            <a:prstGeom prst="wedgeRoundRectCallout">
              <a:avLst>
                <a:gd name="adj1" fmla="val -35854"/>
                <a:gd name="adj2" fmla="val 9103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Extract packet header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502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01708-6B94-4AD0-9C02-BE91E51D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Transition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F7398-627F-405D-9DD1-952EC141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600" y="1600200"/>
            <a:ext cx="3938199" cy="4526280"/>
          </a:xfrm>
        </p:spPr>
        <p:txBody>
          <a:bodyPr/>
          <a:lstStyle/>
          <a:p>
            <a:r>
              <a:rPr lang="en-US" altLang="zh-TW" sz="1800" dirty="0"/>
              <a:t>P416 has a </a:t>
            </a:r>
            <a:r>
              <a:rPr lang="en-US" altLang="zh-TW" sz="1800" dirty="0">
                <a:solidFill>
                  <a:srgbClr val="FF0000"/>
                </a:solidFill>
              </a:rPr>
              <a:t>select</a:t>
            </a:r>
            <a:r>
              <a:rPr lang="en-US" altLang="zh-TW" sz="1800" dirty="0"/>
              <a:t> statement that can be used to branch in a parser</a:t>
            </a:r>
          </a:p>
          <a:p>
            <a:r>
              <a:rPr lang="en-US" altLang="zh-TW" sz="1800" dirty="0"/>
              <a:t>Similar to </a:t>
            </a:r>
            <a:r>
              <a:rPr lang="en-US" altLang="zh-TW" sz="1800" dirty="0">
                <a:solidFill>
                  <a:srgbClr val="FF0000"/>
                </a:solidFill>
              </a:rPr>
              <a:t>case</a:t>
            </a:r>
            <a:r>
              <a:rPr lang="en-US" altLang="zh-TW" sz="1800" dirty="0"/>
              <a:t> statements in C or Java, but without “fall-through behavior”—i.e., </a:t>
            </a:r>
            <a:r>
              <a:rPr lang="en-US" altLang="zh-TW" sz="1800" dirty="0">
                <a:solidFill>
                  <a:srgbClr val="FF0000"/>
                </a:solidFill>
              </a:rPr>
              <a:t>break</a:t>
            </a:r>
            <a:r>
              <a:rPr lang="en-US" altLang="zh-TW" sz="1800" dirty="0"/>
              <a:t> statements are not needed</a:t>
            </a:r>
          </a:p>
          <a:p>
            <a:r>
              <a:rPr lang="en-US" altLang="zh-TW" sz="1800" dirty="0"/>
              <a:t>In parsers it is often necessary to branch based on some of the bits just parsed</a:t>
            </a:r>
          </a:p>
          <a:p>
            <a:r>
              <a:rPr lang="en-US" altLang="zh-TW" sz="1800" dirty="0"/>
              <a:t>For example, </a:t>
            </a:r>
            <a:r>
              <a:rPr lang="en-US" altLang="zh-TW" sz="1800" dirty="0" err="1"/>
              <a:t>etherType</a:t>
            </a:r>
            <a:r>
              <a:rPr lang="en-US" altLang="zh-TW" sz="1800" dirty="0"/>
              <a:t> determines the format of the rest of the packet</a:t>
            </a:r>
          </a:p>
          <a:p>
            <a:r>
              <a:rPr lang="en-US" altLang="zh-TW" sz="1800" dirty="0"/>
              <a:t>Match patterns can either be literals or simple computations such as masks</a:t>
            </a:r>
            <a:endParaRPr lang="zh-TW" altLang="en-US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507B22-B208-49B8-8160-D2D47C21DAEA}"/>
              </a:ext>
            </a:extLst>
          </p:cNvPr>
          <p:cNvSpPr/>
          <p:nvPr/>
        </p:nvSpPr>
        <p:spPr>
          <a:xfrm>
            <a:off x="382635" y="1977074"/>
            <a:ext cx="4012766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744B9"/>
                </a:solidFill>
                <a:latin typeface="Consolas" panose="020B0609020204030204" pitchFamily="49" charset="0"/>
              </a:rPr>
              <a:t>state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start {</a:t>
            </a:r>
          </a:p>
          <a:p>
            <a:r>
              <a:rPr lang="en-US" altLang="zh-TW" sz="1600" dirty="0">
                <a:solidFill>
                  <a:srgbClr val="0744B9"/>
                </a:solidFill>
                <a:latin typeface="Consolas" panose="020B0609020204030204" pitchFamily="49" charset="0"/>
              </a:rPr>
              <a:t>transition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parse_ethernet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0744B9"/>
                </a:solidFill>
                <a:latin typeface="Consolas" panose="020B0609020204030204" pitchFamily="49" charset="0"/>
              </a:rPr>
              <a:t>state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parse_ethernet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packet.extract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hdr.ethernet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744B9"/>
                </a:solidFill>
                <a:latin typeface="Consolas" panose="020B0609020204030204" pitchFamily="49" charset="0"/>
              </a:rPr>
              <a:t>transition select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hdr.ethernet.etherType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0x800: parse_ipv4;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default: accept;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339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B558F-42BF-4153-B30A-7F864B6D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1572D-D7D0-44CC-AF6E-30B02455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limitation of SDN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Why P4?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Packet processing in P4 architecture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Basic P4 programming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Table matching and action in P4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P4 + SDN: a more complete future network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9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EB787-265B-461D-AA90-FA2F3EF3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P4</a:t>
            </a:r>
            <a:r>
              <a:rPr lang="en-US" altLang="zh-TW" sz="2400" dirty="0"/>
              <a:t>16</a:t>
            </a:r>
            <a:r>
              <a:rPr lang="en-US" altLang="zh-TW" dirty="0"/>
              <a:t> Controls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C4B8D-4F79-4BB3-9ABA-3025E315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Similar to C functions (without loops)</a:t>
            </a:r>
          </a:p>
          <a:p>
            <a:r>
              <a:rPr lang="en-US" altLang="zh-TW" sz="2400" dirty="0"/>
              <a:t>Can declare variables, create tables, instantiate externs, etc.</a:t>
            </a:r>
          </a:p>
          <a:p>
            <a:r>
              <a:rPr lang="en-US" altLang="zh-TW" sz="2400" dirty="0"/>
              <a:t>Functionality specified by code in apply statement</a:t>
            </a:r>
          </a:p>
          <a:p>
            <a:r>
              <a:rPr lang="en-US" altLang="zh-TW" sz="2400" dirty="0"/>
              <a:t>Represent all kinds of processing that are expressible as DAG:</a:t>
            </a:r>
          </a:p>
          <a:p>
            <a:pPr lvl="1"/>
            <a:r>
              <a:rPr lang="en-US" altLang="zh-TW" sz="2000" dirty="0"/>
              <a:t>Match-Action Pipelines</a:t>
            </a:r>
          </a:p>
          <a:p>
            <a:pPr lvl="1"/>
            <a:r>
              <a:rPr lang="en-US" altLang="zh-TW" sz="2000" dirty="0" err="1"/>
              <a:t>Deparsers</a:t>
            </a:r>
            <a:endParaRPr lang="en-US" altLang="zh-TW" sz="2000" dirty="0"/>
          </a:p>
          <a:p>
            <a:pPr lvl="1"/>
            <a:r>
              <a:rPr lang="en-US" altLang="zh-TW" sz="2000" dirty="0"/>
              <a:t>Additional forms of packet processing (updating checksums)</a:t>
            </a:r>
          </a:p>
          <a:p>
            <a:r>
              <a:rPr lang="en-US" altLang="zh-TW" sz="2400" dirty="0"/>
              <a:t>Interfaces with other blocks are governed by user- and architecture-specified types (typically headers and metadata)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40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42915-5C6C-4C53-B196-1C587C6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P4</a:t>
            </a:r>
            <a:r>
              <a:rPr lang="en-US" altLang="zh-TW" sz="2400" dirty="0"/>
              <a:t>16</a:t>
            </a:r>
            <a:r>
              <a:rPr lang="en-US" altLang="zh-TW" dirty="0"/>
              <a:t> Controls: an Example (Reflector)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87E5AC-5DAD-4118-94BF-CD616EB4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166" y="1600200"/>
            <a:ext cx="3863634" cy="4526280"/>
          </a:xfrm>
        </p:spPr>
        <p:txBody>
          <a:bodyPr/>
          <a:lstStyle/>
          <a:p>
            <a:r>
              <a:rPr lang="en-US" altLang="zh-TW" sz="1800" dirty="0"/>
              <a:t>Very similar to C functions</a:t>
            </a:r>
          </a:p>
          <a:p>
            <a:r>
              <a:rPr lang="en-US" altLang="zh-TW" sz="1800" dirty="0"/>
              <a:t>Can be declared inside a control or globally</a:t>
            </a:r>
          </a:p>
          <a:p>
            <a:r>
              <a:rPr lang="en-US" altLang="zh-TW" sz="1800" dirty="0"/>
              <a:t>Parameters have type and direction</a:t>
            </a:r>
          </a:p>
          <a:p>
            <a:r>
              <a:rPr lang="en-US" altLang="zh-TW" sz="1800" dirty="0"/>
              <a:t>Variables can be instantiated inside</a:t>
            </a:r>
          </a:p>
          <a:p>
            <a:r>
              <a:rPr lang="en-US" altLang="zh-TW" sz="1800" dirty="0"/>
              <a:t>Many standard arithmetic and logical operations are supported</a:t>
            </a:r>
          </a:p>
          <a:p>
            <a:pPr lvl="1"/>
            <a:r>
              <a:rPr lang="en-US" altLang="zh-TW" sz="1400" dirty="0"/>
              <a:t>+, -, *</a:t>
            </a:r>
          </a:p>
          <a:p>
            <a:pPr lvl="1"/>
            <a:r>
              <a:rPr lang="en-US" altLang="zh-TW" sz="1400" dirty="0"/>
              <a:t>~, &amp;, |, ^, &gt;&gt;, &lt;&lt;</a:t>
            </a:r>
          </a:p>
          <a:p>
            <a:pPr lvl="1"/>
            <a:r>
              <a:rPr lang="en-US" altLang="zh-TW" sz="1400" dirty="0"/>
              <a:t>==, !=, &gt;, &gt;=, &lt;, &lt;=</a:t>
            </a:r>
          </a:p>
          <a:p>
            <a:pPr lvl="1"/>
            <a:r>
              <a:rPr lang="en-US" altLang="zh-TW" sz="1400" dirty="0"/>
              <a:t>No division/modulo</a:t>
            </a:r>
          </a:p>
          <a:p>
            <a:r>
              <a:rPr lang="en-US" altLang="zh-TW" sz="1800" dirty="0"/>
              <a:t>Non-standard operations:</a:t>
            </a:r>
          </a:p>
          <a:p>
            <a:pPr lvl="1"/>
            <a:r>
              <a:rPr lang="en-US" altLang="zh-TW" sz="1400" dirty="0"/>
              <a:t>Bit-slicing: [</a:t>
            </a:r>
            <a:r>
              <a:rPr lang="en-US" altLang="zh-TW" sz="1400" dirty="0" err="1"/>
              <a:t>m:l</a:t>
            </a:r>
            <a:r>
              <a:rPr lang="en-US" altLang="zh-TW" sz="1400" dirty="0"/>
              <a:t>] (works as l-value too)</a:t>
            </a:r>
          </a:p>
          <a:p>
            <a:pPr lvl="1"/>
            <a:r>
              <a:rPr lang="en-US" altLang="zh-TW" sz="1400" dirty="0"/>
              <a:t>Bit Concatenation: ++</a:t>
            </a:r>
            <a:endParaRPr lang="zh-TW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A20EEB-193C-49DF-9549-4308B690F8FE}"/>
              </a:ext>
            </a:extLst>
          </p:cNvPr>
          <p:cNvSpPr/>
          <p:nvPr/>
        </p:nvSpPr>
        <p:spPr>
          <a:xfrm>
            <a:off x="251166" y="2086805"/>
            <a:ext cx="45720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control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MyIngress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headers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metadata meta,</a:t>
            </a:r>
          </a:p>
          <a:p>
            <a:r>
              <a:rPr lang="sv-SE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inout </a:t>
            </a:r>
            <a:r>
              <a:rPr lang="sv-SE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standard_metadata_t std_meta) {</a:t>
            </a:r>
          </a:p>
          <a:p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action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swap_mac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bit&lt;48&gt;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bit&lt;48&gt;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bit&lt;48&gt;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0744B9"/>
                </a:solidFill>
                <a:latin typeface="Consolas" panose="020B0609020204030204" pitchFamily="49" charset="0"/>
              </a:rPr>
              <a:t>apply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swap_mac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hdr.ethernet.srcAddr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hdr.ethernet.dstAddr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std_meta.egress_spec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std_meta.ingress_port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318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B558F-42BF-4153-B30A-7F864B6D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1572D-D7D0-44CC-AF6E-30B02455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limitation of SDN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Why P4?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Packet processing in P4 architecture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Basic P4 programming</a:t>
            </a:r>
          </a:p>
          <a:p>
            <a:r>
              <a:rPr lang="en-US" altLang="zh-TW" dirty="0"/>
              <a:t>Table matching and action in P4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P4 + SDN: a more complete future network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9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55690-E5C5-49A7-BBBB-348F7942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Tables: Match-Action Processing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06DF97-92D7-460F-93BE-08C9DF3F8B3E}"/>
              </a:ext>
            </a:extLst>
          </p:cNvPr>
          <p:cNvSpPr/>
          <p:nvPr/>
        </p:nvSpPr>
        <p:spPr>
          <a:xfrm>
            <a:off x="298259" y="2095664"/>
            <a:ext cx="620065" cy="35751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D76BAD-34E5-4ECF-96A8-242CD0165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20195"/>
              </p:ext>
            </p:extLst>
          </p:nvPr>
        </p:nvGraphicFramePr>
        <p:xfrm>
          <a:off x="1849731" y="3797540"/>
          <a:ext cx="3020529" cy="147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0269">
                  <a:extLst>
                    <a:ext uri="{9D8B030D-6E8A-4147-A177-3AD203B41FA5}">
                      <a16:colId xmlns:a16="http://schemas.microsoft.com/office/drawing/2014/main" val="2152693730"/>
                    </a:ext>
                  </a:extLst>
                </a:gridCol>
                <a:gridCol w="1102774">
                  <a:extLst>
                    <a:ext uri="{9D8B030D-6E8A-4147-A177-3AD203B41FA5}">
                      <a16:colId xmlns:a16="http://schemas.microsoft.com/office/drawing/2014/main" val="1160950696"/>
                    </a:ext>
                  </a:extLst>
                </a:gridCol>
                <a:gridCol w="1377486">
                  <a:extLst>
                    <a:ext uri="{9D8B030D-6E8A-4147-A177-3AD203B41FA5}">
                      <a16:colId xmlns:a16="http://schemas.microsoft.com/office/drawing/2014/main" val="4017088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Action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Action Data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2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0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2794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CE110AE-552B-4CC5-AA66-CB12274CE465}"/>
              </a:ext>
            </a:extLst>
          </p:cNvPr>
          <p:cNvSpPr/>
          <p:nvPr/>
        </p:nvSpPr>
        <p:spPr>
          <a:xfrm>
            <a:off x="298259" y="4882033"/>
            <a:ext cx="620065" cy="7888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0E336C-6BFC-4D7C-80E8-FBCAAD9C4EB7}"/>
              </a:ext>
            </a:extLst>
          </p:cNvPr>
          <p:cNvSpPr/>
          <p:nvPr/>
        </p:nvSpPr>
        <p:spPr>
          <a:xfrm>
            <a:off x="298258" y="4494165"/>
            <a:ext cx="620065" cy="3878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F44088-D52C-4CC8-93FB-355763B62BAB}"/>
              </a:ext>
            </a:extLst>
          </p:cNvPr>
          <p:cNvSpPr/>
          <p:nvPr/>
        </p:nvSpPr>
        <p:spPr>
          <a:xfrm>
            <a:off x="298257" y="4271124"/>
            <a:ext cx="620065" cy="2230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AACF116-3B07-4817-9B6A-8203416C47A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18324" y="4140309"/>
            <a:ext cx="898703" cy="113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E786CA5-B490-43CE-9149-75188A7401D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918323" y="4061820"/>
            <a:ext cx="898704" cy="62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4620785-F07E-4412-94CC-ED4CD16984D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18322" y="3998375"/>
            <a:ext cx="898705" cy="38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梯形 18">
            <a:extLst>
              <a:ext uri="{FF2B5EF4-FFF2-40B4-BE49-F238E27FC236}">
                <a16:creationId xmlns:a16="http://schemas.microsoft.com/office/drawing/2014/main" id="{8E1FC020-EED0-4BC4-8A8E-986CCA234C0C}"/>
              </a:ext>
            </a:extLst>
          </p:cNvPr>
          <p:cNvSpPr/>
          <p:nvPr/>
        </p:nvSpPr>
        <p:spPr>
          <a:xfrm rot="5400000">
            <a:off x="4697581" y="4075559"/>
            <a:ext cx="2394360" cy="898702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Hit or Miss</a:t>
            </a:r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AAE34DF-2DAF-4432-8566-D0A68DE2CB77}"/>
              </a:ext>
            </a:extLst>
          </p:cNvPr>
          <p:cNvSpPr/>
          <p:nvPr/>
        </p:nvSpPr>
        <p:spPr>
          <a:xfrm>
            <a:off x="7050516" y="3256651"/>
            <a:ext cx="712073" cy="7417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Action code</a:t>
            </a:r>
            <a:endParaRPr lang="zh-TW" altLang="en-US" sz="1200" dirty="0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24633E4-EF1C-453B-BCA1-4AA45413D7D6}"/>
              </a:ext>
            </a:extLst>
          </p:cNvPr>
          <p:cNvSpPr/>
          <p:nvPr/>
        </p:nvSpPr>
        <p:spPr>
          <a:xfrm>
            <a:off x="7025745" y="2095664"/>
            <a:ext cx="755331" cy="1133110"/>
          </a:xfrm>
          <a:prstGeom prst="downArrow">
            <a:avLst>
              <a:gd name="adj1" fmla="val 50000"/>
              <a:gd name="adj2" fmla="val 281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上 21">
            <a:extLst>
              <a:ext uri="{FF2B5EF4-FFF2-40B4-BE49-F238E27FC236}">
                <a16:creationId xmlns:a16="http://schemas.microsoft.com/office/drawing/2014/main" id="{5A40B5F2-B533-4F35-ACD3-602436841118}"/>
              </a:ext>
            </a:extLst>
          </p:cNvPr>
          <p:cNvSpPr/>
          <p:nvPr/>
        </p:nvSpPr>
        <p:spPr>
          <a:xfrm>
            <a:off x="7050516" y="4026252"/>
            <a:ext cx="755330" cy="1133110"/>
          </a:xfrm>
          <a:prstGeom prst="upArrow">
            <a:avLst>
              <a:gd name="adj1" fmla="val 50000"/>
              <a:gd name="adj2" fmla="val 292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5FDFE5-D066-4908-83C8-1D015556481B}"/>
              </a:ext>
            </a:extLst>
          </p:cNvPr>
          <p:cNvSpPr txBox="1"/>
          <p:nvPr/>
        </p:nvSpPr>
        <p:spPr>
          <a:xfrm>
            <a:off x="7243515" y="4064477"/>
            <a:ext cx="369332" cy="1158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200" dirty="0"/>
              <a:t>Action data para.</a:t>
            </a:r>
            <a:endParaRPr lang="zh-TW" altLang="en-US" sz="1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97D5BBA-7F0E-44E2-9AAA-CB24E44EB315}"/>
              </a:ext>
            </a:extLst>
          </p:cNvPr>
          <p:cNvSpPr txBox="1"/>
          <p:nvPr/>
        </p:nvSpPr>
        <p:spPr>
          <a:xfrm>
            <a:off x="7218744" y="2078157"/>
            <a:ext cx="369332" cy="11150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200" dirty="0"/>
              <a:t>Data Plane para.</a:t>
            </a:r>
            <a:endParaRPr lang="zh-TW" altLang="en-US" sz="12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DDCC8EC-A1D9-45A4-B092-AE1475E6A908}"/>
              </a:ext>
            </a:extLst>
          </p:cNvPr>
          <p:cNvCxnSpPr>
            <a:endCxn id="19" idx="2"/>
          </p:cNvCxnSpPr>
          <p:nvPr/>
        </p:nvCxnSpPr>
        <p:spPr>
          <a:xfrm flipV="1">
            <a:off x="4870260" y="4524910"/>
            <a:ext cx="575150" cy="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2310E12-F391-4AD4-8073-4E5CEC0804E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344112" y="3627513"/>
            <a:ext cx="706404" cy="279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7A0BBCA-7346-498B-BEB8-EE91443C58B3}"/>
              </a:ext>
            </a:extLst>
          </p:cNvPr>
          <p:cNvCxnSpPr>
            <a:stCxn id="19" idx="0"/>
          </p:cNvCxnSpPr>
          <p:nvPr/>
        </p:nvCxnSpPr>
        <p:spPr>
          <a:xfrm>
            <a:off x="6344112" y="4524910"/>
            <a:ext cx="841581" cy="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FF6D9A2-ABAC-47CD-B943-820DB791E844}"/>
              </a:ext>
            </a:extLst>
          </p:cNvPr>
          <p:cNvCxnSpPr>
            <a:cxnSpLocks/>
          </p:cNvCxnSpPr>
          <p:nvPr/>
        </p:nvCxnSpPr>
        <p:spPr>
          <a:xfrm flipV="1">
            <a:off x="918322" y="2744836"/>
            <a:ext cx="6267371" cy="12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34F6174D-A4BD-4433-9831-985C8967BB25}"/>
              </a:ext>
            </a:extLst>
          </p:cNvPr>
          <p:cNvSpPr/>
          <p:nvPr/>
        </p:nvSpPr>
        <p:spPr>
          <a:xfrm>
            <a:off x="1667898" y="1802291"/>
            <a:ext cx="3384194" cy="471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Plane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802AF0C9-E3FA-4C99-B2DF-E996710131F9}"/>
              </a:ext>
            </a:extLst>
          </p:cNvPr>
          <p:cNvCxnSpPr>
            <a:stCxn id="36" idx="2"/>
            <a:endCxn id="5" idx="0"/>
          </p:cNvCxnSpPr>
          <p:nvPr/>
        </p:nvCxnSpPr>
        <p:spPr>
          <a:xfrm>
            <a:off x="3359995" y="2273461"/>
            <a:ext cx="0" cy="152407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3A99860-1F1B-4A6A-92E0-9DAB58F9B713}"/>
              </a:ext>
            </a:extLst>
          </p:cNvPr>
          <p:cNvSpPr txBox="1"/>
          <p:nvPr/>
        </p:nvSpPr>
        <p:spPr>
          <a:xfrm>
            <a:off x="3393047" y="3193153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Install rules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63985E1-F3AB-4F71-9A6E-7F8D940B8F99}"/>
              </a:ext>
            </a:extLst>
          </p:cNvPr>
          <p:cNvSpPr txBox="1"/>
          <p:nvPr/>
        </p:nvSpPr>
        <p:spPr>
          <a:xfrm>
            <a:off x="4353886" y="2410047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Headers and Metadata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E0C0820-FCD1-48F9-8ED7-B12E5844B201}"/>
              </a:ext>
            </a:extLst>
          </p:cNvPr>
          <p:cNvSpPr txBox="1"/>
          <p:nvPr/>
        </p:nvSpPr>
        <p:spPr>
          <a:xfrm>
            <a:off x="6113981" y="322487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Action ID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4A00079-987F-4B0B-BFF1-F0F24761EBEE}"/>
              </a:ext>
            </a:extLst>
          </p:cNvPr>
          <p:cNvSpPr txBox="1"/>
          <p:nvPr/>
        </p:nvSpPr>
        <p:spPr>
          <a:xfrm>
            <a:off x="6454625" y="455629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255E42C-264E-4A13-BBB4-CE1AB73F82EB}"/>
              </a:ext>
            </a:extLst>
          </p:cNvPr>
          <p:cNvSpPr/>
          <p:nvPr/>
        </p:nvSpPr>
        <p:spPr>
          <a:xfrm>
            <a:off x="8188610" y="2095664"/>
            <a:ext cx="620065" cy="35751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E151EC4-54C0-478E-BA49-78613485D76E}"/>
              </a:ext>
            </a:extLst>
          </p:cNvPr>
          <p:cNvSpPr/>
          <p:nvPr/>
        </p:nvSpPr>
        <p:spPr>
          <a:xfrm>
            <a:off x="8188610" y="4882033"/>
            <a:ext cx="620065" cy="7888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012C3D9-004C-4E53-BE9A-930DADE20EBE}"/>
              </a:ext>
            </a:extLst>
          </p:cNvPr>
          <p:cNvSpPr/>
          <p:nvPr/>
        </p:nvSpPr>
        <p:spPr>
          <a:xfrm>
            <a:off x="8188609" y="4494165"/>
            <a:ext cx="620065" cy="3878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5B9302A-9C83-4430-8E30-9D4BFBB4AA69}"/>
              </a:ext>
            </a:extLst>
          </p:cNvPr>
          <p:cNvSpPr/>
          <p:nvPr/>
        </p:nvSpPr>
        <p:spPr>
          <a:xfrm>
            <a:off x="8188608" y="4271124"/>
            <a:ext cx="620065" cy="2230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D841B797-6710-48F9-97A1-B910AEE464F1}"/>
              </a:ext>
            </a:extLst>
          </p:cNvPr>
          <p:cNvCxnSpPr>
            <a:stCxn id="20" idx="3"/>
          </p:cNvCxnSpPr>
          <p:nvPr/>
        </p:nvCxnSpPr>
        <p:spPr>
          <a:xfrm>
            <a:off x="7762589" y="3627513"/>
            <a:ext cx="392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6A41614-2804-4B2A-8FCB-625F9BFD5A6F}"/>
              </a:ext>
            </a:extLst>
          </p:cNvPr>
          <p:cNvSpPr txBox="1"/>
          <p:nvPr/>
        </p:nvSpPr>
        <p:spPr>
          <a:xfrm>
            <a:off x="66717" y="5623757"/>
            <a:ext cx="124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Incoming Packet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D00E05C-EBFD-47F4-B0C5-2FBAFB88A86B}"/>
              </a:ext>
            </a:extLst>
          </p:cNvPr>
          <p:cNvSpPr txBox="1"/>
          <p:nvPr/>
        </p:nvSpPr>
        <p:spPr>
          <a:xfrm>
            <a:off x="8020950" y="5627682"/>
            <a:ext cx="124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Outgoing Packet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93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B035A-585F-44DF-9841-DE964085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IPv4_LPM Table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392514-39BC-40C1-99D7-E16208CFA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186" y="1537408"/>
            <a:ext cx="4083404" cy="472603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</a:rPr>
              <a:t>Data Plane (P4) Program</a:t>
            </a:r>
          </a:p>
          <a:p>
            <a:pPr lvl="1"/>
            <a:r>
              <a:rPr lang="en-US" altLang="zh-TW" sz="2000" dirty="0"/>
              <a:t>Defines the format of the table</a:t>
            </a:r>
          </a:p>
          <a:p>
            <a:pPr lvl="2"/>
            <a:r>
              <a:rPr lang="en-US" altLang="zh-TW" sz="1100" dirty="0"/>
              <a:t>Key Fields</a:t>
            </a:r>
          </a:p>
          <a:p>
            <a:pPr lvl="2"/>
            <a:r>
              <a:rPr lang="en-US" altLang="zh-TW" sz="1100" dirty="0"/>
              <a:t>Actions</a:t>
            </a:r>
          </a:p>
          <a:p>
            <a:pPr lvl="2"/>
            <a:r>
              <a:rPr lang="en-US" altLang="zh-TW" sz="1100" dirty="0"/>
              <a:t>Action Data</a:t>
            </a:r>
          </a:p>
          <a:p>
            <a:pPr lvl="1"/>
            <a:r>
              <a:rPr lang="en-US" altLang="zh-TW" sz="2000" dirty="0"/>
              <a:t>Performs the lookup</a:t>
            </a:r>
          </a:p>
          <a:p>
            <a:pPr lvl="1"/>
            <a:r>
              <a:rPr lang="en-US" altLang="zh-TW" sz="2000" dirty="0"/>
              <a:t>Executes the chosen action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Control Plane (IP stack, Routing protocols)</a:t>
            </a:r>
          </a:p>
          <a:p>
            <a:pPr lvl="1"/>
            <a:r>
              <a:rPr lang="en-US" altLang="zh-TW" sz="2000" dirty="0"/>
              <a:t>Populates table entries with specific information</a:t>
            </a:r>
          </a:p>
          <a:p>
            <a:pPr lvl="2"/>
            <a:r>
              <a:rPr lang="en-US" altLang="zh-TW" sz="1100" dirty="0"/>
              <a:t>Based on the configuration</a:t>
            </a:r>
          </a:p>
          <a:p>
            <a:pPr lvl="2"/>
            <a:r>
              <a:rPr lang="en-US" altLang="zh-TW" sz="1100" dirty="0"/>
              <a:t>Based on automatic discovery</a:t>
            </a:r>
          </a:p>
          <a:p>
            <a:pPr lvl="2"/>
            <a:r>
              <a:rPr lang="en-US" altLang="zh-TW" sz="1100" dirty="0"/>
              <a:t>Based on protocol calculations</a:t>
            </a:r>
            <a:endParaRPr lang="zh-TW" altLang="en-US" sz="1100" dirty="0"/>
          </a:p>
        </p:txBody>
      </p:sp>
      <p:pic>
        <p:nvPicPr>
          <p:cNvPr id="4" name="Picture 18" descr="multi_router_RND_Gray_SM">
            <a:extLst>
              <a:ext uri="{FF2B5EF4-FFF2-40B4-BE49-F238E27FC236}">
                <a16:creationId xmlns:a16="http://schemas.microsoft.com/office/drawing/2014/main" id="{3341EC93-A214-44AF-94B3-BDB8D6884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083" y="2490024"/>
            <a:ext cx="926555" cy="453323"/>
          </a:xfrm>
          <a:prstGeom prst="rect">
            <a:avLst/>
          </a:prstGeom>
          <a:noFill/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CD1445AC-A3A7-4691-8DEB-1B0F1329A24B}"/>
              </a:ext>
            </a:extLst>
          </p:cNvPr>
          <p:cNvGrpSpPr/>
          <p:nvPr/>
        </p:nvGrpSpPr>
        <p:grpSpPr>
          <a:xfrm>
            <a:off x="627042" y="2534198"/>
            <a:ext cx="781841" cy="364974"/>
            <a:chOff x="615269" y="2609720"/>
            <a:chExt cx="539446" cy="249203"/>
          </a:xfrm>
        </p:grpSpPr>
        <p:sp>
          <p:nvSpPr>
            <p:cNvPr id="6" name="立方體 5">
              <a:extLst>
                <a:ext uri="{FF2B5EF4-FFF2-40B4-BE49-F238E27FC236}">
                  <a16:creationId xmlns:a16="http://schemas.microsoft.com/office/drawing/2014/main" id="{D781ED40-7B66-49F2-82E6-2397DA0D78AF}"/>
                </a:ext>
              </a:extLst>
            </p:cNvPr>
            <p:cNvSpPr/>
            <p:nvPr/>
          </p:nvSpPr>
          <p:spPr>
            <a:xfrm>
              <a:off x="615269" y="2609720"/>
              <a:ext cx="539446" cy="249203"/>
            </a:xfrm>
            <a:prstGeom prst="cube">
              <a:avLst>
                <a:gd name="adj" fmla="val 650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894AF3-D01D-487B-8C64-21886D7706E2}"/>
                </a:ext>
              </a:extLst>
            </p:cNvPr>
            <p:cNvSpPr/>
            <p:nvPr/>
          </p:nvSpPr>
          <p:spPr>
            <a:xfrm>
              <a:off x="630908" y="2796562"/>
              <a:ext cx="249597" cy="41550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02F428B0-0986-4081-A8AC-43BA19317095}"/>
              </a:ext>
            </a:extLst>
          </p:cNvPr>
          <p:cNvGrpSpPr/>
          <p:nvPr/>
        </p:nvGrpSpPr>
        <p:grpSpPr>
          <a:xfrm>
            <a:off x="3297838" y="2534198"/>
            <a:ext cx="781841" cy="364974"/>
            <a:chOff x="615269" y="2609720"/>
            <a:chExt cx="539446" cy="249203"/>
          </a:xfrm>
        </p:grpSpPr>
        <p:sp>
          <p:nvSpPr>
            <p:cNvPr id="10" name="立方體 9">
              <a:extLst>
                <a:ext uri="{FF2B5EF4-FFF2-40B4-BE49-F238E27FC236}">
                  <a16:creationId xmlns:a16="http://schemas.microsoft.com/office/drawing/2014/main" id="{5BA3B539-9B33-4A37-825D-C7DB3054219B}"/>
                </a:ext>
              </a:extLst>
            </p:cNvPr>
            <p:cNvSpPr/>
            <p:nvPr/>
          </p:nvSpPr>
          <p:spPr>
            <a:xfrm>
              <a:off x="615269" y="2609720"/>
              <a:ext cx="539446" cy="249203"/>
            </a:xfrm>
            <a:prstGeom prst="cube">
              <a:avLst>
                <a:gd name="adj" fmla="val 650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0E14AFA-8765-494C-BC21-DC83D9FB7033}"/>
                </a:ext>
              </a:extLst>
            </p:cNvPr>
            <p:cNvSpPr/>
            <p:nvPr/>
          </p:nvSpPr>
          <p:spPr>
            <a:xfrm>
              <a:off x="630908" y="2796562"/>
              <a:ext cx="249597" cy="41550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08B99C0-1AB9-4293-A904-8D37A224068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5714" y="2716686"/>
            <a:ext cx="5243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2137861-DB64-4C6E-9B7B-66196B412F24}"/>
              </a:ext>
            </a:extLst>
          </p:cNvPr>
          <p:cNvCxnSpPr>
            <a:stCxn id="4" idx="3"/>
          </p:cNvCxnSpPr>
          <p:nvPr/>
        </p:nvCxnSpPr>
        <p:spPr>
          <a:xfrm flipV="1">
            <a:off x="2816638" y="2716685"/>
            <a:ext cx="53485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32F623E-CB08-4680-B0E5-C72A431E2B21}"/>
              </a:ext>
            </a:extLst>
          </p:cNvPr>
          <p:cNvSpPr txBox="1"/>
          <p:nvPr/>
        </p:nvSpPr>
        <p:spPr>
          <a:xfrm>
            <a:off x="649708" y="217792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10.0.1.1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BEA68DA-E473-4650-9A4F-51CB8ADEFADC}"/>
              </a:ext>
            </a:extLst>
          </p:cNvPr>
          <p:cNvSpPr txBox="1"/>
          <p:nvPr/>
        </p:nvSpPr>
        <p:spPr>
          <a:xfrm>
            <a:off x="3351492" y="217792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10.0.1.2</a:t>
            </a:r>
            <a:endParaRPr lang="zh-TW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C14339B6-8A0B-4543-9D52-B3319FF5D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54534"/>
              </p:ext>
            </p:extLst>
          </p:nvPr>
        </p:nvGraphicFramePr>
        <p:xfrm>
          <a:off x="141281" y="3587973"/>
          <a:ext cx="458287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828">
                  <a:extLst>
                    <a:ext uri="{9D8B030D-6E8A-4147-A177-3AD203B41FA5}">
                      <a16:colId xmlns:a16="http://schemas.microsoft.com/office/drawing/2014/main" val="135275807"/>
                    </a:ext>
                  </a:extLst>
                </a:gridCol>
                <a:gridCol w="1432430">
                  <a:extLst>
                    <a:ext uri="{9D8B030D-6E8A-4147-A177-3AD203B41FA5}">
                      <a16:colId xmlns:a16="http://schemas.microsoft.com/office/drawing/2014/main" val="2321499547"/>
                    </a:ext>
                  </a:extLst>
                </a:gridCol>
                <a:gridCol w="1894620">
                  <a:extLst>
                    <a:ext uri="{9D8B030D-6E8A-4147-A177-3AD203B41FA5}">
                      <a16:colId xmlns:a16="http://schemas.microsoft.com/office/drawing/2014/main" val="911996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Action Data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6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10.0.1.1/32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Ipv4_forward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dstAddr</a:t>
                      </a:r>
                      <a:r>
                        <a:rPr lang="en-US" altLang="zh-TW" dirty="0"/>
                        <a:t>=</a:t>
                      </a: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00:00:00:00:01:01 port=1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5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10.0.1.2/32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Drop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6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NoAction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85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6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AB41E-5D54-407D-B042-22A6A527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IPv4_LPM Table in P4 Code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96E188-E149-416C-B9FC-4BA854198DC2}"/>
              </a:ext>
            </a:extLst>
          </p:cNvPr>
          <p:cNvSpPr/>
          <p:nvPr/>
        </p:nvSpPr>
        <p:spPr>
          <a:xfrm>
            <a:off x="543538" y="1920988"/>
            <a:ext cx="3800843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0744B9"/>
                </a:solidFill>
                <a:latin typeface="Consolas" panose="020B0609020204030204" pitchFamily="49" charset="0"/>
              </a:rPr>
              <a:t>table </a:t>
            </a:r>
            <a:r>
              <a:rPr lang="en-US" altLang="zh-TW">
                <a:solidFill>
                  <a:srgbClr val="000000"/>
                </a:solidFill>
                <a:latin typeface="Consolas" panose="020B0609020204030204" pitchFamily="49" charset="0"/>
              </a:rPr>
              <a:t>ipv4_lpm {</a:t>
            </a:r>
          </a:p>
          <a:p>
            <a:r>
              <a:rPr lang="en-US" altLang="zh-TW">
                <a:solidFill>
                  <a:srgbClr val="0744B9"/>
                </a:solidFill>
                <a:latin typeface="Consolas" panose="020B0609020204030204" pitchFamily="49" charset="0"/>
              </a:rPr>
              <a:t>key </a:t>
            </a:r>
            <a:r>
              <a:rPr lang="en-US" altLang="zh-TW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</a:p>
          <a:p>
            <a:r>
              <a:rPr lang="en-US" altLang="zh-TW">
                <a:solidFill>
                  <a:srgbClr val="000000"/>
                </a:solidFill>
                <a:latin typeface="Consolas" panose="020B0609020204030204" pitchFamily="49" charset="0"/>
              </a:rPr>
              <a:t>hdr.ipv4.dstAddr: lpm;</a:t>
            </a:r>
          </a:p>
          <a:p>
            <a:r>
              <a:rPr lang="en-US" altLang="zh-TW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>
                <a:solidFill>
                  <a:srgbClr val="0744B9"/>
                </a:solidFill>
                <a:latin typeface="Consolas" panose="020B0609020204030204" pitchFamily="49" charset="0"/>
              </a:rPr>
              <a:t>actions </a:t>
            </a:r>
            <a:r>
              <a:rPr lang="en-US" altLang="zh-TW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</a:p>
          <a:p>
            <a:r>
              <a:rPr lang="en-US" altLang="zh-TW">
                <a:solidFill>
                  <a:srgbClr val="000000"/>
                </a:solidFill>
                <a:latin typeface="Consolas" panose="020B0609020204030204" pitchFamily="49" charset="0"/>
              </a:rPr>
              <a:t>ipv4_forward;</a:t>
            </a:r>
          </a:p>
          <a:p>
            <a:r>
              <a:rPr lang="en-US" altLang="zh-TW">
                <a:solidFill>
                  <a:srgbClr val="000000"/>
                </a:solidFill>
                <a:latin typeface="Consolas" panose="020B0609020204030204" pitchFamily="49" charset="0"/>
              </a:rPr>
              <a:t>drop;</a:t>
            </a:r>
          </a:p>
          <a:p>
            <a:r>
              <a:rPr lang="en-US" altLang="zh-TW">
                <a:solidFill>
                  <a:srgbClr val="000000"/>
                </a:solidFill>
                <a:latin typeface="Consolas" panose="020B0609020204030204" pitchFamily="49" charset="0"/>
              </a:rPr>
              <a:t>NoAction;</a:t>
            </a:r>
          </a:p>
          <a:p>
            <a:r>
              <a:rPr lang="en-US" altLang="zh-TW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>
                <a:solidFill>
                  <a:srgbClr val="0744B9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>
                <a:solidFill>
                  <a:srgbClr val="000000"/>
                </a:solidFill>
                <a:latin typeface="Consolas" panose="020B0609020204030204" pitchFamily="49" charset="0"/>
              </a:rPr>
              <a:t>= 1024;</a:t>
            </a:r>
          </a:p>
          <a:p>
            <a:r>
              <a:rPr lang="en-US" altLang="zh-TW">
                <a:solidFill>
                  <a:srgbClr val="0744B9"/>
                </a:solidFill>
                <a:latin typeface="Consolas" panose="020B0609020204030204" pitchFamily="49" charset="0"/>
              </a:rPr>
              <a:t>default_action </a:t>
            </a:r>
            <a:r>
              <a:rPr lang="en-US" altLang="zh-TW">
                <a:solidFill>
                  <a:srgbClr val="000000"/>
                </a:solidFill>
                <a:latin typeface="Consolas" panose="020B0609020204030204" pitchFamily="49" charset="0"/>
              </a:rPr>
              <a:t>= NoAction();</a:t>
            </a:r>
          </a:p>
          <a:p>
            <a:r>
              <a:rPr lang="en-US" altLang="zh-TW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63FE62-9D7C-4E18-852E-F4ADFEB24E51}"/>
              </a:ext>
            </a:extLst>
          </p:cNvPr>
          <p:cNvSpPr/>
          <p:nvPr/>
        </p:nvSpPr>
        <p:spPr>
          <a:xfrm>
            <a:off x="5184217" y="2602855"/>
            <a:ext cx="2286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10000"/>
                </a:solidFill>
                <a:latin typeface="Consolas" panose="020B0609020204030204" pitchFamily="49" charset="0"/>
              </a:rPr>
              <a:t>/* core.p4 */</a:t>
            </a:r>
          </a:p>
          <a:p>
            <a:r>
              <a:rPr lang="en-US" altLang="zh-TW" dirty="0" err="1">
                <a:solidFill>
                  <a:srgbClr val="0744B9"/>
                </a:solidFill>
                <a:latin typeface="Consolas" panose="020B0609020204030204" pitchFamily="49" charset="0"/>
              </a:rPr>
              <a:t>match_kind</a:t>
            </a:r>
            <a:r>
              <a:rPr lang="en-US" altLang="zh-TW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exact,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ternary,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lpm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38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C6B9F-4E00-489E-8FA6-78C5A9B7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Defining Actions for L3 forwarding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B757F-75AE-43C4-B5DE-69FC0113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2137852"/>
            <a:ext cx="4114800" cy="4526280"/>
          </a:xfrm>
        </p:spPr>
        <p:txBody>
          <a:bodyPr/>
          <a:lstStyle/>
          <a:p>
            <a:r>
              <a:rPr lang="en-US" altLang="zh-TW" sz="2000" dirty="0"/>
              <a:t>Actions can have two different types of parameters</a:t>
            </a:r>
          </a:p>
          <a:p>
            <a:pPr lvl="1"/>
            <a:r>
              <a:rPr lang="en-US" altLang="zh-TW" sz="1600" dirty="0"/>
              <a:t>Directional (from the Data Plane)</a:t>
            </a:r>
          </a:p>
          <a:p>
            <a:pPr lvl="1"/>
            <a:r>
              <a:rPr lang="en-US" altLang="zh-TW" sz="1600" dirty="0"/>
              <a:t>Directionless (from the Control Plane)</a:t>
            </a:r>
          </a:p>
          <a:p>
            <a:r>
              <a:rPr lang="en-US" altLang="zh-TW" sz="2000" dirty="0"/>
              <a:t>Actions that are called directly:</a:t>
            </a:r>
          </a:p>
          <a:p>
            <a:pPr lvl="1"/>
            <a:r>
              <a:rPr lang="en-US" altLang="zh-TW" sz="1600" dirty="0"/>
              <a:t>Only use directional parameters</a:t>
            </a:r>
          </a:p>
          <a:p>
            <a:r>
              <a:rPr lang="en-US" altLang="zh-TW" sz="2000" dirty="0"/>
              <a:t>Actions used in tables:</a:t>
            </a:r>
          </a:p>
          <a:p>
            <a:pPr lvl="1"/>
            <a:r>
              <a:rPr lang="en-US" altLang="zh-TW" sz="1600" dirty="0"/>
              <a:t>Typically use directionless parameters</a:t>
            </a:r>
          </a:p>
          <a:p>
            <a:pPr lvl="1"/>
            <a:r>
              <a:rPr lang="en-US" altLang="zh-TW" sz="1600" dirty="0"/>
              <a:t>May sometimes use directional parameters too</a:t>
            </a:r>
            <a:endParaRPr lang="zh-TW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79D8FD-DC96-4010-8125-4CC83B8E661A}"/>
              </a:ext>
            </a:extLst>
          </p:cNvPr>
          <p:cNvSpPr/>
          <p:nvPr/>
        </p:nvSpPr>
        <p:spPr>
          <a:xfrm>
            <a:off x="304146" y="1966939"/>
            <a:ext cx="396567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10000"/>
                </a:solidFill>
                <a:latin typeface="Consolas" panose="020B0609020204030204" pitchFamily="49" charset="0"/>
              </a:rPr>
              <a:t>/* core.p4 */</a:t>
            </a:r>
          </a:p>
          <a:p>
            <a:r>
              <a:rPr lang="en-US" altLang="zh-TW" dirty="0">
                <a:solidFill>
                  <a:srgbClr val="0744B9"/>
                </a:solidFill>
                <a:latin typeface="Consolas" panose="020B0609020204030204" pitchFamily="49" charset="0"/>
              </a:rPr>
              <a:t>action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NoAction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C10000"/>
                </a:solidFill>
                <a:latin typeface="Consolas" panose="020B0609020204030204" pitchFamily="49" charset="0"/>
              </a:rPr>
              <a:t>/* basic.p4 */</a:t>
            </a:r>
          </a:p>
          <a:p>
            <a:r>
              <a:rPr lang="en-US" altLang="zh-TW" dirty="0">
                <a:solidFill>
                  <a:srgbClr val="0744B9"/>
                </a:solidFill>
                <a:latin typeface="Consolas" panose="020B0609020204030204" pitchFamily="49" charset="0"/>
              </a:rPr>
              <a:t>action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drop() {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mark_to_drop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C10000"/>
                </a:solidFill>
                <a:latin typeface="Consolas" panose="020B0609020204030204" pitchFamily="49" charset="0"/>
              </a:rPr>
              <a:t>/* basic.p4 */</a:t>
            </a:r>
          </a:p>
          <a:p>
            <a:r>
              <a:rPr lang="en-US" altLang="zh-TW" dirty="0">
                <a:solidFill>
                  <a:srgbClr val="0744B9"/>
                </a:solidFill>
                <a:latin typeface="Consolas" panose="020B0609020204030204" pitchFamily="49" charset="0"/>
              </a:rPr>
              <a:t>action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ipv4_forward(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macAddr_t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dstAddr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bit&lt;9&gt; port)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5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85449-0CD9-4309-8FD6-5EF74326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Applying Tables in Controls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C60452-607A-47E4-A7CB-D524E7954B07}"/>
              </a:ext>
            </a:extLst>
          </p:cNvPr>
          <p:cNvSpPr/>
          <p:nvPr/>
        </p:nvSpPr>
        <p:spPr>
          <a:xfrm>
            <a:off x="457200" y="2063906"/>
            <a:ext cx="8229599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744B9"/>
                </a:solidFill>
                <a:latin typeface="Consolas" panose="020B0609020204030204" pitchFamily="49" charset="0"/>
              </a:rPr>
              <a:t>control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MyIngress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headers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hdr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0744B9"/>
                </a:solidFill>
                <a:latin typeface="Consolas" panose="020B0609020204030204" pitchFamily="49" charset="0"/>
              </a:rPr>
              <a:t>		   </a:t>
            </a:r>
            <a:r>
              <a:rPr lang="en-US" altLang="zh-TW" dirty="0" err="1">
                <a:solidFill>
                  <a:srgbClr val="0744B9"/>
                </a:solidFill>
                <a:latin typeface="Consolas" panose="020B0609020204030204" pitchFamily="49" charset="0"/>
              </a:rPr>
              <a:t>inout</a:t>
            </a:r>
            <a:r>
              <a:rPr lang="en-US" altLang="zh-TW" dirty="0">
                <a:solidFill>
                  <a:srgbClr val="0744B9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metadata meta,</a:t>
            </a:r>
          </a:p>
          <a:p>
            <a:r>
              <a:rPr lang="sv-SE" altLang="zh-TW" dirty="0">
                <a:solidFill>
                  <a:srgbClr val="0744B9"/>
                </a:solidFill>
                <a:latin typeface="Consolas" panose="020B0609020204030204" pitchFamily="49" charset="0"/>
              </a:rPr>
              <a:t>		   inout </a:t>
            </a:r>
            <a:r>
              <a:rPr lang="sv-SE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standard_metadata_t standard_metadata) {</a:t>
            </a:r>
          </a:p>
          <a:p>
            <a:r>
              <a:rPr lang="en-US" altLang="zh-TW" dirty="0">
                <a:solidFill>
                  <a:srgbClr val="0744B9"/>
                </a:solidFill>
                <a:latin typeface="Consolas" panose="020B0609020204030204" pitchFamily="49" charset="0"/>
              </a:rPr>
              <a:t>	table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ipv4_lpm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	...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TW" dirty="0">
                <a:solidFill>
                  <a:srgbClr val="0744B9"/>
                </a:solidFill>
                <a:latin typeface="Consolas" panose="020B0609020204030204" pitchFamily="49" charset="0"/>
              </a:rPr>
              <a:t>	apply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	...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	ipv4_lpm.apply();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	...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56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914A4-E4C6-4EAA-814F-C5C8D0DB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P4</a:t>
            </a:r>
            <a:r>
              <a:rPr lang="en-US" altLang="zh-TW" sz="2800" dirty="0"/>
              <a:t>16</a:t>
            </a:r>
            <a:r>
              <a:rPr lang="en-US" altLang="zh-TW" dirty="0"/>
              <a:t> </a:t>
            </a:r>
            <a:r>
              <a:rPr lang="en-US" altLang="zh-TW" dirty="0" err="1"/>
              <a:t>Deparsing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ADBDBA-CD4B-4C54-B1F1-4918DFED9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107" y="2016193"/>
            <a:ext cx="3949973" cy="4526280"/>
          </a:xfrm>
        </p:spPr>
        <p:txBody>
          <a:bodyPr/>
          <a:lstStyle/>
          <a:p>
            <a:r>
              <a:rPr lang="en-US" altLang="zh-TW" sz="2000" dirty="0"/>
              <a:t>Assembles the headers back into a well-formed packet</a:t>
            </a:r>
          </a:p>
          <a:p>
            <a:r>
              <a:rPr lang="en-US" altLang="zh-TW" sz="2000" dirty="0"/>
              <a:t>Expressed as a control function</a:t>
            </a:r>
          </a:p>
          <a:p>
            <a:pPr lvl="1"/>
            <a:r>
              <a:rPr lang="en-US" altLang="zh-TW" sz="1800" dirty="0"/>
              <a:t>No need for another construct!</a:t>
            </a:r>
          </a:p>
          <a:p>
            <a:r>
              <a:rPr lang="en-US" altLang="zh-TW" sz="2000" dirty="0" err="1"/>
              <a:t>packet_out</a:t>
            </a:r>
            <a:r>
              <a:rPr lang="en-US" altLang="zh-TW" sz="2000" dirty="0"/>
              <a:t> extern is defined in core.p4: emit(</a:t>
            </a:r>
            <a:r>
              <a:rPr lang="en-US" altLang="zh-TW" sz="2000" dirty="0" err="1"/>
              <a:t>hdr</a:t>
            </a:r>
            <a:r>
              <a:rPr lang="en-US" altLang="zh-TW" sz="2000" dirty="0"/>
              <a:t>): serializes header if it is valid</a:t>
            </a:r>
          </a:p>
          <a:p>
            <a:r>
              <a:rPr lang="en-US" altLang="zh-TW" sz="2000" dirty="0"/>
              <a:t>Advantages:</a:t>
            </a:r>
          </a:p>
          <a:p>
            <a:pPr lvl="1"/>
            <a:r>
              <a:rPr lang="en-US" altLang="zh-TW" sz="1800" dirty="0"/>
              <a:t>Makes </a:t>
            </a:r>
            <a:r>
              <a:rPr lang="en-US" altLang="zh-TW" sz="1800" dirty="0" err="1"/>
              <a:t>deparsing</a:t>
            </a:r>
            <a:r>
              <a:rPr lang="en-US" altLang="zh-TW" sz="1800" dirty="0"/>
              <a:t> explicit...</a:t>
            </a:r>
          </a:p>
          <a:p>
            <a:pPr marL="0" indent="0">
              <a:buNone/>
            </a:pPr>
            <a:r>
              <a:rPr lang="en-US" altLang="zh-TW" sz="2000" dirty="0"/>
              <a:t>             </a:t>
            </a:r>
            <a:r>
              <a:rPr lang="en-US" altLang="zh-TW" sz="1800" dirty="0"/>
              <a:t>but decouples from parsing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669BB3-A55E-498A-BBC3-AC4781C84DBC}"/>
              </a:ext>
            </a:extLst>
          </p:cNvPr>
          <p:cNvSpPr/>
          <p:nvPr/>
        </p:nvSpPr>
        <p:spPr>
          <a:xfrm>
            <a:off x="88301" y="2220885"/>
            <a:ext cx="4856523" cy="33855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10000"/>
                </a:solidFill>
                <a:latin typeface="Consolas" panose="020B0609020204030204" pitchFamily="49" charset="0"/>
              </a:rPr>
              <a:t>/* From core.p4 */</a:t>
            </a:r>
          </a:p>
          <a:p>
            <a:r>
              <a:rPr lang="en-US" altLang="zh-TW" sz="1600" dirty="0">
                <a:solidFill>
                  <a:srgbClr val="0744B9"/>
                </a:solidFill>
                <a:latin typeface="Consolas" panose="020B0609020204030204" pitchFamily="49" charset="0"/>
              </a:rPr>
              <a:t>extern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packet_out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	void emit&lt;T&gt;(</a:t>
            </a:r>
            <a:r>
              <a:rPr lang="de-DE" altLang="zh-TW" sz="1600" dirty="0">
                <a:solidFill>
                  <a:srgbClr val="0744B9"/>
                </a:solidFill>
                <a:latin typeface="Consolas" panose="020B0609020204030204" pitchFamily="49" charset="0"/>
              </a:rPr>
              <a:t>in </a:t>
            </a:r>
            <a:r>
              <a:rPr lang="de-DE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T hdr);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C10000"/>
                </a:solidFill>
                <a:latin typeface="Consolas" panose="020B0609020204030204" pitchFamily="49" charset="0"/>
              </a:rPr>
              <a:t>/* User Program */</a:t>
            </a:r>
          </a:p>
          <a:p>
            <a:r>
              <a:rPr lang="en-US" altLang="zh-TW" sz="1600" dirty="0">
                <a:solidFill>
                  <a:srgbClr val="0744B9"/>
                </a:solidFill>
                <a:latin typeface="Consolas" panose="020B0609020204030204" pitchFamily="49" charset="0"/>
              </a:rPr>
              <a:t>control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DeparserImpl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packet_out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packet,</a:t>
            </a:r>
          </a:p>
          <a:p>
            <a:r>
              <a:rPr lang="en-US" altLang="zh-TW" sz="1600" dirty="0">
                <a:solidFill>
                  <a:srgbClr val="0744B9"/>
                </a:solidFill>
                <a:latin typeface="Consolas" panose="020B0609020204030204" pitchFamily="49" charset="0"/>
              </a:rPr>
              <a:t>	in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headers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600" dirty="0">
                <a:solidFill>
                  <a:srgbClr val="0744B9"/>
                </a:solidFill>
                <a:latin typeface="Consolas" panose="020B0609020204030204" pitchFamily="49" charset="0"/>
              </a:rPr>
              <a:t>	apply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		...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packet.emit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hdr.ethernet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		...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3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B558F-42BF-4153-B30A-7F864B6D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1572D-D7D0-44CC-AF6E-30B02455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limitation of SDN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Why P4?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Packet processing in P4 architecture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Basic P4 programming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Table matching and action in P4</a:t>
            </a:r>
          </a:p>
          <a:p>
            <a:r>
              <a:rPr lang="en-US" altLang="zh-TW" dirty="0"/>
              <a:t>P4 + SDN: a more complete future network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05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Slicing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2848747" cy="4568171"/>
          </a:xfrm>
        </p:spPr>
        <p:txBody>
          <a:bodyPr/>
          <a:lstStyle/>
          <a:p>
            <a:r>
              <a:rPr lang="en-US" altLang="zh-TW" dirty="0"/>
              <a:t>To support multiple applications</a:t>
            </a:r>
          </a:p>
          <a:p>
            <a:r>
              <a:rPr lang="en-US" altLang="zh-TW" dirty="0"/>
              <a:t>Virtualization layer to support the slicing</a:t>
            </a:r>
            <a:endParaRPr lang="zh-TW" altLang="en-US" dirty="0"/>
          </a:p>
        </p:txBody>
      </p:sp>
      <p:grpSp>
        <p:nvGrpSpPr>
          <p:cNvPr id="221" name="群組 220"/>
          <p:cNvGrpSpPr/>
          <p:nvPr/>
        </p:nvGrpSpPr>
        <p:grpSpPr>
          <a:xfrm>
            <a:off x="3025832" y="4898681"/>
            <a:ext cx="5918662" cy="1891892"/>
            <a:chOff x="2942705" y="4790616"/>
            <a:chExt cx="5918662" cy="1891892"/>
          </a:xfrm>
        </p:grpSpPr>
        <p:sp>
          <p:nvSpPr>
            <p:cNvPr id="220" name="平行四邊形 219"/>
            <p:cNvSpPr/>
            <p:nvPr/>
          </p:nvSpPr>
          <p:spPr>
            <a:xfrm>
              <a:off x="2942705" y="4790616"/>
              <a:ext cx="5918662" cy="1891892"/>
            </a:xfrm>
            <a:prstGeom prst="parallelogram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6" name="群組 397"/>
            <p:cNvGrpSpPr/>
            <p:nvPr/>
          </p:nvGrpSpPr>
          <p:grpSpPr>
            <a:xfrm>
              <a:off x="5448445" y="5461474"/>
              <a:ext cx="488394" cy="390120"/>
              <a:chOff x="5247292" y="888103"/>
              <a:chExt cx="525909" cy="510680"/>
            </a:xfrm>
          </p:grpSpPr>
          <p:pic>
            <p:nvPicPr>
              <p:cNvPr id="218" name="Picture 18" descr="multi_router_RND_Gray_S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219" name="Picture 1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7" name="群組 397"/>
            <p:cNvGrpSpPr/>
            <p:nvPr/>
          </p:nvGrpSpPr>
          <p:grpSpPr>
            <a:xfrm>
              <a:off x="6503111" y="5799509"/>
              <a:ext cx="488394" cy="390120"/>
              <a:chOff x="5247292" y="888103"/>
              <a:chExt cx="525909" cy="510680"/>
            </a:xfrm>
          </p:grpSpPr>
          <p:pic>
            <p:nvPicPr>
              <p:cNvPr id="216" name="Picture 18" descr="multi_router_RND_Gray_S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217" name="Picture 1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8" name="群組 397"/>
            <p:cNvGrpSpPr/>
            <p:nvPr/>
          </p:nvGrpSpPr>
          <p:grpSpPr>
            <a:xfrm>
              <a:off x="7540849" y="5607960"/>
              <a:ext cx="488394" cy="390120"/>
              <a:chOff x="5247292" y="888103"/>
              <a:chExt cx="525909" cy="510680"/>
            </a:xfrm>
          </p:grpSpPr>
          <p:pic>
            <p:nvPicPr>
              <p:cNvPr id="214" name="Picture 18" descr="multi_router_RND_Gray_S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215" name="Picture 1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9" name="群組 397"/>
            <p:cNvGrpSpPr/>
            <p:nvPr/>
          </p:nvGrpSpPr>
          <p:grpSpPr>
            <a:xfrm>
              <a:off x="6905503" y="5130308"/>
              <a:ext cx="488394" cy="390120"/>
              <a:chOff x="5247292" y="888103"/>
              <a:chExt cx="525909" cy="510680"/>
            </a:xfrm>
          </p:grpSpPr>
          <p:pic>
            <p:nvPicPr>
              <p:cNvPr id="212" name="Picture 18" descr="multi_router_RND_Gray_S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213" name="Picture 1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0" name="群組 397"/>
            <p:cNvGrpSpPr/>
            <p:nvPr/>
          </p:nvGrpSpPr>
          <p:grpSpPr>
            <a:xfrm>
              <a:off x="6076403" y="5139074"/>
              <a:ext cx="488394" cy="390120"/>
              <a:chOff x="5247292" y="888103"/>
              <a:chExt cx="525909" cy="510680"/>
            </a:xfrm>
          </p:grpSpPr>
          <p:pic>
            <p:nvPicPr>
              <p:cNvPr id="210" name="Picture 18" descr="multi_router_RND_Gray_S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211" name="Picture 1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1" name="群組 160"/>
            <p:cNvGrpSpPr/>
            <p:nvPr/>
          </p:nvGrpSpPr>
          <p:grpSpPr>
            <a:xfrm>
              <a:off x="6104205" y="4825566"/>
              <a:ext cx="539446" cy="249203"/>
              <a:chOff x="4113718" y="3829327"/>
              <a:chExt cx="574431" cy="274210"/>
            </a:xfrm>
          </p:grpSpPr>
          <p:sp>
            <p:nvSpPr>
              <p:cNvPr id="208" name="立方體 207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2" name="群組 161"/>
            <p:cNvGrpSpPr/>
            <p:nvPr/>
          </p:nvGrpSpPr>
          <p:grpSpPr>
            <a:xfrm>
              <a:off x="7527290" y="4917322"/>
              <a:ext cx="539446" cy="249203"/>
              <a:chOff x="4113718" y="3829327"/>
              <a:chExt cx="574431" cy="274210"/>
            </a:xfrm>
          </p:grpSpPr>
          <p:sp>
            <p:nvSpPr>
              <p:cNvPr id="206" name="立方體 205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3" name="群組 162"/>
            <p:cNvGrpSpPr/>
            <p:nvPr/>
          </p:nvGrpSpPr>
          <p:grpSpPr>
            <a:xfrm>
              <a:off x="8147354" y="5336872"/>
              <a:ext cx="539446" cy="249203"/>
              <a:chOff x="4113718" y="3829327"/>
              <a:chExt cx="574431" cy="274210"/>
            </a:xfrm>
          </p:grpSpPr>
          <p:sp>
            <p:nvSpPr>
              <p:cNvPr id="204" name="立方體 203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>
              <a:off x="7169325" y="6101892"/>
              <a:ext cx="539446" cy="249203"/>
              <a:chOff x="4113718" y="3829327"/>
              <a:chExt cx="574431" cy="274210"/>
            </a:xfrm>
          </p:grpSpPr>
          <p:sp>
            <p:nvSpPr>
              <p:cNvPr id="202" name="立方體 201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5" name="群組 164"/>
            <p:cNvGrpSpPr/>
            <p:nvPr/>
          </p:nvGrpSpPr>
          <p:grpSpPr>
            <a:xfrm>
              <a:off x="5936757" y="6433305"/>
              <a:ext cx="539446" cy="249203"/>
              <a:chOff x="4113718" y="3829327"/>
              <a:chExt cx="574431" cy="274210"/>
            </a:xfrm>
          </p:grpSpPr>
          <p:sp>
            <p:nvSpPr>
              <p:cNvPr id="200" name="立方體 199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6" name="群組 165"/>
            <p:cNvGrpSpPr/>
            <p:nvPr/>
          </p:nvGrpSpPr>
          <p:grpSpPr>
            <a:xfrm>
              <a:off x="5018462" y="6060306"/>
              <a:ext cx="539446" cy="249203"/>
              <a:chOff x="4113718" y="3829327"/>
              <a:chExt cx="574431" cy="274210"/>
            </a:xfrm>
          </p:grpSpPr>
          <p:sp>
            <p:nvSpPr>
              <p:cNvPr id="198" name="立方體 197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7" name="群組 166"/>
            <p:cNvGrpSpPr/>
            <p:nvPr/>
          </p:nvGrpSpPr>
          <p:grpSpPr>
            <a:xfrm>
              <a:off x="4365567" y="4790617"/>
              <a:ext cx="222738" cy="294039"/>
              <a:chOff x="2426677" y="3945391"/>
              <a:chExt cx="222738" cy="294039"/>
            </a:xfrm>
          </p:grpSpPr>
          <p:sp>
            <p:nvSpPr>
              <p:cNvPr id="196" name="等腰三角形 195"/>
              <p:cNvSpPr/>
              <p:nvPr/>
            </p:nvSpPr>
            <p:spPr>
              <a:xfrm>
                <a:off x="2426677" y="3945391"/>
                <a:ext cx="222738" cy="294039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7" name="等腰三角形 196"/>
              <p:cNvSpPr/>
              <p:nvPr/>
            </p:nvSpPr>
            <p:spPr>
              <a:xfrm>
                <a:off x="2485292" y="4032395"/>
                <a:ext cx="105508" cy="12002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8" name="群組 167"/>
            <p:cNvGrpSpPr/>
            <p:nvPr/>
          </p:nvGrpSpPr>
          <p:grpSpPr>
            <a:xfrm>
              <a:off x="4178747" y="5166525"/>
              <a:ext cx="222738" cy="294039"/>
              <a:chOff x="2426677" y="3945391"/>
              <a:chExt cx="222738" cy="294039"/>
            </a:xfrm>
          </p:grpSpPr>
          <p:sp>
            <p:nvSpPr>
              <p:cNvPr id="194" name="等腰三角形 193"/>
              <p:cNvSpPr/>
              <p:nvPr/>
            </p:nvSpPr>
            <p:spPr>
              <a:xfrm>
                <a:off x="2426677" y="3945391"/>
                <a:ext cx="222738" cy="294039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等腰三角形 194"/>
              <p:cNvSpPr/>
              <p:nvPr/>
            </p:nvSpPr>
            <p:spPr>
              <a:xfrm>
                <a:off x="2485292" y="4032395"/>
                <a:ext cx="105508" cy="12002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9" name="群組 168"/>
            <p:cNvGrpSpPr/>
            <p:nvPr/>
          </p:nvGrpSpPr>
          <p:grpSpPr>
            <a:xfrm>
              <a:off x="4219420" y="5511626"/>
              <a:ext cx="222738" cy="294039"/>
              <a:chOff x="2426677" y="3945391"/>
              <a:chExt cx="222738" cy="294039"/>
            </a:xfrm>
          </p:grpSpPr>
          <p:sp>
            <p:nvSpPr>
              <p:cNvPr id="192" name="等腰三角形 191"/>
              <p:cNvSpPr/>
              <p:nvPr/>
            </p:nvSpPr>
            <p:spPr>
              <a:xfrm>
                <a:off x="2426677" y="3945391"/>
                <a:ext cx="222738" cy="29403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等腰三角形 192"/>
              <p:cNvSpPr/>
              <p:nvPr/>
            </p:nvSpPr>
            <p:spPr>
              <a:xfrm>
                <a:off x="2485292" y="4032395"/>
                <a:ext cx="105508" cy="12002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0" name="群組 169"/>
            <p:cNvGrpSpPr/>
            <p:nvPr/>
          </p:nvGrpSpPr>
          <p:grpSpPr>
            <a:xfrm>
              <a:off x="4318371" y="5868448"/>
              <a:ext cx="222738" cy="294039"/>
              <a:chOff x="2426677" y="3945391"/>
              <a:chExt cx="222738" cy="294039"/>
            </a:xfrm>
          </p:grpSpPr>
          <p:sp>
            <p:nvSpPr>
              <p:cNvPr id="190" name="等腰三角形 189"/>
              <p:cNvSpPr/>
              <p:nvPr/>
            </p:nvSpPr>
            <p:spPr>
              <a:xfrm>
                <a:off x="2426677" y="3945391"/>
                <a:ext cx="222738" cy="29403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1" name="等腰三角形 190"/>
              <p:cNvSpPr/>
              <p:nvPr/>
            </p:nvSpPr>
            <p:spPr>
              <a:xfrm>
                <a:off x="2485292" y="4032395"/>
                <a:ext cx="105508" cy="12002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1" name="群組 170"/>
            <p:cNvGrpSpPr/>
            <p:nvPr/>
          </p:nvGrpSpPr>
          <p:grpSpPr>
            <a:xfrm>
              <a:off x="4463532" y="6162489"/>
              <a:ext cx="222738" cy="294039"/>
              <a:chOff x="2426677" y="3945391"/>
              <a:chExt cx="222738" cy="294039"/>
            </a:xfrm>
          </p:grpSpPr>
          <p:sp>
            <p:nvSpPr>
              <p:cNvPr id="188" name="等腰三角形 187"/>
              <p:cNvSpPr/>
              <p:nvPr/>
            </p:nvSpPr>
            <p:spPr>
              <a:xfrm>
                <a:off x="2426677" y="3945391"/>
                <a:ext cx="222738" cy="29403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9" name="等腰三角形 188"/>
              <p:cNvSpPr/>
              <p:nvPr/>
            </p:nvSpPr>
            <p:spPr>
              <a:xfrm>
                <a:off x="2485292" y="4032395"/>
                <a:ext cx="105508" cy="12002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72" name="直線接點 171"/>
            <p:cNvCxnSpPr>
              <a:stCxn id="210" idx="3"/>
              <a:endCxn id="212" idx="1"/>
            </p:cNvCxnSpPr>
            <p:nvPr/>
          </p:nvCxnSpPr>
          <p:spPr>
            <a:xfrm flipV="1">
              <a:off x="6564797" y="5352872"/>
              <a:ext cx="340706" cy="87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 flipH="1" flipV="1">
              <a:off x="7369836" y="5424564"/>
              <a:ext cx="171013" cy="1811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endCxn id="214" idx="1"/>
            </p:cNvCxnSpPr>
            <p:nvPr/>
          </p:nvCxnSpPr>
          <p:spPr>
            <a:xfrm flipV="1">
              <a:off x="6794686" y="5830524"/>
              <a:ext cx="746163" cy="1274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>
              <a:endCxn id="216" idx="1"/>
            </p:cNvCxnSpPr>
            <p:nvPr/>
          </p:nvCxnSpPr>
          <p:spPr>
            <a:xfrm>
              <a:off x="5932922" y="5799509"/>
              <a:ext cx="570189" cy="2225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 flipV="1">
              <a:off x="5911625" y="5453027"/>
              <a:ext cx="216360" cy="1171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209" idx="3"/>
            </p:cNvCxnSpPr>
            <p:nvPr/>
          </p:nvCxnSpPr>
          <p:spPr>
            <a:xfrm flipH="1">
              <a:off x="6317171" y="5033183"/>
              <a:ext cx="52270" cy="1647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 flipV="1">
              <a:off x="7367788" y="5185316"/>
              <a:ext cx="129765" cy="1507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 flipV="1">
              <a:off x="7853713" y="5546399"/>
              <a:ext cx="285822" cy="1165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>
              <a:off x="6890315" y="6114754"/>
              <a:ext cx="273470" cy="65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flipV="1">
              <a:off x="6417560" y="6147297"/>
              <a:ext cx="124901" cy="2390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 flipV="1">
              <a:off x="5440610" y="5844728"/>
              <a:ext cx="126769" cy="1721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/>
            <p:cNvCxnSpPr>
              <a:endCxn id="210" idx="1"/>
            </p:cNvCxnSpPr>
            <p:nvPr/>
          </p:nvCxnSpPr>
          <p:spPr>
            <a:xfrm>
              <a:off x="4603944" y="5012533"/>
              <a:ext cx="1472459" cy="3491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>
              <a:endCxn id="210" idx="1"/>
            </p:cNvCxnSpPr>
            <p:nvPr/>
          </p:nvCxnSpPr>
          <p:spPr>
            <a:xfrm>
              <a:off x="4409304" y="5325916"/>
              <a:ext cx="1667099" cy="357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>
              <a:endCxn id="218" idx="1"/>
            </p:cNvCxnSpPr>
            <p:nvPr/>
          </p:nvCxnSpPr>
          <p:spPr>
            <a:xfrm flipV="1">
              <a:off x="4457797" y="5684038"/>
              <a:ext cx="990648" cy="28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flipV="1">
              <a:off x="4554556" y="5695710"/>
              <a:ext cx="886039" cy="2990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flipV="1">
              <a:off x="4683953" y="5705146"/>
              <a:ext cx="732417" cy="562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群組 221"/>
          <p:cNvGrpSpPr/>
          <p:nvPr/>
        </p:nvGrpSpPr>
        <p:grpSpPr>
          <a:xfrm>
            <a:off x="3076192" y="3121499"/>
            <a:ext cx="5918662" cy="1891892"/>
            <a:chOff x="2942705" y="4790616"/>
            <a:chExt cx="5918662" cy="1891892"/>
          </a:xfrm>
        </p:grpSpPr>
        <p:sp>
          <p:nvSpPr>
            <p:cNvPr id="223" name="平行四邊形 222"/>
            <p:cNvSpPr/>
            <p:nvPr/>
          </p:nvSpPr>
          <p:spPr>
            <a:xfrm>
              <a:off x="2942705" y="4790616"/>
              <a:ext cx="5918662" cy="1891892"/>
            </a:xfrm>
            <a:prstGeom prst="parallelogram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4" name="群組 397"/>
            <p:cNvGrpSpPr/>
            <p:nvPr/>
          </p:nvGrpSpPr>
          <p:grpSpPr>
            <a:xfrm>
              <a:off x="5448445" y="5461474"/>
              <a:ext cx="488394" cy="390120"/>
              <a:chOff x="5247292" y="888103"/>
              <a:chExt cx="525909" cy="510680"/>
            </a:xfrm>
          </p:grpSpPr>
          <p:pic>
            <p:nvPicPr>
              <p:cNvPr id="286" name="Picture 18" descr="multi_router_RND_Gray_S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287" name="Picture 1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5" name="群組 397"/>
            <p:cNvGrpSpPr/>
            <p:nvPr/>
          </p:nvGrpSpPr>
          <p:grpSpPr>
            <a:xfrm>
              <a:off x="6503111" y="5799509"/>
              <a:ext cx="488394" cy="390120"/>
              <a:chOff x="5247292" y="888103"/>
              <a:chExt cx="525909" cy="510680"/>
            </a:xfrm>
          </p:grpSpPr>
          <p:pic>
            <p:nvPicPr>
              <p:cNvPr id="284" name="Picture 18" descr="multi_router_RND_Gray_S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285" name="Picture 1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6" name="群組 397"/>
            <p:cNvGrpSpPr/>
            <p:nvPr/>
          </p:nvGrpSpPr>
          <p:grpSpPr>
            <a:xfrm>
              <a:off x="7540849" y="5607960"/>
              <a:ext cx="488394" cy="390120"/>
              <a:chOff x="5247292" y="888103"/>
              <a:chExt cx="525909" cy="510680"/>
            </a:xfrm>
          </p:grpSpPr>
          <p:pic>
            <p:nvPicPr>
              <p:cNvPr id="282" name="Picture 18" descr="multi_router_RND_Gray_S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283" name="Picture 1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7" name="群組 397"/>
            <p:cNvGrpSpPr/>
            <p:nvPr/>
          </p:nvGrpSpPr>
          <p:grpSpPr>
            <a:xfrm>
              <a:off x="6905503" y="5130308"/>
              <a:ext cx="488394" cy="390120"/>
              <a:chOff x="5247292" y="888103"/>
              <a:chExt cx="525909" cy="510680"/>
            </a:xfrm>
          </p:grpSpPr>
          <p:pic>
            <p:nvPicPr>
              <p:cNvPr id="280" name="Picture 18" descr="multi_router_RND_Gray_S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281" name="Picture 1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8" name="群組 397"/>
            <p:cNvGrpSpPr/>
            <p:nvPr/>
          </p:nvGrpSpPr>
          <p:grpSpPr>
            <a:xfrm>
              <a:off x="6076403" y="5139074"/>
              <a:ext cx="488394" cy="390120"/>
              <a:chOff x="5247292" y="888103"/>
              <a:chExt cx="525909" cy="510680"/>
            </a:xfrm>
          </p:grpSpPr>
          <p:pic>
            <p:nvPicPr>
              <p:cNvPr id="278" name="Picture 18" descr="multi_router_RND_Gray_S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279" name="Picture 1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9" name="群組 228"/>
            <p:cNvGrpSpPr/>
            <p:nvPr/>
          </p:nvGrpSpPr>
          <p:grpSpPr>
            <a:xfrm>
              <a:off x="6104205" y="4825566"/>
              <a:ext cx="539446" cy="249203"/>
              <a:chOff x="4113718" y="3829327"/>
              <a:chExt cx="574431" cy="274210"/>
            </a:xfrm>
          </p:grpSpPr>
          <p:sp>
            <p:nvSpPr>
              <p:cNvPr id="276" name="立方體 275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7" name="矩形 276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0" name="群組 229"/>
            <p:cNvGrpSpPr/>
            <p:nvPr/>
          </p:nvGrpSpPr>
          <p:grpSpPr>
            <a:xfrm>
              <a:off x="7527290" y="4917322"/>
              <a:ext cx="539446" cy="249203"/>
              <a:chOff x="4113718" y="3829327"/>
              <a:chExt cx="574431" cy="274210"/>
            </a:xfrm>
          </p:grpSpPr>
          <p:sp>
            <p:nvSpPr>
              <p:cNvPr id="274" name="立方體 273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1" name="群組 230"/>
            <p:cNvGrpSpPr/>
            <p:nvPr/>
          </p:nvGrpSpPr>
          <p:grpSpPr>
            <a:xfrm>
              <a:off x="8147354" y="5336872"/>
              <a:ext cx="539446" cy="249203"/>
              <a:chOff x="4113718" y="3829327"/>
              <a:chExt cx="574431" cy="274210"/>
            </a:xfrm>
          </p:grpSpPr>
          <p:sp>
            <p:nvSpPr>
              <p:cNvPr id="272" name="立方體 271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</p:grpSp>
        <p:grpSp>
          <p:nvGrpSpPr>
            <p:cNvPr id="232" name="群組 231"/>
            <p:cNvGrpSpPr/>
            <p:nvPr/>
          </p:nvGrpSpPr>
          <p:grpSpPr>
            <a:xfrm>
              <a:off x="7169325" y="6101892"/>
              <a:ext cx="539446" cy="249203"/>
              <a:chOff x="4113718" y="3829327"/>
              <a:chExt cx="574431" cy="274210"/>
            </a:xfrm>
          </p:grpSpPr>
          <p:sp>
            <p:nvSpPr>
              <p:cNvPr id="270" name="立方體 269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1" name="矩形 270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3" name="群組 232"/>
            <p:cNvGrpSpPr/>
            <p:nvPr/>
          </p:nvGrpSpPr>
          <p:grpSpPr>
            <a:xfrm>
              <a:off x="5936757" y="6433305"/>
              <a:ext cx="539446" cy="249203"/>
              <a:chOff x="4113718" y="3829327"/>
              <a:chExt cx="574431" cy="274210"/>
            </a:xfrm>
          </p:grpSpPr>
          <p:sp>
            <p:nvSpPr>
              <p:cNvPr id="268" name="立方體 267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4" name="群組 233"/>
            <p:cNvGrpSpPr/>
            <p:nvPr/>
          </p:nvGrpSpPr>
          <p:grpSpPr>
            <a:xfrm>
              <a:off x="5018462" y="6060306"/>
              <a:ext cx="539446" cy="249203"/>
              <a:chOff x="4113718" y="3829327"/>
              <a:chExt cx="574431" cy="274210"/>
            </a:xfrm>
          </p:grpSpPr>
          <p:sp>
            <p:nvSpPr>
              <p:cNvPr id="266" name="立方體 265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5" name="群組 234"/>
            <p:cNvGrpSpPr/>
            <p:nvPr/>
          </p:nvGrpSpPr>
          <p:grpSpPr>
            <a:xfrm>
              <a:off x="4365567" y="4790617"/>
              <a:ext cx="222738" cy="294039"/>
              <a:chOff x="2426677" y="3945391"/>
              <a:chExt cx="222738" cy="294039"/>
            </a:xfrm>
          </p:grpSpPr>
          <p:sp>
            <p:nvSpPr>
              <p:cNvPr id="264" name="等腰三角形 263"/>
              <p:cNvSpPr/>
              <p:nvPr/>
            </p:nvSpPr>
            <p:spPr>
              <a:xfrm>
                <a:off x="2426677" y="3945391"/>
                <a:ext cx="222738" cy="294039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5" name="等腰三角形 264"/>
              <p:cNvSpPr/>
              <p:nvPr/>
            </p:nvSpPr>
            <p:spPr>
              <a:xfrm>
                <a:off x="2485292" y="4032395"/>
                <a:ext cx="105508" cy="12002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6" name="群組 235"/>
            <p:cNvGrpSpPr/>
            <p:nvPr/>
          </p:nvGrpSpPr>
          <p:grpSpPr>
            <a:xfrm>
              <a:off x="4178747" y="5166525"/>
              <a:ext cx="222738" cy="294039"/>
              <a:chOff x="2426677" y="3945391"/>
              <a:chExt cx="222738" cy="294039"/>
            </a:xfrm>
          </p:grpSpPr>
          <p:sp>
            <p:nvSpPr>
              <p:cNvPr id="262" name="等腰三角形 261"/>
              <p:cNvSpPr/>
              <p:nvPr/>
            </p:nvSpPr>
            <p:spPr>
              <a:xfrm>
                <a:off x="2426677" y="3945391"/>
                <a:ext cx="222738" cy="29403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3" name="等腰三角形 262"/>
              <p:cNvSpPr/>
              <p:nvPr/>
            </p:nvSpPr>
            <p:spPr>
              <a:xfrm>
                <a:off x="2485292" y="4032395"/>
                <a:ext cx="105508" cy="12002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7" name="群組 236"/>
            <p:cNvGrpSpPr/>
            <p:nvPr/>
          </p:nvGrpSpPr>
          <p:grpSpPr>
            <a:xfrm>
              <a:off x="4219420" y="5511626"/>
              <a:ext cx="222738" cy="294039"/>
              <a:chOff x="2426677" y="3945391"/>
              <a:chExt cx="222738" cy="294039"/>
            </a:xfrm>
          </p:grpSpPr>
          <p:sp>
            <p:nvSpPr>
              <p:cNvPr id="260" name="等腰三角形 259"/>
              <p:cNvSpPr/>
              <p:nvPr/>
            </p:nvSpPr>
            <p:spPr>
              <a:xfrm>
                <a:off x="2426677" y="3945391"/>
                <a:ext cx="222738" cy="29403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1" name="等腰三角形 260"/>
              <p:cNvSpPr/>
              <p:nvPr/>
            </p:nvSpPr>
            <p:spPr>
              <a:xfrm>
                <a:off x="2485292" y="4032395"/>
                <a:ext cx="105508" cy="12002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8" name="群組 237"/>
            <p:cNvGrpSpPr/>
            <p:nvPr/>
          </p:nvGrpSpPr>
          <p:grpSpPr>
            <a:xfrm>
              <a:off x="4318371" y="5868448"/>
              <a:ext cx="222738" cy="294039"/>
              <a:chOff x="2426677" y="3945391"/>
              <a:chExt cx="222738" cy="294039"/>
            </a:xfrm>
          </p:grpSpPr>
          <p:sp>
            <p:nvSpPr>
              <p:cNvPr id="258" name="等腰三角形 257"/>
              <p:cNvSpPr/>
              <p:nvPr/>
            </p:nvSpPr>
            <p:spPr>
              <a:xfrm>
                <a:off x="2426677" y="3945391"/>
                <a:ext cx="222738" cy="29403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9" name="等腰三角形 258"/>
              <p:cNvSpPr/>
              <p:nvPr/>
            </p:nvSpPr>
            <p:spPr>
              <a:xfrm>
                <a:off x="2485292" y="4032395"/>
                <a:ext cx="105508" cy="12002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9" name="群組 238"/>
            <p:cNvGrpSpPr/>
            <p:nvPr/>
          </p:nvGrpSpPr>
          <p:grpSpPr>
            <a:xfrm>
              <a:off x="4463532" y="6162489"/>
              <a:ext cx="222738" cy="294039"/>
              <a:chOff x="2426677" y="3945391"/>
              <a:chExt cx="222738" cy="294039"/>
            </a:xfrm>
          </p:grpSpPr>
          <p:sp>
            <p:nvSpPr>
              <p:cNvPr id="256" name="等腰三角形 255"/>
              <p:cNvSpPr/>
              <p:nvPr/>
            </p:nvSpPr>
            <p:spPr>
              <a:xfrm>
                <a:off x="2426677" y="3945391"/>
                <a:ext cx="222738" cy="29403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7" name="等腰三角形 256"/>
              <p:cNvSpPr/>
              <p:nvPr/>
            </p:nvSpPr>
            <p:spPr>
              <a:xfrm>
                <a:off x="2485292" y="4032395"/>
                <a:ext cx="105508" cy="12002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40" name="直線接點 239"/>
            <p:cNvCxnSpPr>
              <a:stCxn id="278" idx="3"/>
              <a:endCxn id="280" idx="1"/>
            </p:cNvCxnSpPr>
            <p:nvPr/>
          </p:nvCxnSpPr>
          <p:spPr>
            <a:xfrm flipV="1">
              <a:off x="6564797" y="5352872"/>
              <a:ext cx="340706" cy="87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flipH="1" flipV="1">
              <a:off x="7369836" y="5424564"/>
              <a:ext cx="171013" cy="1811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/>
            <p:cNvCxnSpPr>
              <a:endCxn id="282" idx="1"/>
            </p:cNvCxnSpPr>
            <p:nvPr/>
          </p:nvCxnSpPr>
          <p:spPr>
            <a:xfrm flipV="1">
              <a:off x="6794686" y="5830524"/>
              <a:ext cx="746163" cy="1274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/>
            <p:cNvCxnSpPr>
              <a:endCxn id="284" idx="1"/>
            </p:cNvCxnSpPr>
            <p:nvPr/>
          </p:nvCxnSpPr>
          <p:spPr>
            <a:xfrm>
              <a:off x="5932922" y="5799509"/>
              <a:ext cx="570189" cy="2225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/>
            <p:cNvCxnSpPr/>
            <p:nvPr/>
          </p:nvCxnSpPr>
          <p:spPr>
            <a:xfrm flipV="1">
              <a:off x="5911625" y="5453027"/>
              <a:ext cx="216360" cy="1171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>
              <a:stCxn id="277" idx="3"/>
            </p:cNvCxnSpPr>
            <p:nvPr/>
          </p:nvCxnSpPr>
          <p:spPr>
            <a:xfrm flipH="1">
              <a:off x="6317171" y="5033183"/>
              <a:ext cx="52270" cy="1647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 flipV="1">
              <a:off x="7367788" y="5185316"/>
              <a:ext cx="129765" cy="1507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 flipV="1">
              <a:off x="7853713" y="5546399"/>
              <a:ext cx="285822" cy="1165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/>
            <p:cNvCxnSpPr/>
            <p:nvPr/>
          </p:nvCxnSpPr>
          <p:spPr>
            <a:xfrm>
              <a:off x="6890315" y="6114754"/>
              <a:ext cx="273470" cy="65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/>
            <p:cNvCxnSpPr/>
            <p:nvPr/>
          </p:nvCxnSpPr>
          <p:spPr>
            <a:xfrm flipV="1">
              <a:off x="6417560" y="6147297"/>
              <a:ext cx="124901" cy="2390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/>
            <p:cNvCxnSpPr/>
            <p:nvPr/>
          </p:nvCxnSpPr>
          <p:spPr>
            <a:xfrm flipV="1">
              <a:off x="5440610" y="5844728"/>
              <a:ext cx="126769" cy="1721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>
              <a:endCxn id="278" idx="1"/>
            </p:cNvCxnSpPr>
            <p:nvPr/>
          </p:nvCxnSpPr>
          <p:spPr>
            <a:xfrm>
              <a:off x="4603944" y="5012533"/>
              <a:ext cx="1472459" cy="3491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>
              <a:endCxn id="278" idx="1"/>
            </p:cNvCxnSpPr>
            <p:nvPr/>
          </p:nvCxnSpPr>
          <p:spPr>
            <a:xfrm>
              <a:off x="4409304" y="5325916"/>
              <a:ext cx="1667099" cy="357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>
              <a:endCxn id="286" idx="1"/>
            </p:cNvCxnSpPr>
            <p:nvPr/>
          </p:nvCxnSpPr>
          <p:spPr>
            <a:xfrm flipV="1">
              <a:off x="4457797" y="5684038"/>
              <a:ext cx="990648" cy="28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/>
            <p:cNvCxnSpPr/>
            <p:nvPr/>
          </p:nvCxnSpPr>
          <p:spPr>
            <a:xfrm flipV="1">
              <a:off x="4554556" y="5695710"/>
              <a:ext cx="886039" cy="2990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/>
            <p:cNvCxnSpPr/>
            <p:nvPr/>
          </p:nvCxnSpPr>
          <p:spPr>
            <a:xfrm flipV="1">
              <a:off x="4683953" y="5705146"/>
              <a:ext cx="732417" cy="562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群組 287"/>
          <p:cNvGrpSpPr/>
          <p:nvPr/>
        </p:nvGrpSpPr>
        <p:grpSpPr>
          <a:xfrm>
            <a:off x="3115391" y="1359965"/>
            <a:ext cx="5918662" cy="1891892"/>
            <a:chOff x="2942705" y="4790616"/>
            <a:chExt cx="5918662" cy="1891892"/>
          </a:xfrm>
        </p:grpSpPr>
        <p:sp>
          <p:nvSpPr>
            <p:cNvPr id="289" name="平行四邊形 288"/>
            <p:cNvSpPr/>
            <p:nvPr/>
          </p:nvSpPr>
          <p:spPr>
            <a:xfrm>
              <a:off x="2942705" y="4790616"/>
              <a:ext cx="5918662" cy="1891892"/>
            </a:xfrm>
            <a:prstGeom prst="parallelogram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290" name="群組 397"/>
            <p:cNvGrpSpPr/>
            <p:nvPr/>
          </p:nvGrpSpPr>
          <p:grpSpPr>
            <a:xfrm>
              <a:off x="5448445" y="5461474"/>
              <a:ext cx="488394" cy="390120"/>
              <a:chOff x="5247292" y="888103"/>
              <a:chExt cx="525909" cy="510680"/>
            </a:xfrm>
          </p:grpSpPr>
          <p:pic>
            <p:nvPicPr>
              <p:cNvPr id="352" name="Picture 18" descr="multi_router_RND_Gray_S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353" name="Picture 1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1" name="群組 397"/>
            <p:cNvGrpSpPr/>
            <p:nvPr/>
          </p:nvGrpSpPr>
          <p:grpSpPr>
            <a:xfrm>
              <a:off x="6503111" y="5799509"/>
              <a:ext cx="488394" cy="390120"/>
              <a:chOff x="5247292" y="888103"/>
              <a:chExt cx="525909" cy="510680"/>
            </a:xfrm>
          </p:grpSpPr>
          <p:pic>
            <p:nvPicPr>
              <p:cNvPr id="350" name="Picture 18" descr="multi_router_RND_Gray_S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351" name="Picture 1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2" name="群組 397"/>
            <p:cNvGrpSpPr/>
            <p:nvPr/>
          </p:nvGrpSpPr>
          <p:grpSpPr>
            <a:xfrm>
              <a:off x="7540849" y="5607960"/>
              <a:ext cx="488394" cy="390120"/>
              <a:chOff x="5247292" y="888103"/>
              <a:chExt cx="525909" cy="510680"/>
            </a:xfrm>
          </p:grpSpPr>
          <p:pic>
            <p:nvPicPr>
              <p:cNvPr id="348" name="Picture 18" descr="multi_router_RND_Gray_S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349" name="Picture 1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3" name="群組 397"/>
            <p:cNvGrpSpPr/>
            <p:nvPr/>
          </p:nvGrpSpPr>
          <p:grpSpPr>
            <a:xfrm>
              <a:off x="6905503" y="5130308"/>
              <a:ext cx="488394" cy="390120"/>
              <a:chOff x="5247292" y="888103"/>
              <a:chExt cx="525909" cy="510680"/>
            </a:xfrm>
          </p:grpSpPr>
          <p:pic>
            <p:nvPicPr>
              <p:cNvPr id="346" name="Picture 18" descr="multi_router_RND_Gray_S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347" name="Picture 1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4" name="群組 397"/>
            <p:cNvGrpSpPr/>
            <p:nvPr/>
          </p:nvGrpSpPr>
          <p:grpSpPr>
            <a:xfrm>
              <a:off x="6076403" y="5139074"/>
              <a:ext cx="488394" cy="390120"/>
              <a:chOff x="5247292" y="888103"/>
              <a:chExt cx="525909" cy="510680"/>
            </a:xfrm>
          </p:grpSpPr>
          <p:pic>
            <p:nvPicPr>
              <p:cNvPr id="344" name="Picture 18" descr="multi_router_RND_Gray_S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345" name="Picture 1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5" name="群組 294"/>
            <p:cNvGrpSpPr/>
            <p:nvPr/>
          </p:nvGrpSpPr>
          <p:grpSpPr>
            <a:xfrm>
              <a:off x="6104205" y="4825566"/>
              <a:ext cx="539446" cy="249203"/>
              <a:chOff x="4113718" y="3829327"/>
              <a:chExt cx="574431" cy="274210"/>
            </a:xfrm>
          </p:grpSpPr>
          <p:sp>
            <p:nvSpPr>
              <p:cNvPr id="342" name="立方體 341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6" name="群組 295"/>
            <p:cNvGrpSpPr/>
            <p:nvPr/>
          </p:nvGrpSpPr>
          <p:grpSpPr>
            <a:xfrm>
              <a:off x="7527290" y="4917322"/>
              <a:ext cx="539446" cy="249203"/>
              <a:chOff x="4113718" y="3829327"/>
              <a:chExt cx="574431" cy="274210"/>
            </a:xfrm>
          </p:grpSpPr>
          <p:sp>
            <p:nvSpPr>
              <p:cNvPr id="340" name="立方體 339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7" name="群組 296"/>
            <p:cNvGrpSpPr/>
            <p:nvPr/>
          </p:nvGrpSpPr>
          <p:grpSpPr>
            <a:xfrm>
              <a:off x="8147354" y="5336872"/>
              <a:ext cx="539446" cy="249203"/>
              <a:chOff x="4113718" y="3829327"/>
              <a:chExt cx="574431" cy="274210"/>
            </a:xfrm>
          </p:grpSpPr>
          <p:sp>
            <p:nvSpPr>
              <p:cNvPr id="338" name="立方體 337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</p:grpSp>
        <p:grpSp>
          <p:nvGrpSpPr>
            <p:cNvPr id="298" name="群組 297"/>
            <p:cNvGrpSpPr/>
            <p:nvPr/>
          </p:nvGrpSpPr>
          <p:grpSpPr>
            <a:xfrm>
              <a:off x="7169325" y="6101892"/>
              <a:ext cx="539446" cy="249203"/>
              <a:chOff x="4113718" y="3829327"/>
              <a:chExt cx="574431" cy="274210"/>
            </a:xfrm>
          </p:grpSpPr>
          <p:sp>
            <p:nvSpPr>
              <p:cNvPr id="336" name="立方體 335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9" name="群組 298"/>
            <p:cNvGrpSpPr/>
            <p:nvPr/>
          </p:nvGrpSpPr>
          <p:grpSpPr>
            <a:xfrm>
              <a:off x="5936757" y="6433305"/>
              <a:ext cx="539446" cy="249203"/>
              <a:chOff x="4113718" y="3829327"/>
              <a:chExt cx="574431" cy="274210"/>
            </a:xfrm>
          </p:grpSpPr>
          <p:sp>
            <p:nvSpPr>
              <p:cNvPr id="334" name="立方體 333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0" name="群組 299"/>
            <p:cNvGrpSpPr/>
            <p:nvPr/>
          </p:nvGrpSpPr>
          <p:grpSpPr>
            <a:xfrm>
              <a:off x="5018462" y="6060306"/>
              <a:ext cx="539446" cy="249203"/>
              <a:chOff x="4113718" y="3829327"/>
              <a:chExt cx="574431" cy="274210"/>
            </a:xfrm>
          </p:grpSpPr>
          <p:sp>
            <p:nvSpPr>
              <p:cNvPr id="332" name="立方體 331"/>
              <p:cNvSpPr/>
              <p:nvPr/>
            </p:nvSpPr>
            <p:spPr>
              <a:xfrm>
                <a:off x="4113718" y="3829327"/>
                <a:ext cx="574431" cy="274210"/>
              </a:xfrm>
              <a:prstGeom prst="cube">
                <a:avLst>
                  <a:gd name="adj" fmla="val 6502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4130371" y="4034918"/>
                <a:ext cx="265784" cy="45719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1" name="群組 300"/>
            <p:cNvGrpSpPr/>
            <p:nvPr/>
          </p:nvGrpSpPr>
          <p:grpSpPr>
            <a:xfrm>
              <a:off x="4365567" y="4790617"/>
              <a:ext cx="222738" cy="294039"/>
              <a:chOff x="2426677" y="3945391"/>
              <a:chExt cx="222738" cy="294039"/>
            </a:xfrm>
          </p:grpSpPr>
          <p:sp>
            <p:nvSpPr>
              <p:cNvPr id="330" name="等腰三角形 329"/>
              <p:cNvSpPr/>
              <p:nvPr/>
            </p:nvSpPr>
            <p:spPr>
              <a:xfrm>
                <a:off x="2426677" y="3945391"/>
                <a:ext cx="222738" cy="29403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1" name="等腰三角形 330"/>
              <p:cNvSpPr/>
              <p:nvPr/>
            </p:nvSpPr>
            <p:spPr>
              <a:xfrm>
                <a:off x="2485292" y="4032395"/>
                <a:ext cx="105508" cy="12002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2" name="群組 301"/>
            <p:cNvGrpSpPr/>
            <p:nvPr/>
          </p:nvGrpSpPr>
          <p:grpSpPr>
            <a:xfrm>
              <a:off x="4178747" y="5166525"/>
              <a:ext cx="222738" cy="294039"/>
              <a:chOff x="2426677" y="3945391"/>
              <a:chExt cx="222738" cy="294039"/>
            </a:xfrm>
          </p:grpSpPr>
          <p:sp>
            <p:nvSpPr>
              <p:cNvPr id="328" name="等腰三角形 327"/>
              <p:cNvSpPr/>
              <p:nvPr/>
            </p:nvSpPr>
            <p:spPr>
              <a:xfrm>
                <a:off x="2426677" y="3945391"/>
                <a:ext cx="222738" cy="29403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9" name="等腰三角形 328"/>
              <p:cNvSpPr/>
              <p:nvPr/>
            </p:nvSpPr>
            <p:spPr>
              <a:xfrm>
                <a:off x="2485292" y="4032395"/>
                <a:ext cx="105508" cy="12002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3" name="群組 302"/>
            <p:cNvGrpSpPr/>
            <p:nvPr/>
          </p:nvGrpSpPr>
          <p:grpSpPr>
            <a:xfrm>
              <a:off x="4219420" y="5511626"/>
              <a:ext cx="222738" cy="294039"/>
              <a:chOff x="2426677" y="3945391"/>
              <a:chExt cx="222738" cy="294039"/>
            </a:xfrm>
          </p:grpSpPr>
          <p:sp>
            <p:nvSpPr>
              <p:cNvPr id="326" name="等腰三角形 325"/>
              <p:cNvSpPr/>
              <p:nvPr/>
            </p:nvSpPr>
            <p:spPr>
              <a:xfrm>
                <a:off x="2426677" y="3945391"/>
                <a:ext cx="222738" cy="29403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7" name="等腰三角形 326"/>
              <p:cNvSpPr/>
              <p:nvPr/>
            </p:nvSpPr>
            <p:spPr>
              <a:xfrm>
                <a:off x="2485292" y="4032395"/>
                <a:ext cx="105508" cy="12002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4" name="群組 303"/>
            <p:cNvGrpSpPr/>
            <p:nvPr/>
          </p:nvGrpSpPr>
          <p:grpSpPr>
            <a:xfrm>
              <a:off x="4318371" y="5868448"/>
              <a:ext cx="222738" cy="294039"/>
              <a:chOff x="2426677" y="3945391"/>
              <a:chExt cx="222738" cy="294039"/>
            </a:xfrm>
          </p:grpSpPr>
          <p:sp>
            <p:nvSpPr>
              <p:cNvPr id="324" name="等腰三角形 323"/>
              <p:cNvSpPr/>
              <p:nvPr/>
            </p:nvSpPr>
            <p:spPr>
              <a:xfrm>
                <a:off x="2426677" y="3945391"/>
                <a:ext cx="222738" cy="29403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5" name="等腰三角形 324"/>
              <p:cNvSpPr/>
              <p:nvPr/>
            </p:nvSpPr>
            <p:spPr>
              <a:xfrm>
                <a:off x="2485292" y="4032395"/>
                <a:ext cx="105508" cy="12002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5" name="群組 304"/>
            <p:cNvGrpSpPr/>
            <p:nvPr/>
          </p:nvGrpSpPr>
          <p:grpSpPr>
            <a:xfrm>
              <a:off x="4463532" y="6162489"/>
              <a:ext cx="222738" cy="294039"/>
              <a:chOff x="2426677" y="3945391"/>
              <a:chExt cx="222738" cy="294039"/>
            </a:xfrm>
          </p:grpSpPr>
          <p:sp>
            <p:nvSpPr>
              <p:cNvPr id="322" name="等腰三角形 321"/>
              <p:cNvSpPr/>
              <p:nvPr/>
            </p:nvSpPr>
            <p:spPr>
              <a:xfrm>
                <a:off x="2426677" y="3945391"/>
                <a:ext cx="222738" cy="29403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3" name="等腰三角形 322"/>
              <p:cNvSpPr/>
              <p:nvPr/>
            </p:nvSpPr>
            <p:spPr>
              <a:xfrm>
                <a:off x="2485292" y="4032395"/>
                <a:ext cx="105508" cy="12002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306" name="直線接點 305"/>
            <p:cNvCxnSpPr>
              <a:stCxn id="344" idx="3"/>
              <a:endCxn id="346" idx="1"/>
            </p:cNvCxnSpPr>
            <p:nvPr/>
          </p:nvCxnSpPr>
          <p:spPr>
            <a:xfrm flipV="1">
              <a:off x="6564797" y="5352872"/>
              <a:ext cx="340706" cy="87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H="1" flipV="1">
              <a:off x="7369836" y="5424564"/>
              <a:ext cx="171013" cy="1811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/>
            <p:cNvCxnSpPr>
              <a:endCxn id="348" idx="1"/>
            </p:cNvCxnSpPr>
            <p:nvPr/>
          </p:nvCxnSpPr>
          <p:spPr>
            <a:xfrm flipV="1">
              <a:off x="6794686" y="5830524"/>
              <a:ext cx="746163" cy="1274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/>
            <p:cNvCxnSpPr>
              <a:endCxn id="350" idx="1"/>
            </p:cNvCxnSpPr>
            <p:nvPr/>
          </p:nvCxnSpPr>
          <p:spPr>
            <a:xfrm>
              <a:off x="5932922" y="5799509"/>
              <a:ext cx="570189" cy="2225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/>
            <p:cNvCxnSpPr/>
            <p:nvPr/>
          </p:nvCxnSpPr>
          <p:spPr>
            <a:xfrm flipV="1">
              <a:off x="5911625" y="5453027"/>
              <a:ext cx="216360" cy="1171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>
              <a:stCxn id="343" idx="3"/>
            </p:cNvCxnSpPr>
            <p:nvPr/>
          </p:nvCxnSpPr>
          <p:spPr>
            <a:xfrm flipH="1">
              <a:off x="6317171" y="5033183"/>
              <a:ext cx="52270" cy="1647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flipV="1">
              <a:off x="7367788" y="5185316"/>
              <a:ext cx="129765" cy="1507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 flipV="1">
              <a:off x="7853713" y="5546399"/>
              <a:ext cx="285822" cy="1165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/>
            <p:cNvCxnSpPr/>
            <p:nvPr/>
          </p:nvCxnSpPr>
          <p:spPr>
            <a:xfrm>
              <a:off x="6890315" y="6114754"/>
              <a:ext cx="273470" cy="65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 flipV="1">
              <a:off x="6417560" y="6147297"/>
              <a:ext cx="124901" cy="2390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/>
            <p:cNvCxnSpPr/>
            <p:nvPr/>
          </p:nvCxnSpPr>
          <p:spPr>
            <a:xfrm flipV="1">
              <a:off x="5440610" y="5844728"/>
              <a:ext cx="126769" cy="1721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>
              <a:endCxn id="344" idx="1"/>
            </p:cNvCxnSpPr>
            <p:nvPr/>
          </p:nvCxnSpPr>
          <p:spPr>
            <a:xfrm>
              <a:off x="4603944" y="5012533"/>
              <a:ext cx="1472459" cy="3491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>
              <a:endCxn id="344" idx="1"/>
            </p:cNvCxnSpPr>
            <p:nvPr/>
          </p:nvCxnSpPr>
          <p:spPr>
            <a:xfrm>
              <a:off x="4409304" y="5325916"/>
              <a:ext cx="1667099" cy="357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>
              <a:endCxn id="352" idx="1"/>
            </p:cNvCxnSpPr>
            <p:nvPr/>
          </p:nvCxnSpPr>
          <p:spPr>
            <a:xfrm flipV="1">
              <a:off x="4457797" y="5684038"/>
              <a:ext cx="990648" cy="28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/>
            <p:cNvCxnSpPr/>
            <p:nvPr/>
          </p:nvCxnSpPr>
          <p:spPr>
            <a:xfrm flipV="1">
              <a:off x="4554556" y="5695710"/>
              <a:ext cx="886039" cy="2990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/>
            <p:cNvCxnSpPr/>
            <p:nvPr/>
          </p:nvCxnSpPr>
          <p:spPr>
            <a:xfrm flipV="1">
              <a:off x="4683953" y="5705146"/>
              <a:ext cx="732417" cy="562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4" name="文字方塊 353"/>
          <p:cNvSpPr txBox="1"/>
          <p:nvPr/>
        </p:nvSpPr>
        <p:spPr>
          <a:xfrm>
            <a:off x="3370941" y="1592669"/>
            <a:ext cx="738664" cy="13426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TW" dirty="0"/>
              <a:t>Slice 1</a:t>
            </a:r>
          </a:p>
          <a:p>
            <a:r>
              <a:rPr lang="en-US" altLang="zh-TW" dirty="0"/>
              <a:t>Smartphones</a:t>
            </a:r>
            <a:endParaRPr lang="zh-TW" altLang="en-US" dirty="0"/>
          </a:p>
        </p:txBody>
      </p:sp>
      <p:sp>
        <p:nvSpPr>
          <p:cNvPr id="355" name="文字方塊 354"/>
          <p:cNvSpPr txBox="1"/>
          <p:nvPr/>
        </p:nvSpPr>
        <p:spPr>
          <a:xfrm>
            <a:off x="3362278" y="3476597"/>
            <a:ext cx="738664" cy="12602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TW" dirty="0"/>
              <a:t>Slice 2</a:t>
            </a:r>
          </a:p>
          <a:p>
            <a:r>
              <a:rPr lang="en-US" altLang="zh-TW" dirty="0"/>
              <a:t>Auto Driving</a:t>
            </a:r>
            <a:endParaRPr lang="zh-TW" altLang="en-US" dirty="0"/>
          </a:p>
        </p:txBody>
      </p:sp>
      <p:sp>
        <p:nvSpPr>
          <p:cNvPr id="356" name="文字方塊 355"/>
          <p:cNvSpPr txBox="1"/>
          <p:nvPr/>
        </p:nvSpPr>
        <p:spPr>
          <a:xfrm>
            <a:off x="3375948" y="5616135"/>
            <a:ext cx="738664" cy="6870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TW" dirty="0"/>
              <a:t>Slice 3</a:t>
            </a:r>
          </a:p>
          <a:p>
            <a:r>
              <a:rPr lang="en-US" altLang="zh-TW" dirty="0" err="1"/>
              <a:t>IoT</a:t>
            </a:r>
            <a:endParaRPr lang="zh-TW" altLang="en-US" dirty="0"/>
          </a:p>
        </p:txBody>
      </p:sp>
      <p:sp>
        <p:nvSpPr>
          <p:cNvPr id="357" name="圓角矩形圖說文字 356"/>
          <p:cNvSpPr/>
          <p:nvPr/>
        </p:nvSpPr>
        <p:spPr>
          <a:xfrm>
            <a:off x="952794" y="5312569"/>
            <a:ext cx="1976784" cy="1083248"/>
          </a:xfrm>
          <a:prstGeom prst="wedgeRoundRectCallout">
            <a:avLst>
              <a:gd name="adj1" fmla="val 69056"/>
              <a:gd name="adj2" fmla="val -7013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The virtualization layer may be attacked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965FB-5304-4889-B719-36947F84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SDN + P4 as a Whole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38C2-EF1A-46E8-816C-E85DC0C4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798" y="1600200"/>
            <a:ext cx="4468002" cy="4526280"/>
          </a:xfrm>
        </p:spPr>
        <p:txBody>
          <a:bodyPr/>
          <a:lstStyle/>
          <a:p>
            <a:r>
              <a:rPr lang="en-US" altLang="zh-TW" sz="2400" dirty="0"/>
              <a:t>P4 program configures forwarding behavior (abstract forwarding model)</a:t>
            </a:r>
          </a:p>
          <a:p>
            <a:r>
              <a:rPr lang="en-US" altLang="zh-TW" sz="2400" dirty="0"/>
              <a:t>express serial dependencies (e.g. ARP/L3 Routing)</a:t>
            </a:r>
          </a:p>
          <a:p>
            <a:r>
              <a:rPr lang="en-US" altLang="zh-TW" sz="2400" dirty="0"/>
              <a:t>P4 compiler translates into a target-specific representation</a:t>
            </a:r>
          </a:p>
          <a:p>
            <a:r>
              <a:rPr lang="en-US" altLang="zh-TW" sz="2400" dirty="0"/>
              <a:t>OF can still be used to install and query rules once forwarding model is defined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89CC34-96D1-469F-AFB3-6A5CDE4209A7}"/>
              </a:ext>
            </a:extLst>
          </p:cNvPr>
          <p:cNvSpPr/>
          <p:nvPr/>
        </p:nvSpPr>
        <p:spPr>
          <a:xfrm>
            <a:off x="1022978" y="3407741"/>
            <a:ext cx="2179384" cy="10112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3CE015-5A02-41B3-92E0-C9B87010F749}"/>
              </a:ext>
            </a:extLst>
          </p:cNvPr>
          <p:cNvSpPr/>
          <p:nvPr/>
        </p:nvSpPr>
        <p:spPr>
          <a:xfrm>
            <a:off x="1022978" y="2082538"/>
            <a:ext cx="2179384" cy="3894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SDN Control Plane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738EAD-0961-4502-B7E3-5F853F7820E8}"/>
              </a:ext>
            </a:extLst>
          </p:cNvPr>
          <p:cNvCxnSpPr>
            <a:cxnSpLocks/>
          </p:cNvCxnSpPr>
          <p:nvPr/>
        </p:nvCxnSpPr>
        <p:spPr>
          <a:xfrm flipV="1">
            <a:off x="1575346" y="2525391"/>
            <a:ext cx="0" cy="108625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7DFDB85-0E04-4684-B708-F72C87FB7847}"/>
              </a:ext>
            </a:extLst>
          </p:cNvPr>
          <p:cNvCxnSpPr>
            <a:cxnSpLocks/>
          </p:cNvCxnSpPr>
          <p:nvPr/>
        </p:nvCxnSpPr>
        <p:spPr>
          <a:xfrm flipV="1">
            <a:off x="2644435" y="2525391"/>
            <a:ext cx="0" cy="108625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B22EE89-1FDC-4D5F-BE43-372A8B8B8A5C}"/>
              </a:ext>
            </a:extLst>
          </p:cNvPr>
          <p:cNvGrpSpPr/>
          <p:nvPr/>
        </p:nvGrpSpPr>
        <p:grpSpPr>
          <a:xfrm>
            <a:off x="1642940" y="4820868"/>
            <a:ext cx="939454" cy="669146"/>
            <a:chOff x="3165534" y="5523657"/>
            <a:chExt cx="488394" cy="278173"/>
          </a:xfrm>
        </p:grpSpPr>
        <p:pic>
          <p:nvPicPr>
            <p:cNvPr id="8" name="Picture 18" descr="multi_router_RND_Gray_SM">
              <a:extLst>
                <a:ext uri="{FF2B5EF4-FFF2-40B4-BE49-F238E27FC236}">
                  <a16:creationId xmlns:a16="http://schemas.microsoft.com/office/drawing/2014/main" id="{D1089AFE-2608-458D-B2E2-E0BD39113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65534" y="5562880"/>
              <a:ext cx="488394" cy="238950"/>
            </a:xfrm>
            <a:prstGeom prst="rect">
              <a:avLst/>
            </a:prstGeom>
            <a:noFill/>
          </p:spPr>
        </p:pic>
        <p:pic>
          <p:nvPicPr>
            <p:cNvPr id="9" name="Picture 19">
              <a:extLst>
                <a:ext uri="{FF2B5EF4-FFF2-40B4-BE49-F238E27FC236}">
                  <a16:creationId xmlns:a16="http://schemas.microsoft.com/office/drawing/2014/main" id="{B53F27B0-AFF6-43B5-BCCC-A91E0125309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5534" y="5523657"/>
              <a:ext cx="281081" cy="157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9DF23D6D-24BA-4525-8DDF-E51D8FF329AE}"/>
              </a:ext>
            </a:extLst>
          </p:cNvPr>
          <p:cNvSpPr/>
          <p:nvPr/>
        </p:nvSpPr>
        <p:spPr>
          <a:xfrm>
            <a:off x="1188459" y="3687511"/>
            <a:ext cx="773773" cy="6033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Parser &amp; table config.</a:t>
            </a:r>
            <a:endParaRPr lang="zh-TW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D39FDB-AF79-4949-8174-28720CA83C33}"/>
              </a:ext>
            </a:extLst>
          </p:cNvPr>
          <p:cNvSpPr/>
          <p:nvPr/>
        </p:nvSpPr>
        <p:spPr>
          <a:xfrm>
            <a:off x="2208606" y="3687511"/>
            <a:ext cx="841570" cy="6033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Rule translator</a:t>
            </a:r>
            <a:endParaRPr lang="zh-TW" altLang="en-US" sz="12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99CE353-CE65-471C-BF5E-A7F359B2E24D}"/>
              </a:ext>
            </a:extLst>
          </p:cNvPr>
          <p:cNvCxnSpPr>
            <a:cxnSpLocks/>
          </p:cNvCxnSpPr>
          <p:nvPr/>
        </p:nvCxnSpPr>
        <p:spPr>
          <a:xfrm flipV="1">
            <a:off x="1575346" y="4466695"/>
            <a:ext cx="0" cy="41926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77BDA5B-5223-4F90-9C85-2EBB0A7B7C5F}"/>
              </a:ext>
            </a:extLst>
          </p:cNvPr>
          <p:cNvCxnSpPr>
            <a:cxnSpLocks/>
          </p:cNvCxnSpPr>
          <p:nvPr/>
        </p:nvCxnSpPr>
        <p:spPr>
          <a:xfrm flipV="1">
            <a:off x="2644435" y="4466695"/>
            <a:ext cx="0" cy="44852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D8CF72B-C9FA-47BF-B251-33170529037D}"/>
              </a:ext>
            </a:extLst>
          </p:cNvPr>
          <p:cNvSpPr/>
          <p:nvPr/>
        </p:nvSpPr>
        <p:spPr>
          <a:xfrm>
            <a:off x="2183615" y="2525391"/>
            <a:ext cx="1148243" cy="247045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2489970-1886-4AA3-9BCA-C91624BB870D}"/>
              </a:ext>
            </a:extLst>
          </p:cNvPr>
          <p:cNvSpPr txBox="1"/>
          <p:nvPr/>
        </p:nvSpPr>
        <p:spPr>
          <a:xfrm>
            <a:off x="2652260" y="2691131"/>
            <a:ext cx="131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Install and query rules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F400689-56C7-4570-A00A-CCE0730B244E}"/>
              </a:ext>
            </a:extLst>
          </p:cNvPr>
          <p:cNvSpPr txBox="1"/>
          <p:nvPr/>
        </p:nvSpPr>
        <p:spPr>
          <a:xfrm>
            <a:off x="515707" y="2687945"/>
            <a:ext cx="131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Config P4 program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98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A3DA3-0663-4A95-A69A-73957DAB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r>
              <a:rPr lang="en-US" altLang="zh-TW" dirty="0"/>
              <a:t>P4 Forwarding Model / Runtime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25F289-6794-41C5-9441-8433DCBEE7B5}"/>
              </a:ext>
            </a:extLst>
          </p:cNvPr>
          <p:cNvSpPr/>
          <p:nvPr/>
        </p:nvSpPr>
        <p:spPr>
          <a:xfrm>
            <a:off x="2808608" y="3348874"/>
            <a:ext cx="3906149" cy="20119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34D0CE-47AC-40A9-999F-AA7D7A65C416}"/>
              </a:ext>
            </a:extLst>
          </p:cNvPr>
          <p:cNvSpPr/>
          <p:nvPr/>
        </p:nvSpPr>
        <p:spPr>
          <a:xfrm>
            <a:off x="3009410" y="3751458"/>
            <a:ext cx="1111276" cy="14288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Parser</a:t>
            </a:r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/>
          </a:p>
          <a:p>
            <a:pPr algn="ctr"/>
            <a:endParaRPr lang="zh-TW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342FAE-49A3-4066-99BC-4B0B2F74160E}"/>
              </a:ext>
            </a:extLst>
          </p:cNvPr>
          <p:cNvSpPr/>
          <p:nvPr/>
        </p:nvSpPr>
        <p:spPr>
          <a:xfrm>
            <a:off x="4321488" y="3751458"/>
            <a:ext cx="1111276" cy="9461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Match/Action </a:t>
            </a:r>
            <a:r>
              <a:rPr lang="en-US" altLang="zh-TW" sz="1200" dirty="0"/>
              <a:t>Tables</a:t>
            </a:r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/>
          </a:p>
          <a:p>
            <a:pPr algn="ctr"/>
            <a:endParaRPr lang="zh-TW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6940AD-E012-4682-A8ED-7CD8CF48B4DB}"/>
              </a:ext>
            </a:extLst>
          </p:cNvPr>
          <p:cNvSpPr/>
          <p:nvPr/>
        </p:nvSpPr>
        <p:spPr>
          <a:xfrm>
            <a:off x="4321488" y="4787846"/>
            <a:ext cx="1111276" cy="3924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Packet Meta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13943B-47E5-46D7-B285-8353A4FD99B0}"/>
              </a:ext>
            </a:extLst>
          </p:cNvPr>
          <p:cNvSpPr/>
          <p:nvPr/>
        </p:nvSpPr>
        <p:spPr>
          <a:xfrm>
            <a:off x="5633566" y="3751458"/>
            <a:ext cx="849647" cy="14288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Egress Queues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581CF07-133F-4296-9768-C72BB0027BE6}"/>
              </a:ext>
            </a:extLst>
          </p:cNvPr>
          <p:cNvSpPr/>
          <p:nvPr/>
        </p:nvSpPr>
        <p:spPr>
          <a:xfrm>
            <a:off x="2227133" y="4171704"/>
            <a:ext cx="38067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10FDDF0-FFC0-4657-9114-9B1A001B9D01}"/>
              </a:ext>
            </a:extLst>
          </p:cNvPr>
          <p:cNvSpPr/>
          <p:nvPr/>
        </p:nvSpPr>
        <p:spPr>
          <a:xfrm>
            <a:off x="6900187" y="4171704"/>
            <a:ext cx="38067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書卷: 水平 12">
            <a:extLst>
              <a:ext uri="{FF2B5EF4-FFF2-40B4-BE49-F238E27FC236}">
                <a16:creationId xmlns:a16="http://schemas.microsoft.com/office/drawing/2014/main" id="{CED933EF-0A12-4031-A40D-6AE74FC5FF9D}"/>
              </a:ext>
            </a:extLst>
          </p:cNvPr>
          <p:cNvSpPr/>
          <p:nvPr/>
        </p:nvSpPr>
        <p:spPr>
          <a:xfrm>
            <a:off x="2977686" y="2311509"/>
            <a:ext cx="1143000" cy="444602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L2L3.p4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3F4AF61-7BEF-42C3-9A33-F2C67D50AD41}"/>
              </a:ext>
            </a:extLst>
          </p:cNvPr>
          <p:cNvCxnSpPr>
            <a:endCxn id="6" idx="0"/>
          </p:cNvCxnSpPr>
          <p:nvPr/>
        </p:nvCxnSpPr>
        <p:spPr>
          <a:xfrm>
            <a:off x="3565048" y="2758898"/>
            <a:ext cx="0" cy="99256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160F9D-9D1B-4BEE-B8FC-2C22A6670761}"/>
              </a:ext>
            </a:extLst>
          </p:cNvPr>
          <p:cNvSpPr txBox="1"/>
          <p:nvPr/>
        </p:nvSpPr>
        <p:spPr>
          <a:xfrm>
            <a:off x="3549186" y="285207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Compile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1AD0003-6E3A-4732-9003-91687AEC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20" y="4154042"/>
            <a:ext cx="800455" cy="88844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F6FFEF6-DA84-43EC-9124-BE31E8F06F9F}"/>
              </a:ext>
            </a:extLst>
          </p:cNvPr>
          <p:cNvSpPr/>
          <p:nvPr/>
        </p:nvSpPr>
        <p:spPr>
          <a:xfrm>
            <a:off x="4535373" y="2311509"/>
            <a:ext cx="2179384" cy="3894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SDN Control Plane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B1A316-83C9-4639-A4F9-07610CB906BF}"/>
              </a:ext>
            </a:extLst>
          </p:cNvPr>
          <p:cNvSpPr/>
          <p:nvPr/>
        </p:nvSpPr>
        <p:spPr>
          <a:xfrm>
            <a:off x="4535373" y="1708893"/>
            <a:ext cx="1016436" cy="4258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Routing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A40E5-1AF1-4BEF-A3D0-2C99DF7816E3}"/>
              </a:ext>
            </a:extLst>
          </p:cNvPr>
          <p:cNvSpPr/>
          <p:nvPr/>
        </p:nvSpPr>
        <p:spPr>
          <a:xfrm>
            <a:off x="5683932" y="1708892"/>
            <a:ext cx="1016436" cy="4258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NAT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6474B467-5D75-4D31-9109-B5C88ADB4592}"/>
              </a:ext>
            </a:extLst>
          </p:cNvPr>
          <p:cNvGrpSpPr/>
          <p:nvPr/>
        </p:nvGrpSpPr>
        <p:grpSpPr>
          <a:xfrm>
            <a:off x="4535373" y="4154042"/>
            <a:ext cx="763308" cy="358304"/>
            <a:chOff x="4535373" y="4154042"/>
            <a:chExt cx="763308" cy="358304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36A3D75-E7BC-4BF3-B1B3-814BBA861563}"/>
                </a:ext>
              </a:extLst>
            </p:cNvPr>
            <p:cNvSpPr/>
            <p:nvPr/>
          </p:nvSpPr>
          <p:spPr>
            <a:xfrm>
              <a:off x="4535373" y="4154042"/>
              <a:ext cx="604367" cy="2550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438DB899-C66F-423E-9732-28902C135687}"/>
                </a:ext>
              </a:extLst>
            </p:cNvPr>
            <p:cNvSpPr/>
            <p:nvPr/>
          </p:nvSpPr>
          <p:spPr>
            <a:xfrm>
              <a:off x="4611573" y="4205649"/>
              <a:ext cx="604367" cy="2550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5AED448A-6E13-4368-AA68-B20164D3BAEA}"/>
                </a:ext>
              </a:extLst>
            </p:cNvPr>
            <p:cNvSpPr/>
            <p:nvPr/>
          </p:nvSpPr>
          <p:spPr>
            <a:xfrm>
              <a:off x="4694314" y="4257256"/>
              <a:ext cx="604367" cy="2550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EEA7EB1-9059-4789-A417-ACD5E2758205}"/>
              </a:ext>
            </a:extLst>
          </p:cNvPr>
          <p:cNvCxnSpPr>
            <a:stCxn id="18" idx="2"/>
          </p:cNvCxnSpPr>
          <p:nvPr/>
        </p:nvCxnSpPr>
        <p:spPr>
          <a:xfrm flipH="1">
            <a:off x="5109652" y="2700940"/>
            <a:ext cx="515413" cy="139227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CD835B84-E52E-4E13-816D-49B45EE2D055}"/>
              </a:ext>
            </a:extLst>
          </p:cNvPr>
          <p:cNvSpPr/>
          <p:nvPr/>
        </p:nvSpPr>
        <p:spPr>
          <a:xfrm>
            <a:off x="1522692" y="4153530"/>
            <a:ext cx="6475365" cy="498943"/>
          </a:xfrm>
          <a:custGeom>
            <a:avLst/>
            <a:gdLst>
              <a:gd name="connsiteX0" fmla="*/ 0 w 6475365"/>
              <a:gd name="connsiteY0" fmla="*/ 241869 h 498943"/>
              <a:gd name="connsiteX1" fmla="*/ 1142019 w 6475365"/>
              <a:gd name="connsiteY1" fmla="*/ 214398 h 498943"/>
              <a:gd name="connsiteX2" fmla="*/ 1879818 w 6475365"/>
              <a:gd name="connsiteY2" fmla="*/ 2477 h 498943"/>
              <a:gd name="connsiteX3" fmla="*/ 2154530 w 6475365"/>
              <a:gd name="connsiteY3" fmla="*/ 375301 h 498943"/>
              <a:gd name="connsiteX4" fmla="*/ 3386812 w 6475365"/>
              <a:gd name="connsiteY4" fmla="*/ 163380 h 498943"/>
              <a:gd name="connsiteX5" fmla="*/ 4513133 w 6475365"/>
              <a:gd name="connsiteY5" fmla="*/ 469488 h 498943"/>
              <a:gd name="connsiteX6" fmla="*/ 6475365 w 6475365"/>
              <a:gd name="connsiteY6" fmla="*/ 469488 h 49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5365" h="498943">
                <a:moveTo>
                  <a:pt x="0" y="241869"/>
                </a:moveTo>
                <a:lnTo>
                  <a:pt x="1142019" y="214398"/>
                </a:lnTo>
                <a:cubicBezTo>
                  <a:pt x="1455322" y="174499"/>
                  <a:pt x="1711066" y="-24340"/>
                  <a:pt x="1879818" y="2477"/>
                </a:cubicBezTo>
                <a:cubicBezTo>
                  <a:pt x="2048570" y="29294"/>
                  <a:pt x="1903364" y="348484"/>
                  <a:pt x="2154530" y="375301"/>
                </a:cubicBezTo>
                <a:cubicBezTo>
                  <a:pt x="2405696" y="402118"/>
                  <a:pt x="2993712" y="147682"/>
                  <a:pt x="3386812" y="163380"/>
                </a:cubicBezTo>
                <a:cubicBezTo>
                  <a:pt x="3779912" y="179078"/>
                  <a:pt x="3998374" y="418470"/>
                  <a:pt x="4513133" y="469488"/>
                </a:cubicBezTo>
                <a:cubicBezTo>
                  <a:pt x="5027892" y="520506"/>
                  <a:pt x="5751628" y="494997"/>
                  <a:pt x="6475365" y="469488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1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D815DA-7083-45E9-A09F-061209E9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46B398-57A1-4A3D-8E7C-8BD96A9E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156" y="1911873"/>
            <a:ext cx="2221688" cy="40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DABF5-052D-4495-8692-761668D7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Conclusion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9936A9-0627-4467-996F-0F351A18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06" y="2123002"/>
            <a:ext cx="2430788" cy="37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3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5G Mobile Networks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17760"/>
          </a:xfrm>
        </p:spPr>
        <p:txBody>
          <a:bodyPr/>
          <a:lstStyle/>
          <a:p>
            <a:r>
              <a:rPr lang="en-US" altLang="zh-TW" dirty="0"/>
              <a:t>SDN/NFV based networks</a:t>
            </a:r>
          </a:p>
          <a:p>
            <a:r>
              <a:rPr lang="en-US" altLang="zh-TW" dirty="0"/>
              <a:t>New network architecture encounters new security issues</a:t>
            </a:r>
            <a:endParaRPr lang="zh-TW" altLang="en-US" dirty="0"/>
          </a:p>
        </p:txBody>
      </p:sp>
      <p:grpSp>
        <p:nvGrpSpPr>
          <p:cNvPr id="4" name="群組 397"/>
          <p:cNvGrpSpPr/>
          <p:nvPr/>
        </p:nvGrpSpPr>
        <p:grpSpPr>
          <a:xfrm>
            <a:off x="3958445" y="4854646"/>
            <a:ext cx="488394" cy="390120"/>
            <a:chOff x="5247292" y="888103"/>
            <a:chExt cx="525909" cy="510680"/>
          </a:xfrm>
        </p:grpSpPr>
        <p:pic>
          <p:nvPicPr>
            <p:cNvPr id="5" name="Picture 18" descr="multi_router_RND_Gray_S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47292" y="960110"/>
              <a:ext cx="525909" cy="438673"/>
            </a:xfrm>
            <a:prstGeom prst="rect">
              <a:avLst/>
            </a:prstGeom>
            <a:noFill/>
          </p:spPr>
        </p:pic>
        <p:pic>
          <p:nvPicPr>
            <p:cNvPr id="6" name="Picture 1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292" y="888103"/>
              <a:ext cx="302672" cy="28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群組 397"/>
          <p:cNvGrpSpPr/>
          <p:nvPr/>
        </p:nvGrpSpPr>
        <p:grpSpPr>
          <a:xfrm>
            <a:off x="4911921" y="5182892"/>
            <a:ext cx="488394" cy="390120"/>
            <a:chOff x="5247292" y="888103"/>
            <a:chExt cx="525909" cy="510680"/>
          </a:xfrm>
        </p:grpSpPr>
        <p:pic>
          <p:nvPicPr>
            <p:cNvPr id="8" name="Picture 18" descr="multi_router_RND_Gray_S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47292" y="960110"/>
              <a:ext cx="525909" cy="438673"/>
            </a:xfrm>
            <a:prstGeom prst="rect">
              <a:avLst/>
            </a:prstGeom>
            <a:noFill/>
          </p:spPr>
        </p:pic>
        <p:pic>
          <p:nvPicPr>
            <p:cNvPr id="9" name="Picture 1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292" y="888103"/>
              <a:ext cx="302672" cy="28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群組 397"/>
          <p:cNvGrpSpPr/>
          <p:nvPr/>
        </p:nvGrpSpPr>
        <p:grpSpPr>
          <a:xfrm>
            <a:off x="5834137" y="4660488"/>
            <a:ext cx="488394" cy="390120"/>
            <a:chOff x="5247292" y="888103"/>
            <a:chExt cx="525909" cy="510680"/>
          </a:xfrm>
        </p:grpSpPr>
        <p:pic>
          <p:nvPicPr>
            <p:cNvPr id="11" name="Picture 18" descr="multi_router_RND_Gray_S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47292" y="960110"/>
              <a:ext cx="525909" cy="438673"/>
            </a:xfrm>
            <a:prstGeom prst="rect">
              <a:avLst/>
            </a:prstGeom>
            <a:noFill/>
          </p:spPr>
        </p:pic>
        <p:pic>
          <p:nvPicPr>
            <p:cNvPr id="12" name="Picture 1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292" y="888103"/>
              <a:ext cx="302672" cy="28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群組 397"/>
          <p:cNvGrpSpPr/>
          <p:nvPr/>
        </p:nvGrpSpPr>
        <p:grpSpPr>
          <a:xfrm>
            <a:off x="5275394" y="4047077"/>
            <a:ext cx="488394" cy="390120"/>
            <a:chOff x="5247292" y="888103"/>
            <a:chExt cx="525909" cy="510680"/>
          </a:xfrm>
        </p:grpSpPr>
        <p:pic>
          <p:nvPicPr>
            <p:cNvPr id="14" name="Picture 18" descr="multi_router_RND_Gray_S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47292" y="960110"/>
              <a:ext cx="525909" cy="438673"/>
            </a:xfrm>
            <a:prstGeom prst="rect">
              <a:avLst/>
            </a:prstGeom>
            <a:noFill/>
          </p:spPr>
        </p:pic>
        <p:pic>
          <p:nvPicPr>
            <p:cNvPr id="15" name="Picture 1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292" y="888103"/>
              <a:ext cx="302672" cy="28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群組 397"/>
          <p:cNvGrpSpPr/>
          <p:nvPr/>
        </p:nvGrpSpPr>
        <p:grpSpPr>
          <a:xfrm>
            <a:off x="4306217" y="4184422"/>
            <a:ext cx="488394" cy="390120"/>
            <a:chOff x="5247292" y="888103"/>
            <a:chExt cx="525909" cy="510680"/>
          </a:xfrm>
        </p:grpSpPr>
        <p:pic>
          <p:nvPicPr>
            <p:cNvPr id="17" name="Picture 18" descr="multi_router_RND_Gray_S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47292" y="960110"/>
              <a:ext cx="525909" cy="438673"/>
            </a:xfrm>
            <a:prstGeom prst="rect">
              <a:avLst/>
            </a:prstGeom>
            <a:noFill/>
          </p:spPr>
        </p:pic>
        <p:pic>
          <p:nvPicPr>
            <p:cNvPr id="18" name="Picture 1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292" y="888103"/>
              <a:ext cx="302672" cy="28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群組 21"/>
          <p:cNvGrpSpPr/>
          <p:nvPr/>
        </p:nvGrpSpPr>
        <p:grpSpPr>
          <a:xfrm>
            <a:off x="4098985" y="3737774"/>
            <a:ext cx="539446" cy="249203"/>
            <a:chOff x="4113718" y="3829327"/>
            <a:chExt cx="574431" cy="274210"/>
          </a:xfrm>
        </p:grpSpPr>
        <p:sp>
          <p:nvSpPr>
            <p:cNvPr id="20" name="立方體 19"/>
            <p:cNvSpPr/>
            <p:nvPr/>
          </p:nvSpPr>
          <p:spPr>
            <a:xfrm>
              <a:off x="4113718" y="3829327"/>
              <a:ext cx="574431" cy="274210"/>
            </a:xfrm>
            <a:prstGeom prst="cube">
              <a:avLst>
                <a:gd name="adj" fmla="val 650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130371" y="4034918"/>
              <a:ext cx="265784" cy="45719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538888" y="3672434"/>
            <a:ext cx="539446" cy="249203"/>
            <a:chOff x="4113718" y="3829327"/>
            <a:chExt cx="574431" cy="274210"/>
          </a:xfrm>
        </p:grpSpPr>
        <p:sp>
          <p:nvSpPr>
            <p:cNvPr id="39" name="立方體 38"/>
            <p:cNvSpPr/>
            <p:nvPr/>
          </p:nvSpPr>
          <p:spPr>
            <a:xfrm>
              <a:off x="4113718" y="3829327"/>
              <a:ext cx="574431" cy="274210"/>
            </a:xfrm>
            <a:prstGeom prst="cube">
              <a:avLst>
                <a:gd name="adj" fmla="val 650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130371" y="4034918"/>
              <a:ext cx="265784" cy="45719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596001" y="4411285"/>
            <a:ext cx="539446" cy="249203"/>
            <a:chOff x="4113718" y="3829327"/>
            <a:chExt cx="574431" cy="274210"/>
          </a:xfrm>
        </p:grpSpPr>
        <p:sp>
          <p:nvSpPr>
            <p:cNvPr id="42" name="立方體 41"/>
            <p:cNvSpPr/>
            <p:nvPr/>
          </p:nvSpPr>
          <p:spPr>
            <a:xfrm>
              <a:off x="4113718" y="3829327"/>
              <a:ext cx="574431" cy="274210"/>
            </a:xfrm>
            <a:prstGeom prst="cube">
              <a:avLst>
                <a:gd name="adj" fmla="val 650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30371" y="4034918"/>
              <a:ext cx="265784" cy="45719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5679325" y="5495064"/>
            <a:ext cx="539446" cy="249203"/>
            <a:chOff x="4113718" y="3829327"/>
            <a:chExt cx="574431" cy="274210"/>
          </a:xfrm>
        </p:grpSpPr>
        <p:sp>
          <p:nvSpPr>
            <p:cNvPr id="45" name="立方體 44"/>
            <p:cNvSpPr/>
            <p:nvPr/>
          </p:nvSpPr>
          <p:spPr>
            <a:xfrm>
              <a:off x="4113718" y="3829327"/>
              <a:ext cx="574431" cy="274210"/>
            </a:xfrm>
            <a:prstGeom prst="cube">
              <a:avLst>
                <a:gd name="adj" fmla="val 650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30371" y="4034918"/>
              <a:ext cx="265784" cy="45719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4446757" y="5826477"/>
            <a:ext cx="539446" cy="249203"/>
            <a:chOff x="4113718" y="3829327"/>
            <a:chExt cx="574431" cy="274210"/>
          </a:xfrm>
        </p:grpSpPr>
        <p:sp>
          <p:nvSpPr>
            <p:cNvPr id="48" name="立方體 47"/>
            <p:cNvSpPr/>
            <p:nvPr/>
          </p:nvSpPr>
          <p:spPr>
            <a:xfrm>
              <a:off x="4113718" y="3829327"/>
              <a:ext cx="574431" cy="274210"/>
            </a:xfrm>
            <a:prstGeom prst="cube">
              <a:avLst>
                <a:gd name="adj" fmla="val 650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130371" y="4034918"/>
              <a:ext cx="265784" cy="45719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3528462" y="5453478"/>
            <a:ext cx="539446" cy="249203"/>
            <a:chOff x="4113718" y="3829327"/>
            <a:chExt cx="574431" cy="274210"/>
          </a:xfrm>
        </p:grpSpPr>
        <p:sp>
          <p:nvSpPr>
            <p:cNvPr id="51" name="立方體 50"/>
            <p:cNvSpPr/>
            <p:nvPr/>
          </p:nvSpPr>
          <p:spPr>
            <a:xfrm>
              <a:off x="4113718" y="3829327"/>
              <a:ext cx="574431" cy="274210"/>
            </a:xfrm>
            <a:prstGeom prst="cube">
              <a:avLst>
                <a:gd name="adj" fmla="val 650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30371" y="4034918"/>
              <a:ext cx="265784" cy="45719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2915139" y="3733031"/>
            <a:ext cx="222738" cy="294039"/>
            <a:chOff x="2426677" y="3945391"/>
            <a:chExt cx="222738" cy="294039"/>
          </a:xfrm>
        </p:grpSpPr>
        <p:sp>
          <p:nvSpPr>
            <p:cNvPr id="53" name="等腰三角形 52"/>
            <p:cNvSpPr/>
            <p:nvPr/>
          </p:nvSpPr>
          <p:spPr>
            <a:xfrm>
              <a:off x="2426677" y="3945391"/>
              <a:ext cx="222738" cy="2940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2485292" y="4032395"/>
              <a:ext cx="105508" cy="12002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2759935" y="4092410"/>
            <a:ext cx="222738" cy="294039"/>
            <a:chOff x="2426677" y="3945391"/>
            <a:chExt cx="222738" cy="294039"/>
          </a:xfrm>
        </p:grpSpPr>
        <p:sp>
          <p:nvSpPr>
            <p:cNvPr id="58" name="等腰三角形 57"/>
            <p:cNvSpPr/>
            <p:nvPr/>
          </p:nvSpPr>
          <p:spPr>
            <a:xfrm>
              <a:off x="2426677" y="3945391"/>
              <a:ext cx="222738" cy="2940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2485292" y="4032395"/>
              <a:ext cx="105508" cy="12002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2679828" y="4471882"/>
            <a:ext cx="222738" cy="294039"/>
            <a:chOff x="2426677" y="3945391"/>
            <a:chExt cx="222738" cy="294039"/>
          </a:xfrm>
        </p:grpSpPr>
        <p:sp>
          <p:nvSpPr>
            <p:cNvPr id="61" name="等腰三角形 60"/>
            <p:cNvSpPr/>
            <p:nvPr/>
          </p:nvSpPr>
          <p:spPr>
            <a:xfrm>
              <a:off x="2426677" y="3945391"/>
              <a:ext cx="222738" cy="2940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485292" y="4032395"/>
              <a:ext cx="105508" cy="12002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2759935" y="4843249"/>
            <a:ext cx="222738" cy="294039"/>
            <a:chOff x="2426677" y="3945391"/>
            <a:chExt cx="222738" cy="294039"/>
          </a:xfrm>
        </p:grpSpPr>
        <p:sp>
          <p:nvSpPr>
            <p:cNvPr id="64" name="等腰三角形 63"/>
            <p:cNvSpPr/>
            <p:nvPr/>
          </p:nvSpPr>
          <p:spPr>
            <a:xfrm>
              <a:off x="2426677" y="3945391"/>
              <a:ext cx="222738" cy="2940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等腰三角形 64"/>
            <p:cNvSpPr/>
            <p:nvPr/>
          </p:nvSpPr>
          <p:spPr>
            <a:xfrm>
              <a:off x="2485292" y="4032395"/>
              <a:ext cx="105508" cy="12002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2911485" y="5217587"/>
            <a:ext cx="222738" cy="294039"/>
            <a:chOff x="2426677" y="3945391"/>
            <a:chExt cx="222738" cy="294039"/>
          </a:xfrm>
        </p:grpSpPr>
        <p:sp>
          <p:nvSpPr>
            <p:cNvPr id="67" name="等腰三角形 66"/>
            <p:cNvSpPr/>
            <p:nvPr/>
          </p:nvSpPr>
          <p:spPr>
            <a:xfrm>
              <a:off x="2426677" y="3945391"/>
              <a:ext cx="222738" cy="2940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等腰三角形 67"/>
            <p:cNvSpPr/>
            <p:nvPr/>
          </p:nvSpPr>
          <p:spPr>
            <a:xfrm>
              <a:off x="2485292" y="4032395"/>
              <a:ext cx="105508" cy="12002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0" name="直線接點 69"/>
          <p:cNvCxnSpPr>
            <a:stCxn id="17" idx="3"/>
            <a:endCxn id="14" idx="1"/>
          </p:cNvCxnSpPr>
          <p:nvPr/>
        </p:nvCxnSpPr>
        <p:spPr>
          <a:xfrm flipV="1">
            <a:off x="4794611" y="4269641"/>
            <a:ext cx="480783" cy="1373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12" idx="0"/>
          </p:cNvCxnSpPr>
          <p:nvPr/>
        </p:nvCxnSpPr>
        <p:spPr>
          <a:xfrm flipH="1" flipV="1">
            <a:off x="5720873" y="4386449"/>
            <a:ext cx="253805" cy="2740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V="1">
            <a:off x="5400315" y="5023031"/>
            <a:ext cx="513929" cy="270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endCxn id="8" idx="1"/>
          </p:cNvCxnSpPr>
          <p:nvPr/>
        </p:nvCxnSpPr>
        <p:spPr>
          <a:xfrm>
            <a:off x="4415692" y="5182892"/>
            <a:ext cx="496229" cy="222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endCxn id="17" idx="2"/>
          </p:cNvCxnSpPr>
          <p:nvPr/>
        </p:nvCxnSpPr>
        <p:spPr>
          <a:xfrm flipV="1">
            <a:off x="4334121" y="4574542"/>
            <a:ext cx="216293" cy="329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endCxn id="18" idx="0"/>
          </p:cNvCxnSpPr>
          <p:nvPr/>
        </p:nvCxnSpPr>
        <p:spPr>
          <a:xfrm>
            <a:off x="4306217" y="4027070"/>
            <a:ext cx="140541" cy="157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 flipV="1">
            <a:off x="5549560" y="3954412"/>
            <a:ext cx="129765" cy="150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6255655" y="4639677"/>
            <a:ext cx="285822" cy="116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5400315" y="5507926"/>
            <a:ext cx="273470" cy="650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flipV="1">
            <a:off x="4927560" y="5540469"/>
            <a:ext cx="124901" cy="239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 flipV="1">
            <a:off x="3950610" y="5237900"/>
            <a:ext cx="126769" cy="172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endCxn id="17" idx="1"/>
          </p:cNvCxnSpPr>
          <p:nvPr/>
        </p:nvCxnSpPr>
        <p:spPr>
          <a:xfrm>
            <a:off x="3122511" y="3941531"/>
            <a:ext cx="1183706" cy="465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>
            <a:endCxn id="17" idx="1"/>
          </p:cNvCxnSpPr>
          <p:nvPr/>
        </p:nvCxnSpPr>
        <p:spPr>
          <a:xfrm>
            <a:off x="3003512" y="4281167"/>
            <a:ext cx="1302705" cy="1258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endCxn id="5" idx="1"/>
          </p:cNvCxnSpPr>
          <p:nvPr/>
        </p:nvCxnSpPr>
        <p:spPr>
          <a:xfrm>
            <a:off x="2911485" y="4660814"/>
            <a:ext cx="1046960" cy="416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2970100" y="5001132"/>
            <a:ext cx="980495" cy="87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 flipV="1">
            <a:off x="3122511" y="5098318"/>
            <a:ext cx="803859" cy="3048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立方體 122"/>
          <p:cNvSpPr/>
          <p:nvPr/>
        </p:nvSpPr>
        <p:spPr>
          <a:xfrm>
            <a:off x="4177941" y="3332382"/>
            <a:ext cx="616670" cy="381723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PGW</a:t>
            </a:r>
            <a:endParaRPr lang="zh-TW" altLang="en-US" sz="900" dirty="0"/>
          </a:p>
        </p:txBody>
      </p:sp>
      <p:sp>
        <p:nvSpPr>
          <p:cNvPr id="124" name="立方體 123"/>
          <p:cNvSpPr/>
          <p:nvPr/>
        </p:nvSpPr>
        <p:spPr>
          <a:xfrm>
            <a:off x="5881111" y="5681870"/>
            <a:ext cx="616670" cy="381723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SGW</a:t>
            </a:r>
            <a:endParaRPr lang="zh-TW" altLang="en-US" sz="900" dirty="0"/>
          </a:p>
        </p:txBody>
      </p:sp>
      <p:sp>
        <p:nvSpPr>
          <p:cNvPr id="125" name="立方體 124"/>
          <p:cNvSpPr/>
          <p:nvPr/>
        </p:nvSpPr>
        <p:spPr>
          <a:xfrm>
            <a:off x="6690050" y="4102085"/>
            <a:ext cx="616670" cy="381723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MME</a:t>
            </a:r>
            <a:endParaRPr lang="zh-TW" altLang="en-US" sz="900" dirty="0"/>
          </a:p>
        </p:txBody>
      </p:sp>
      <p:sp>
        <p:nvSpPr>
          <p:cNvPr id="126" name="立方體 125"/>
          <p:cNvSpPr/>
          <p:nvPr/>
        </p:nvSpPr>
        <p:spPr>
          <a:xfrm>
            <a:off x="6922668" y="3899444"/>
            <a:ext cx="616670" cy="381723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HSS</a:t>
            </a:r>
            <a:endParaRPr lang="zh-TW" altLang="en-US" sz="900" dirty="0"/>
          </a:p>
        </p:txBody>
      </p:sp>
      <p:sp>
        <p:nvSpPr>
          <p:cNvPr id="127" name="立方體 126"/>
          <p:cNvSpPr/>
          <p:nvPr/>
        </p:nvSpPr>
        <p:spPr>
          <a:xfrm>
            <a:off x="4183447" y="5553405"/>
            <a:ext cx="616670" cy="381723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PCRF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028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250C-2697-40AF-A1E7-491A59F0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Software-Defined Networking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3C9C5-C70D-454C-A744-FB25E6B4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88058"/>
          </a:xfrm>
        </p:spPr>
        <p:txBody>
          <a:bodyPr/>
          <a:lstStyle/>
          <a:p>
            <a:r>
              <a:rPr lang="en-US" altLang="zh-TW" dirty="0"/>
              <a:t>Network devices are divided into control and data planes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4F880FF-C9BC-4ADF-980C-0D21C83A792D}"/>
              </a:ext>
            </a:extLst>
          </p:cNvPr>
          <p:cNvGrpSpPr/>
          <p:nvPr/>
        </p:nvGrpSpPr>
        <p:grpSpPr>
          <a:xfrm>
            <a:off x="1847083" y="4713771"/>
            <a:ext cx="2364086" cy="1088058"/>
            <a:chOff x="3130383" y="4545484"/>
            <a:chExt cx="2364086" cy="1525935"/>
          </a:xfrm>
        </p:grpSpPr>
        <p:grpSp>
          <p:nvGrpSpPr>
            <p:cNvPr id="11" name="群組 397">
              <a:extLst>
                <a:ext uri="{FF2B5EF4-FFF2-40B4-BE49-F238E27FC236}">
                  <a16:creationId xmlns:a16="http://schemas.microsoft.com/office/drawing/2014/main" id="{7104048F-50F8-4A18-96A4-93872A0FEE66}"/>
                </a:ext>
              </a:extLst>
            </p:cNvPr>
            <p:cNvGrpSpPr/>
            <p:nvPr/>
          </p:nvGrpSpPr>
          <p:grpSpPr>
            <a:xfrm>
              <a:off x="3130383" y="5353053"/>
              <a:ext cx="488394" cy="390120"/>
              <a:chOff x="5247292" y="888103"/>
              <a:chExt cx="525909" cy="510680"/>
            </a:xfrm>
          </p:grpSpPr>
          <p:pic>
            <p:nvPicPr>
              <p:cNvPr id="12" name="Picture 18" descr="multi_router_RND_Gray_SM">
                <a:extLst>
                  <a:ext uri="{FF2B5EF4-FFF2-40B4-BE49-F238E27FC236}">
                    <a16:creationId xmlns:a16="http://schemas.microsoft.com/office/drawing/2014/main" id="{B4794077-CED6-4D93-AD4C-2C9D30CDF6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13" name="Picture 19">
                <a:extLst>
                  <a:ext uri="{FF2B5EF4-FFF2-40B4-BE49-F238E27FC236}">
                    <a16:creationId xmlns:a16="http://schemas.microsoft.com/office/drawing/2014/main" id="{8F3BE469-5090-4253-B254-3279EF77E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群組 397">
              <a:extLst>
                <a:ext uri="{FF2B5EF4-FFF2-40B4-BE49-F238E27FC236}">
                  <a16:creationId xmlns:a16="http://schemas.microsoft.com/office/drawing/2014/main" id="{0154B6EE-20A3-45E5-87A5-5420ADBE97D0}"/>
                </a:ext>
              </a:extLst>
            </p:cNvPr>
            <p:cNvGrpSpPr/>
            <p:nvPr/>
          </p:nvGrpSpPr>
          <p:grpSpPr>
            <a:xfrm>
              <a:off x="4083859" y="5681299"/>
              <a:ext cx="488394" cy="390120"/>
              <a:chOff x="5247292" y="888103"/>
              <a:chExt cx="525909" cy="510680"/>
            </a:xfrm>
          </p:grpSpPr>
          <p:pic>
            <p:nvPicPr>
              <p:cNvPr id="15" name="Picture 18" descr="multi_router_RND_Gray_SM">
                <a:extLst>
                  <a:ext uri="{FF2B5EF4-FFF2-40B4-BE49-F238E27FC236}">
                    <a16:creationId xmlns:a16="http://schemas.microsoft.com/office/drawing/2014/main" id="{6E61E21B-DB29-4471-9A28-6020E12DB4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16" name="Picture 19">
                <a:extLst>
                  <a:ext uri="{FF2B5EF4-FFF2-40B4-BE49-F238E27FC236}">
                    <a16:creationId xmlns:a16="http://schemas.microsoft.com/office/drawing/2014/main" id="{22AF72B0-E031-41EF-AAD9-3279C0DAD3B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群組 397">
              <a:extLst>
                <a:ext uri="{FF2B5EF4-FFF2-40B4-BE49-F238E27FC236}">
                  <a16:creationId xmlns:a16="http://schemas.microsoft.com/office/drawing/2014/main" id="{C501A778-C772-46E9-A2B5-D7048B731C0D}"/>
                </a:ext>
              </a:extLst>
            </p:cNvPr>
            <p:cNvGrpSpPr/>
            <p:nvPr/>
          </p:nvGrpSpPr>
          <p:grpSpPr>
            <a:xfrm>
              <a:off x="5006075" y="5158895"/>
              <a:ext cx="488394" cy="390120"/>
              <a:chOff x="5247292" y="888103"/>
              <a:chExt cx="525909" cy="510680"/>
            </a:xfrm>
          </p:grpSpPr>
          <p:pic>
            <p:nvPicPr>
              <p:cNvPr id="18" name="Picture 18" descr="multi_router_RND_Gray_SM">
                <a:extLst>
                  <a:ext uri="{FF2B5EF4-FFF2-40B4-BE49-F238E27FC236}">
                    <a16:creationId xmlns:a16="http://schemas.microsoft.com/office/drawing/2014/main" id="{7CB166EC-58F2-47B2-B4C5-B8F73F998D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19" name="Picture 19">
                <a:extLst>
                  <a:ext uri="{FF2B5EF4-FFF2-40B4-BE49-F238E27FC236}">
                    <a16:creationId xmlns:a16="http://schemas.microsoft.com/office/drawing/2014/main" id="{CB5007BB-0598-4CB5-9480-40F9EDB4241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" name="群組 397">
              <a:extLst>
                <a:ext uri="{FF2B5EF4-FFF2-40B4-BE49-F238E27FC236}">
                  <a16:creationId xmlns:a16="http://schemas.microsoft.com/office/drawing/2014/main" id="{406AAD01-D4AE-47DD-938B-15BDEE3465B0}"/>
                </a:ext>
              </a:extLst>
            </p:cNvPr>
            <p:cNvGrpSpPr/>
            <p:nvPr/>
          </p:nvGrpSpPr>
          <p:grpSpPr>
            <a:xfrm>
              <a:off x="4447332" y="4545484"/>
              <a:ext cx="488394" cy="390120"/>
              <a:chOff x="5247292" y="888103"/>
              <a:chExt cx="525909" cy="510680"/>
            </a:xfrm>
          </p:grpSpPr>
          <p:pic>
            <p:nvPicPr>
              <p:cNvPr id="21" name="Picture 18" descr="multi_router_RND_Gray_SM">
                <a:extLst>
                  <a:ext uri="{FF2B5EF4-FFF2-40B4-BE49-F238E27FC236}">
                    <a16:creationId xmlns:a16="http://schemas.microsoft.com/office/drawing/2014/main" id="{4E9D1A25-84D9-49BA-876B-4716F83A6F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22" name="Picture 19">
                <a:extLst>
                  <a:ext uri="{FF2B5EF4-FFF2-40B4-BE49-F238E27FC236}">
                    <a16:creationId xmlns:a16="http://schemas.microsoft.com/office/drawing/2014/main" id="{39AFE01D-9927-45D8-B0B8-37FDA9719A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" name="群組 397">
              <a:extLst>
                <a:ext uri="{FF2B5EF4-FFF2-40B4-BE49-F238E27FC236}">
                  <a16:creationId xmlns:a16="http://schemas.microsoft.com/office/drawing/2014/main" id="{0C1E5207-BCB8-4C69-8CD9-A9DEF37FF130}"/>
                </a:ext>
              </a:extLst>
            </p:cNvPr>
            <p:cNvGrpSpPr/>
            <p:nvPr/>
          </p:nvGrpSpPr>
          <p:grpSpPr>
            <a:xfrm>
              <a:off x="3478155" y="4682829"/>
              <a:ext cx="488394" cy="390120"/>
              <a:chOff x="5247292" y="888103"/>
              <a:chExt cx="525909" cy="510680"/>
            </a:xfrm>
          </p:grpSpPr>
          <p:pic>
            <p:nvPicPr>
              <p:cNvPr id="24" name="Picture 18" descr="multi_router_RND_Gray_SM">
                <a:extLst>
                  <a:ext uri="{FF2B5EF4-FFF2-40B4-BE49-F238E27FC236}">
                    <a16:creationId xmlns:a16="http://schemas.microsoft.com/office/drawing/2014/main" id="{33A92553-CC32-4376-B6B7-CFDBBAD28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25" name="Picture 19">
                <a:extLst>
                  <a:ext uri="{FF2B5EF4-FFF2-40B4-BE49-F238E27FC236}">
                    <a16:creationId xmlns:a16="http://schemas.microsoft.com/office/drawing/2014/main" id="{C457EA24-A835-434E-AD2E-63FF7EF4E9E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13A61B08-8282-498D-8EB4-F951D4D7FD0C}"/>
                </a:ext>
              </a:extLst>
            </p:cNvPr>
            <p:cNvCxnSpPr>
              <a:stCxn id="24" idx="3"/>
              <a:endCxn id="21" idx="1"/>
            </p:cNvCxnSpPr>
            <p:nvPr/>
          </p:nvCxnSpPr>
          <p:spPr>
            <a:xfrm flipV="1">
              <a:off x="3966549" y="4768048"/>
              <a:ext cx="480783" cy="1373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CBE8AA9-FF9D-429A-A446-E29A5B49EB74}"/>
                </a:ext>
              </a:extLst>
            </p:cNvPr>
            <p:cNvCxnSpPr>
              <a:stCxn id="19" idx="0"/>
            </p:cNvCxnSpPr>
            <p:nvPr/>
          </p:nvCxnSpPr>
          <p:spPr>
            <a:xfrm flipH="1" flipV="1">
              <a:off x="4892811" y="4884856"/>
              <a:ext cx="253805" cy="2740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B3B597D9-8685-4344-A8FD-7BBE7F0BC471}"/>
                </a:ext>
              </a:extLst>
            </p:cNvPr>
            <p:cNvCxnSpPr/>
            <p:nvPr/>
          </p:nvCxnSpPr>
          <p:spPr>
            <a:xfrm flipV="1">
              <a:off x="4572253" y="5521438"/>
              <a:ext cx="513929" cy="2700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B7B3312B-62C9-4A97-A597-6E8DCFCD91D1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3587630" y="5681299"/>
              <a:ext cx="496229" cy="2225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52A9B95-FF16-4486-A39C-AD859FC423EB}"/>
                </a:ext>
              </a:extLst>
            </p:cNvPr>
            <p:cNvCxnSpPr>
              <a:endCxn id="24" idx="2"/>
            </p:cNvCxnSpPr>
            <p:nvPr/>
          </p:nvCxnSpPr>
          <p:spPr>
            <a:xfrm flipV="1">
              <a:off x="3506059" y="5072949"/>
              <a:ext cx="216293" cy="3291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7A12EF1F-F867-45C0-A9F7-CAA46619BEB2}"/>
              </a:ext>
            </a:extLst>
          </p:cNvPr>
          <p:cNvGrpSpPr/>
          <p:nvPr/>
        </p:nvGrpSpPr>
        <p:grpSpPr>
          <a:xfrm>
            <a:off x="1847083" y="4280096"/>
            <a:ext cx="2364086" cy="1088058"/>
            <a:chOff x="3130383" y="4545484"/>
            <a:chExt cx="2364086" cy="1525935"/>
          </a:xfrm>
        </p:grpSpPr>
        <p:grpSp>
          <p:nvGrpSpPr>
            <p:cNvPr id="34" name="群組 397">
              <a:extLst>
                <a:ext uri="{FF2B5EF4-FFF2-40B4-BE49-F238E27FC236}">
                  <a16:creationId xmlns:a16="http://schemas.microsoft.com/office/drawing/2014/main" id="{A81CA36B-9815-4DFA-B6CC-B52840916384}"/>
                </a:ext>
              </a:extLst>
            </p:cNvPr>
            <p:cNvGrpSpPr/>
            <p:nvPr/>
          </p:nvGrpSpPr>
          <p:grpSpPr>
            <a:xfrm>
              <a:off x="3130383" y="5353053"/>
              <a:ext cx="488394" cy="390120"/>
              <a:chOff x="5247292" y="888103"/>
              <a:chExt cx="525909" cy="510680"/>
            </a:xfrm>
          </p:grpSpPr>
          <p:pic>
            <p:nvPicPr>
              <p:cNvPr id="52" name="Picture 18" descr="multi_router_RND_Gray_SM">
                <a:extLst>
                  <a:ext uri="{FF2B5EF4-FFF2-40B4-BE49-F238E27FC236}">
                    <a16:creationId xmlns:a16="http://schemas.microsoft.com/office/drawing/2014/main" id="{8BAF24F4-09A2-45D4-9EBD-A95EA7DE28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53" name="Picture 19">
                <a:extLst>
                  <a:ext uri="{FF2B5EF4-FFF2-40B4-BE49-F238E27FC236}">
                    <a16:creationId xmlns:a16="http://schemas.microsoft.com/office/drawing/2014/main" id="{1D4C10BB-476E-43AE-B6FF-78A1E1248AE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5" name="群組 397">
              <a:extLst>
                <a:ext uri="{FF2B5EF4-FFF2-40B4-BE49-F238E27FC236}">
                  <a16:creationId xmlns:a16="http://schemas.microsoft.com/office/drawing/2014/main" id="{2E75368B-2CFC-4BAC-A8F1-B1461912F4D6}"/>
                </a:ext>
              </a:extLst>
            </p:cNvPr>
            <p:cNvGrpSpPr/>
            <p:nvPr/>
          </p:nvGrpSpPr>
          <p:grpSpPr>
            <a:xfrm>
              <a:off x="4083859" y="5681299"/>
              <a:ext cx="488394" cy="390120"/>
              <a:chOff x="5247292" y="888103"/>
              <a:chExt cx="525909" cy="510680"/>
            </a:xfrm>
          </p:grpSpPr>
          <p:pic>
            <p:nvPicPr>
              <p:cNvPr id="50" name="Picture 18" descr="multi_router_RND_Gray_SM">
                <a:extLst>
                  <a:ext uri="{FF2B5EF4-FFF2-40B4-BE49-F238E27FC236}">
                    <a16:creationId xmlns:a16="http://schemas.microsoft.com/office/drawing/2014/main" id="{28301F98-0691-4F9E-A2AA-718937FABC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51" name="Picture 19">
                <a:extLst>
                  <a:ext uri="{FF2B5EF4-FFF2-40B4-BE49-F238E27FC236}">
                    <a16:creationId xmlns:a16="http://schemas.microsoft.com/office/drawing/2014/main" id="{77C6385A-30BA-43D0-B54B-59C9CCC88BB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6" name="群組 397">
              <a:extLst>
                <a:ext uri="{FF2B5EF4-FFF2-40B4-BE49-F238E27FC236}">
                  <a16:creationId xmlns:a16="http://schemas.microsoft.com/office/drawing/2014/main" id="{DB23FEFE-5F43-431B-9138-61855F880852}"/>
                </a:ext>
              </a:extLst>
            </p:cNvPr>
            <p:cNvGrpSpPr/>
            <p:nvPr/>
          </p:nvGrpSpPr>
          <p:grpSpPr>
            <a:xfrm>
              <a:off x="5006075" y="5158895"/>
              <a:ext cx="488394" cy="390120"/>
              <a:chOff x="5247292" y="888103"/>
              <a:chExt cx="525909" cy="510680"/>
            </a:xfrm>
          </p:grpSpPr>
          <p:pic>
            <p:nvPicPr>
              <p:cNvPr id="48" name="Picture 18" descr="multi_router_RND_Gray_SM">
                <a:extLst>
                  <a:ext uri="{FF2B5EF4-FFF2-40B4-BE49-F238E27FC236}">
                    <a16:creationId xmlns:a16="http://schemas.microsoft.com/office/drawing/2014/main" id="{D5E56F10-0A2F-45BF-93CB-C361C7459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49" name="Picture 19">
                <a:extLst>
                  <a:ext uri="{FF2B5EF4-FFF2-40B4-BE49-F238E27FC236}">
                    <a16:creationId xmlns:a16="http://schemas.microsoft.com/office/drawing/2014/main" id="{0B6C5851-95A1-4395-BF7A-22E3CB55465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7" name="群組 397">
              <a:extLst>
                <a:ext uri="{FF2B5EF4-FFF2-40B4-BE49-F238E27FC236}">
                  <a16:creationId xmlns:a16="http://schemas.microsoft.com/office/drawing/2014/main" id="{2CC51026-3679-4669-A276-55B219A1219A}"/>
                </a:ext>
              </a:extLst>
            </p:cNvPr>
            <p:cNvGrpSpPr/>
            <p:nvPr/>
          </p:nvGrpSpPr>
          <p:grpSpPr>
            <a:xfrm>
              <a:off x="4447332" y="4545484"/>
              <a:ext cx="488394" cy="390120"/>
              <a:chOff x="5247292" y="888103"/>
              <a:chExt cx="525909" cy="510680"/>
            </a:xfrm>
          </p:grpSpPr>
          <p:pic>
            <p:nvPicPr>
              <p:cNvPr id="46" name="Picture 18" descr="multi_router_RND_Gray_SM">
                <a:extLst>
                  <a:ext uri="{FF2B5EF4-FFF2-40B4-BE49-F238E27FC236}">
                    <a16:creationId xmlns:a16="http://schemas.microsoft.com/office/drawing/2014/main" id="{74B59D52-EF97-4489-9FA4-8504230F38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47" name="Picture 19">
                <a:extLst>
                  <a:ext uri="{FF2B5EF4-FFF2-40B4-BE49-F238E27FC236}">
                    <a16:creationId xmlns:a16="http://schemas.microsoft.com/office/drawing/2014/main" id="{AA59C732-588D-495F-B711-64C1797389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" name="群組 397">
              <a:extLst>
                <a:ext uri="{FF2B5EF4-FFF2-40B4-BE49-F238E27FC236}">
                  <a16:creationId xmlns:a16="http://schemas.microsoft.com/office/drawing/2014/main" id="{C242C1FE-1EEE-49FB-A725-D25135B4541E}"/>
                </a:ext>
              </a:extLst>
            </p:cNvPr>
            <p:cNvGrpSpPr/>
            <p:nvPr/>
          </p:nvGrpSpPr>
          <p:grpSpPr>
            <a:xfrm>
              <a:off x="3478155" y="4682829"/>
              <a:ext cx="488394" cy="390120"/>
              <a:chOff x="5247292" y="888103"/>
              <a:chExt cx="525909" cy="510680"/>
            </a:xfrm>
          </p:grpSpPr>
          <p:pic>
            <p:nvPicPr>
              <p:cNvPr id="44" name="Picture 18" descr="multi_router_RND_Gray_SM">
                <a:extLst>
                  <a:ext uri="{FF2B5EF4-FFF2-40B4-BE49-F238E27FC236}">
                    <a16:creationId xmlns:a16="http://schemas.microsoft.com/office/drawing/2014/main" id="{19556771-00E5-449B-B9C5-D529BCD28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45" name="Picture 19">
                <a:extLst>
                  <a:ext uri="{FF2B5EF4-FFF2-40B4-BE49-F238E27FC236}">
                    <a16:creationId xmlns:a16="http://schemas.microsoft.com/office/drawing/2014/main" id="{9B901AEC-8A41-449A-BA61-C0ACFC7809F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DA29FA48-F909-4AA8-B153-4AE52F4C9BDE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3966549" y="4768048"/>
              <a:ext cx="480783" cy="137345"/>
            </a:xfrm>
            <a:prstGeom prst="line">
              <a:avLst/>
            </a:prstGeom>
            <a:ln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37825D04-E491-4BAE-A99E-88A6B5FE0D34}"/>
                </a:ext>
              </a:extLst>
            </p:cNvPr>
            <p:cNvCxnSpPr>
              <a:stCxn id="49" idx="0"/>
            </p:cNvCxnSpPr>
            <p:nvPr/>
          </p:nvCxnSpPr>
          <p:spPr>
            <a:xfrm flipH="1" flipV="1">
              <a:off x="4892811" y="4884856"/>
              <a:ext cx="253805" cy="274039"/>
            </a:xfrm>
            <a:prstGeom prst="line">
              <a:avLst/>
            </a:prstGeom>
            <a:ln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60A544A0-1360-46A1-A6EA-8483D9A1172D}"/>
                </a:ext>
              </a:extLst>
            </p:cNvPr>
            <p:cNvCxnSpPr/>
            <p:nvPr/>
          </p:nvCxnSpPr>
          <p:spPr>
            <a:xfrm flipV="1">
              <a:off x="4572253" y="5521438"/>
              <a:ext cx="513929" cy="270025"/>
            </a:xfrm>
            <a:prstGeom prst="line">
              <a:avLst/>
            </a:prstGeom>
            <a:ln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8E94CFF7-A29A-4250-B390-5AF97A00937D}"/>
                </a:ext>
              </a:extLst>
            </p:cNvPr>
            <p:cNvCxnSpPr>
              <a:endCxn id="50" idx="1"/>
            </p:cNvCxnSpPr>
            <p:nvPr/>
          </p:nvCxnSpPr>
          <p:spPr>
            <a:xfrm>
              <a:off x="3587630" y="5681299"/>
              <a:ext cx="496229" cy="222564"/>
            </a:xfrm>
            <a:prstGeom prst="line">
              <a:avLst/>
            </a:prstGeom>
            <a:ln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4DC9BE3-AF4D-4400-9FB0-F41E2CD2BAB4}"/>
                </a:ext>
              </a:extLst>
            </p:cNvPr>
            <p:cNvCxnSpPr>
              <a:endCxn id="44" idx="2"/>
            </p:cNvCxnSpPr>
            <p:nvPr/>
          </p:nvCxnSpPr>
          <p:spPr>
            <a:xfrm flipV="1">
              <a:off x="3506059" y="5072949"/>
              <a:ext cx="216293" cy="329168"/>
            </a:xfrm>
            <a:prstGeom prst="line">
              <a:avLst/>
            </a:prstGeom>
            <a:ln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163161D-67CE-4829-8F8D-08D85F7A6674}"/>
              </a:ext>
            </a:extLst>
          </p:cNvPr>
          <p:cNvSpPr txBox="1"/>
          <p:nvPr/>
        </p:nvSpPr>
        <p:spPr>
          <a:xfrm>
            <a:off x="5388288" y="5244667"/>
            <a:ext cx="11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 Plane</a:t>
            </a:r>
            <a:endParaRPr lang="zh-TW" altLang="en-US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42C9D8A7-F8C8-4DA7-BA34-4CB863D3CA95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4615169" y="5429333"/>
            <a:ext cx="77311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AF44CEC-C3CB-4D3A-8753-1167AE9F055D}"/>
              </a:ext>
            </a:extLst>
          </p:cNvPr>
          <p:cNvSpPr txBox="1"/>
          <p:nvPr/>
        </p:nvSpPr>
        <p:spPr>
          <a:xfrm>
            <a:off x="5388288" y="4666261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Control Plane</a:t>
            </a:r>
            <a:endParaRPr lang="zh-TW" altLang="en-US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47E60D4-2C53-424B-AA2A-9F698CC743D1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4615170" y="4850927"/>
            <a:ext cx="77311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E40061C-E933-4AE1-9843-AA000A596983}"/>
              </a:ext>
            </a:extLst>
          </p:cNvPr>
          <p:cNvGrpSpPr/>
          <p:nvPr/>
        </p:nvGrpSpPr>
        <p:grpSpPr>
          <a:xfrm>
            <a:off x="1764151" y="3170741"/>
            <a:ext cx="5859493" cy="631827"/>
            <a:chOff x="1764151" y="3170741"/>
            <a:chExt cx="5859493" cy="631827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987B0E5E-4DB8-4F8C-8C0D-BBC309AE9255}"/>
                </a:ext>
              </a:extLst>
            </p:cNvPr>
            <p:cNvSpPr/>
            <p:nvPr/>
          </p:nvSpPr>
          <p:spPr>
            <a:xfrm>
              <a:off x="1847083" y="3429000"/>
              <a:ext cx="2364087" cy="35025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1" name="Picture 18" descr="multi_router_RND_Gray_SM">
              <a:extLst>
                <a:ext uri="{FF2B5EF4-FFF2-40B4-BE49-F238E27FC236}">
                  <a16:creationId xmlns:a16="http://schemas.microsoft.com/office/drawing/2014/main" id="{933AD6D1-6B56-41C9-AA51-88A4D20FF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781873" y="3483533"/>
              <a:ext cx="488394" cy="238950"/>
            </a:xfrm>
            <a:prstGeom prst="rect">
              <a:avLst/>
            </a:prstGeom>
            <a:noFill/>
          </p:spPr>
        </p:pic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0F1F689C-DE62-4089-A910-9745617E5BFA}"/>
                </a:ext>
              </a:extLst>
            </p:cNvPr>
            <p:cNvSpPr txBox="1"/>
            <p:nvPr/>
          </p:nvSpPr>
          <p:spPr>
            <a:xfrm>
              <a:off x="1764151" y="3170741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Controller</a:t>
              </a:r>
              <a:endParaRPr lang="zh-TW" altLang="en-US" sz="1400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B71EF631-6BA0-42F5-B42A-A920662F8E76}"/>
                </a:ext>
              </a:extLst>
            </p:cNvPr>
            <p:cNvSpPr txBox="1"/>
            <p:nvPr/>
          </p:nvSpPr>
          <p:spPr>
            <a:xfrm>
              <a:off x="5388288" y="3433236"/>
              <a:ext cx="2235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Remote Control Plane</a:t>
              </a:r>
              <a:endParaRPr lang="zh-TW" altLang="en-US" dirty="0"/>
            </a:p>
          </p:txBody>
        </p: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4A6A34C4-2881-4512-98B7-B2128D7A8F79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flipH="1">
              <a:off x="4615170" y="3617902"/>
              <a:ext cx="77311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7D1D91F8-6123-427B-83CE-B773FB34D3AE}"/>
              </a:ext>
            </a:extLst>
          </p:cNvPr>
          <p:cNvGrpSpPr/>
          <p:nvPr/>
        </p:nvGrpSpPr>
        <p:grpSpPr>
          <a:xfrm>
            <a:off x="2128164" y="3722483"/>
            <a:ext cx="1842534" cy="1820785"/>
            <a:chOff x="2128164" y="3722483"/>
            <a:chExt cx="1842534" cy="1820785"/>
          </a:xfrm>
        </p:grpSpPr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474E953-2103-459B-B556-B16BEE9EFC48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2128164" y="3722483"/>
              <a:ext cx="748468" cy="1645672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CB29DBB2-A21A-4329-AB94-8426AB324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6809" y="3733835"/>
              <a:ext cx="434606" cy="1122093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59DE9C80-DFE6-43FC-8886-0EA47FE7E911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 flipH="1" flipV="1">
              <a:off x="3029127" y="3779258"/>
              <a:ext cx="38334" cy="176401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057F52D6-6A5F-4272-8798-A98A9B11A9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9380" y="3733835"/>
              <a:ext cx="751318" cy="1446664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72A86A32-102C-424D-810D-B319040C1E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9983" y="3771799"/>
              <a:ext cx="287345" cy="971311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40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CC196DA5-50B6-4EF7-88B2-4B28F3527922}"/>
              </a:ext>
            </a:extLst>
          </p:cNvPr>
          <p:cNvSpPr/>
          <p:nvPr/>
        </p:nvSpPr>
        <p:spPr>
          <a:xfrm>
            <a:off x="4670740" y="3629799"/>
            <a:ext cx="2165675" cy="1628001"/>
          </a:xfrm>
          <a:prstGeom prst="wedgeRectCallout">
            <a:avLst>
              <a:gd name="adj1" fmla="val -59069"/>
              <a:gd name="adj2" fmla="val 458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CA250C-2697-40AF-A1E7-491A59F0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Software-Defined Networking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3C9C5-C70D-454C-A744-FB25E6B4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88058"/>
          </a:xfrm>
        </p:spPr>
        <p:txBody>
          <a:bodyPr/>
          <a:lstStyle/>
          <a:p>
            <a:r>
              <a:rPr lang="en-US" altLang="zh-TW" dirty="0"/>
              <a:t>The controller install rules into forwarding table in switches to control traffic routing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4F880FF-C9BC-4ADF-980C-0D21C83A792D}"/>
              </a:ext>
            </a:extLst>
          </p:cNvPr>
          <p:cNvGrpSpPr/>
          <p:nvPr/>
        </p:nvGrpSpPr>
        <p:grpSpPr>
          <a:xfrm>
            <a:off x="2212058" y="4713772"/>
            <a:ext cx="2364086" cy="1088058"/>
            <a:chOff x="3130383" y="4545484"/>
            <a:chExt cx="2364086" cy="1525935"/>
          </a:xfrm>
        </p:grpSpPr>
        <p:grpSp>
          <p:nvGrpSpPr>
            <p:cNvPr id="11" name="群組 397">
              <a:extLst>
                <a:ext uri="{FF2B5EF4-FFF2-40B4-BE49-F238E27FC236}">
                  <a16:creationId xmlns:a16="http://schemas.microsoft.com/office/drawing/2014/main" id="{7104048F-50F8-4A18-96A4-93872A0FEE66}"/>
                </a:ext>
              </a:extLst>
            </p:cNvPr>
            <p:cNvGrpSpPr/>
            <p:nvPr/>
          </p:nvGrpSpPr>
          <p:grpSpPr>
            <a:xfrm>
              <a:off x="3130383" y="5353053"/>
              <a:ext cx="488394" cy="390120"/>
              <a:chOff x="5247292" y="888103"/>
              <a:chExt cx="525909" cy="510680"/>
            </a:xfrm>
          </p:grpSpPr>
          <p:pic>
            <p:nvPicPr>
              <p:cNvPr id="12" name="Picture 18" descr="multi_router_RND_Gray_SM">
                <a:extLst>
                  <a:ext uri="{FF2B5EF4-FFF2-40B4-BE49-F238E27FC236}">
                    <a16:creationId xmlns:a16="http://schemas.microsoft.com/office/drawing/2014/main" id="{B4794077-CED6-4D93-AD4C-2C9D30CDF6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13" name="Picture 19">
                <a:extLst>
                  <a:ext uri="{FF2B5EF4-FFF2-40B4-BE49-F238E27FC236}">
                    <a16:creationId xmlns:a16="http://schemas.microsoft.com/office/drawing/2014/main" id="{8F3BE469-5090-4253-B254-3279EF77E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群組 397">
              <a:extLst>
                <a:ext uri="{FF2B5EF4-FFF2-40B4-BE49-F238E27FC236}">
                  <a16:creationId xmlns:a16="http://schemas.microsoft.com/office/drawing/2014/main" id="{0154B6EE-20A3-45E5-87A5-5420ADBE97D0}"/>
                </a:ext>
              </a:extLst>
            </p:cNvPr>
            <p:cNvGrpSpPr/>
            <p:nvPr/>
          </p:nvGrpSpPr>
          <p:grpSpPr>
            <a:xfrm>
              <a:off x="4083859" y="5681299"/>
              <a:ext cx="488394" cy="390120"/>
              <a:chOff x="5247292" y="888103"/>
              <a:chExt cx="525909" cy="510680"/>
            </a:xfrm>
          </p:grpSpPr>
          <p:pic>
            <p:nvPicPr>
              <p:cNvPr id="15" name="Picture 18" descr="multi_router_RND_Gray_SM">
                <a:extLst>
                  <a:ext uri="{FF2B5EF4-FFF2-40B4-BE49-F238E27FC236}">
                    <a16:creationId xmlns:a16="http://schemas.microsoft.com/office/drawing/2014/main" id="{6E61E21B-DB29-4471-9A28-6020E12DB4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16" name="Picture 19">
                <a:extLst>
                  <a:ext uri="{FF2B5EF4-FFF2-40B4-BE49-F238E27FC236}">
                    <a16:creationId xmlns:a16="http://schemas.microsoft.com/office/drawing/2014/main" id="{22AF72B0-E031-41EF-AAD9-3279C0DAD3B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群組 397">
              <a:extLst>
                <a:ext uri="{FF2B5EF4-FFF2-40B4-BE49-F238E27FC236}">
                  <a16:creationId xmlns:a16="http://schemas.microsoft.com/office/drawing/2014/main" id="{C501A778-C772-46E9-A2B5-D7048B731C0D}"/>
                </a:ext>
              </a:extLst>
            </p:cNvPr>
            <p:cNvGrpSpPr/>
            <p:nvPr/>
          </p:nvGrpSpPr>
          <p:grpSpPr>
            <a:xfrm>
              <a:off x="5006075" y="5158895"/>
              <a:ext cx="488394" cy="390120"/>
              <a:chOff x="5247292" y="888103"/>
              <a:chExt cx="525909" cy="510680"/>
            </a:xfrm>
          </p:grpSpPr>
          <p:pic>
            <p:nvPicPr>
              <p:cNvPr id="18" name="Picture 18" descr="multi_router_RND_Gray_SM">
                <a:extLst>
                  <a:ext uri="{FF2B5EF4-FFF2-40B4-BE49-F238E27FC236}">
                    <a16:creationId xmlns:a16="http://schemas.microsoft.com/office/drawing/2014/main" id="{7CB166EC-58F2-47B2-B4C5-B8F73F998D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19" name="Picture 19">
                <a:extLst>
                  <a:ext uri="{FF2B5EF4-FFF2-40B4-BE49-F238E27FC236}">
                    <a16:creationId xmlns:a16="http://schemas.microsoft.com/office/drawing/2014/main" id="{CB5007BB-0598-4CB5-9480-40F9EDB4241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" name="群組 397">
              <a:extLst>
                <a:ext uri="{FF2B5EF4-FFF2-40B4-BE49-F238E27FC236}">
                  <a16:creationId xmlns:a16="http://schemas.microsoft.com/office/drawing/2014/main" id="{406AAD01-D4AE-47DD-938B-15BDEE3465B0}"/>
                </a:ext>
              </a:extLst>
            </p:cNvPr>
            <p:cNvGrpSpPr/>
            <p:nvPr/>
          </p:nvGrpSpPr>
          <p:grpSpPr>
            <a:xfrm>
              <a:off x="4447332" y="4545484"/>
              <a:ext cx="488394" cy="390120"/>
              <a:chOff x="5247292" y="888103"/>
              <a:chExt cx="525909" cy="510680"/>
            </a:xfrm>
          </p:grpSpPr>
          <p:pic>
            <p:nvPicPr>
              <p:cNvPr id="21" name="Picture 18" descr="multi_router_RND_Gray_SM">
                <a:extLst>
                  <a:ext uri="{FF2B5EF4-FFF2-40B4-BE49-F238E27FC236}">
                    <a16:creationId xmlns:a16="http://schemas.microsoft.com/office/drawing/2014/main" id="{4E9D1A25-84D9-49BA-876B-4716F83A6F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22" name="Picture 19">
                <a:extLst>
                  <a:ext uri="{FF2B5EF4-FFF2-40B4-BE49-F238E27FC236}">
                    <a16:creationId xmlns:a16="http://schemas.microsoft.com/office/drawing/2014/main" id="{39AFE01D-9927-45D8-B0B8-37FDA9719A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" name="群組 397">
              <a:extLst>
                <a:ext uri="{FF2B5EF4-FFF2-40B4-BE49-F238E27FC236}">
                  <a16:creationId xmlns:a16="http://schemas.microsoft.com/office/drawing/2014/main" id="{0C1E5207-BCB8-4C69-8CD9-A9DEF37FF130}"/>
                </a:ext>
              </a:extLst>
            </p:cNvPr>
            <p:cNvGrpSpPr/>
            <p:nvPr/>
          </p:nvGrpSpPr>
          <p:grpSpPr>
            <a:xfrm>
              <a:off x="3478155" y="4682829"/>
              <a:ext cx="488394" cy="390120"/>
              <a:chOff x="5247292" y="888103"/>
              <a:chExt cx="525909" cy="510680"/>
            </a:xfrm>
          </p:grpSpPr>
          <p:pic>
            <p:nvPicPr>
              <p:cNvPr id="24" name="Picture 18" descr="multi_router_RND_Gray_SM">
                <a:extLst>
                  <a:ext uri="{FF2B5EF4-FFF2-40B4-BE49-F238E27FC236}">
                    <a16:creationId xmlns:a16="http://schemas.microsoft.com/office/drawing/2014/main" id="{33A92553-CC32-4376-B6B7-CFDBBAD28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47292" y="960110"/>
                <a:ext cx="525909" cy="438673"/>
              </a:xfrm>
              <a:prstGeom prst="rect">
                <a:avLst/>
              </a:prstGeom>
              <a:noFill/>
            </p:spPr>
          </p:pic>
          <p:pic>
            <p:nvPicPr>
              <p:cNvPr id="25" name="Picture 19">
                <a:extLst>
                  <a:ext uri="{FF2B5EF4-FFF2-40B4-BE49-F238E27FC236}">
                    <a16:creationId xmlns:a16="http://schemas.microsoft.com/office/drawing/2014/main" id="{C457EA24-A835-434E-AD2E-63FF7EF4E9E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292" y="888103"/>
                <a:ext cx="302672" cy="288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13A61B08-8282-498D-8EB4-F951D4D7FD0C}"/>
                </a:ext>
              </a:extLst>
            </p:cNvPr>
            <p:cNvCxnSpPr>
              <a:stCxn id="24" idx="3"/>
              <a:endCxn id="21" idx="1"/>
            </p:cNvCxnSpPr>
            <p:nvPr/>
          </p:nvCxnSpPr>
          <p:spPr>
            <a:xfrm flipV="1">
              <a:off x="3966549" y="4768048"/>
              <a:ext cx="480783" cy="1373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CBE8AA9-FF9D-429A-A446-E29A5B49EB74}"/>
                </a:ext>
              </a:extLst>
            </p:cNvPr>
            <p:cNvCxnSpPr>
              <a:stCxn id="19" idx="0"/>
            </p:cNvCxnSpPr>
            <p:nvPr/>
          </p:nvCxnSpPr>
          <p:spPr>
            <a:xfrm flipH="1" flipV="1">
              <a:off x="4892811" y="4884856"/>
              <a:ext cx="253805" cy="2740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B3B597D9-8685-4344-A8FD-7BBE7F0BC471}"/>
                </a:ext>
              </a:extLst>
            </p:cNvPr>
            <p:cNvCxnSpPr/>
            <p:nvPr/>
          </p:nvCxnSpPr>
          <p:spPr>
            <a:xfrm flipV="1">
              <a:off x="4572253" y="5521438"/>
              <a:ext cx="513929" cy="2700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B7B3312B-62C9-4A97-A597-6E8DCFCD91D1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3587630" y="5681299"/>
              <a:ext cx="496229" cy="2225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52A9B95-FF16-4486-A39C-AD859FC423EB}"/>
                </a:ext>
              </a:extLst>
            </p:cNvPr>
            <p:cNvCxnSpPr>
              <a:endCxn id="24" idx="2"/>
            </p:cNvCxnSpPr>
            <p:nvPr/>
          </p:nvCxnSpPr>
          <p:spPr>
            <a:xfrm flipV="1">
              <a:off x="3506059" y="5072949"/>
              <a:ext cx="216293" cy="3291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987B0E5E-4DB8-4F8C-8C0D-BBC309AE9255}"/>
              </a:ext>
            </a:extLst>
          </p:cNvPr>
          <p:cNvSpPr/>
          <p:nvPr/>
        </p:nvSpPr>
        <p:spPr>
          <a:xfrm>
            <a:off x="2212058" y="3429001"/>
            <a:ext cx="2364087" cy="3502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Picture 18" descr="multi_router_RND_Gray_SM">
            <a:extLst>
              <a:ext uri="{FF2B5EF4-FFF2-40B4-BE49-F238E27FC236}">
                <a16:creationId xmlns:a16="http://schemas.microsoft.com/office/drawing/2014/main" id="{933AD6D1-6B56-41C9-AA51-88A4D20F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46848" y="3483534"/>
            <a:ext cx="488394" cy="238950"/>
          </a:xfrm>
          <a:prstGeom prst="rect">
            <a:avLst/>
          </a:prstGeom>
          <a:noFill/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0F1F689C-DE62-4089-A910-9745617E5BFA}"/>
              </a:ext>
            </a:extLst>
          </p:cNvPr>
          <p:cNvSpPr txBox="1"/>
          <p:nvPr/>
        </p:nvSpPr>
        <p:spPr>
          <a:xfrm>
            <a:off x="2129126" y="3170742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Controller</a:t>
            </a:r>
            <a:endParaRPr lang="zh-TW" altLang="en-US" sz="1400" dirty="0"/>
          </a:p>
        </p:txBody>
      </p:sp>
      <p:grpSp>
        <p:nvGrpSpPr>
          <p:cNvPr id="66" name="Group 121">
            <a:extLst>
              <a:ext uri="{FF2B5EF4-FFF2-40B4-BE49-F238E27FC236}">
                <a16:creationId xmlns:a16="http://schemas.microsoft.com/office/drawing/2014/main" id="{C5B35D32-DC68-42AD-9712-AACBCD33C4BE}"/>
              </a:ext>
            </a:extLst>
          </p:cNvPr>
          <p:cNvGrpSpPr>
            <a:grpSpLocks/>
          </p:cNvGrpSpPr>
          <p:nvPr/>
        </p:nvGrpSpPr>
        <p:grpSpPr bwMode="auto">
          <a:xfrm>
            <a:off x="4744098" y="3722484"/>
            <a:ext cx="2005012" cy="1449387"/>
            <a:chOff x="1215873" y="2346199"/>
            <a:chExt cx="2004836" cy="1450803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0BB948D8-C596-47B8-B03B-ECE8C4A0C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309" y="2346199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" name="Rectangle 123">
              <a:extLst>
                <a:ext uri="{FF2B5EF4-FFF2-40B4-BE49-F238E27FC236}">
                  <a16:creationId xmlns:a16="http://schemas.microsoft.com/office/drawing/2014/main" id="{23B45A84-B980-4DB4-9EF9-90DDDF81F333}"/>
                </a:ext>
              </a:extLst>
            </p:cNvPr>
            <p:cNvSpPr/>
            <p:nvPr/>
          </p:nvSpPr>
          <p:spPr bwMode="auto">
            <a:xfrm>
              <a:off x="1933360" y="2662420"/>
              <a:ext cx="661929" cy="10614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" name="Rectangle 124">
              <a:extLst>
                <a:ext uri="{FF2B5EF4-FFF2-40B4-BE49-F238E27FC236}">
                  <a16:creationId xmlns:a16="http://schemas.microsoft.com/office/drawing/2014/main" id="{64DBA7EA-0366-4995-954B-643C4D47AB4E}"/>
                </a:ext>
              </a:extLst>
            </p:cNvPr>
            <p:cNvSpPr/>
            <p:nvPr/>
          </p:nvSpPr>
          <p:spPr bwMode="auto">
            <a:xfrm>
              <a:off x="1307940" y="2665598"/>
              <a:ext cx="622245" cy="10583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Rectangle 125">
              <a:extLst>
                <a:ext uri="{FF2B5EF4-FFF2-40B4-BE49-F238E27FC236}">
                  <a16:creationId xmlns:a16="http://schemas.microsoft.com/office/drawing/2014/main" id="{D6480659-E8AF-4529-8C69-FC2C0C023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231" y="2412920"/>
              <a:ext cx="1855396" cy="248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5" name="Text Box 110">
              <a:extLst>
                <a:ext uri="{FF2B5EF4-FFF2-40B4-BE49-F238E27FC236}">
                  <a16:creationId xmlns:a16="http://schemas.microsoft.com/office/drawing/2014/main" id="{FB25F32D-7F4D-4A68-A152-4BB26DE41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4640" y="2374246"/>
              <a:ext cx="1552790" cy="308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Forwarding Table</a:t>
              </a:r>
            </a:p>
          </p:txBody>
        </p:sp>
        <p:sp>
          <p:nvSpPr>
            <p:cNvPr id="77" name="Rectangle 127">
              <a:extLst>
                <a:ext uri="{FF2B5EF4-FFF2-40B4-BE49-F238E27FC236}">
                  <a16:creationId xmlns:a16="http://schemas.microsoft.com/office/drawing/2014/main" id="{E81CE105-34B9-4093-B102-1BC69FBF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523" y="2660713"/>
              <a:ext cx="542081" cy="106070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80" name="Text Box 111">
              <a:extLst>
                <a:ext uri="{FF2B5EF4-FFF2-40B4-BE49-F238E27FC236}">
                  <a16:creationId xmlns:a16="http://schemas.microsoft.com/office/drawing/2014/main" id="{2234B8E7-1720-4F05-A750-9B2FA2C24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873" y="2656551"/>
              <a:ext cx="200483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000000"/>
                  </a:solidFill>
                  <a:latin typeface="Arial" panose="020B0604020202020204" pitchFamily="34" charset="0"/>
                </a:rPr>
                <a:t>headers  counters  actions</a:t>
              </a:r>
            </a:p>
          </p:txBody>
        </p:sp>
        <p:sp>
          <p:nvSpPr>
            <p:cNvPr id="81" name="Line 116">
              <a:extLst>
                <a:ext uri="{FF2B5EF4-FFF2-40B4-BE49-F238E27FC236}">
                  <a16:creationId xmlns:a16="http://schemas.microsoft.com/office/drawing/2014/main" id="{D9E24F40-A930-4580-8B51-9E2D21FEE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142" y="2927136"/>
              <a:ext cx="18604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2" name="Group 130">
              <a:extLst>
                <a:ext uri="{FF2B5EF4-FFF2-40B4-BE49-F238E27FC236}">
                  <a16:creationId xmlns:a16="http://schemas.microsoft.com/office/drawing/2014/main" id="{A3C65D6E-E273-4013-9A92-0A32EE256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2231" y="2965801"/>
              <a:ext cx="1840959" cy="207818"/>
              <a:chOff x="1302231" y="2991457"/>
              <a:chExt cx="1840959" cy="207818"/>
            </a:xfrm>
          </p:grpSpPr>
          <p:grpSp>
            <p:nvGrpSpPr>
              <p:cNvPr id="133" name="Group 181">
                <a:extLst>
                  <a:ext uri="{FF2B5EF4-FFF2-40B4-BE49-F238E27FC236}">
                    <a16:creationId xmlns:a16="http://schemas.microsoft.com/office/drawing/2014/main" id="{9E2059FF-C91E-47A9-869D-0E004964853B}"/>
                  </a:ext>
                </a:extLst>
              </p:cNvPr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46" name="Rectangle 194">
                  <a:extLst>
                    <a:ext uri="{FF2B5EF4-FFF2-40B4-BE49-F238E27FC236}">
                      <a16:creationId xmlns:a16="http://schemas.microsoft.com/office/drawing/2014/main" id="{2EA995A2-9040-49B9-919D-2409D82E02B8}"/>
                    </a:ext>
                  </a:extLst>
                </p:cNvPr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47" name="Straight Connector 195">
                  <a:extLst>
                    <a:ext uri="{FF2B5EF4-FFF2-40B4-BE49-F238E27FC236}">
                      <a16:creationId xmlns:a16="http://schemas.microsoft.com/office/drawing/2014/main" id="{1BBC84F3-1445-42A0-B1DF-3F7618016FB4}"/>
                    </a:ext>
                  </a:extLst>
                </p:cNvPr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48" name="Straight Connector 196">
                  <a:extLst>
                    <a:ext uri="{FF2B5EF4-FFF2-40B4-BE49-F238E27FC236}">
                      <a16:creationId xmlns:a16="http://schemas.microsoft.com/office/drawing/2014/main" id="{73859DFF-D98B-4168-8247-BA369A94A6EB}"/>
                    </a:ext>
                  </a:extLst>
                </p:cNvPr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49" name="Straight Connector 197">
                  <a:extLst>
                    <a:ext uri="{FF2B5EF4-FFF2-40B4-BE49-F238E27FC236}">
                      <a16:creationId xmlns:a16="http://schemas.microsoft.com/office/drawing/2014/main" id="{CF7F57FA-7762-405B-A641-AD6F27942F8A}"/>
                    </a:ext>
                  </a:extLst>
                </p:cNvPr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50" name="Straight Connector 198">
                  <a:extLst>
                    <a:ext uri="{FF2B5EF4-FFF2-40B4-BE49-F238E27FC236}">
                      <a16:creationId xmlns:a16="http://schemas.microsoft.com/office/drawing/2014/main" id="{DBF2D342-1B63-45B7-AD52-7DF723207055}"/>
                    </a:ext>
                  </a:extLst>
                </p:cNvPr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51" name="Straight Connector 199">
                  <a:extLst>
                    <a:ext uri="{FF2B5EF4-FFF2-40B4-BE49-F238E27FC236}">
                      <a16:creationId xmlns:a16="http://schemas.microsoft.com/office/drawing/2014/main" id="{AB6D86C2-7394-4597-8385-670CDBD189E6}"/>
                    </a:ext>
                  </a:extLst>
                </p:cNvPr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52" name="Straight Connector 200">
                  <a:extLst>
                    <a:ext uri="{FF2B5EF4-FFF2-40B4-BE49-F238E27FC236}">
                      <a16:creationId xmlns:a16="http://schemas.microsoft.com/office/drawing/2014/main" id="{36C5A305-6B08-4F1F-B95E-BF0E4AB103DF}"/>
                    </a:ext>
                  </a:extLst>
                </p:cNvPr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53" name="Straight Connector 201">
                  <a:extLst>
                    <a:ext uri="{FF2B5EF4-FFF2-40B4-BE49-F238E27FC236}">
                      <a16:creationId xmlns:a16="http://schemas.microsoft.com/office/drawing/2014/main" id="{0FA1EF63-2404-41D2-BEBB-8E5DD38F33DE}"/>
                    </a:ext>
                  </a:extLst>
                </p:cNvPr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54" name="Straight Connector 202">
                  <a:extLst>
                    <a:ext uri="{FF2B5EF4-FFF2-40B4-BE49-F238E27FC236}">
                      <a16:creationId xmlns:a16="http://schemas.microsoft.com/office/drawing/2014/main" id="{866DABCD-D063-46B3-9743-590BB3424F87}"/>
                    </a:ext>
                  </a:extLst>
                </p:cNvPr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</p:grpSp>
          <p:grpSp>
            <p:nvGrpSpPr>
              <p:cNvPr id="134" name="Group 182">
                <a:extLst>
                  <a:ext uri="{FF2B5EF4-FFF2-40B4-BE49-F238E27FC236}">
                    <a16:creationId xmlns:a16="http://schemas.microsoft.com/office/drawing/2014/main" id="{A84FAD37-5137-4EB7-8AA4-D5052F60CD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43" name="Oval 191">
                  <a:extLst>
                    <a:ext uri="{FF2B5EF4-FFF2-40B4-BE49-F238E27FC236}">
                      <a16:creationId xmlns:a16="http://schemas.microsoft.com/office/drawing/2014/main" id="{87606684-8CCE-47AF-A8C3-9FAB8C1DF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4" name="Oval 192">
                  <a:extLst>
                    <a:ext uri="{FF2B5EF4-FFF2-40B4-BE49-F238E27FC236}">
                      <a16:creationId xmlns:a16="http://schemas.microsoft.com/office/drawing/2014/main" id="{A8115310-F718-42E8-BC79-424855A201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5" name="Oval 193">
                  <a:extLst>
                    <a:ext uri="{FF2B5EF4-FFF2-40B4-BE49-F238E27FC236}">
                      <a16:creationId xmlns:a16="http://schemas.microsoft.com/office/drawing/2014/main" id="{FDA37481-BC43-4158-9070-0542352A1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5" name="Group 183">
                <a:extLst>
                  <a:ext uri="{FF2B5EF4-FFF2-40B4-BE49-F238E27FC236}">
                    <a16:creationId xmlns:a16="http://schemas.microsoft.com/office/drawing/2014/main" id="{2CC95002-4E28-4300-A6BB-2531A44FBE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40" name="Oval 188">
                  <a:extLst>
                    <a:ext uri="{FF2B5EF4-FFF2-40B4-BE49-F238E27FC236}">
                      <a16:creationId xmlns:a16="http://schemas.microsoft.com/office/drawing/2014/main" id="{830C9072-8EA9-4E2F-AE0F-70397D741D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1" name="Oval 189">
                  <a:extLst>
                    <a:ext uri="{FF2B5EF4-FFF2-40B4-BE49-F238E27FC236}">
                      <a16:creationId xmlns:a16="http://schemas.microsoft.com/office/drawing/2014/main" id="{3FE45C03-0F21-4E86-A02C-BA30B3DDFE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2" name="Oval 190">
                  <a:extLst>
                    <a:ext uri="{FF2B5EF4-FFF2-40B4-BE49-F238E27FC236}">
                      <a16:creationId xmlns:a16="http://schemas.microsoft.com/office/drawing/2014/main" id="{201AC1AA-15E7-43C0-BE59-39169A87C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6" name="Group 184">
                <a:extLst>
                  <a:ext uri="{FF2B5EF4-FFF2-40B4-BE49-F238E27FC236}">
                    <a16:creationId xmlns:a16="http://schemas.microsoft.com/office/drawing/2014/main" id="{F261AD63-E7B1-4227-A81C-91C6DCA44B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37" name="Oval 185">
                  <a:extLst>
                    <a:ext uri="{FF2B5EF4-FFF2-40B4-BE49-F238E27FC236}">
                      <a16:creationId xmlns:a16="http://schemas.microsoft.com/office/drawing/2014/main" id="{6CF61696-F647-4497-876A-9A07E7C84E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8" name="Oval 186">
                  <a:extLst>
                    <a:ext uri="{FF2B5EF4-FFF2-40B4-BE49-F238E27FC236}">
                      <a16:creationId xmlns:a16="http://schemas.microsoft.com/office/drawing/2014/main" id="{DD5D262D-4A33-41AE-9DFF-8CFBA57DC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9" name="Oval 187">
                  <a:extLst>
                    <a:ext uri="{FF2B5EF4-FFF2-40B4-BE49-F238E27FC236}">
                      <a16:creationId xmlns:a16="http://schemas.microsoft.com/office/drawing/2014/main" id="{5BF2BE36-453C-4398-B999-58B12FCC8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3" name="Group 131">
              <a:extLst>
                <a:ext uri="{FF2B5EF4-FFF2-40B4-BE49-F238E27FC236}">
                  <a16:creationId xmlns:a16="http://schemas.microsoft.com/office/drawing/2014/main" id="{81D0C2D3-64D9-44C0-98C4-F5020DAD3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0350" y="3205689"/>
              <a:ext cx="1840959" cy="207818"/>
              <a:chOff x="1302231" y="2991457"/>
              <a:chExt cx="1840959" cy="207818"/>
            </a:xfrm>
          </p:grpSpPr>
          <p:grpSp>
            <p:nvGrpSpPr>
              <p:cNvPr id="111" name="Group 159">
                <a:extLst>
                  <a:ext uri="{FF2B5EF4-FFF2-40B4-BE49-F238E27FC236}">
                    <a16:creationId xmlns:a16="http://schemas.microsoft.com/office/drawing/2014/main" id="{06006CF3-ED7C-4AE6-B387-3E1341315139}"/>
                  </a:ext>
                </a:extLst>
              </p:cNvPr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24" name="Rectangle 172">
                  <a:extLst>
                    <a:ext uri="{FF2B5EF4-FFF2-40B4-BE49-F238E27FC236}">
                      <a16:creationId xmlns:a16="http://schemas.microsoft.com/office/drawing/2014/main" id="{07732140-2760-4383-A347-98C4B0F86A1A}"/>
                    </a:ext>
                  </a:extLst>
                </p:cNvPr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25" name="Straight Connector 173">
                  <a:extLst>
                    <a:ext uri="{FF2B5EF4-FFF2-40B4-BE49-F238E27FC236}">
                      <a16:creationId xmlns:a16="http://schemas.microsoft.com/office/drawing/2014/main" id="{8A427CB3-0D93-47F2-BF70-23D4C20044B9}"/>
                    </a:ext>
                  </a:extLst>
                </p:cNvPr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26" name="Straight Connector 174">
                  <a:extLst>
                    <a:ext uri="{FF2B5EF4-FFF2-40B4-BE49-F238E27FC236}">
                      <a16:creationId xmlns:a16="http://schemas.microsoft.com/office/drawing/2014/main" id="{7AECC95D-87CB-4AEB-9696-C8A1BAF2E3A7}"/>
                    </a:ext>
                  </a:extLst>
                </p:cNvPr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27" name="Straight Connector 175">
                  <a:extLst>
                    <a:ext uri="{FF2B5EF4-FFF2-40B4-BE49-F238E27FC236}">
                      <a16:creationId xmlns:a16="http://schemas.microsoft.com/office/drawing/2014/main" id="{13B73D31-4DF5-4C0B-B3E1-8C80418C9761}"/>
                    </a:ext>
                  </a:extLst>
                </p:cNvPr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28" name="Straight Connector 176">
                  <a:extLst>
                    <a:ext uri="{FF2B5EF4-FFF2-40B4-BE49-F238E27FC236}">
                      <a16:creationId xmlns:a16="http://schemas.microsoft.com/office/drawing/2014/main" id="{85653EDB-3105-426D-AD6A-5CB19072F082}"/>
                    </a:ext>
                  </a:extLst>
                </p:cNvPr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29" name="Straight Connector 177">
                  <a:extLst>
                    <a:ext uri="{FF2B5EF4-FFF2-40B4-BE49-F238E27FC236}">
                      <a16:creationId xmlns:a16="http://schemas.microsoft.com/office/drawing/2014/main" id="{A0279416-A5D1-4CF4-BB1F-89D2FFA55103}"/>
                    </a:ext>
                  </a:extLst>
                </p:cNvPr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30" name="Straight Connector 178">
                  <a:extLst>
                    <a:ext uri="{FF2B5EF4-FFF2-40B4-BE49-F238E27FC236}">
                      <a16:creationId xmlns:a16="http://schemas.microsoft.com/office/drawing/2014/main" id="{DAF26661-E8BB-49E2-89BE-C520D4886CD1}"/>
                    </a:ext>
                  </a:extLst>
                </p:cNvPr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31" name="Straight Connector 179">
                  <a:extLst>
                    <a:ext uri="{FF2B5EF4-FFF2-40B4-BE49-F238E27FC236}">
                      <a16:creationId xmlns:a16="http://schemas.microsoft.com/office/drawing/2014/main" id="{E997819F-58F8-4510-8813-01343B7A53D9}"/>
                    </a:ext>
                  </a:extLst>
                </p:cNvPr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32" name="Straight Connector 180">
                  <a:extLst>
                    <a:ext uri="{FF2B5EF4-FFF2-40B4-BE49-F238E27FC236}">
                      <a16:creationId xmlns:a16="http://schemas.microsoft.com/office/drawing/2014/main" id="{B7A4DFDC-B873-457B-9F79-52AA6AA5C594}"/>
                    </a:ext>
                  </a:extLst>
                </p:cNvPr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</p:grpSp>
          <p:grpSp>
            <p:nvGrpSpPr>
              <p:cNvPr id="112" name="Group 160">
                <a:extLst>
                  <a:ext uri="{FF2B5EF4-FFF2-40B4-BE49-F238E27FC236}">
                    <a16:creationId xmlns:a16="http://schemas.microsoft.com/office/drawing/2014/main" id="{061AC711-912F-4ECB-B329-3C0A7622ED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21" name="Oval 169">
                  <a:extLst>
                    <a:ext uri="{FF2B5EF4-FFF2-40B4-BE49-F238E27FC236}">
                      <a16:creationId xmlns:a16="http://schemas.microsoft.com/office/drawing/2014/main" id="{4B4EEC07-309E-4813-BDA2-06974ECFF1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" name="Oval 170">
                  <a:extLst>
                    <a:ext uri="{FF2B5EF4-FFF2-40B4-BE49-F238E27FC236}">
                      <a16:creationId xmlns:a16="http://schemas.microsoft.com/office/drawing/2014/main" id="{61545E10-2649-4B75-871E-7E0D6772D2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" name="Oval 171">
                  <a:extLst>
                    <a:ext uri="{FF2B5EF4-FFF2-40B4-BE49-F238E27FC236}">
                      <a16:creationId xmlns:a16="http://schemas.microsoft.com/office/drawing/2014/main" id="{D157A703-1354-4D7E-BE8F-F37984F20C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Group 161">
                <a:extLst>
                  <a:ext uri="{FF2B5EF4-FFF2-40B4-BE49-F238E27FC236}">
                    <a16:creationId xmlns:a16="http://schemas.microsoft.com/office/drawing/2014/main" id="{9E58CAF3-673A-4EE9-B3DB-10B829AB8D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18" name="Oval 166">
                  <a:extLst>
                    <a:ext uri="{FF2B5EF4-FFF2-40B4-BE49-F238E27FC236}">
                      <a16:creationId xmlns:a16="http://schemas.microsoft.com/office/drawing/2014/main" id="{5383BACB-D863-4F73-AD2A-8B709C8092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9" name="Oval 167">
                  <a:extLst>
                    <a:ext uri="{FF2B5EF4-FFF2-40B4-BE49-F238E27FC236}">
                      <a16:creationId xmlns:a16="http://schemas.microsoft.com/office/drawing/2014/main" id="{87CA340B-5D18-429E-9818-0BCDD55C84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0" name="Oval 168">
                  <a:extLst>
                    <a:ext uri="{FF2B5EF4-FFF2-40B4-BE49-F238E27FC236}">
                      <a16:creationId xmlns:a16="http://schemas.microsoft.com/office/drawing/2014/main" id="{25054220-883B-4B35-BA8F-7AAB8F1D3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4" name="Group 162">
                <a:extLst>
                  <a:ext uri="{FF2B5EF4-FFF2-40B4-BE49-F238E27FC236}">
                    <a16:creationId xmlns:a16="http://schemas.microsoft.com/office/drawing/2014/main" id="{01DD97DC-14DC-456E-A9A2-2DC05AF76D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15" name="Oval 163">
                  <a:extLst>
                    <a:ext uri="{FF2B5EF4-FFF2-40B4-BE49-F238E27FC236}">
                      <a16:creationId xmlns:a16="http://schemas.microsoft.com/office/drawing/2014/main" id="{B56FFC92-E263-4F23-98AB-CA51E41FF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6" name="Oval 164">
                  <a:extLst>
                    <a:ext uri="{FF2B5EF4-FFF2-40B4-BE49-F238E27FC236}">
                      <a16:creationId xmlns:a16="http://schemas.microsoft.com/office/drawing/2014/main" id="{5E0E4820-00FC-49E6-82B3-65ACAF9C8F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7" name="Oval 165">
                  <a:extLst>
                    <a:ext uri="{FF2B5EF4-FFF2-40B4-BE49-F238E27FC236}">
                      <a16:creationId xmlns:a16="http://schemas.microsoft.com/office/drawing/2014/main" id="{3714A350-C1E0-400E-AC90-BB3AF0CCC8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4" name="Group 132">
              <a:extLst>
                <a:ext uri="{FF2B5EF4-FFF2-40B4-BE49-F238E27FC236}">
                  <a16:creationId xmlns:a16="http://schemas.microsoft.com/office/drawing/2014/main" id="{7B8993FA-8AAD-45CF-A344-2424DAE61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5438" y="3513599"/>
              <a:ext cx="1840959" cy="207818"/>
              <a:chOff x="1302231" y="2991457"/>
              <a:chExt cx="1840959" cy="207818"/>
            </a:xfrm>
          </p:grpSpPr>
          <p:grpSp>
            <p:nvGrpSpPr>
              <p:cNvPr id="89" name="Group 137">
                <a:extLst>
                  <a:ext uri="{FF2B5EF4-FFF2-40B4-BE49-F238E27FC236}">
                    <a16:creationId xmlns:a16="http://schemas.microsoft.com/office/drawing/2014/main" id="{66643AF3-ACC6-4020-86E7-841F1E7A9664}"/>
                  </a:ext>
                </a:extLst>
              </p:cNvPr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02" name="Rectangle 150">
                  <a:extLst>
                    <a:ext uri="{FF2B5EF4-FFF2-40B4-BE49-F238E27FC236}">
                      <a16:creationId xmlns:a16="http://schemas.microsoft.com/office/drawing/2014/main" id="{185FE530-CC79-4184-A83B-6EBA21C810CA}"/>
                    </a:ext>
                  </a:extLst>
                </p:cNvPr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03" name="Straight Connector 151">
                  <a:extLst>
                    <a:ext uri="{FF2B5EF4-FFF2-40B4-BE49-F238E27FC236}">
                      <a16:creationId xmlns:a16="http://schemas.microsoft.com/office/drawing/2014/main" id="{93083161-ED1E-4811-B2A9-160191AB6431}"/>
                    </a:ext>
                  </a:extLst>
                </p:cNvPr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04" name="Straight Connector 152">
                  <a:extLst>
                    <a:ext uri="{FF2B5EF4-FFF2-40B4-BE49-F238E27FC236}">
                      <a16:creationId xmlns:a16="http://schemas.microsoft.com/office/drawing/2014/main" id="{CA1C7615-D9FB-495E-B7F8-CDFD21E988D7}"/>
                    </a:ext>
                  </a:extLst>
                </p:cNvPr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05" name="Straight Connector 153">
                  <a:extLst>
                    <a:ext uri="{FF2B5EF4-FFF2-40B4-BE49-F238E27FC236}">
                      <a16:creationId xmlns:a16="http://schemas.microsoft.com/office/drawing/2014/main" id="{B99F451D-7EAF-48B4-A771-03D689684D50}"/>
                    </a:ext>
                  </a:extLst>
                </p:cNvPr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06" name="Straight Connector 154">
                  <a:extLst>
                    <a:ext uri="{FF2B5EF4-FFF2-40B4-BE49-F238E27FC236}">
                      <a16:creationId xmlns:a16="http://schemas.microsoft.com/office/drawing/2014/main" id="{ACCB6971-2B34-474C-908C-5CAF723A7D2F}"/>
                    </a:ext>
                  </a:extLst>
                </p:cNvPr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07" name="Straight Connector 155">
                  <a:extLst>
                    <a:ext uri="{FF2B5EF4-FFF2-40B4-BE49-F238E27FC236}">
                      <a16:creationId xmlns:a16="http://schemas.microsoft.com/office/drawing/2014/main" id="{B7C4FBD9-0E61-4A4E-A710-E76A79C3F460}"/>
                    </a:ext>
                  </a:extLst>
                </p:cNvPr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08" name="Straight Connector 156">
                  <a:extLst>
                    <a:ext uri="{FF2B5EF4-FFF2-40B4-BE49-F238E27FC236}">
                      <a16:creationId xmlns:a16="http://schemas.microsoft.com/office/drawing/2014/main" id="{FBD78DC7-325A-4228-8ED0-A974C9D18EF4}"/>
                    </a:ext>
                  </a:extLst>
                </p:cNvPr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09" name="Straight Connector 157">
                  <a:extLst>
                    <a:ext uri="{FF2B5EF4-FFF2-40B4-BE49-F238E27FC236}">
                      <a16:creationId xmlns:a16="http://schemas.microsoft.com/office/drawing/2014/main" id="{95987FE0-061C-4C1D-BD06-56AFBB14B2B3}"/>
                    </a:ext>
                  </a:extLst>
                </p:cNvPr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10" name="Straight Connector 158">
                  <a:extLst>
                    <a:ext uri="{FF2B5EF4-FFF2-40B4-BE49-F238E27FC236}">
                      <a16:creationId xmlns:a16="http://schemas.microsoft.com/office/drawing/2014/main" id="{181C26C4-B290-4868-9937-632C205AFA5A}"/>
                    </a:ext>
                  </a:extLst>
                </p:cNvPr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</p:grpSp>
          <p:grpSp>
            <p:nvGrpSpPr>
              <p:cNvPr id="90" name="Group 138">
                <a:extLst>
                  <a:ext uri="{FF2B5EF4-FFF2-40B4-BE49-F238E27FC236}">
                    <a16:creationId xmlns:a16="http://schemas.microsoft.com/office/drawing/2014/main" id="{FA990942-F09A-4036-93BB-3F190D123E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99" name="Oval 147">
                  <a:extLst>
                    <a:ext uri="{FF2B5EF4-FFF2-40B4-BE49-F238E27FC236}">
                      <a16:creationId xmlns:a16="http://schemas.microsoft.com/office/drawing/2014/main" id="{B79042A1-9967-4380-BE36-C7750B372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0" name="Oval 148">
                  <a:extLst>
                    <a:ext uri="{FF2B5EF4-FFF2-40B4-BE49-F238E27FC236}">
                      <a16:creationId xmlns:a16="http://schemas.microsoft.com/office/drawing/2014/main" id="{BF3B5A29-2A75-4CCA-A80A-CA2491DDE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1" name="Oval 149">
                  <a:extLst>
                    <a:ext uri="{FF2B5EF4-FFF2-40B4-BE49-F238E27FC236}">
                      <a16:creationId xmlns:a16="http://schemas.microsoft.com/office/drawing/2014/main" id="{6B3D81F4-1447-4C88-BCA8-AF5F1A215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91" name="Group 139">
                <a:extLst>
                  <a:ext uri="{FF2B5EF4-FFF2-40B4-BE49-F238E27FC236}">
                    <a16:creationId xmlns:a16="http://schemas.microsoft.com/office/drawing/2014/main" id="{4B3F8971-7550-4DAA-AFA0-A9CC48F5A7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96" name="Oval 144">
                  <a:extLst>
                    <a:ext uri="{FF2B5EF4-FFF2-40B4-BE49-F238E27FC236}">
                      <a16:creationId xmlns:a16="http://schemas.microsoft.com/office/drawing/2014/main" id="{2866F545-7C81-46AA-A9E8-873C27478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7" name="Oval 145">
                  <a:extLst>
                    <a:ext uri="{FF2B5EF4-FFF2-40B4-BE49-F238E27FC236}">
                      <a16:creationId xmlns:a16="http://schemas.microsoft.com/office/drawing/2014/main" id="{34340D41-1BFC-42D4-96DB-8E59DBDB1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8" name="Oval 146">
                  <a:extLst>
                    <a:ext uri="{FF2B5EF4-FFF2-40B4-BE49-F238E27FC236}">
                      <a16:creationId xmlns:a16="http://schemas.microsoft.com/office/drawing/2014/main" id="{CD961102-0331-4B84-BAE8-0B83E74022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92" name="Group 140">
                <a:extLst>
                  <a:ext uri="{FF2B5EF4-FFF2-40B4-BE49-F238E27FC236}">
                    <a16:creationId xmlns:a16="http://schemas.microsoft.com/office/drawing/2014/main" id="{C703AE33-2EA4-44B8-9BC7-184EE535AF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93" name="Oval 141">
                  <a:extLst>
                    <a:ext uri="{FF2B5EF4-FFF2-40B4-BE49-F238E27FC236}">
                      <a16:creationId xmlns:a16="http://schemas.microsoft.com/office/drawing/2014/main" id="{986CA225-A147-4633-A0D5-A451FE6773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" name="Oval 142">
                  <a:extLst>
                    <a:ext uri="{FF2B5EF4-FFF2-40B4-BE49-F238E27FC236}">
                      <a16:creationId xmlns:a16="http://schemas.microsoft.com/office/drawing/2014/main" id="{5CD2BA58-044B-4C22-ABD4-50DB6993FA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5" name="Oval 143">
                  <a:extLst>
                    <a:ext uri="{FF2B5EF4-FFF2-40B4-BE49-F238E27FC236}">
                      <a16:creationId xmlns:a16="http://schemas.microsoft.com/office/drawing/2014/main" id="{48DDD8AB-EF55-4F51-8830-B9D6F1334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85" name="Line 113">
              <a:extLst>
                <a:ext uri="{FF2B5EF4-FFF2-40B4-BE49-F238E27FC236}">
                  <a16:creationId xmlns:a16="http://schemas.microsoft.com/office/drawing/2014/main" id="{F2A5BA4F-7C6D-47AA-ADA5-8AB25240F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568" y="2656551"/>
              <a:ext cx="7938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" name="Line 113">
              <a:extLst>
                <a:ext uri="{FF2B5EF4-FFF2-40B4-BE49-F238E27FC236}">
                  <a16:creationId xmlns:a16="http://schemas.microsoft.com/office/drawing/2014/main" id="{17FF4256-9739-4EFA-86CE-CEE8E1D6B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5717" y="2661363"/>
              <a:ext cx="7938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" name="Line 117">
              <a:extLst>
                <a:ext uri="{FF2B5EF4-FFF2-40B4-BE49-F238E27FC236}">
                  <a16:creationId xmlns:a16="http://schemas.microsoft.com/office/drawing/2014/main" id="{35E3BEFF-8B56-44B2-9A63-3F966F8BA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7142" y="2661362"/>
              <a:ext cx="186048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Rectangle 109">
              <a:extLst>
                <a:ext uri="{FF2B5EF4-FFF2-40B4-BE49-F238E27FC236}">
                  <a16:creationId xmlns:a16="http://schemas.microsoft.com/office/drawing/2014/main" id="{5C4B00DD-CD4F-46E7-9B56-A0F3BCD50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143" y="2412920"/>
              <a:ext cx="1860484" cy="1315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3085AFFB-6FB3-468B-9F4A-71DD20D1BBE5}"/>
              </a:ext>
            </a:extLst>
          </p:cNvPr>
          <p:cNvCxnSpPr>
            <a:cxnSpLocks/>
          </p:cNvCxnSpPr>
          <p:nvPr/>
        </p:nvCxnSpPr>
        <p:spPr>
          <a:xfrm>
            <a:off x="3601579" y="3717000"/>
            <a:ext cx="989003" cy="49449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74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17FE1-E3EC-4CC6-8FB8-1CE93F59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Limitation of SDN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E16803-BC0E-4B74-BCFD-BC11DEF3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902879" cy="4526280"/>
          </a:xfrm>
        </p:spPr>
        <p:txBody>
          <a:bodyPr/>
          <a:lstStyle/>
          <a:p>
            <a:r>
              <a:rPr lang="en-US" altLang="zh-TW" sz="2400" dirty="0"/>
              <a:t>The packet fields that can be matched are limited by OpenFlow protocol</a:t>
            </a:r>
          </a:p>
          <a:p>
            <a:r>
              <a:rPr lang="en-US" altLang="zh-TW" sz="2400" dirty="0"/>
              <a:t>The actions we can take on packets are also limited</a:t>
            </a:r>
          </a:p>
          <a:p>
            <a:r>
              <a:rPr lang="en-US" altLang="zh-TW" sz="2400" dirty="0"/>
              <a:t>OpenFlow switches reserve TCAM space for all possible fields </a:t>
            </a:r>
            <a:r>
              <a:rPr lang="en-US" altLang="zh-TW" sz="2400" dirty="0">
                <a:sym typeface="Wingdings" panose="05000000000000000000" pitchFamily="2" charset="2"/>
              </a:rPr>
              <a:t> waste TCAM space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01C0D1-899E-4AF8-972F-786A81B75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096" y="1346092"/>
            <a:ext cx="1765219" cy="49484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DD48AF2-E0EB-4FB5-A565-F116A70E2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63" y="2633315"/>
            <a:ext cx="1302873" cy="23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E108A-AD26-4F76-8EBE-1FD4B0EC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Designs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683FDA4-C3DE-45B0-81C3-80F3CD721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450594" cy="1417608"/>
          </a:xfrm>
        </p:spPr>
        <p:txBody>
          <a:bodyPr/>
          <a:lstStyle/>
          <a:p>
            <a:r>
              <a:rPr lang="en-US" altLang="zh-TW" sz="2400" dirty="0"/>
              <a:t>A Bottom-up design  V.S. a top-down design</a:t>
            </a:r>
            <a:endParaRPr lang="zh-TW" altLang="en-US" sz="2400" dirty="0"/>
          </a:p>
        </p:txBody>
      </p:sp>
      <p:grpSp>
        <p:nvGrpSpPr>
          <p:cNvPr id="5" name="群組 397">
            <a:extLst>
              <a:ext uri="{FF2B5EF4-FFF2-40B4-BE49-F238E27FC236}">
                <a16:creationId xmlns:a16="http://schemas.microsoft.com/office/drawing/2014/main" id="{2D630F19-9FBB-4615-902C-8D0BEAB71C87}"/>
              </a:ext>
            </a:extLst>
          </p:cNvPr>
          <p:cNvGrpSpPr/>
          <p:nvPr/>
        </p:nvGrpSpPr>
        <p:grpSpPr>
          <a:xfrm>
            <a:off x="2155299" y="4850784"/>
            <a:ext cx="935530" cy="692030"/>
            <a:chOff x="5247292" y="888103"/>
            <a:chExt cx="525909" cy="510680"/>
          </a:xfrm>
        </p:grpSpPr>
        <p:pic>
          <p:nvPicPr>
            <p:cNvPr id="6" name="Picture 18" descr="multi_router_RND_Gray_SM">
              <a:extLst>
                <a:ext uri="{FF2B5EF4-FFF2-40B4-BE49-F238E27FC236}">
                  <a16:creationId xmlns:a16="http://schemas.microsoft.com/office/drawing/2014/main" id="{E8BE967B-59D6-417A-A333-0E9A859AF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47292" y="960110"/>
              <a:ext cx="525909" cy="438673"/>
            </a:xfrm>
            <a:prstGeom prst="rect">
              <a:avLst/>
            </a:prstGeom>
            <a:noFill/>
          </p:spPr>
        </p:pic>
        <p:pic>
          <p:nvPicPr>
            <p:cNvPr id="7" name="Picture 19">
              <a:extLst>
                <a:ext uri="{FF2B5EF4-FFF2-40B4-BE49-F238E27FC236}">
                  <a16:creationId xmlns:a16="http://schemas.microsoft.com/office/drawing/2014/main" id="{6FB444B5-6074-490B-9B8E-3ECF9BA18D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292" y="888103"/>
              <a:ext cx="302672" cy="28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群組 397">
            <a:extLst>
              <a:ext uri="{FF2B5EF4-FFF2-40B4-BE49-F238E27FC236}">
                <a16:creationId xmlns:a16="http://schemas.microsoft.com/office/drawing/2014/main" id="{7711413D-F397-49D6-B8DD-C0097E9F81B9}"/>
              </a:ext>
            </a:extLst>
          </p:cNvPr>
          <p:cNvGrpSpPr/>
          <p:nvPr/>
        </p:nvGrpSpPr>
        <p:grpSpPr>
          <a:xfrm>
            <a:off x="6092419" y="4850784"/>
            <a:ext cx="935530" cy="692030"/>
            <a:chOff x="5247292" y="888103"/>
            <a:chExt cx="525909" cy="510680"/>
          </a:xfrm>
        </p:grpSpPr>
        <p:pic>
          <p:nvPicPr>
            <p:cNvPr id="10" name="Picture 18" descr="multi_router_RND_Gray_SM">
              <a:extLst>
                <a:ext uri="{FF2B5EF4-FFF2-40B4-BE49-F238E27FC236}">
                  <a16:creationId xmlns:a16="http://schemas.microsoft.com/office/drawing/2014/main" id="{5BFE02BD-FD75-46EE-8126-31BDC048A9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47292" y="960110"/>
              <a:ext cx="525909" cy="438673"/>
            </a:xfrm>
            <a:prstGeom prst="rect">
              <a:avLst/>
            </a:prstGeom>
            <a:noFill/>
          </p:spPr>
        </p:pic>
        <p:pic>
          <p:nvPicPr>
            <p:cNvPr id="11" name="Picture 19">
              <a:extLst>
                <a:ext uri="{FF2B5EF4-FFF2-40B4-BE49-F238E27FC236}">
                  <a16:creationId xmlns:a16="http://schemas.microsoft.com/office/drawing/2014/main" id="{C9F421B3-68F9-4F25-962B-50392CA276D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292" y="888103"/>
              <a:ext cx="302672" cy="28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90BC6F0-B623-44BE-A4E0-13F2F5F868D6}"/>
              </a:ext>
            </a:extLst>
          </p:cNvPr>
          <p:cNvSpPr/>
          <p:nvPr/>
        </p:nvSpPr>
        <p:spPr>
          <a:xfrm>
            <a:off x="1441019" y="3320550"/>
            <a:ext cx="2364087" cy="3502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Controller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56CCC30-34BE-4EBF-B2F1-D542726993E3}"/>
              </a:ext>
            </a:extLst>
          </p:cNvPr>
          <p:cNvSpPr/>
          <p:nvPr/>
        </p:nvSpPr>
        <p:spPr>
          <a:xfrm>
            <a:off x="5378140" y="3323634"/>
            <a:ext cx="2364087" cy="3502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Controller</a:t>
            </a:r>
            <a:endParaRPr lang="zh-TW" altLang="en-US" dirty="0"/>
          </a:p>
        </p:txBody>
      </p:sp>
      <p:sp>
        <p:nvSpPr>
          <p:cNvPr id="15" name="箭號: 向上 14">
            <a:extLst>
              <a:ext uri="{FF2B5EF4-FFF2-40B4-BE49-F238E27FC236}">
                <a16:creationId xmlns:a16="http://schemas.microsoft.com/office/drawing/2014/main" id="{2A062B38-D634-47CE-862E-816A436C0A8D}"/>
              </a:ext>
            </a:extLst>
          </p:cNvPr>
          <p:cNvSpPr/>
          <p:nvPr/>
        </p:nvSpPr>
        <p:spPr>
          <a:xfrm>
            <a:off x="2380746" y="3823587"/>
            <a:ext cx="484632" cy="97840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308498D1-5C38-459D-BB1C-258774454AC4}"/>
              </a:ext>
            </a:extLst>
          </p:cNvPr>
          <p:cNvSpPr/>
          <p:nvPr/>
        </p:nvSpPr>
        <p:spPr>
          <a:xfrm>
            <a:off x="6388521" y="3826003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94642C-2F11-4637-8BB1-8E6AD7CB273F}"/>
              </a:ext>
            </a:extLst>
          </p:cNvPr>
          <p:cNvSpPr/>
          <p:nvPr/>
        </p:nvSpPr>
        <p:spPr>
          <a:xfrm>
            <a:off x="998156" y="2903937"/>
            <a:ext cx="3551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 current SDN network (bottom-up)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CB1F77-D6F3-4383-983F-2D9223B38F26}"/>
              </a:ext>
            </a:extLst>
          </p:cNvPr>
          <p:cNvSpPr/>
          <p:nvPr/>
        </p:nvSpPr>
        <p:spPr>
          <a:xfrm>
            <a:off x="5116095" y="2903937"/>
            <a:ext cx="30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 desired network (top-down)</a:t>
            </a:r>
            <a:endParaRPr lang="zh-TW" altLang="en-US" dirty="0"/>
          </a:p>
        </p:txBody>
      </p:sp>
      <p:sp>
        <p:nvSpPr>
          <p:cNvPr id="19" name="語音泡泡: 橢圓形 18">
            <a:extLst>
              <a:ext uri="{FF2B5EF4-FFF2-40B4-BE49-F238E27FC236}">
                <a16:creationId xmlns:a16="http://schemas.microsoft.com/office/drawing/2014/main" id="{7CFEDD58-61E1-4550-A792-70BEF85834AC}"/>
              </a:ext>
            </a:extLst>
          </p:cNvPr>
          <p:cNvSpPr/>
          <p:nvPr/>
        </p:nvSpPr>
        <p:spPr>
          <a:xfrm>
            <a:off x="278136" y="4197104"/>
            <a:ext cx="1742758" cy="1060696"/>
          </a:xfrm>
          <a:prstGeom prst="wedgeEllipseCallout">
            <a:avLst>
              <a:gd name="adj1" fmla="val 67769"/>
              <a:gd name="adj2" fmla="val -4590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What I can do</a:t>
            </a:r>
            <a:endParaRPr lang="zh-TW" altLang="en-US" dirty="0"/>
          </a:p>
        </p:txBody>
      </p:sp>
      <p:sp>
        <p:nvSpPr>
          <p:cNvPr id="20" name="語音泡泡: 橢圓形 19">
            <a:extLst>
              <a:ext uri="{FF2B5EF4-FFF2-40B4-BE49-F238E27FC236}">
                <a16:creationId xmlns:a16="http://schemas.microsoft.com/office/drawing/2014/main" id="{4A9BA8C2-E199-45FF-BBF1-6041DA57CD7B}"/>
              </a:ext>
            </a:extLst>
          </p:cNvPr>
          <p:cNvSpPr/>
          <p:nvPr/>
        </p:nvSpPr>
        <p:spPr>
          <a:xfrm>
            <a:off x="4310415" y="4197104"/>
            <a:ext cx="1742758" cy="1060696"/>
          </a:xfrm>
          <a:prstGeom prst="wedgeEllipseCallout">
            <a:avLst>
              <a:gd name="adj1" fmla="val 67769"/>
              <a:gd name="adj2" fmla="val -4590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What you should do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43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format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proposal-台科大沈上翔</Template>
  <TotalTime>1114</TotalTime>
  <Words>2668</Words>
  <Application>Microsoft Office PowerPoint</Application>
  <PresentationFormat>如螢幕大小 (4:3)</PresentationFormat>
  <Paragraphs>585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ArialMT</vt:lpstr>
      <vt:lpstr>Consolas-Bold</vt:lpstr>
      <vt:lpstr>Arial</vt:lpstr>
      <vt:lpstr>Calibri</vt:lpstr>
      <vt:lpstr>Consolas</vt:lpstr>
      <vt:lpstr>format3</vt:lpstr>
      <vt:lpstr>P4: Protocol-Independent Packet Processors</vt:lpstr>
      <vt:lpstr>Agenda</vt:lpstr>
      <vt:lpstr>Agenda</vt:lpstr>
      <vt:lpstr>Network Slicing</vt:lpstr>
      <vt:lpstr>5G Mobile Networks</vt:lpstr>
      <vt:lpstr>Software-Defined Networking</vt:lpstr>
      <vt:lpstr>Software-Defined Networking</vt:lpstr>
      <vt:lpstr>The Limitation of SDN</vt:lpstr>
      <vt:lpstr>Network Designs</vt:lpstr>
      <vt:lpstr>Agenda</vt:lpstr>
      <vt:lpstr>What is P4</vt:lpstr>
      <vt:lpstr>Benefits of Data Plane Programmability</vt:lpstr>
      <vt:lpstr>Hardware for P4</vt:lpstr>
      <vt:lpstr>Brief History</vt:lpstr>
      <vt:lpstr>Agenda</vt:lpstr>
      <vt:lpstr>Packet Processing in Switches</vt:lpstr>
      <vt:lpstr>Protocol-Independent Switch Architecture</vt:lpstr>
      <vt:lpstr>P4 Language Elements</vt:lpstr>
      <vt:lpstr>P416 Building Blocks</vt:lpstr>
      <vt:lpstr>P4 Target Programming</vt:lpstr>
      <vt:lpstr>V1Model Architecture</vt:lpstr>
      <vt:lpstr>Agenda</vt:lpstr>
      <vt:lpstr>P416 Program Template (V1Model)</vt:lpstr>
      <vt:lpstr>V1Model Standard Metadata</vt:lpstr>
      <vt:lpstr>P416 Types (Basic and Header Types)</vt:lpstr>
      <vt:lpstr>P416 Types (Other Types)</vt:lpstr>
      <vt:lpstr>P416 Parsers</vt:lpstr>
      <vt:lpstr>Parser Codes</vt:lpstr>
      <vt:lpstr>State Transition</vt:lpstr>
      <vt:lpstr>P416 Controls</vt:lpstr>
      <vt:lpstr>P416 Controls: an Example (Reflector)</vt:lpstr>
      <vt:lpstr>Agenda</vt:lpstr>
      <vt:lpstr>Tables: Match-Action Processing</vt:lpstr>
      <vt:lpstr>Example: IPv4_LPM Table</vt:lpstr>
      <vt:lpstr>IPv4_LPM Table in P4 Code</vt:lpstr>
      <vt:lpstr>Defining Actions for L3 forwarding</vt:lpstr>
      <vt:lpstr>Applying Tables in Controls</vt:lpstr>
      <vt:lpstr>P416 Deparsing</vt:lpstr>
      <vt:lpstr>Agenda</vt:lpstr>
      <vt:lpstr>SDN + P4 as a Whole</vt:lpstr>
      <vt:lpstr>P4 Forwarding Model / Runtime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P4: Protocol-Independent Packet Processors</dc:title>
  <dc:creator>Kent Shen</dc:creator>
  <cp:lastModifiedBy>Eric Shih</cp:lastModifiedBy>
  <cp:revision>52</cp:revision>
  <dcterms:created xsi:type="dcterms:W3CDTF">2019-05-21T06:19:22Z</dcterms:created>
  <dcterms:modified xsi:type="dcterms:W3CDTF">2020-11-25T16:39:45Z</dcterms:modified>
</cp:coreProperties>
</file>