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70" r:id="rId5"/>
    <p:sldId id="262" r:id="rId6"/>
    <p:sldId id="263" r:id="rId7"/>
    <p:sldId id="264" r:id="rId8"/>
    <p:sldId id="269" r:id="rId9"/>
    <p:sldId id="267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3747C-9F59-480A-9C79-F13EA890BD87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0116F-13FD-42D8-AA33-26A4D45B29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51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98424-1202-2640-A9EE-A712789E6B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2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9197A-31AF-48D6-826D-105E3454654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5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7EE-A88D-4CC2-9252-A2ACDB3AECC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A0E6-8886-4705-9461-C53C6658E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10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7EE-A88D-4CC2-9252-A2ACDB3AECC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A0E6-8886-4705-9461-C53C6658E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82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7EE-A88D-4CC2-9252-A2ACDB3AECC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A0E6-8886-4705-9461-C53C6658E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63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7EE-A88D-4CC2-9252-A2ACDB3AECC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A0E6-8886-4705-9461-C53C6658E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65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7EE-A88D-4CC2-9252-A2ACDB3AECC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A0E6-8886-4705-9461-C53C6658E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99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7EE-A88D-4CC2-9252-A2ACDB3AECC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A0E6-8886-4705-9461-C53C6658E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58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7EE-A88D-4CC2-9252-A2ACDB3AECC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A0E6-8886-4705-9461-C53C6658E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92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7EE-A88D-4CC2-9252-A2ACDB3AECC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A0E6-8886-4705-9461-C53C6658E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7EE-A88D-4CC2-9252-A2ACDB3AECC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A0E6-8886-4705-9461-C53C6658E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7EE-A88D-4CC2-9252-A2ACDB3AECC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A0E6-8886-4705-9461-C53C6658E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78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7EE-A88D-4CC2-9252-A2ACDB3AECC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A0E6-8886-4705-9461-C53C6658E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30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57EE-A88D-4CC2-9252-A2ACDB3AECC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A0E6-8886-4705-9461-C53C6658E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0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Topics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51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Fast Path Recovery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24764" r="35791" b="49685"/>
          <a:stretch/>
        </p:blipFill>
        <p:spPr>
          <a:xfrm>
            <a:off x="104495" y="1870886"/>
            <a:ext cx="8959136" cy="44385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72295" y="5654741"/>
            <a:ext cx="1438554" cy="39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3206139" y="4747993"/>
            <a:ext cx="2766156" cy="979441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3243761" y="2956816"/>
            <a:ext cx="3405725" cy="2697925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5061721" y="4874249"/>
            <a:ext cx="1196882" cy="78049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4824512" y="2502166"/>
            <a:ext cx="1996505" cy="314059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6324281" y="3822115"/>
            <a:ext cx="761388" cy="1832627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4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Traffic Load Balance with OpenFlow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24764" r="35791" b="49685"/>
          <a:stretch/>
        </p:blipFill>
        <p:spPr>
          <a:xfrm>
            <a:off x="104495" y="1870886"/>
            <a:ext cx="8959136" cy="44385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72295" y="5654741"/>
            <a:ext cx="1438554" cy="39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3206139" y="4747993"/>
            <a:ext cx="2766156" cy="979441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 flipV="1">
            <a:off x="3243761" y="2956816"/>
            <a:ext cx="3405725" cy="2697925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5061721" y="4874249"/>
            <a:ext cx="1196882" cy="78049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4824512" y="2502166"/>
            <a:ext cx="1996505" cy="314059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6324281" y="3822115"/>
            <a:ext cx="761388" cy="1832627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C0BD1-7DED-41FB-8FF8-C8289BF8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Traffic Load Balance with P4</a:t>
            </a:r>
            <a:endParaRPr lang="zh-TW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32804B9-9B26-48EB-AA38-FC955D1D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418" y="4274455"/>
            <a:ext cx="1417146" cy="1182353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6199909-B3FE-4CA8-B4F1-BA3D8F54EB1F}"/>
              </a:ext>
            </a:extLst>
          </p:cNvPr>
          <p:cNvCxnSpPr>
            <a:cxnSpLocks/>
          </p:cNvCxnSpPr>
          <p:nvPr/>
        </p:nvCxnSpPr>
        <p:spPr>
          <a:xfrm flipV="1">
            <a:off x="5590572" y="3240910"/>
            <a:ext cx="2179899" cy="1238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0E98F3A-7826-4668-836A-1FE3C1164A1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563564" y="4784201"/>
            <a:ext cx="2179899" cy="81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C9E256F-45BA-44A4-B0EA-EB753528DBE9}"/>
              </a:ext>
            </a:extLst>
          </p:cNvPr>
          <p:cNvCxnSpPr>
            <a:cxnSpLocks/>
          </p:cNvCxnSpPr>
          <p:nvPr/>
        </p:nvCxnSpPr>
        <p:spPr>
          <a:xfrm>
            <a:off x="5563564" y="5251048"/>
            <a:ext cx="2179899" cy="972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B182F4-BA63-4D61-9287-867AFDD90857}"/>
              </a:ext>
            </a:extLst>
          </p:cNvPr>
          <p:cNvSpPr txBox="1"/>
          <p:nvPr/>
        </p:nvSpPr>
        <p:spPr>
          <a:xfrm>
            <a:off x="5957104" y="36064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50%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A7C681C-FCCA-4FBD-8B68-2B74AE678C08}"/>
              </a:ext>
            </a:extLst>
          </p:cNvPr>
          <p:cNvSpPr txBox="1"/>
          <p:nvPr/>
        </p:nvSpPr>
        <p:spPr>
          <a:xfrm>
            <a:off x="5997616" y="445558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30%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ABFAAC2-FF4C-4106-AEB6-257046A24B01}"/>
              </a:ext>
            </a:extLst>
          </p:cNvPr>
          <p:cNvSpPr txBox="1"/>
          <p:nvPr/>
        </p:nvSpPr>
        <p:spPr>
          <a:xfrm>
            <a:off x="6000768" y="519044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20%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86E71BF-2ACC-420D-95A0-D538DC95F294}"/>
              </a:ext>
            </a:extLst>
          </p:cNvPr>
          <p:cNvSpPr/>
          <p:nvPr/>
        </p:nvSpPr>
        <p:spPr>
          <a:xfrm>
            <a:off x="3773106" y="2429262"/>
            <a:ext cx="1438554" cy="39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BBA658A-8BF6-46F3-ABBD-662D7659F39E}"/>
              </a:ext>
            </a:extLst>
          </p:cNvPr>
          <p:cNvCxnSpPr>
            <a:cxnSpLocks/>
          </p:cNvCxnSpPr>
          <p:nvPr/>
        </p:nvCxnSpPr>
        <p:spPr>
          <a:xfrm>
            <a:off x="5289630" y="2766350"/>
            <a:ext cx="856527" cy="86810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C387DB0-03A8-4932-82C1-264AA9129314}"/>
              </a:ext>
            </a:extLst>
          </p:cNvPr>
          <p:cNvCxnSpPr>
            <a:cxnSpLocks/>
          </p:cNvCxnSpPr>
          <p:nvPr/>
        </p:nvCxnSpPr>
        <p:spPr>
          <a:xfrm>
            <a:off x="5135300" y="2887768"/>
            <a:ext cx="983849" cy="1591634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B3286EE-6978-4E00-809F-5EC1FE73D6B8}"/>
              </a:ext>
            </a:extLst>
          </p:cNvPr>
          <p:cNvCxnSpPr>
            <a:cxnSpLocks/>
          </p:cNvCxnSpPr>
          <p:nvPr/>
        </p:nvCxnSpPr>
        <p:spPr>
          <a:xfrm>
            <a:off x="4917311" y="2887768"/>
            <a:ext cx="1128532" cy="2297394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>
            <a:extLst>
              <a:ext uri="{FF2B5EF4-FFF2-40B4-BE49-F238E27FC236}">
                <a16:creationId xmlns:a16="http://schemas.microsoft.com/office/drawing/2014/main" id="{B7AAC830-A025-4377-AC95-B0B4C29258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27" t="43616" r="61899" b="43584"/>
          <a:stretch/>
        </p:blipFill>
        <p:spPr>
          <a:xfrm>
            <a:off x="929146" y="3057056"/>
            <a:ext cx="2617230" cy="229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3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169027"/>
          </a:xfrm>
        </p:spPr>
        <p:txBody>
          <a:bodyPr/>
          <a:lstStyle/>
          <a:p>
            <a:r>
              <a:rPr lang="en-US" dirty="0"/>
              <a:t>Video services via unicast suffer from high server and network load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57" y="4254113"/>
            <a:ext cx="806276" cy="672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62" y="4254113"/>
            <a:ext cx="806276" cy="672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964" y="4254113"/>
            <a:ext cx="806276" cy="672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886" y="2897444"/>
            <a:ext cx="806276" cy="672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886" y="3834483"/>
            <a:ext cx="806276" cy="672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886" y="4763680"/>
            <a:ext cx="806276" cy="672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886" y="5739073"/>
            <a:ext cx="806276" cy="672692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4" idx="3"/>
            <a:endCxn id="5" idx="1"/>
          </p:cNvCxnSpPr>
          <p:nvPr/>
        </p:nvCxnSpPr>
        <p:spPr>
          <a:xfrm>
            <a:off x="2152533" y="4590459"/>
            <a:ext cx="11572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1"/>
          </p:cNvCxnSpPr>
          <p:nvPr/>
        </p:nvCxnSpPr>
        <p:spPr>
          <a:xfrm>
            <a:off x="4116038" y="4590459"/>
            <a:ext cx="8799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662306" y="3379539"/>
            <a:ext cx="1207214" cy="1085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1"/>
          </p:cNvCxnSpPr>
          <p:nvPr/>
        </p:nvCxnSpPr>
        <p:spPr>
          <a:xfrm flipV="1">
            <a:off x="5662306" y="4170829"/>
            <a:ext cx="1165580" cy="419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" idx="1"/>
          </p:cNvCxnSpPr>
          <p:nvPr/>
        </p:nvCxnSpPr>
        <p:spPr>
          <a:xfrm>
            <a:off x="5662306" y="4763680"/>
            <a:ext cx="1165580" cy="336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20672" y="4763680"/>
            <a:ext cx="1248848" cy="11560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6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3620" y="3987175"/>
            <a:ext cx="1172637" cy="120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32"/>
          <p:cNvSpPr/>
          <p:nvPr/>
        </p:nvSpPr>
        <p:spPr>
          <a:xfrm>
            <a:off x="1457211" y="2873333"/>
            <a:ext cx="5828845" cy="1514372"/>
          </a:xfrm>
          <a:custGeom>
            <a:avLst/>
            <a:gdLst>
              <a:gd name="connsiteX0" fmla="*/ 0 w 5828845"/>
              <a:gd name="connsiteY0" fmla="*/ 1478309 h 1514372"/>
              <a:gd name="connsiteX1" fmla="*/ 3164230 w 5828845"/>
              <a:gd name="connsiteY1" fmla="*/ 1478309 h 1514372"/>
              <a:gd name="connsiteX2" fmla="*/ 4496537 w 5828845"/>
              <a:gd name="connsiteY2" fmla="*/ 1103526 h 1514372"/>
              <a:gd name="connsiteX3" fmla="*/ 5828845 w 5828845"/>
              <a:gd name="connsiteY3" fmla="*/ 0 h 151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8845" h="1514372">
                <a:moveTo>
                  <a:pt x="0" y="1478309"/>
                </a:moveTo>
                <a:cubicBezTo>
                  <a:pt x="1207403" y="1509541"/>
                  <a:pt x="2414807" y="1540773"/>
                  <a:pt x="3164230" y="1478309"/>
                </a:cubicBezTo>
                <a:cubicBezTo>
                  <a:pt x="3913653" y="1415845"/>
                  <a:pt x="4052435" y="1349911"/>
                  <a:pt x="4496537" y="1103526"/>
                </a:cubicBezTo>
                <a:cubicBezTo>
                  <a:pt x="4940639" y="857141"/>
                  <a:pt x="5828845" y="0"/>
                  <a:pt x="5828845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457211" y="3831110"/>
            <a:ext cx="5995383" cy="691964"/>
          </a:xfrm>
          <a:custGeom>
            <a:avLst/>
            <a:gdLst>
              <a:gd name="connsiteX0" fmla="*/ 0 w 5995383"/>
              <a:gd name="connsiteY0" fmla="*/ 645459 h 691964"/>
              <a:gd name="connsiteX1" fmla="*/ 3518124 w 5995383"/>
              <a:gd name="connsiteY1" fmla="*/ 624638 h 691964"/>
              <a:gd name="connsiteX2" fmla="*/ 5995383 w 5995383"/>
              <a:gd name="connsiteY2" fmla="*/ 0 h 69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5383" h="691964">
                <a:moveTo>
                  <a:pt x="0" y="645459"/>
                </a:moveTo>
                <a:cubicBezTo>
                  <a:pt x="1259447" y="688836"/>
                  <a:pt x="2518894" y="732214"/>
                  <a:pt x="3518124" y="624638"/>
                </a:cubicBezTo>
                <a:cubicBezTo>
                  <a:pt x="4517354" y="517062"/>
                  <a:pt x="5995383" y="0"/>
                  <a:pt x="5995383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457211" y="4580562"/>
            <a:ext cx="6099470" cy="541466"/>
          </a:xfrm>
          <a:custGeom>
            <a:avLst/>
            <a:gdLst>
              <a:gd name="connsiteX0" fmla="*/ 0 w 6099470"/>
              <a:gd name="connsiteY0" fmla="*/ 62577 h 541466"/>
              <a:gd name="connsiteX1" fmla="*/ 4059374 w 6099470"/>
              <a:gd name="connsiteY1" fmla="*/ 41756 h 541466"/>
              <a:gd name="connsiteX2" fmla="*/ 6099470 w 6099470"/>
              <a:gd name="connsiteY2" fmla="*/ 541466 h 54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9470" h="541466">
                <a:moveTo>
                  <a:pt x="0" y="62577"/>
                </a:moveTo>
                <a:cubicBezTo>
                  <a:pt x="1521398" y="12259"/>
                  <a:pt x="3042796" y="-38059"/>
                  <a:pt x="4059374" y="41756"/>
                </a:cubicBezTo>
                <a:cubicBezTo>
                  <a:pt x="5075952" y="121571"/>
                  <a:pt x="6099470" y="541466"/>
                  <a:pt x="6099470" y="541466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457211" y="4729490"/>
            <a:ext cx="5828845" cy="1641813"/>
          </a:xfrm>
          <a:custGeom>
            <a:avLst/>
            <a:gdLst>
              <a:gd name="connsiteX0" fmla="*/ 0 w 5828845"/>
              <a:gd name="connsiteY0" fmla="*/ 80219 h 1641813"/>
              <a:gd name="connsiteX1" fmla="*/ 728606 w 5828845"/>
              <a:gd name="connsiteY1" fmla="*/ 80219 h 1641813"/>
              <a:gd name="connsiteX2" fmla="*/ 3309951 w 5828845"/>
              <a:gd name="connsiteY2" fmla="*/ 38577 h 1641813"/>
              <a:gd name="connsiteX3" fmla="*/ 4683893 w 5828845"/>
              <a:gd name="connsiteY3" fmla="*/ 704857 h 1641813"/>
              <a:gd name="connsiteX4" fmla="*/ 5828845 w 5828845"/>
              <a:gd name="connsiteY4" fmla="*/ 1641813 h 164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845" h="1641813">
                <a:moveTo>
                  <a:pt x="0" y="80219"/>
                </a:moveTo>
                <a:cubicBezTo>
                  <a:pt x="88474" y="83689"/>
                  <a:pt x="728606" y="80219"/>
                  <a:pt x="728606" y="80219"/>
                </a:cubicBezTo>
                <a:cubicBezTo>
                  <a:pt x="1280264" y="73279"/>
                  <a:pt x="2650737" y="-65529"/>
                  <a:pt x="3309951" y="38577"/>
                </a:cubicBezTo>
                <a:cubicBezTo>
                  <a:pt x="3969165" y="142683"/>
                  <a:pt x="4264077" y="437651"/>
                  <a:pt x="4683893" y="704857"/>
                </a:cubicBezTo>
                <a:cubicBezTo>
                  <a:pt x="5103709" y="972063"/>
                  <a:pt x="5828845" y="1641813"/>
                  <a:pt x="5828845" y="1641813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346257" y="3987175"/>
            <a:ext cx="416346" cy="1134853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1762603" y="2171738"/>
            <a:ext cx="2767921" cy="1584361"/>
          </a:xfrm>
          <a:prstGeom prst="wedgeRoundRectCallout">
            <a:avLst>
              <a:gd name="adj1" fmla="val -36769"/>
              <a:gd name="adj2" fmla="val 9308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Keep one connection for each client </a:t>
            </a:r>
            <a:r>
              <a:rPr lang="en-US" sz="2400" dirty="0">
                <a:sym typeface="Wingdings"/>
              </a:rPr>
              <a:t> high server load</a:t>
            </a:r>
            <a:endParaRPr lang="en-US" sz="2400" dirty="0"/>
          </a:p>
        </p:txBody>
      </p:sp>
      <p:sp>
        <p:nvSpPr>
          <p:cNvPr id="39" name="Oval 38"/>
          <p:cNvSpPr/>
          <p:nvPr/>
        </p:nvSpPr>
        <p:spPr>
          <a:xfrm>
            <a:off x="3907865" y="3987175"/>
            <a:ext cx="416346" cy="1134853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ular Callout 39"/>
          <p:cNvSpPr/>
          <p:nvPr/>
        </p:nvSpPr>
        <p:spPr>
          <a:xfrm>
            <a:off x="4429078" y="4998971"/>
            <a:ext cx="2767921" cy="1765533"/>
          </a:xfrm>
          <a:prstGeom prst="wedgeRoundRectCallout">
            <a:avLst>
              <a:gd name="adj1" fmla="val -47298"/>
              <a:gd name="adj2" fmla="val -7673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Each stream occupy bandwidth</a:t>
            </a:r>
            <a:r>
              <a:rPr lang="en-US" sz="2400" dirty="0">
                <a:sym typeface="Wingdings"/>
              </a:rPr>
              <a:t> high network load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149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0524"/>
          </a:xfrm>
        </p:spPr>
        <p:txBody>
          <a:bodyPr>
            <a:normAutofit/>
          </a:bodyPr>
          <a:lstStyle/>
          <a:p>
            <a:r>
              <a:rPr lang="en-US" dirty="0"/>
              <a:t>Multicast reduces the load of both servers and networks</a:t>
            </a:r>
          </a:p>
          <a:p>
            <a:r>
              <a:rPr lang="en-US" dirty="0"/>
              <a:t>Support more clients with the same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57" y="4254113"/>
            <a:ext cx="806276" cy="672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762" y="4254113"/>
            <a:ext cx="806276" cy="672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964" y="4254113"/>
            <a:ext cx="806276" cy="672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86" y="2897444"/>
            <a:ext cx="806276" cy="672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86" y="3834483"/>
            <a:ext cx="806276" cy="672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86" y="4763680"/>
            <a:ext cx="806276" cy="672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86" y="5739073"/>
            <a:ext cx="806276" cy="672692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4" idx="3"/>
            <a:endCxn id="5" idx="1"/>
          </p:cNvCxnSpPr>
          <p:nvPr/>
        </p:nvCxnSpPr>
        <p:spPr>
          <a:xfrm>
            <a:off x="2152533" y="4590459"/>
            <a:ext cx="11572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1"/>
          </p:cNvCxnSpPr>
          <p:nvPr/>
        </p:nvCxnSpPr>
        <p:spPr>
          <a:xfrm>
            <a:off x="4116038" y="4590459"/>
            <a:ext cx="8799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662306" y="3379539"/>
            <a:ext cx="1207214" cy="1085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1"/>
          </p:cNvCxnSpPr>
          <p:nvPr/>
        </p:nvCxnSpPr>
        <p:spPr>
          <a:xfrm flipV="1">
            <a:off x="5662306" y="4170829"/>
            <a:ext cx="1165580" cy="419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" idx="1"/>
          </p:cNvCxnSpPr>
          <p:nvPr/>
        </p:nvCxnSpPr>
        <p:spPr>
          <a:xfrm>
            <a:off x="5662306" y="4763680"/>
            <a:ext cx="1165580" cy="336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20672" y="4763680"/>
            <a:ext cx="1248848" cy="11560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6" descr="MCj0431616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3620" y="3987175"/>
            <a:ext cx="1172637" cy="120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346257" y="4507175"/>
            <a:ext cx="37956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5121056" y="2894154"/>
            <a:ext cx="1977644" cy="1606313"/>
          </a:xfrm>
          <a:custGeom>
            <a:avLst/>
            <a:gdLst>
              <a:gd name="connsiteX0" fmla="*/ 0 w 1977644"/>
              <a:gd name="connsiteY0" fmla="*/ 1603237 h 1606313"/>
              <a:gd name="connsiteX1" fmla="*/ 624519 w 1977644"/>
              <a:gd name="connsiteY1" fmla="*/ 1353381 h 1606313"/>
              <a:gd name="connsiteX2" fmla="*/ 1977644 w 1977644"/>
              <a:gd name="connsiteY2" fmla="*/ 0 h 160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7644" h="1606313">
                <a:moveTo>
                  <a:pt x="0" y="1603237"/>
                </a:moveTo>
                <a:cubicBezTo>
                  <a:pt x="147456" y="1611912"/>
                  <a:pt x="294912" y="1620587"/>
                  <a:pt x="624519" y="1353381"/>
                </a:cubicBezTo>
                <a:cubicBezTo>
                  <a:pt x="954126" y="1086175"/>
                  <a:pt x="1465885" y="543087"/>
                  <a:pt x="1977644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287595" y="3810289"/>
            <a:ext cx="2019278" cy="687102"/>
          </a:xfrm>
          <a:custGeom>
            <a:avLst/>
            <a:gdLst>
              <a:gd name="connsiteX0" fmla="*/ 0 w 2019278"/>
              <a:gd name="connsiteY0" fmla="*/ 687102 h 687102"/>
              <a:gd name="connsiteX1" fmla="*/ 728605 w 2019278"/>
              <a:gd name="connsiteY1" fmla="*/ 562174 h 687102"/>
              <a:gd name="connsiteX2" fmla="*/ 2019278 w 2019278"/>
              <a:gd name="connsiteY2" fmla="*/ 0 h 68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278" h="687102">
                <a:moveTo>
                  <a:pt x="0" y="687102"/>
                </a:moveTo>
                <a:cubicBezTo>
                  <a:pt x="196029" y="681896"/>
                  <a:pt x="392059" y="676691"/>
                  <a:pt x="728605" y="562174"/>
                </a:cubicBezTo>
                <a:cubicBezTo>
                  <a:pt x="1065151" y="447657"/>
                  <a:pt x="2019278" y="0"/>
                  <a:pt x="2019278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350047" y="4497391"/>
            <a:ext cx="1936009" cy="645458"/>
          </a:xfrm>
          <a:custGeom>
            <a:avLst/>
            <a:gdLst>
              <a:gd name="connsiteX0" fmla="*/ 0 w 1936009"/>
              <a:gd name="connsiteY0" fmla="*/ 0 h 645458"/>
              <a:gd name="connsiteX1" fmla="*/ 832692 w 1936009"/>
              <a:gd name="connsiteY1" fmla="*/ 291497 h 645458"/>
              <a:gd name="connsiteX2" fmla="*/ 1936009 w 1936009"/>
              <a:gd name="connsiteY2" fmla="*/ 645458 h 64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6009" h="645458">
                <a:moveTo>
                  <a:pt x="0" y="0"/>
                </a:moveTo>
                <a:cubicBezTo>
                  <a:pt x="255012" y="91960"/>
                  <a:pt x="510024" y="183921"/>
                  <a:pt x="832692" y="291497"/>
                </a:cubicBezTo>
                <a:cubicBezTo>
                  <a:pt x="1155360" y="399073"/>
                  <a:pt x="1936009" y="645458"/>
                  <a:pt x="1936009" y="645458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370864" y="4497391"/>
            <a:ext cx="1519663" cy="1665700"/>
          </a:xfrm>
          <a:custGeom>
            <a:avLst/>
            <a:gdLst>
              <a:gd name="connsiteX0" fmla="*/ 0 w 1519663"/>
              <a:gd name="connsiteY0" fmla="*/ 0 h 1665700"/>
              <a:gd name="connsiteX1" fmla="*/ 603702 w 1519663"/>
              <a:gd name="connsiteY1" fmla="*/ 499710 h 1665700"/>
              <a:gd name="connsiteX2" fmla="*/ 1519663 w 1519663"/>
              <a:gd name="connsiteY2" fmla="*/ 1665700 h 166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9663" h="1665700">
                <a:moveTo>
                  <a:pt x="0" y="0"/>
                </a:moveTo>
                <a:cubicBezTo>
                  <a:pt x="175212" y="111046"/>
                  <a:pt x="350425" y="222093"/>
                  <a:pt x="603702" y="499710"/>
                </a:cubicBezTo>
                <a:cubicBezTo>
                  <a:pt x="856979" y="777327"/>
                  <a:pt x="1188321" y="1221513"/>
                  <a:pt x="1519663" y="16657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ular Callout 41"/>
          <p:cNvSpPr/>
          <p:nvPr/>
        </p:nvSpPr>
        <p:spPr>
          <a:xfrm>
            <a:off x="1762603" y="1990566"/>
            <a:ext cx="2767921" cy="1765533"/>
          </a:xfrm>
          <a:prstGeom prst="wedgeRoundRectCallout">
            <a:avLst>
              <a:gd name="adj1" fmla="val -58580"/>
              <a:gd name="adj2" fmla="val 7539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load of the server is reduced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3034319" y="4856306"/>
            <a:ext cx="2767921" cy="1765533"/>
          </a:xfrm>
          <a:prstGeom prst="wedgeRoundRectCallout">
            <a:avLst>
              <a:gd name="adj1" fmla="val -60836"/>
              <a:gd name="adj2" fmla="val -68480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load of the network is reduced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3146563" y="2760839"/>
            <a:ext cx="2767921" cy="1765533"/>
          </a:xfrm>
          <a:prstGeom prst="wedgeRoundRectCallout">
            <a:avLst>
              <a:gd name="adj1" fmla="val 83565"/>
              <a:gd name="adj2" fmla="val 38838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More clients can be served</a:t>
            </a:r>
          </a:p>
        </p:txBody>
      </p:sp>
    </p:spTree>
    <p:extLst>
      <p:ext uri="{BB962C8B-B14F-4D97-AF65-F5344CB8AC3E}">
        <p14:creationId xmlns:p14="http://schemas.microsoft.com/office/powerpoint/2010/main" val="41605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7"/>
          <p:cNvGrpSpPr/>
          <p:nvPr/>
        </p:nvGrpSpPr>
        <p:grpSpPr>
          <a:xfrm>
            <a:off x="4038600" y="4343400"/>
            <a:ext cx="3581400" cy="1415143"/>
            <a:chOff x="4800600" y="4757057"/>
            <a:chExt cx="3581400" cy="1415143"/>
          </a:xfrm>
        </p:grpSpPr>
        <p:pic>
          <p:nvPicPr>
            <p:cNvPr id="47" name="Picture 46" descr="f5_appliance.jpg"/>
            <p:cNvPicPr>
              <a:picLocks noChangeAspect="1"/>
            </p:cNvPicPr>
            <p:nvPr/>
          </p:nvPicPr>
          <p:blipFill>
            <a:blip r:embed="rId3" cstate="print"/>
            <a:srcRect b="15529"/>
            <a:stretch>
              <a:fillRect/>
            </a:stretch>
          </p:blipFill>
          <p:spPr>
            <a:xfrm>
              <a:off x="4800600" y="4757057"/>
              <a:ext cx="3581400" cy="1415143"/>
            </a:xfrm>
            <a:prstGeom prst="rect">
              <a:avLst/>
            </a:prstGeom>
          </p:spPr>
        </p:pic>
        <p:grpSp>
          <p:nvGrpSpPr>
            <p:cNvPr id="48" name="Group 23"/>
            <p:cNvGrpSpPr/>
            <p:nvPr/>
          </p:nvGrpSpPr>
          <p:grpSpPr>
            <a:xfrm>
              <a:off x="7162800" y="5533698"/>
              <a:ext cx="647705" cy="609600"/>
              <a:chOff x="609600" y="1652131"/>
              <a:chExt cx="359837" cy="338667"/>
            </a:xfrm>
          </p:grpSpPr>
          <p:pic>
            <p:nvPicPr>
              <p:cNvPr id="49" name="Picture 48" descr="magnifying_glass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0769" y="1652131"/>
                <a:ext cx="338668" cy="338667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0" name="Picture 2" descr="C:\Users\agember\AppData\Local\Microsoft\Windows\Temporary Internet Files\Content.IE5\2DGPU1UI\MC900431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9600" y="1752600"/>
                <a:ext cx="238125" cy="238125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552" y="3657600"/>
            <a:ext cx="765448" cy="762000"/>
          </a:xfrm>
          <a:prstGeom prst="rect">
            <a:avLst/>
          </a:prstGeom>
        </p:spPr>
      </p:pic>
      <p:grpSp>
        <p:nvGrpSpPr>
          <p:cNvPr id="5" name="Group 75"/>
          <p:cNvGrpSpPr/>
          <p:nvPr/>
        </p:nvGrpSpPr>
        <p:grpSpPr>
          <a:xfrm>
            <a:off x="6126481" y="4678681"/>
            <a:ext cx="883919" cy="883919"/>
            <a:chOff x="4846320" y="2209800"/>
            <a:chExt cx="609600" cy="609600"/>
          </a:xfrm>
        </p:grpSpPr>
        <p:sp>
          <p:nvSpPr>
            <p:cNvPr id="6" name="Rounded Rectangle 5"/>
            <p:cNvSpPr/>
            <p:nvPr/>
          </p:nvSpPr>
          <p:spPr>
            <a:xfrm>
              <a:off x="4846320" y="2209800"/>
              <a:ext cx="609600" cy="609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23"/>
            <p:cNvGrpSpPr/>
            <p:nvPr/>
          </p:nvGrpSpPr>
          <p:grpSpPr>
            <a:xfrm>
              <a:off x="4876798" y="2270760"/>
              <a:ext cx="518164" cy="487680"/>
              <a:chOff x="609600" y="1652131"/>
              <a:chExt cx="359837" cy="338667"/>
            </a:xfrm>
          </p:grpSpPr>
          <p:pic>
            <p:nvPicPr>
              <p:cNvPr id="8" name="Picture 7" descr="magnifying_glass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0769" y="1652131"/>
                <a:ext cx="338668" cy="338667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Picture 2" descr="C:\Users\agember\AppData\Local\Microsoft\Windows\Temporary Internet Files\Content.IE5\2DGPU1UI\MC900431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9600" y="1752600"/>
                <a:ext cx="238125" cy="23812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88" name="Freeform 87"/>
          <p:cNvSpPr/>
          <p:nvPr/>
        </p:nvSpPr>
        <p:spPr>
          <a:xfrm>
            <a:off x="6396198" y="3581400"/>
            <a:ext cx="1143000" cy="2362200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50800">
            <a:solidFill>
              <a:schemeClr val="tx1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Scaling NFV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754563"/>
          </a:xfrm>
        </p:spPr>
        <p:txBody>
          <a:bodyPr>
            <a:normAutofit/>
          </a:bodyPr>
          <a:lstStyle/>
          <a:p>
            <a:pPr marL="679450" indent="-514350">
              <a:buNone/>
            </a:pPr>
            <a:endParaRPr lang="en-US" dirty="0"/>
          </a:p>
          <a:p>
            <a:pPr marL="679450" indent="-514350">
              <a:buFont typeface="+mj-lt"/>
              <a:buAutoNum type="arabicPeriod"/>
            </a:pPr>
            <a:r>
              <a:rPr lang="en-US" dirty="0"/>
              <a:t>Satisfy performance SLAs</a:t>
            </a:r>
          </a:p>
          <a:p>
            <a:pPr marL="679450" indent="-514350">
              <a:buFont typeface="+mj-lt"/>
              <a:buAutoNum type="arabicPeriod"/>
            </a:pPr>
            <a:r>
              <a:rPr lang="en-US" dirty="0"/>
              <a:t>Minimize operating costs</a:t>
            </a:r>
          </a:p>
          <a:p>
            <a:pPr marL="679450" indent="-514350">
              <a:buFont typeface="+mj-lt"/>
              <a:buAutoNum type="arabicPeriod"/>
            </a:pPr>
            <a:r>
              <a:rPr lang="en-US" dirty="0"/>
              <a:t>Accurately monitor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5A87-65DC-41FD-9E53-7EAC48455B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75"/>
          <p:cNvGrpSpPr/>
          <p:nvPr/>
        </p:nvGrpSpPr>
        <p:grpSpPr>
          <a:xfrm>
            <a:off x="7345681" y="4678681"/>
            <a:ext cx="883919" cy="883919"/>
            <a:chOff x="4846320" y="2209800"/>
            <a:chExt cx="609600" cy="609600"/>
          </a:xfrm>
        </p:grpSpPr>
        <p:sp>
          <p:nvSpPr>
            <p:cNvPr id="11" name="Rounded Rectangle 10"/>
            <p:cNvSpPr/>
            <p:nvPr/>
          </p:nvSpPr>
          <p:spPr>
            <a:xfrm>
              <a:off x="4846320" y="2209800"/>
              <a:ext cx="609600" cy="609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23"/>
            <p:cNvGrpSpPr/>
            <p:nvPr/>
          </p:nvGrpSpPr>
          <p:grpSpPr>
            <a:xfrm>
              <a:off x="4876798" y="2270760"/>
              <a:ext cx="518164" cy="487680"/>
              <a:chOff x="609600" y="1652131"/>
              <a:chExt cx="359837" cy="338667"/>
            </a:xfrm>
          </p:grpSpPr>
          <p:pic>
            <p:nvPicPr>
              <p:cNvPr id="13" name="Picture 12" descr="magnifying_glass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0769" y="1652131"/>
                <a:ext cx="338668" cy="338667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2" descr="C:\Users\agember\AppData\Local\Microsoft\Windows\Temporary Internet Files\Content.IE5\2DGPU1UI\MC900431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9600" y="1752600"/>
                <a:ext cx="238125" cy="23812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" name="Freeform 16"/>
          <p:cNvSpPr/>
          <p:nvPr/>
        </p:nvSpPr>
        <p:spPr>
          <a:xfrm flipH="1">
            <a:off x="7635863" y="3581400"/>
            <a:ext cx="212737" cy="2438400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50800">
            <a:solidFill>
              <a:schemeClr val="tx1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>
            <a:off x="7620000" y="3581400"/>
            <a:ext cx="228600" cy="2502568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101600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400800" y="3581400"/>
            <a:ext cx="1143000" cy="2438400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101600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400800" y="3581400"/>
            <a:ext cx="1143000" cy="2667000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203200">
            <a:solidFill>
              <a:schemeClr val="tx1"/>
            </a:solidFill>
            <a:tailEnd type="arrow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4800600" y="4114800"/>
            <a:ext cx="914400" cy="914400"/>
            <a:chOff x="6873902" y="2141551"/>
            <a:chExt cx="914400" cy="914400"/>
          </a:xfrm>
        </p:grpSpPr>
        <p:sp>
          <p:nvSpPr>
            <p:cNvPr id="51" name="Oval 50"/>
            <p:cNvSpPr/>
            <p:nvPr/>
          </p:nvSpPr>
          <p:spPr>
            <a:xfrm>
              <a:off x="6873902" y="2141551"/>
              <a:ext cx="914400" cy="914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>
              <a:off x="7009622" y="2293951"/>
              <a:ext cx="647700" cy="647700"/>
            </a:xfrm>
            <a:prstGeom prst="arc">
              <a:avLst>
                <a:gd name="adj1" fmla="val 19974213"/>
                <a:gd name="adj2" fmla="val 3173376"/>
              </a:avLst>
            </a:prstGeom>
            <a:ln w="203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>
              <a:off x="7009622" y="2255851"/>
              <a:ext cx="647700" cy="647700"/>
            </a:xfrm>
            <a:prstGeom prst="arc">
              <a:avLst>
                <a:gd name="adj1" fmla="val 15687070"/>
                <a:gd name="adj2" fmla="val 20195520"/>
              </a:avLst>
            </a:prstGeom>
            <a:ln w="203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>
              <a:off x="7009622" y="2266561"/>
              <a:ext cx="647700" cy="647700"/>
            </a:xfrm>
            <a:prstGeom prst="arc">
              <a:avLst>
                <a:gd name="adj1" fmla="val 7625442"/>
                <a:gd name="adj2" fmla="val 16226253"/>
              </a:avLst>
            </a:prstGeom>
            <a:ln w="203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 rot="9900000">
            <a:off x="4974420" y="4487849"/>
            <a:ext cx="609600" cy="152400"/>
            <a:chOff x="7010400" y="2514600"/>
            <a:chExt cx="609600" cy="15240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7315200" y="2590800"/>
              <a:ext cx="304800" cy="76200"/>
            </a:xfrm>
            <a:prstGeom prst="line">
              <a:avLst/>
            </a:prstGeom>
            <a:ln w="76200">
              <a:head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7010400" y="2514600"/>
              <a:ext cx="304800" cy="76200"/>
            </a:xfrm>
            <a:prstGeom prst="line">
              <a:avLst/>
            </a:prstGeom>
            <a:ln w="63500">
              <a:noFill/>
              <a:head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800600" y="5257800"/>
            <a:ext cx="914400" cy="914400"/>
            <a:chOff x="6873902" y="2141551"/>
            <a:chExt cx="914400" cy="914400"/>
          </a:xfrm>
        </p:grpSpPr>
        <p:sp>
          <p:nvSpPr>
            <p:cNvPr id="77" name="Oval 76"/>
            <p:cNvSpPr/>
            <p:nvPr/>
          </p:nvSpPr>
          <p:spPr>
            <a:xfrm>
              <a:off x="6873902" y="2141551"/>
              <a:ext cx="914400" cy="914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7009622" y="2266561"/>
              <a:ext cx="647700" cy="647700"/>
            </a:xfrm>
            <a:prstGeom prst="arc">
              <a:avLst>
                <a:gd name="adj1" fmla="val 15687070"/>
                <a:gd name="adj2" fmla="val 20195520"/>
              </a:avLst>
            </a:prstGeom>
            <a:ln w="203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rc 79"/>
            <p:cNvSpPr/>
            <p:nvPr/>
          </p:nvSpPr>
          <p:spPr>
            <a:xfrm>
              <a:off x="7009622" y="2266561"/>
              <a:ext cx="647700" cy="647700"/>
            </a:xfrm>
            <a:prstGeom prst="arc">
              <a:avLst>
                <a:gd name="adj1" fmla="val 7625442"/>
                <a:gd name="adj2" fmla="val 16226253"/>
              </a:avLst>
            </a:prstGeom>
            <a:ln w="203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rc 77"/>
            <p:cNvSpPr/>
            <p:nvPr/>
          </p:nvSpPr>
          <p:spPr>
            <a:xfrm>
              <a:off x="7009622" y="2266561"/>
              <a:ext cx="647700" cy="647700"/>
            </a:xfrm>
            <a:prstGeom prst="arc">
              <a:avLst>
                <a:gd name="adj1" fmla="val 19974213"/>
                <a:gd name="adj2" fmla="val 3173376"/>
              </a:avLst>
            </a:prstGeom>
            <a:ln w="203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 rot="20700000" flipH="1">
            <a:off x="4974420" y="5630849"/>
            <a:ext cx="609600" cy="152400"/>
            <a:chOff x="7010400" y="2514600"/>
            <a:chExt cx="609600" cy="1524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7315200" y="2590800"/>
              <a:ext cx="304800" cy="76200"/>
            </a:xfrm>
            <a:prstGeom prst="line">
              <a:avLst/>
            </a:prstGeom>
            <a:ln w="76200">
              <a:head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7010400" y="2514600"/>
              <a:ext cx="304800" cy="76200"/>
            </a:xfrm>
            <a:prstGeom prst="line">
              <a:avLst/>
            </a:prstGeom>
            <a:ln w="63500">
              <a:noFill/>
              <a:head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4876800" y="3733800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CPU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419600" y="6153090"/>
            <a:ext cx="1578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Packet loss</a:t>
            </a:r>
          </a:p>
        </p:txBody>
      </p:sp>
      <p:pic>
        <p:nvPicPr>
          <p:cNvPr id="87" name="Picture 86" descr="dialog-warning-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62400" y="6019800"/>
            <a:ext cx="563871" cy="56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6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600000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2600000">
                                      <p:cBhvr>
                                        <p:cTn id="6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9600000">
                                      <p:cBhvr>
                                        <p:cTn id="6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300"/>
                            </p:stCondLst>
                            <p:childTnLst>
                              <p:par>
                                <p:cTn id="69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8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9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7" grpId="1" animBg="1"/>
      <p:bldP spid="19" grpId="0" animBg="1"/>
      <p:bldP spid="19" grpId="1" animBg="1"/>
      <p:bldP spid="16" grpId="0" animBg="1"/>
      <p:bldP spid="16" grpId="1" animBg="1"/>
      <p:bldP spid="18" grpId="0" animBg="1"/>
      <p:bldP spid="18" grpId="1" animBg="1"/>
      <p:bldP spid="84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Service Function Chains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057775"/>
            <a:ext cx="8229600" cy="1116330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/>
              <a:t>The traffic should go through multiple functions as a chain in high speed</a:t>
            </a:r>
          </a:p>
          <a:p>
            <a:r>
              <a:rPr lang="en-US" altLang="zh-TW" sz="2000" dirty="0" err="1"/>
              <a:t>OpenDaylight</a:t>
            </a:r>
            <a:r>
              <a:rPr lang="en-US" altLang="zh-TW" sz="2000" dirty="0"/>
              <a:t> + OpenStack can support SFC</a:t>
            </a:r>
          </a:p>
          <a:p>
            <a:r>
              <a:rPr lang="en-US" altLang="zh-TW" sz="2000" dirty="0"/>
              <a:t>Deploy it and show it is working</a:t>
            </a:r>
            <a:endParaRPr lang="zh-TW" altLang="en-US" sz="2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59" y="1512570"/>
            <a:ext cx="6317081" cy="35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8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Computing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3930"/>
          </a:xfrm>
        </p:spPr>
        <p:txBody>
          <a:bodyPr/>
          <a:lstStyle/>
          <a:p>
            <a:r>
              <a:rPr lang="en-US" altLang="zh-TW" dirty="0"/>
              <a:t>Map reduce</a:t>
            </a:r>
            <a:endParaRPr lang="zh-TW" altLang="en-US" dirty="0"/>
          </a:p>
        </p:txBody>
      </p:sp>
      <p:pic>
        <p:nvPicPr>
          <p:cNvPr id="1026" name="Picture 2" descr="MapReduce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46" y="3073154"/>
            <a:ext cx="6011844" cy="264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90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140</Words>
  <Application>Microsoft Office PowerPoint</Application>
  <PresentationFormat>如螢幕大小 (4:3)</PresentationFormat>
  <Paragraphs>36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Project Topics</vt:lpstr>
      <vt:lpstr>Fast Path Recovery</vt:lpstr>
      <vt:lpstr>Traffic Load Balance with OpenFlow</vt:lpstr>
      <vt:lpstr>Traffic Load Balance with P4</vt:lpstr>
      <vt:lpstr>Unicast</vt:lpstr>
      <vt:lpstr>Multicast</vt:lpstr>
      <vt:lpstr>Scaling NFV</vt:lpstr>
      <vt:lpstr>Service Function Chains</vt:lpstr>
      <vt:lpstr>Parallel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Topics</dc:title>
  <dc:creator>Kent Shen</dc:creator>
  <cp:lastModifiedBy>Kent</cp:lastModifiedBy>
  <cp:revision>12</cp:revision>
  <dcterms:created xsi:type="dcterms:W3CDTF">2017-03-20T11:43:19Z</dcterms:created>
  <dcterms:modified xsi:type="dcterms:W3CDTF">2020-11-05T00:49:15Z</dcterms:modified>
</cp:coreProperties>
</file>