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D8D2-3713-4745-B5EF-CF7262B3BAFC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6E41-84FF-4AF4-84CD-A7D787A04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19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D8D2-3713-4745-B5EF-CF7262B3BAFC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6E41-84FF-4AF4-84CD-A7D787A04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62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D8D2-3713-4745-B5EF-CF7262B3BAFC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6E41-84FF-4AF4-84CD-A7D787A04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D8D2-3713-4745-B5EF-CF7262B3BAFC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6E41-84FF-4AF4-84CD-A7D787A04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D8D2-3713-4745-B5EF-CF7262B3BAFC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6E41-84FF-4AF4-84CD-A7D787A04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74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D8D2-3713-4745-B5EF-CF7262B3BAFC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6E41-84FF-4AF4-84CD-A7D787A04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9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D8D2-3713-4745-B5EF-CF7262B3BAFC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6E41-84FF-4AF4-84CD-A7D787A04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50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D8D2-3713-4745-B5EF-CF7262B3BAFC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6E41-84FF-4AF4-84CD-A7D787A04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82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D8D2-3713-4745-B5EF-CF7262B3BAFC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6E41-84FF-4AF4-84CD-A7D787A04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20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D8D2-3713-4745-B5EF-CF7262B3BAFC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6E41-84FF-4AF4-84CD-A7D787A04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16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D8D2-3713-4745-B5EF-CF7262B3BAFC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6E41-84FF-4AF4-84CD-A7D787A04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57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D8D2-3713-4745-B5EF-CF7262B3BAFC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C6E41-84FF-4AF4-84CD-A7D787A04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55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uc?id=1lYF4NgFkYoRqtskdGTMxy3sXUV0jkMxo&amp;export=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D6095-45E2-4AC9-B328-B15900CA7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Lab2: P4 + BMv2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75336C-D2BA-488C-9A0A-2212C8B2A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59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05612-B991-4C0D-800D-2B96DEC9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3A035-8512-44BF-9A53-81BF71915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VM</a:t>
            </a:r>
            <a:r>
              <a:rPr lang="zh-TW" altLang="en-US" dirty="0"/>
              <a:t> </a:t>
            </a:r>
            <a:r>
              <a:rPr lang="en-US" altLang="zh-TW" dirty="0"/>
              <a:t>image from</a:t>
            </a:r>
          </a:p>
          <a:p>
            <a:pPr lvl="1"/>
            <a:r>
              <a:rPr lang="en-US" altLang="zh-TW" dirty="0">
                <a:hlinkClick r:id="rId2"/>
              </a:rPr>
              <a:t>https://drive.google.com/uc?id=1lYF4NgFkYoRqtskdGTMxy3sXUV0jkMxo&amp;export=download</a:t>
            </a:r>
            <a:endParaRPr lang="en-US" altLang="zh-TW" dirty="0"/>
          </a:p>
          <a:p>
            <a:r>
              <a:rPr lang="en-US" altLang="zh-TW" dirty="0"/>
              <a:t>Launch the VM</a:t>
            </a:r>
          </a:p>
          <a:p>
            <a:r>
              <a:rPr lang="en-US" altLang="zh-TW" dirty="0"/>
              <a:t>Copy the latest exercise</a:t>
            </a:r>
          </a:p>
          <a:p>
            <a:pPr lvl="1"/>
            <a:r>
              <a:rPr lang="en-US" altLang="zh-TW" dirty="0"/>
              <a:t>git clone https://github.com/p4lang/tutorials</a:t>
            </a:r>
          </a:p>
        </p:txBody>
      </p:sp>
    </p:spTree>
    <p:extLst>
      <p:ext uri="{BB962C8B-B14F-4D97-AF65-F5344CB8AC3E}">
        <p14:creationId xmlns:p14="http://schemas.microsoft.com/office/powerpoint/2010/main" val="15078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D63F5-DC2A-4154-91B0-6B3D4AF8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Topology for Source Routing Exercise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BF86E1D-12AE-430C-8419-CBFF21DF95B1}"/>
              </a:ext>
            </a:extLst>
          </p:cNvPr>
          <p:cNvSpPr/>
          <p:nvPr/>
        </p:nvSpPr>
        <p:spPr>
          <a:xfrm>
            <a:off x="6647728" y="2996879"/>
            <a:ext cx="717631" cy="4321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ysClr val="windowText" lastClr="000000"/>
                  </a:solidFill>
                </a:ln>
              </a:rPr>
              <a:t>H2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CD6F344-1296-4266-B7EF-8C0B2EC840F7}"/>
              </a:ext>
            </a:extLst>
          </p:cNvPr>
          <p:cNvSpPr/>
          <p:nvPr/>
        </p:nvSpPr>
        <p:spPr>
          <a:xfrm>
            <a:off x="1743919" y="2993022"/>
            <a:ext cx="717631" cy="4321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ysClr val="windowText" lastClr="000000"/>
                  </a:solidFill>
                </a:ln>
              </a:rPr>
              <a:t>H1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22EBEDE-03AC-4EFA-87BE-EFF168ADB83C}"/>
              </a:ext>
            </a:extLst>
          </p:cNvPr>
          <p:cNvSpPr/>
          <p:nvPr/>
        </p:nvSpPr>
        <p:spPr>
          <a:xfrm>
            <a:off x="4274916" y="5742009"/>
            <a:ext cx="717631" cy="4321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ysClr val="windowText" lastClr="000000"/>
                  </a:solidFill>
                </a:ln>
              </a:rPr>
              <a:t>H3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E56C109-05EE-4BEA-B173-52FF16744DC1}"/>
              </a:ext>
            </a:extLst>
          </p:cNvPr>
          <p:cNvSpPr/>
          <p:nvPr/>
        </p:nvSpPr>
        <p:spPr>
          <a:xfrm>
            <a:off x="3402958" y="3182075"/>
            <a:ext cx="628891" cy="6134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01DE703-8699-40B1-A0CE-8657A166792A}"/>
              </a:ext>
            </a:extLst>
          </p:cNvPr>
          <p:cNvSpPr/>
          <p:nvPr/>
        </p:nvSpPr>
        <p:spPr>
          <a:xfrm>
            <a:off x="5144948" y="3182074"/>
            <a:ext cx="628891" cy="6134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D886FCD-1CA6-4827-8074-043030C97B8E}"/>
              </a:ext>
            </a:extLst>
          </p:cNvPr>
          <p:cNvSpPr/>
          <p:nvPr/>
        </p:nvSpPr>
        <p:spPr>
          <a:xfrm>
            <a:off x="4319287" y="4507377"/>
            <a:ext cx="628891" cy="6134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6752088-75D3-453A-8A7A-E7B119C7E822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2461550" y="3209083"/>
            <a:ext cx="941408" cy="279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1415313-F2AD-4467-9D74-3ED5A476F656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5773839" y="3212940"/>
            <a:ext cx="873889" cy="2758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3456E86-E1DE-4297-86CB-4346A7B7E5F8}"/>
              </a:ext>
            </a:extLst>
          </p:cNvPr>
          <p:cNvCxnSpPr>
            <a:cxnSpLocks/>
            <a:stCxn id="12" idx="4"/>
            <a:endCxn id="7" idx="0"/>
          </p:cNvCxnSpPr>
          <p:nvPr/>
        </p:nvCxnSpPr>
        <p:spPr>
          <a:xfrm flipH="1">
            <a:off x="4633732" y="5120836"/>
            <a:ext cx="1" cy="621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5196D46-684B-4827-BFDC-47E200578CD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4031849" y="3488804"/>
            <a:ext cx="111309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1ACAB16-A86C-4F29-A93B-71959CED1007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3939750" y="3705695"/>
            <a:ext cx="471636" cy="89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B2B8B4B-20D8-46F3-9592-70B1D5B8211F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4856079" y="3705694"/>
            <a:ext cx="380968" cy="8915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DFD8789-EF93-4653-87F0-0E76898ABC81}"/>
              </a:ext>
            </a:extLst>
          </p:cNvPr>
          <p:cNvSpPr txBox="1"/>
          <p:nvPr/>
        </p:nvSpPr>
        <p:spPr>
          <a:xfrm>
            <a:off x="3140197" y="31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D5C3E85-CCDD-4180-B306-F147E5E1AF96}"/>
              </a:ext>
            </a:extLst>
          </p:cNvPr>
          <p:cNvSpPr txBox="1"/>
          <p:nvPr/>
        </p:nvSpPr>
        <p:spPr>
          <a:xfrm>
            <a:off x="4020074" y="31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C3ABD71-AE2A-41AF-BE2F-4FE3046D5AAD}"/>
              </a:ext>
            </a:extLst>
          </p:cNvPr>
          <p:cNvSpPr txBox="1"/>
          <p:nvPr/>
        </p:nvSpPr>
        <p:spPr>
          <a:xfrm>
            <a:off x="4884366" y="31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83FA806-539A-4993-8978-4BDABF5BAD63}"/>
              </a:ext>
            </a:extLst>
          </p:cNvPr>
          <p:cNvSpPr txBox="1"/>
          <p:nvPr/>
        </p:nvSpPr>
        <p:spPr>
          <a:xfrm>
            <a:off x="3765869" y="3704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0A7EFAA-2329-4183-A5CD-1023B2DEBCC9}"/>
              </a:ext>
            </a:extLst>
          </p:cNvPr>
          <p:cNvSpPr txBox="1"/>
          <p:nvPr/>
        </p:nvSpPr>
        <p:spPr>
          <a:xfrm>
            <a:off x="4103292" y="4412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07DE8F5-7D9B-4517-BE80-534C9C9697E0}"/>
              </a:ext>
            </a:extLst>
          </p:cNvPr>
          <p:cNvSpPr txBox="1"/>
          <p:nvPr/>
        </p:nvSpPr>
        <p:spPr>
          <a:xfrm>
            <a:off x="4841704" y="4383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0CB3617-5522-4702-8D81-313536F6278F}"/>
              </a:ext>
            </a:extLst>
          </p:cNvPr>
          <p:cNvSpPr txBox="1"/>
          <p:nvPr/>
        </p:nvSpPr>
        <p:spPr>
          <a:xfrm>
            <a:off x="5748634" y="3120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BE125AD-48C3-4FB2-90F0-9093E606F8B3}"/>
              </a:ext>
            </a:extLst>
          </p:cNvPr>
          <p:cNvSpPr txBox="1"/>
          <p:nvPr/>
        </p:nvSpPr>
        <p:spPr>
          <a:xfrm>
            <a:off x="4582680" y="505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1068CA-8787-4051-B31C-7BFD56F3C42D}"/>
              </a:ext>
            </a:extLst>
          </p:cNvPr>
          <p:cNvSpPr txBox="1"/>
          <p:nvPr/>
        </p:nvSpPr>
        <p:spPr>
          <a:xfrm>
            <a:off x="5143390" y="3725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00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44735-CC3A-4667-AD1C-D68234F9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AF07E-F6FB-4508-B2B4-98905F8F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Modify P4 codes for source routing exercise</a:t>
            </a:r>
          </a:p>
          <a:p>
            <a:r>
              <a:rPr lang="en-US" altLang="zh-TW" dirty="0"/>
              <a:t>Use the “port” field in header “</a:t>
            </a:r>
            <a:r>
              <a:rPr lang="en-US" altLang="zh-TW" dirty="0" err="1"/>
              <a:t>srcRoute_t</a:t>
            </a:r>
            <a:r>
              <a:rPr lang="en-US" altLang="zh-TW" dirty="0"/>
              <a:t>” as a label for label routing</a:t>
            </a:r>
          </a:p>
          <a:p>
            <a:r>
              <a:rPr lang="en-US" altLang="zh-TW" dirty="0"/>
              <a:t>Modify the parser</a:t>
            </a:r>
          </a:p>
          <a:p>
            <a:r>
              <a:rPr lang="en-US" altLang="zh-TW" dirty="0"/>
              <a:t>Define to actions</a:t>
            </a:r>
          </a:p>
          <a:p>
            <a:pPr lvl="1"/>
            <a:r>
              <a:rPr lang="en-US" altLang="zh-TW" dirty="0" err="1"/>
              <a:t>label_output</a:t>
            </a:r>
            <a:r>
              <a:rPr lang="en-US" altLang="zh-TW" dirty="0"/>
              <a:t>: match the label and forward the packet to the port</a:t>
            </a:r>
          </a:p>
          <a:p>
            <a:pPr lvl="1"/>
            <a:r>
              <a:rPr lang="en-US" altLang="zh-TW" dirty="0" err="1"/>
              <a:t>pop_label_output</a:t>
            </a:r>
            <a:r>
              <a:rPr lang="en-US" altLang="zh-TW" dirty="0"/>
              <a:t>: remove header “</a:t>
            </a:r>
            <a:r>
              <a:rPr lang="en-US" altLang="zh-TW" dirty="0" err="1"/>
              <a:t>srcRoute_t</a:t>
            </a:r>
            <a:r>
              <a:rPr lang="en-US" altLang="zh-TW" dirty="0"/>
              <a:t>” and output to the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4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44735-CC3A-4667-AD1C-D68234F9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AF07E-F6FB-4508-B2B4-98905F8F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a table for label routing</a:t>
            </a:r>
          </a:p>
          <a:p>
            <a:r>
              <a:rPr lang="en-US" altLang="zh-TW" dirty="0"/>
              <a:t>Modify rules to forward the label “1” to h2</a:t>
            </a:r>
          </a:p>
          <a:p>
            <a:r>
              <a:rPr lang="en-US" altLang="zh-TW" dirty="0"/>
              <a:t>Run receive.py in h2</a:t>
            </a:r>
          </a:p>
          <a:p>
            <a:r>
              <a:rPr lang="en-US" altLang="zh-TW" dirty="0"/>
              <a:t>Run sender.py in h1</a:t>
            </a:r>
          </a:p>
          <a:p>
            <a:r>
              <a:rPr lang="en-US" altLang="zh-TW" dirty="0" err="1"/>
              <a:t>Handin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P4 codes: source_routing.p4</a:t>
            </a:r>
          </a:p>
          <a:p>
            <a:pPr lvl="1"/>
            <a:r>
              <a:rPr lang="en-US" altLang="zh-TW" dirty="0"/>
              <a:t>Print the screen to show h2 receive data successfully</a:t>
            </a:r>
          </a:p>
          <a:p>
            <a:r>
              <a:rPr lang="en-US" altLang="zh-TW" dirty="0"/>
              <a:t>Deadline: Dec. </a:t>
            </a:r>
            <a:r>
              <a:rPr lang="en-US" altLang="zh-TW"/>
              <a:t>3 </a:t>
            </a:r>
            <a:r>
              <a:rPr lang="en-US" altLang="zh-TW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88518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E78F7-3BA4-4ED4-A6CB-44E77BF1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2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A660EFC-40CF-4EA2-B5FC-7825EE81B930}"/>
              </a:ext>
            </a:extLst>
          </p:cNvPr>
          <p:cNvSpPr/>
          <p:nvPr/>
        </p:nvSpPr>
        <p:spPr>
          <a:xfrm>
            <a:off x="6647728" y="2996879"/>
            <a:ext cx="717631" cy="4321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ysClr val="windowText" lastClr="000000"/>
                  </a:solidFill>
                </a:ln>
              </a:rPr>
              <a:t>H2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379659D-FDD9-4952-B219-487FE42B285A}"/>
              </a:ext>
            </a:extLst>
          </p:cNvPr>
          <p:cNvSpPr/>
          <p:nvPr/>
        </p:nvSpPr>
        <p:spPr>
          <a:xfrm>
            <a:off x="1743919" y="2993022"/>
            <a:ext cx="717631" cy="4321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ysClr val="windowText" lastClr="000000"/>
                  </a:solidFill>
                </a:ln>
              </a:rPr>
              <a:t>H1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84DD011-76D3-4FD4-9034-B9C3409FDF9D}"/>
              </a:ext>
            </a:extLst>
          </p:cNvPr>
          <p:cNvSpPr/>
          <p:nvPr/>
        </p:nvSpPr>
        <p:spPr>
          <a:xfrm>
            <a:off x="4274916" y="5742009"/>
            <a:ext cx="717631" cy="4321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ysClr val="windowText" lastClr="000000"/>
                  </a:solidFill>
                </a:ln>
              </a:rPr>
              <a:t>H3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2EEFD6B-4587-420F-AE8D-D8FCFDAA65A6}"/>
              </a:ext>
            </a:extLst>
          </p:cNvPr>
          <p:cNvSpPr/>
          <p:nvPr/>
        </p:nvSpPr>
        <p:spPr>
          <a:xfrm>
            <a:off x="3402958" y="3182075"/>
            <a:ext cx="628891" cy="6134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8ADCF9D-0310-4D45-96B4-C97B64A233FF}"/>
              </a:ext>
            </a:extLst>
          </p:cNvPr>
          <p:cNvSpPr/>
          <p:nvPr/>
        </p:nvSpPr>
        <p:spPr>
          <a:xfrm>
            <a:off x="5144948" y="3182074"/>
            <a:ext cx="628891" cy="6134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4AD8ADF-590E-4BE4-B7CC-D0A3B39F672E}"/>
              </a:ext>
            </a:extLst>
          </p:cNvPr>
          <p:cNvSpPr/>
          <p:nvPr/>
        </p:nvSpPr>
        <p:spPr>
          <a:xfrm>
            <a:off x="4319287" y="4507377"/>
            <a:ext cx="628891" cy="6134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62F36D1-263F-4FA7-B32D-854004EB7D49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2461550" y="3209083"/>
            <a:ext cx="941408" cy="279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45475ED-9B57-47FF-8527-A59FC4851C37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 flipV="1">
            <a:off x="5773839" y="3212940"/>
            <a:ext cx="873889" cy="2758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CC63636-7A3B-45B9-AEAF-0A7B3195BA6C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 flipH="1">
            <a:off x="4633732" y="5120836"/>
            <a:ext cx="1" cy="621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7611B7C-8B1F-4A68-AF5D-DE955EB73D12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4031849" y="3488804"/>
            <a:ext cx="111309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B548461-455B-4812-9537-AC7A2C8C1849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939750" y="3705695"/>
            <a:ext cx="471636" cy="89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8AC3EE2-2FD8-4C79-A7BF-89F93AA7B10B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4856079" y="3705694"/>
            <a:ext cx="380968" cy="8915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040730-2A17-404E-BE12-3735D2D2886C}"/>
              </a:ext>
            </a:extLst>
          </p:cNvPr>
          <p:cNvSpPr txBox="1"/>
          <p:nvPr/>
        </p:nvSpPr>
        <p:spPr>
          <a:xfrm>
            <a:off x="3140197" y="31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2527AD-ECD5-49B8-9CEC-62DBD52CC937}"/>
              </a:ext>
            </a:extLst>
          </p:cNvPr>
          <p:cNvSpPr txBox="1"/>
          <p:nvPr/>
        </p:nvSpPr>
        <p:spPr>
          <a:xfrm>
            <a:off x="4020074" y="31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890E559-5185-4D68-B48C-6FD19B692E3E}"/>
              </a:ext>
            </a:extLst>
          </p:cNvPr>
          <p:cNvSpPr txBox="1"/>
          <p:nvPr/>
        </p:nvSpPr>
        <p:spPr>
          <a:xfrm>
            <a:off x="4884366" y="31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B7A4388-28BB-4605-B9E9-7C2458BD40EE}"/>
              </a:ext>
            </a:extLst>
          </p:cNvPr>
          <p:cNvSpPr txBox="1"/>
          <p:nvPr/>
        </p:nvSpPr>
        <p:spPr>
          <a:xfrm>
            <a:off x="3765869" y="3704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9E78AE-DF23-4563-A056-B55287CEF76A}"/>
              </a:ext>
            </a:extLst>
          </p:cNvPr>
          <p:cNvSpPr txBox="1"/>
          <p:nvPr/>
        </p:nvSpPr>
        <p:spPr>
          <a:xfrm>
            <a:off x="4103292" y="4412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10F2360-E645-4C2F-8653-1A507EF942EE}"/>
              </a:ext>
            </a:extLst>
          </p:cNvPr>
          <p:cNvSpPr txBox="1"/>
          <p:nvPr/>
        </p:nvSpPr>
        <p:spPr>
          <a:xfrm>
            <a:off x="4841704" y="4383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0CDA99-B6E4-4864-9844-2ACF080228F3}"/>
              </a:ext>
            </a:extLst>
          </p:cNvPr>
          <p:cNvSpPr txBox="1"/>
          <p:nvPr/>
        </p:nvSpPr>
        <p:spPr>
          <a:xfrm>
            <a:off x="5748634" y="3120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4155712-C81B-4C55-9150-AA2922576FEF}"/>
              </a:ext>
            </a:extLst>
          </p:cNvPr>
          <p:cNvSpPr txBox="1"/>
          <p:nvPr/>
        </p:nvSpPr>
        <p:spPr>
          <a:xfrm>
            <a:off x="4582680" y="505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0A668E7-5A36-415F-A9AE-74A934927811}"/>
              </a:ext>
            </a:extLst>
          </p:cNvPr>
          <p:cNvSpPr txBox="1"/>
          <p:nvPr/>
        </p:nvSpPr>
        <p:spPr>
          <a:xfrm>
            <a:off x="5143390" y="3725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B8DB5189-45C8-405F-A8D6-6C6738E09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35890"/>
              </p:ext>
            </p:extLst>
          </p:nvPr>
        </p:nvGraphicFramePr>
        <p:xfrm>
          <a:off x="960770" y="3836817"/>
          <a:ext cx="233422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30">
                  <a:extLst>
                    <a:ext uri="{9D8B030D-6E8A-4147-A177-3AD203B41FA5}">
                      <a16:colId xmlns:a16="http://schemas.microsoft.com/office/drawing/2014/main" val="1613478937"/>
                    </a:ext>
                  </a:extLst>
                </a:gridCol>
                <a:gridCol w="797549">
                  <a:extLst>
                    <a:ext uri="{9D8B030D-6E8A-4147-A177-3AD203B41FA5}">
                      <a16:colId xmlns:a16="http://schemas.microsoft.com/office/drawing/2014/main" val="3457453984"/>
                    </a:ext>
                  </a:extLst>
                </a:gridCol>
                <a:gridCol w="797549">
                  <a:extLst>
                    <a:ext uri="{9D8B030D-6E8A-4147-A177-3AD203B41FA5}">
                      <a16:colId xmlns:a16="http://schemas.microsoft.com/office/drawing/2014/main" val="397683489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match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Action 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Action data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945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Label =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label_output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8191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415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228F8FD-1075-43A5-AFDC-4C78FC7E6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71431"/>
              </p:ext>
            </p:extLst>
          </p:nvPr>
        </p:nvGraphicFramePr>
        <p:xfrm>
          <a:off x="5804775" y="3779716"/>
          <a:ext cx="233422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30">
                  <a:extLst>
                    <a:ext uri="{9D8B030D-6E8A-4147-A177-3AD203B41FA5}">
                      <a16:colId xmlns:a16="http://schemas.microsoft.com/office/drawing/2014/main" val="1613478937"/>
                    </a:ext>
                  </a:extLst>
                </a:gridCol>
                <a:gridCol w="797549">
                  <a:extLst>
                    <a:ext uri="{9D8B030D-6E8A-4147-A177-3AD203B41FA5}">
                      <a16:colId xmlns:a16="http://schemas.microsoft.com/office/drawing/2014/main" val="3457453984"/>
                    </a:ext>
                  </a:extLst>
                </a:gridCol>
                <a:gridCol w="797549">
                  <a:extLst>
                    <a:ext uri="{9D8B030D-6E8A-4147-A177-3AD203B41FA5}">
                      <a16:colId xmlns:a16="http://schemas.microsoft.com/office/drawing/2014/main" val="397683489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match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Action 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Action data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945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Label =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pop_label_output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8191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41520"/>
                  </a:ext>
                </a:extLst>
              </a:tr>
            </a:tbl>
          </a:graphicData>
        </a:graphic>
      </p:graphicFrame>
      <p:grpSp>
        <p:nvGrpSpPr>
          <p:cNvPr id="30" name="群組 29">
            <a:extLst>
              <a:ext uri="{FF2B5EF4-FFF2-40B4-BE49-F238E27FC236}">
                <a16:creationId xmlns:a16="http://schemas.microsoft.com/office/drawing/2014/main" id="{0BB472D9-F319-423B-8332-0678FBB2891A}"/>
              </a:ext>
            </a:extLst>
          </p:cNvPr>
          <p:cNvGrpSpPr/>
          <p:nvPr/>
        </p:nvGrpSpPr>
        <p:grpSpPr>
          <a:xfrm>
            <a:off x="866210" y="2423325"/>
            <a:ext cx="2424830" cy="307778"/>
            <a:chOff x="803816" y="1828799"/>
            <a:chExt cx="2424830" cy="307778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3173ADC-925E-4454-B98D-9B661D671AC6}"/>
                </a:ext>
              </a:extLst>
            </p:cNvPr>
            <p:cNvSpPr txBox="1"/>
            <p:nvPr/>
          </p:nvSpPr>
          <p:spPr>
            <a:xfrm>
              <a:off x="803816" y="1828799"/>
              <a:ext cx="822789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Ethernet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C926B89-342F-45BA-B84E-4927FE75F3D3}"/>
                </a:ext>
              </a:extLst>
            </p:cNvPr>
            <p:cNvSpPr txBox="1"/>
            <p:nvPr/>
          </p:nvSpPr>
          <p:spPr>
            <a:xfrm>
              <a:off x="1626605" y="1828800"/>
              <a:ext cx="1279517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Label=1, </a:t>
              </a:r>
              <a:r>
                <a:rPr lang="en-US" altLang="zh-TW" sz="1400" dirty="0" err="1"/>
                <a:t>bos</a:t>
              </a:r>
              <a:r>
                <a:rPr lang="en-US" altLang="zh-TW" sz="1400" dirty="0"/>
                <a:t>=1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A18359C-3154-4278-A487-FF99238F65D7}"/>
                </a:ext>
              </a:extLst>
            </p:cNvPr>
            <p:cNvSpPr txBox="1"/>
            <p:nvPr/>
          </p:nvSpPr>
          <p:spPr>
            <a:xfrm>
              <a:off x="2906122" y="1828800"/>
              <a:ext cx="32252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IP</a:t>
              </a:r>
              <a:endParaRPr lang="zh-TW" altLang="en-US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0C74739-7D00-4B68-BD28-421874F01F90}"/>
              </a:ext>
            </a:extLst>
          </p:cNvPr>
          <p:cNvGrpSpPr/>
          <p:nvPr/>
        </p:nvGrpSpPr>
        <p:grpSpPr>
          <a:xfrm>
            <a:off x="3402958" y="2780517"/>
            <a:ext cx="2424830" cy="307778"/>
            <a:chOff x="803816" y="1828799"/>
            <a:chExt cx="2424830" cy="307778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0F49E60-BCD9-44AF-BBD4-C797519012FD}"/>
                </a:ext>
              </a:extLst>
            </p:cNvPr>
            <p:cNvSpPr txBox="1"/>
            <p:nvPr/>
          </p:nvSpPr>
          <p:spPr>
            <a:xfrm>
              <a:off x="803816" y="1828799"/>
              <a:ext cx="822789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Ethernet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27088452-9735-417D-8725-89C4C5C73A7B}"/>
                </a:ext>
              </a:extLst>
            </p:cNvPr>
            <p:cNvSpPr txBox="1"/>
            <p:nvPr/>
          </p:nvSpPr>
          <p:spPr>
            <a:xfrm>
              <a:off x="1626605" y="1828800"/>
              <a:ext cx="1279517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Label=1, </a:t>
              </a:r>
              <a:r>
                <a:rPr lang="en-US" altLang="zh-TW" sz="1400" dirty="0" err="1"/>
                <a:t>bos</a:t>
              </a:r>
              <a:r>
                <a:rPr lang="en-US" altLang="zh-TW" sz="1400" dirty="0"/>
                <a:t>=1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840E8B3-D8DA-43AA-BCE9-DDB7623D58E3}"/>
                </a:ext>
              </a:extLst>
            </p:cNvPr>
            <p:cNvSpPr txBox="1"/>
            <p:nvPr/>
          </p:nvSpPr>
          <p:spPr>
            <a:xfrm>
              <a:off x="2906122" y="1828800"/>
              <a:ext cx="32252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IP</a:t>
              </a:r>
              <a:endParaRPr lang="zh-TW" altLang="en-US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ACECC3F-6990-49A3-BE79-AD382DC44478}"/>
              </a:ext>
            </a:extLst>
          </p:cNvPr>
          <p:cNvGrpSpPr/>
          <p:nvPr/>
        </p:nvGrpSpPr>
        <p:grpSpPr>
          <a:xfrm>
            <a:off x="5963204" y="2598394"/>
            <a:ext cx="1144101" cy="308818"/>
            <a:chOff x="803816" y="1828799"/>
            <a:chExt cx="1144101" cy="308818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7724514-7FF5-43F6-A2F6-6A8F63FFFF32}"/>
                </a:ext>
              </a:extLst>
            </p:cNvPr>
            <p:cNvSpPr txBox="1"/>
            <p:nvPr/>
          </p:nvSpPr>
          <p:spPr>
            <a:xfrm>
              <a:off x="803816" y="1828799"/>
              <a:ext cx="822789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Ethernet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DA7F4C4-A0C6-4817-91CF-A9F39837B878}"/>
                </a:ext>
              </a:extLst>
            </p:cNvPr>
            <p:cNvSpPr txBox="1"/>
            <p:nvPr/>
          </p:nvSpPr>
          <p:spPr>
            <a:xfrm>
              <a:off x="1625393" y="1829840"/>
              <a:ext cx="32252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IP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79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250</Words>
  <Application>Microsoft Office PowerPoint</Application>
  <PresentationFormat>如螢幕大小 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Lab2: P4 + BMv2</vt:lpstr>
      <vt:lpstr>Installation</vt:lpstr>
      <vt:lpstr>Topology for Source Routing Exercise</vt:lpstr>
      <vt:lpstr>Homework 2</vt:lpstr>
      <vt:lpstr>Homework 2</vt:lpstr>
      <vt:lpstr>Homework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Kent</dc:creator>
  <cp:lastModifiedBy>Kent</cp:lastModifiedBy>
  <cp:revision>12</cp:revision>
  <dcterms:created xsi:type="dcterms:W3CDTF">2020-11-17T07:12:46Z</dcterms:created>
  <dcterms:modified xsi:type="dcterms:W3CDTF">2020-11-26T00:26:41Z</dcterms:modified>
</cp:coreProperties>
</file>