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5" r:id="rId4"/>
    <p:sldId id="288" r:id="rId5"/>
    <p:sldId id="268" r:id="rId6"/>
    <p:sldId id="270" r:id="rId7"/>
    <p:sldId id="271" r:id="rId8"/>
    <p:sldId id="287" r:id="rId9"/>
    <p:sldId id="272" r:id="rId10"/>
    <p:sldId id="280" r:id="rId11"/>
    <p:sldId id="281" r:id="rId12"/>
    <p:sldId id="289" r:id="rId13"/>
    <p:sldId id="290" r:id="rId14"/>
    <p:sldId id="27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6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ninet.org/downloa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inet/mininet/wiki/Mininet-VM-Imag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181/onos/ui/index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Lab 1</a:t>
            </a:r>
            <a:br>
              <a:rPr lang="en-US" dirty="0"/>
            </a:br>
            <a:r>
              <a:rPr dirty="0" err="1"/>
              <a:t>M</a:t>
            </a:r>
            <a:r>
              <a:rPr lang="en-US" dirty="0" err="1"/>
              <a:t>ininet</a:t>
            </a:r>
            <a:r>
              <a:rPr dirty="0"/>
              <a:t>/</a:t>
            </a:r>
            <a:r>
              <a:rPr lang="en-US" dirty="0"/>
              <a:t>ONOS</a:t>
            </a:r>
            <a:r>
              <a:rPr dirty="0"/>
              <a:t> </a:t>
            </a:r>
            <a:r>
              <a:rPr lang="en-US" dirty="0"/>
              <a:t>Installation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Traffic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iperf</a:t>
            </a:r>
            <a:r>
              <a:rPr lang="en-US" altLang="zh-TW" dirty="0"/>
              <a:t> or ping</a:t>
            </a:r>
          </a:p>
          <a:p>
            <a:r>
              <a:rPr lang="en-US" altLang="zh-TW" dirty="0"/>
              <a:t>h1 ping h2</a:t>
            </a:r>
          </a:p>
          <a:p>
            <a:r>
              <a:rPr lang="en-US" altLang="zh-TW" dirty="0" err="1"/>
              <a:t>iperf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5506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 Flow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Use </a:t>
            </a:r>
            <a:r>
              <a:rPr dirty="0" err="1">
                <a:solidFill>
                  <a:schemeClr val="accent5"/>
                </a:solidFill>
              </a:rPr>
              <a:t>sh</a:t>
            </a:r>
            <a:r>
              <a:rPr dirty="0">
                <a:solidFill>
                  <a:schemeClr val="accent5"/>
                </a:solidFill>
              </a:rPr>
              <a:t> </a:t>
            </a:r>
            <a:r>
              <a:rPr dirty="0" err="1">
                <a:solidFill>
                  <a:schemeClr val="accent5"/>
                </a:solidFill>
              </a:rPr>
              <a:t>ovs-ofctl</a:t>
            </a:r>
            <a:r>
              <a:rPr dirty="0">
                <a:solidFill>
                  <a:schemeClr val="accent5"/>
                </a:solidFill>
              </a:rPr>
              <a:t> dump-flows -O OpenFlow13 s1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3663" t="18981" r="32978" b="13379"/>
          <a:stretch/>
        </p:blipFill>
        <p:spPr>
          <a:xfrm>
            <a:off x="708818" y="2527300"/>
            <a:ext cx="11587164" cy="69580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43137" y="6006307"/>
            <a:ext cx="957263" cy="1223168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201251" y="7742238"/>
            <a:ext cx="2536507" cy="1339374"/>
          </a:xfrm>
          <a:prstGeom prst="wedgeRoundRectCallout">
            <a:avLst>
              <a:gd name="adj1" fmla="val -82794"/>
              <a:gd name="adj2" fmla="val -13947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400" dirty="0"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The number of packets matching the rules</a:t>
            </a:r>
          </a:p>
        </p:txBody>
      </p:sp>
    </p:spTree>
    <p:extLst>
      <p:ext uri="{BB962C8B-B14F-4D97-AF65-F5344CB8AC3E}">
        <p14:creationId xmlns:p14="http://schemas.microsoft.com/office/powerpoint/2010/main" val="2927145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52500" y="2683565"/>
            <a:ext cx="11099800" cy="6286500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產生有兩條路徑的</a:t>
            </a:r>
            <a:r>
              <a:rPr lang="en-US" altLang="zh-TW" dirty="0"/>
              <a:t>topology</a:t>
            </a:r>
          </a:p>
          <a:p>
            <a:r>
              <a:rPr lang="en-US" altLang="zh-TW"/>
              <a:t>h1 ping h2</a:t>
            </a:r>
            <a:endParaRPr lang="en-US" altLang="zh-TW" dirty="0"/>
          </a:p>
          <a:p>
            <a:r>
              <a:rPr lang="zh-TW" altLang="en-US" dirty="0"/>
              <a:t>讓</a:t>
            </a:r>
            <a:r>
              <a:rPr lang="en-US" altLang="zh-TW" dirty="0"/>
              <a:t>ping packet</a:t>
            </a:r>
            <a:r>
              <a:rPr lang="zh-TW" altLang="en-US" dirty="0"/>
              <a:t>走較長的路徑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moodle</a:t>
            </a:r>
            <a:r>
              <a:rPr lang="zh-TW" altLang="en-US" dirty="0"/>
              <a:t>上傳三張螢幕截圖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Switch s3</a:t>
            </a:r>
            <a:r>
              <a:rPr lang="zh-TW" altLang="en-US" dirty="0"/>
              <a:t>的</a:t>
            </a:r>
            <a:r>
              <a:rPr lang="en-US" altLang="zh-TW" dirty="0"/>
              <a:t>forwarding table</a:t>
            </a:r>
          </a:p>
          <a:p>
            <a:pPr lvl="1"/>
            <a:r>
              <a:rPr lang="en-US" altLang="zh-TW" dirty="0"/>
              <a:t>Ping </a:t>
            </a:r>
            <a:r>
              <a:rPr lang="zh-TW" altLang="en-US" dirty="0"/>
              <a:t>成功的畫面</a:t>
            </a:r>
            <a:endParaRPr lang="en-US" altLang="zh-TW" dirty="0"/>
          </a:p>
          <a:p>
            <a:pPr lvl="1"/>
            <a:r>
              <a:rPr lang="en-US" altLang="zh-TW" dirty="0"/>
              <a:t>ONOS GUI</a:t>
            </a:r>
            <a:r>
              <a:rPr lang="zh-TW" altLang="en-US" dirty="0"/>
              <a:t>中的</a:t>
            </a:r>
            <a:r>
              <a:rPr lang="en-US" altLang="zh-TW" dirty="0"/>
              <a:t>topology</a:t>
            </a:r>
          </a:p>
          <a:p>
            <a:r>
              <a:rPr lang="en-US" altLang="zh-TW" dirty="0"/>
              <a:t>Due: 11/5, 2020 (THU.)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2082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  <p:grpSp>
        <p:nvGrpSpPr>
          <p:cNvPr id="5" name="群組 397"/>
          <p:cNvGrpSpPr/>
          <p:nvPr/>
        </p:nvGrpSpPr>
        <p:grpSpPr>
          <a:xfrm>
            <a:off x="3644348" y="6131808"/>
            <a:ext cx="1583502" cy="984610"/>
            <a:chOff x="5247292" y="888103"/>
            <a:chExt cx="525909" cy="510680"/>
          </a:xfrm>
        </p:grpSpPr>
        <p:pic>
          <p:nvPicPr>
            <p:cNvPr id="6" name="Picture 37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7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群組 397"/>
          <p:cNvGrpSpPr/>
          <p:nvPr/>
        </p:nvGrpSpPr>
        <p:grpSpPr>
          <a:xfrm>
            <a:off x="5710649" y="3955209"/>
            <a:ext cx="1583502" cy="984610"/>
            <a:chOff x="5247292" y="888103"/>
            <a:chExt cx="525909" cy="510680"/>
          </a:xfrm>
        </p:grpSpPr>
        <p:pic>
          <p:nvPicPr>
            <p:cNvPr id="9" name="Picture 37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0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397"/>
          <p:cNvGrpSpPr/>
          <p:nvPr/>
        </p:nvGrpSpPr>
        <p:grpSpPr>
          <a:xfrm>
            <a:off x="7944679" y="6131808"/>
            <a:ext cx="1583502" cy="984610"/>
            <a:chOff x="5247292" y="888103"/>
            <a:chExt cx="525909" cy="510680"/>
          </a:xfrm>
        </p:grpSpPr>
        <p:pic>
          <p:nvPicPr>
            <p:cNvPr id="12" name="Picture 37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3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直線接點 14"/>
          <p:cNvCxnSpPr/>
          <p:nvPr/>
        </p:nvCxnSpPr>
        <p:spPr>
          <a:xfrm flipV="1">
            <a:off x="4664765" y="4823791"/>
            <a:ext cx="1709531" cy="1586054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接點 15"/>
          <p:cNvCxnSpPr>
            <a:cxnSpLocks/>
            <a:stCxn id="13" idx="0"/>
          </p:cNvCxnSpPr>
          <p:nvPr/>
        </p:nvCxnSpPr>
        <p:spPr>
          <a:xfrm flipH="1" flipV="1">
            <a:off x="6798233" y="4823791"/>
            <a:ext cx="1602116" cy="1308017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線接點 18"/>
          <p:cNvCxnSpPr>
            <a:stCxn id="6" idx="3"/>
          </p:cNvCxnSpPr>
          <p:nvPr/>
        </p:nvCxnSpPr>
        <p:spPr>
          <a:xfrm flipV="1">
            <a:off x="5227850" y="6687883"/>
            <a:ext cx="2716829" cy="564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51" descr="C:\Users\Ellen Yang\AppData\Local\Microsoft\Windows\Temporary Internet Files\Content.IE5\LFT09NBW\MC90043156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61" y="6037020"/>
            <a:ext cx="1540689" cy="17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1" descr="C:\Users\Ellen Yang\AppData\Local\Microsoft\Windows\Temporary Internet Files\Content.IE5\LFT09NBW\MC90043156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19" y="6037020"/>
            <a:ext cx="1540689" cy="17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3"/>
          <p:cNvCxnSpPr>
            <a:endCxn id="6" idx="1"/>
          </p:cNvCxnSpPr>
          <p:nvPr/>
        </p:nvCxnSpPr>
        <p:spPr>
          <a:xfrm flipV="1">
            <a:off x="2955235" y="6693529"/>
            <a:ext cx="689113" cy="13318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接點 28"/>
          <p:cNvCxnSpPr>
            <a:stCxn id="12" idx="3"/>
          </p:cNvCxnSpPr>
          <p:nvPr/>
        </p:nvCxnSpPr>
        <p:spPr>
          <a:xfrm>
            <a:off x="9528181" y="6693529"/>
            <a:ext cx="898221" cy="13318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手繪多邊形 31"/>
          <p:cNvSpPr/>
          <p:nvPr/>
        </p:nvSpPr>
        <p:spPr>
          <a:xfrm>
            <a:off x="2040835" y="4371975"/>
            <a:ext cx="9183756" cy="3526321"/>
          </a:xfrm>
          <a:custGeom>
            <a:avLst/>
            <a:gdLst>
              <a:gd name="connsiteX0" fmla="*/ 0 w 9183756"/>
              <a:gd name="connsiteY0" fmla="*/ 980942 h 980942"/>
              <a:gd name="connsiteX1" fmla="*/ 4452730 w 9183756"/>
              <a:gd name="connsiteY1" fmla="*/ 281 h 980942"/>
              <a:gd name="connsiteX2" fmla="*/ 9183756 w 9183756"/>
              <a:gd name="connsiteY2" fmla="*/ 901429 h 98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3756" h="980942">
                <a:moveTo>
                  <a:pt x="0" y="980942"/>
                </a:moveTo>
                <a:cubicBezTo>
                  <a:pt x="1461052" y="497237"/>
                  <a:pt x="2922104" y="13533"/>
                  <a:pt x="4452730" y="281"/>
                </a:cubicBezTo>
                <a:cubicBezTo>
                  <a:pt x="5983356" y="-12971"/>
                  <a:pt x="7583556" y="444229"/>
                  <a:pt x="9183756" y="901429"/>
                </a:cubicBezTo>
              </a:path>
            </a:pathLst>
          </a:custGeom>
          <a:noFill/>
          <a:ln w="76200" cap="flat">
            <a:solidFill>
              <a:schemeClr val="bg1"/>
            </a:solidFill>
            <a:miter lim="400000"/>
            <a:headEnd type="none" w="med" len="med"/>
            <a:tailEnd type="arrow" w="med" len="med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91886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ONOS and </a:t>
            </a:r>
            <a:r>
              <a:rPr lang="en-US" u="sng" dirty="0" err="1"/>
              <a:t>mininet</a:t>
            </a:r>
            <a:endParaRPr lang="en-US" u="sng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u="sng" dirty="0"/>
              <a:t>http://www.stackguy.com/archives/248</a:t>
            </a:r>
          </a:p>
          <a:p>
            <a:r>
              <a:rPr lang="en-US" u="sng" dirty="0" err="1"/>
              <a:t>json</a:t>
            </a:r>
            <a:r>
              <a:rPr lang="en-US" u="sng" dirty="0"/>
              <a:t> for rule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u="sng" dirty="0"/>
              <a:t>https://wiki.onosproject.org/display/ONOS/Flow+Rules</a:t>
            </a:r>
          </a:p>
          <a:p>
            <a:r>
              <a:rPr lang="en-US" u="sng" dirty="0"/>
              <a:t>curl to install rules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u="sng" dirty="0"/>
              <a:t>https://wiki.onosproject.org/display/ONOS/REST</a:t>
            </a:r>
            <a:endParaRPr u="sng" dirty="0"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Installation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US" dirty="0"/>
              <a:t>Check the following website</a:t>
            </a:r>
          </a:p>
          <a:p>
            <a:r>
              <a:rPr lang="en-US" sz="2400" u="sng" dirty="0">
                <a:hlinkClick r:id="rId2"/>
              </a:rPr>
              <a:t>https://hackmd.io/_YRqnX0WSdmzGSQ68ObnUg?view</a:t>
            </a:r>
            <a:endParaRPr sz="2400" u="sng" dirty="0"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53A5C5-2C9F-4989-99E2-E81D09B0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84" y="2345971"/>
            <a:ext cx="9742359" cy="70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91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  <p:grpSp>
        <p:nvGrpSpPr>
          <p:cNvPr id="5" name="群組 397"/>
          <p:cNvGrpSpPr/>
          <p:nvPr/>
        </p:nvGrpSpPr>
        <p:grpSpPr>
          <a:xfrm>
            <a:off x="3644348" y="6131808"/>
            <a:ext cx="1583502" cy="984610"/>
            <a:chOff x="5247292" y="888103"/>
            <a:chExt cx="525909" cy="510680"/>
          </a:xfrm>
        </p:grpSpPr>
        <p:pic>
          <p:nvPicPr>
            <p:cNvPr id="6" name="Picture 37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7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397"/>
          <p:cNvGrpSpPr/>
          <p:nvPr/>
        </p:nvGrpSpPr>
        <p:grpSpPr>
          <a:xfrm>
            <a:off x="7944679" y="6131808"/>
            <a:ext cx="1583502" cy="984610"/>
            <a:chOff x="5247292" y="888103"/>
            <a:chExt cx="525909" cy="510680"/>
          </a:xfrm>
        </p:grpSpPr>
        <p:pic>
          <p:nvPicPr>
            <p:cNvPr id="12" name="Picture 37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3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直線接點 18"/>
          <p:cNvCxnSpPr>
            <a:stCxn id="6" idx="3"/>
          </p:cNvCxnSpPr>
          <p:nvPr/>
        </p:nvCxnSpPr>
        <p:spPr>
          <a:xfrm flipV="1">
            <a:off x="5227850" y="6687883"/>
            <a:ext cx="2716829" cy="564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51" descr="C:\Users\Ellen Yang\AppData\Local\Microsoft\Windows\Temporary Internet Files\Content.IE5\LFT09NBW\MC90043156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61" y="6037020"/>
            <a:ext cx="1540689" cy="17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1" descr="C:\Users\Ellen Yang\AppData\Local\Microsoft\Windows\Temporary Internet Files\Content.IE5\LFT09NBW\MC90043156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19" y="6037020"/>
            <a:ext cx="1540689" cy="17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3"/>
          <p:cNvCxnSpPr>
            <a:endCxn id="6" idx="1"/>
          </p:cNvCxnSpPr>
          <p:nvPr/>
        </p:nvCxnSpPr>
        <p:spPr>
          <a:xfrm flipV="1">
            <a:off x="2955235" y="6693529"/>
            <a:ext cx="689113" cy="13318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接點 28"/>
          <p:cNvCxnSpPr>
            <a:stCxn id="12" idx="3"/>
          </p:cNvCxnSpPr>
          <p:nvPr/>
        </p:nvCxnSpPr>
        <p:spPr>
          <a:xfrm>
            <a:off x="9528181" y="6693529"/>
            <a:ext cx="898221" cy="133186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手繪多邊形 31"/>
          <p:cNvSpPr/>
          <p:nvPr/>
        </p:nvSpPr>
        <p:spPr>
          <a:xfrm>
            <a:off x="2040835" y="6917354"/>
            <a:ext cx="9183756" cy="980942"/>
          </a:xfrm>
          <a:custGeom>
            <a:avLst/>
            <a:gdLst>
              <a:gd name="connsiteX0" fmla="*/ 0 w 9183756"/>
              <a:gd name="connsiteY0" fmla="*/ 980942 h 980942"/>
              <a:gd name="connsiteX1" fmla="*/ 4452730 w 9183756"/>
              <a:gd name="connsiteY1" fmla="*/ 281 h 980942"/>
              <a:gd name="connsiteX2" fmla="*/ 9183756 w 9183756"/>
              <a:gd name="connsiteY2" fmla="*/ 901429 h 98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3756" h="980942">
                <a:moveTo>
                  <a:pt x="0" y="980942"/>
                </a:moveTo>
                <a:cubicBezTo>
                  <a:pt x="1461052" y="497237"/>
                  <a:pt x="2922104" y="13533"/>
                  <a:pt x="4452730" y="281"/>
                </a:cubicBezTo>
                <a:cubicBezTo>
                  <a:pt x="5983356" y="-12971"/>
                  <a:pt x="7583556" y="444229"/>
                  <a:pt x="9183756" y="901429"/>
                </a:cubicBezTo>
              </a:path>
            </a:pathLst>
          </a:custGeom>
          <a:noFill/>
          <a:ln w="76200" cap="flat">
            <a:solidFill>
              <a:schemeClr val="bg1"/>
            </a:solidFill>
            <a:miter lim="400000"/>
            <a:headEnd type="none" w="med" len="med"/>
            <a:tailEnd type="arrow" w="med" len="med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70619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Topology via Web Page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US" dirty="0">
                <a:hlinkClick r:id="rId2"/>
              </a:rPr>
              <a:t>http://localhost:8181/onos/ui/index.html</a:t>
            </a:r>
            <a:endParaRPr lang="en-US" dirty="0"/>
          </a:p>
          <a:p>
            <a:r>
              <a:rPr lang="en-US" dirty="0"/>
              <a:t>Login/password = </a:t>
            </a:r>
            <a:r>
              <a:rPr lang="en-US" dirty="0" err="1"/>
              <a:t>onos</a:t>
            </a:r>
            <a:r>
              <a:rPr lang="en-US" dirty="0"/>
              <a:t>/rocks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3507" t="19260" r="51884" b="33518"/>
          <a:stretch/>
        </p:blipFill>
        <p:spPr>
          <a:xfrm>
            <a:off x="2063750" y="4343400"/>
            <a:ext cx="8877300" cy="52859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Mininet test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In </a:t>
            </a:r>
            <a:r>
              <a:rPr dirty="0" err="1"/>
              <a:t>mininet</a:t>
            </a:r>
            <a:r>
              <a:rPr dirty="0"/>
              <a:t> environment we can use </a:t>
            </a:r>
            <a:r>
              <a:rPr dirty="0">
                <a:solidFill>
                  <a:schemeClr val="accent5"/>
                </a:solidFill>
              </a:rPr>
              <a:t>h1 </a:t>
            </a:r>
            <a:r>
              <a:rPr dirty="0" err="1">
                <a:solidFill>
                  <a:schemeClr val="accent5"/>
                </a:solidFill>
              </a:rPr>
              <a:t>ifconfig</a:t>
            </a:r>
            <a:r>
              <a:rPr dirty="0">
                <a:solidFill>
                  <a:schemeClr val="accent5"/>
                </a:solidFill>
              </a:rPr>
              <a:t> </a:t>
            </a:r>
            <a:r>
              <a:rPr dirty="0"/>
              <a:t>to check what h1’s </a:t>
            </a:r>
            <a:r>
              <a:rPr dirty="0" err="1"/>
              <a:t>ip</a:t>
            </a:r>
            <a:r>
              <a:rPr dirty="0"/>
              <a:t> address it is.</a:t>
            </a:r>
          </a:p>
        </p:txBody>
      </p:sp>
      <p:pic>
        <p:nvPicPr>
          <p:cNvPr id="168" name="螢幕快照 2016-12-08 上午2.32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75" y="3863454"/>
            <a:ext cx="5914650" cy="5761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 flow to vSwitch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indent="-283463" defTabSz="362204">
              <a:spcBef>
                <a:spcPts val="2600"/>
              </a:spcBef>
              <a:defRPr sz="2356"/>
            </a:pPr>
            <a:r>
              <a:rPr dirty="0"/>
              <a:t>We can use Rest API to install flow from controller to </a:t>
            </a:r>
            <a:r>
              <a:rPr dirty="0" err="1"/>
              <a:t>vswitch</a:t>
            </a:r>
            <a:endParaRPr dirty="0"/>
          </a:p>
          <a:p>
            <a:pPr marL="283463" indent="-283463" defTabSz="362204">
              <a:spcBef>
                <a:spcPts val="2600"/>
              </a:spcBef>
              <a:defRPr sz="2356"/>
            </a:pPr>
            <a:r>
              <a:rPr lang="en-US" dirty="0"/>
              <a:t>curl -X POST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http://localhost:8181/onos/v1/flows/of:0000000000000001 -d @./test_1.json --user </a:t>
            </a:r>
            <a:r>
              <a:rPr lang="en-US" dirty="0" err="1"/>
              <a:t>onos:rocks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214938" y="6000751"/>
            <a:ext cx="2737643" cy="471487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4876" y="6000751"/>
            <a:ext cx="1519237" cy="471487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3352800" y="7906782"/>
            <a:ext cx="2536507" cy="522129"/>
          </a:xfrm>
          <a:prstGeom prst="wedgeRoundRectCallout">
            <a:avLst>
              <a:gd name="adj1" fmla="val 72671"/>
              <a:gd name="adj2" fmla="val -30832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Switch ID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8934450" y="7916465"/>
            <a:ext cx="2536507" cy="522129"/>
          </a:xfrm>
          <a:prstGeom prst="wedgeRoundRectCallout">
            <a:avLst>
              <a:gd name="adj1" fmla="val -25339"/>
              <a:gd name="adj2" fmla="val -30559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Json</a:t>
            </a: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file for the rule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 flow to vSwitch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506" t="9814" r="57431" b="41158"/>
          <a:stretch/>
        </p:blipFill>
        <p:spPr>
          <a:xfrm>
            <a:off x="1265237" y="1928812"/>
            <a:ext cx="10787063" cy="7615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213" y="6215064"/>
            <a:ext cx="3200400" cy="2700336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0213" y="4049711"/>
            <a:ext cx="3086100" cy="1686933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810375" y="7099856"/>
            <a:ext cx="2536507" cy="930751"/>
          </a:xfrm>
          <a:prstGeom prst="wedgeRoundRectCallout">
            <a:avLst>
              <a:gd name="adj1" fmla="val -107014"/>
              <a:gd name="adj2" fmla="val 27849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The packet</a:t>
            </a:r>
            <a:r>
              <a:rPr kumimoji="0" lang="en-US" altLang="zh-TW" sz="2400" b="0" i="0" u="none" strike="noStrike" cap="none" spc="0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we want to match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6658768" y="4049711"/>
            <a:ext cx="2536507" cy="930751"/>
          </a:xfrm>
          <a:prstGeom prst="wedgeRoundRectCallout">
            <a:avLst>
              <a:gd name="adj1" fmla="val -107014"/>
              <a:gd name="adj2" fmla="val 27849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Action (how</a:t>
            </a:r>
            <a:r>
              <a:rPr kumimoji="0" lang="en-US" altLang="zh-TW" sz="2400" b="0" i="0" u="none" strike="noStrike" cap="none" spc="0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to process the packet)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7934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741" t="19120" r="33212" b="13380"/>
          <a:stretch/>
        </p:blipFill>
        <p:spPr>
          <a:xfrm>
            <a:off x="1746746" y="3490912"/>
            <a:ext cx="9511308" cy="5728000"/>
          </a:xfrm>
          <a:prstGeom prst="rect">
            <a:avLst/>
          </a:prstGeom>
        </p:spPr>
      </p:pic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 Flow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US" dirty="0"/>
              <a:t>ONOS web site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0212" y="6215064"/>
            <a:ext cx="9557842" cy="1271586"/>
          </a:xfrm>
          <a:prstGeom prst="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8644663" y="4745124"/>
            <a:ext cx="2536507" cy="930751"/>
          </a:xfrm>
          <a:prstGeom prst="wedgeRoundRectCallout">
            <a:avLst>
              <a:gd name="adj1" fmla="val -95749"/>
              <a:gd name="adj2" fmla="val 8771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400" dirty="0">
                <a:solidFill>
                  <a:schemeClr val="tx2">
                    <a:lumMod val="10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The flow which we add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292</Words>
  <Application>Microsoft Office PowerPoint</Application>
  <PresentationFormat>自訂</PresentationFormat>
  <Paragraphs>46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Helvetica Light</vt:lpstr>
      <vt:lpstr>Helvetica Neue</vt:lpstr>
      <vt:lpstr>Helvetica</vt:lpstr>
      <vt:lpstr>Wingdings</vt:lpstr>
      <vt:lpstr>Gradient</vt:lpstr>
      <vt:lpstr>   Lab 1 Mininet/ONOS Installation</vt:lpstr>
      <vt:lpstr>Installation</vt:lpstr>
      <vt:lpstr>test.py</vt:lpstr>
      <vt:lpstr>Topology</vt:lpstr>
      <vt:lpstr>Topology via Web Page</vt:lpstr>
      <vt:lpstr>Mininet test</vt:lpstr>
      <vt:lpstr>Install flow to vSwitch</vt:lpstr>
      <vt:lpstr>Install flow to vSwitch</vt:lpstr>
      <vt:lpstr>Check Flow</vt:lpstr>
      <vt:lpstr>Test Traffic</vt:lpstr>
      <vt:lpstr>Check Flow</vt:lpstr>
      <vt:lpstr>Homework</vt:lpstr>
      <vt:lpstr>Topology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MININET/OPENDAYLIGHT INSTALLATION</dc:title>
  <dc:creator>Kent Shen</dc:creator>
  <cp:lastModifiedBy>Kent</cp:lastModifiedBy>
  <cp:revision>38</cp:revision>
  <dcterms:modified xsi:type="dcterms:W3CDTF">2020-10-22T06:10:47Z</dcterms:modified>
</cp:coreProperties>
</file>