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81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80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90" r:id="rId28"/>
    <p:sldId id="291" r:id="rId29"/>
    <p:sldId id="287" r:id="rId30"/>
    <p:sldId id="288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91A6-C4F3-47AC-B220-7F684FAC40ED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2455B-D9A2-4E50-B5A9-91328B406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773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543" indent="-28097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3912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477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041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2606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71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1736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1300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B3EE0C-C314-484D-9F5E-CE18A4C63553}" type="slidenum">
              <a:rPr lang="zh-CN" altLang="en-US">
                <a:ea typeface="宋体" charset="0"/>
              </a:rPr>
              <a:pPr/>
              <a:t>16</a:t>
            </a:fld>
            <a:endParaRPr lang="en-US" altLang="zh-CN">
              <a:ea typeface="宋体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To motivate our work, let’s think about how we really want to manage a network and look at what the reality is.</a:t>
            </a:r>
          </a:p>
          <a:p>
            <a:pPr eaLnBrk="1" hangingPunct="1"/>
            <a:endParaRPr lang="en-US" altLang="zh-CN">
              <a:latin typeface="Times New Roman" charset="0"/>
              <a:ea typeface="宋体" charset="0"/>
              <a:cs typeface="宋体" charset="0"/>
            </a:endParaRPr>
          </a:p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This is what we call direct control paradigm, where control policies are made explicit and they are directly applied to network.</a:t>
            </a:r>
          </a:p>
          <a:p>
            <a:pPr eaLnBrk="1" hangingPunct="1"/>
            <a:endParaRPr lang="en-US" altLang="zh-CN">
              <a:latin typeface="Times New Roman" charset="0"/>
              <a:ea typeface="宋体" charset="0"/>
              <a:cs typeface="宋体" charset="0"/>
            </a:endParaRPr>
          </a:p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Are we there yet?</a:t>
            </a:r>
          </a:p>
        </p:txBody>
      </p:sp>
    </p:spTree>
    <p:extLst>
      <p:ext uri="{BB962C8B-B14F-4D97-AF65-F5344CB8AC3E}">
        <p14:creationId xmlns:p14="http://schemas.microsoft.com/office/powerpoint/2010/main" val="2045043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543" indent="-28097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3912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477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041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2606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71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1736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1300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28A23C-8971-F04B-919C-36445B3FB636}" type="slidenum">
              <a:rPr lang="zh-CN" altLang="en-US">
                <a:ea typeface="宋体" charset="0"/>
              </a:rPr>
              <a:pPr/>
              <a:t>17</a:t>
            </a:fld>
            <a:endParaRPr lang="en-US" altLang="zh-CN">
              <a:ea typeface="宋体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To motivate our work, let’s think about how we really want to manage a network and what the reality is.</a:t>
            </a:r>
          </a:p>
        </p:txBody>
      </p:sp>
    </p:spTree>
    <p:extLst>
      <p:ext uri="{BB962C8B-B14F-4D97-AF65-F5344CB8AC3E}">
        <p14:creationId xmlns:p14="http://schemas.microsoft.com/office/powerpoint/2010/main" val="1306695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543" indent="-28097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3912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477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041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2606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71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1736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1300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3C69CCD-A6A2-AD49-8197-431DF5606F3C}" type="slidenum">
              <a:rPr lang="zh-CN" altLang="en-US">
                <a:ea typeface="宋体" charset="0"/>
              </a:rPr>
              <a:pPr/>
              <a:t>18</a:t>
            </a:fld>
            <a:endParaRPr lang="en-US" altLang="zh-CN">
              <a:ea typeface="宋体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To motivate our work, let’s think about how we really want to manage a network and what the reality is.</a:t>
            </a:r>
          </a:p>
        </p:txBody>
      </p:sp>
    </p:spTree>
    <p:extLst>
      <p:ext uri="{BB962C8B-B14F-4D97-AF65-F5344CB8AC3E}">
        <p14:creationId xmlns:p14="http://schemas.microsoft.com/office/powerpoint/2010/main" val="51995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543" indent="-28097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3912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477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041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2606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71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1736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1300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3A70167-DC60-7A43-96EA-B3592485D7BE}" type="slidenum">
              <a:rPr lang="zh-CN" altLang="en-US">
                <a:ea typeface="宋体" charset="0"/>
              </a:rPr>
              <a:pPr/>
              <a:t>19</a:t>
            </a:fld>
            <a:endParaRPr lang="en-US" altLang="zh-CN">
              <a:ea typeface="宋体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Times New Roman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32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543" indent="-28097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3912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477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041" indent="-224782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2606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71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1736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1300" indent="-2247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952AAC-7EF3-0243-9D4E-6B2AA89E4A1D}" type="slidenum">
              <a:rPr lang="zh-CN" altLang="en-US">
                <a:ea typeface="宋体" charset="0"/>
              </a:rPr>
              <a:pPr/>
              <a:t>20</a:t>
            </a:fld>
            <a:endParaRPr lang="en-US" altLang="zh-CN">
              <a:ea typeface="宋体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Times New Roman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551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1839A-A940-574A-9FA9-8F6CD24CC0CE}" type="slidenum">
              <a:rPr lang="en-US"/>
              <a:pPr/>
              <a:t>22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06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143531-DC14-314C-B813-997C84DA2FAF}" type="slidenum">
              <a:rPr lang="en-US"/>
              <a:pPr/>
              <a:t>23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60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E339C-EC82-234B-A65C-F367F88F7DFA}" type="slidenum">
              <a:rPr lang="en-US"/>
              <a:pPr/>
              <a:t>26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FF0000"/>
                </a:solidFill>
              </a:rPr>
              <a:t>Choice based on reliability requirements</a:t>
            </a:r>
          </a:p>
          <a:p>
            <a:pPr>
              <a:lnSpc>
                <a:spcPct val="90000"/>
              </a:lnSpc>
            </a:pPr>
            <a:endParaRPr lang="en-US" sz="12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Data plane evolution should be driven by needs of decision and dissemination planes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8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0DDD-9C5D-47F3-BDAD-426FC53D03A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0069-1913-41E3-8990-CE8834C5A6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22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0DDD-9C5D-47F3-BDAD-426FC53D03A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0069-1913-41E3-8990-CE8834C5A6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13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0DDD-9C5D-47F3-BDAD-426FC53D03A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0069-1913-41E3-8990-CE8834C5A6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61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0DDD-9C5D-47F3-BDAD-426FC53D03A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0069-1913-41E3-8990-CE8834C5A6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64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0DDD-9C5D-47F3-BDAD-426FC53D03A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0069-1913-41E3-8990-CE8834C5A6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91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0DDD-9C5D-47F3-BDAD-426FC53D03A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0069-1913-41E3-8990-CE8834C5A6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09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0DDD-9C5D-47F3-BDAD-426FC53D03A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0069-1913-41E3-8990-CE8834C5A6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7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0DDD-9C5D-47F3-BDAD-426FC53D03A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0069-1913-41E3-8990-CE8834C5A6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51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0DDD-9C5D-47F3-BDAD-426FC53D03A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0069-1913-41E3-8990-CE8834C5A6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4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0DDD-9C5D-47F3-BDAD-426FC53D03A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0069-1913-41E3-8990-CE8834C5A6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72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0DDD-9C5D-47F3-BDAD-426FC53D03A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0069-1913-41E3-8990-CE8834C5A6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89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E0DDD-9C5D-47F3-BDAD-426FC53D03A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50069-1913-41E3-8990-CE8834C5A6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41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Software-Defined Networking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Section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27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SDNs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Problems can occur anywhere in the SDN stack</a:t>
            </a:r>
          </a:p>
          <a:p>
            <a:pPr lvl="1"/>
            <a:r>
              <a:rPr lang="en-US" dirty="0"/>
              <a:t>How do you diagnose each type of problem?</a:t>
            </a:r>
          </a:p>
        </p:txBody>
      </p:sp>
      <p:sp>
        <p:nvSpPr>
          <p:cNvPr id="4" name="Rectangle 3"/>
          <p:cNvSpPr/>
          <p:nvPr/>
        </p:nvSpPr>
        <p:spPr>
          <a:xfrm>
            <a:off x="4407078" y="4681705"/>
            <a:ext cx="1514112" cy="10013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Rectangle 4"/>
          <p:cNvSpPr/>
          <p:nvPr/>
        </p:nvSpPr>
        <p:spPr>
          <a:xfrm>
            <a:off x="4953118" y="2730666"/>
            <a:ext cx="2671335" cy="5946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53118" y="1714237"/>
            <a:ext cx="2671335" cy="8180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91832" y="2784995"/>
            <a:ext cx="2350839" cy="4857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O.S.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96299" y="1750687"/>
            <a:ext cx="2589553" cy="683329"/>
            <a:chOff x="2970160" y="1695266"/>
            <a:chExt cx="3306446" cy="664470"/>
          </a:xfrm>
        </p:grpSpPr>
        <p:sp>
          <p:nvSpPr>
            <p:cNvPr id="9" name="Rectangle 8"/>
            <p:cNvSpPr/>
            <p:nvPr/>
          </p:nvSpPr>
          <p:spPr>
            <a:xfrm>
              <a:off x="2970160" y="1695266"/>
              <a:ext cx="3001646" cy="472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2560" y="1775972"/>
              <a:ext cx="3001646" cy="472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74960" y="1887404"/>
              <a:ext cx="3001646" cy="472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Applications</a:t>
              </a: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4602611" y="4723373"/>
            <a:ext cx="1264803" cy="4186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Switch Operating System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602610" y="5183728"/>
            <a:ext cx="1264803" cy="4186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Switch Hardware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8176846" y="1252659"/>
            <a:ext cx="791308" cy="522188"/>
          </a:xfrm>
          <a:prstGeom prst="wedgeRectCallout">
            <a:avLst>
              <a:gd name="adj1" fmla="val -124537"/>
              <a:gd name="adj2" fmla="val 1204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Buggy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8176846" y="3038558"/>
            <a:ext cx="791308" cy="522188"/>
          </a:xfrm>
          <a:prstGeom prst="wedgeRectCallout">
            <a:avLst>
              <a:gd name="adj1" fmla="val -124537"/>
              <a:gd name="adj2" fmla="val -609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Buggy</a:t>
            </a:r>
          </a:p>
          <a:p>
            <a:pPr algn="ctr"/>
            <a:r>
              <a:rPr lang="en-US" dirty="0"/>
              <a:t>NOS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38560" y="4742030"/>
            <a:ext cx="1514112" cy="10013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Rounded Rectangle 22"/>
          <p:cNvSpPr/>
          <p:nvPr/>
        </p:nvSpPr>
        <p:spPr>
          <a:xfrm>
            <a:off x="6834093" y="4783698"/>
            <a:ext cx="1264803" cy="4186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Switch Operating System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834092" y="5244053"/>
            <a:ext cx="1264803" cy="4186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Switch Hardware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3141784" y="4522603"/>
            <a:ext cx="791308" cy="721449"/>
          </a:xfrm>
          <a:prstGeom prst="wedgeRectCallout">
            <a:avLst>
              <a:gd name="adj1" fmla="val 114969"/>
              <a:gd name="adj2" fmla="val 643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Buggy</a:t>
            </a:r>
          </a:p>
          <a:p>
            <a:pPr algn="ctr"/>
            <a:r>
              <a:rPr lang="en-US" sz="1400" dirty="0"/>
              <a:t>Switch</a:t>
            </a:r>
          </a:p>
          <a:p>
            <a:pPr algn="ctr"/>
            <a:r>
              <a:rPr lang="en-US" sz="1400" dirty="0"/>
              <a:t>H/W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5471760" y="3746927"/>
            <a:ext cx="791308" cy="522188"/>
          </a:xfrm>
          <a:prstGeom prst="wedgeRectCallout">
            <a:avLst>
              <a:gd name="adj1" fmla="val 89043"/>
              <a:gd name="adj2" fmla="val 3443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Buggy</a:t>
            </a:r>
          </a:p>
          <a:p>
            <a:pPr algn="ctr"/>
            <a:r>
              <a:rPr lang="en-US" sz="1400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09210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ISP Networks</a:t>
            </a:r>
          </a:p>
          <a:p>
            <a:pPr lvl="1"/>
            <a:r>
              <a:rPr lang="en-US" dirty="0"/>
              <a:t>Entity only owns the switches</a:t>
            </a:r>
          </a:p>
          <a:p>
            <a:pPr lvl="1"/>
            <a:r>
              <a:rPr lang="en-US" dirty="0"/>
              <a:t>Throughput: 100GB-10TB</a:t>
            </a:r>
          </a:p>
          <a:p>
            <a:pPr lvl="1"/>
            <a:r>
              <a:rPr lang="en-US" dirty="0"/>
              <a:t>Heterogeneous devices: laptop/desktop</a:t>
            </a:r>
          </a:p>
          <a:p>
            <a:pPr lvl="1"/>
            <a:r>
              <a:rPr lang="en-US" dirty="0"/>
              <a:t>Medium latency: 20-80 milliseconds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Enterprise Networks</a:t>
            </a:r>
          </a:p>
          <a:p>
            <a:pPr lvl="1"/>
            <a:r>
              <a:rPr lang="en-US" dirty="0"/>
              <a:t>One entity owns many of the servers +  switches</a:t>
            </a:r>
          </a:p>
          <a:p>
            <a:pPr lvl="1"/>
            <a:r>
              <a:rPr lang="en-US" dirty="0"/>
              <a:t>Throughput: 10G-40GB</a:t>
            </a:r>
          </a:p>
          <a:p>
            <a:pPr lvl="1"/>
            <a:r>
              <a:rPr lang="en-US" dirty="0"/>
              <a:t>Heterogeneous devices: laptop/desktop</a:t>
            </a:r>
          </a:p>
          <a:p>
            <a:pPr lvl="1"/>
            <a:r>
              <a:rPr lang="en-US" dirty="0"/>
              <a:t>Medium latency: 5-10 milliseconds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Clouds/Data Centers</a:t>
            </a:r>
          </a:p>
          <a:p>
            <a:pPr lvl="1"/>
            <a:r>
              <a:rPr lang="en-US" dirty="0"/>
              <a:t>One entity owns servers + switches</a:t>
            </a:r>
          </a:p>
          <a:p>
            <a:pPr lvl="1"/>
            <a:r>
              <a:rPr lang="en-US" dirty="0"/>
              <a:t>Extra low latency between 2 devices (20 microseconds)</a:t>
            </a:r>
          </a:p>
          <a:p>
            <a:pPr lvl="1"/>
            <a:r>
              <a:rPr lang="en-US" dirty="0"/>
              <a:t>Homogenous devices</a:t>
            </a:r>
          </a:p>
        </p:txBody>
      </p:sp>
    </p:spTree>
    <p:extLst>
      <p:ext uri="{BB962C8B-B14F-4D97-AF65-F5344CB8AC3E}">
        <p14:creationId xmlns:p14="http://schemas.microsoft.com/office/powerpoint/2010/main" val="155660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8415" y="1600200"/>
            <a:ext cx="3690327" cy="4525963"/>
          </a:xfrm>
        </p:spPr>
        <p:txBody>
          <a:bodyPr/>
          <a:lstStyle/>
          <a:p>
            <a:r>
              <a:rPr lang="en-US" dirty="0"/>
              <a:t>Edge Device</a:t>
            </a:r>
            <a:endParaRPr lang="en-US" sz="2400" dirty="0"/>
          </a:p>
          <a:p>
            <a:pPr lvl="1"/>
            <a:r>
              <a:rPr lang="en-US" sz="2000" dirty="0"/>
              <a:t>Connects hosts</a:t>
            </a:r>
          </a:p>
          <a:p>
            <a:pPr lvl="1"/>
            <a:r>
              <a:rPr lang="en-US" sz="2000" dirty="0"/>
              <a:t>Sees little traffic (GB)</a:t>
            </a:r>
          </a:p>
          <a:p>
            <a:pPr lvl="1"/>
            <a:r>
              <a:rPr lang="en-US" sz="2000" dirty="0"/>
              <a:t>Sees a small number of flows</a:t>
            </a:r>
          </a:p>
          <a:p>
            <a:pPr lvl="1"/>
            <a:endParaRPr lang="en-US" sz="2000" dirty="0"/>
          </a:p>
          <a:p>
            <a:r>
              <a:rPr lang="en-US" sz="2400" dirty="0"/>
              <a:t>Implications:</a:t>
            </a:r>
          </a:p>
          <a:p>
            <a:pPr lvl="1"/>
            <a:r>
              <a:rPr lang="en-US" sz="1600" dirty="0"/>
              <a:t>Can do per flow processing.</a:t>
            </a:r>
          </a:p>
          <a:p>
            <a:pPr lvl="1"/>
            <a:r>
              <a:rPr lang="en-US" sz="1600" dirty="0"/>
              <a:t>Can store per for state</a:t>
            </a:r>
          </a:p>
          <a:p>
            <a:pPr lvl="2"/>
            <a:endParaRPr lang="en-US" sz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61678"/>
            <a:ext cx="3690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Core</a:t>
            </a:r>
          </a:p>
          <a:p>
            <a:pPr lvl="1"/>
            <a:r>
              <a:rPr lang="en-US" sz="2000" dirty="0"/>
              <a:t>Connects other switches</a:t>
            </a:r>
          </a:p>
          <a:p>
            <a:pPr lvl="1"/>
            <a:r>
              <a:rPr lang="en-US" sz="2000" dirty="0"/>
              <a:t>Lots of traffic (TB)</a:t>
            </a:r>
          </a:p>
          <a:p>
            <a:pPr lvl="1"/>
            <a:r>
              <a:rPr lang="en-US" sz="2000" dirty="0"/>
              <a:t>VERY Expensive</a:t>
            </a:r>
          </a:p>
          <a:p>
            <a:pPr lvl="1"/>
            <a:r>
              <a:rPr lang="en-US" sz="2000" dirty="0"/>
              <a:t>See a lot of flows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Implications</a:t>
            </a:r>
          </a:p>
          <a:p>
            <a:pPr lvl="1"/>
            <a:r>
              <a:rPr lang="en-US" sz="1600" dirty="0"/>
              <a:t>Can’t do per flow processing!</a:t>
            </a:r>
          </a:p>
          <a:p>
            <a:pPr lvl="1"/>
            <a:r>
              <a:rPr lang="en-US" sz="1600" dirty="0"/>
              <a:t>Can’t store per flow state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2602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OpenFlow</a:t>
            </a:r>
            <a:r>
              <a:rPr lang="en-US" altLang="zh-TW" dirty="0"/>
              <a:t> Network Slicing</a:t>
            </a:r>
            <a:endParaRPr lang="zh-TW" altLang="en-US" dirty="0"/>
          </a:p>
        </p:txBody>
      </p:sp>
      <p:pic>
        <p:nvPicPr>
          <p:cNvPr id="1026" name="Picture 2" descr="http://image.slidesharecdn.com/tutorial4-140409144145-phpapp01/95/tutorial-on-sdn-and-openflow-41-638.jpg?cb=139800024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7" t="26116" r="20022" b="15792"/>
          <a:stretch/>
        </p:blipFill>
        <p:spPr bwMode="auto">
          <a:xfrm>
            <a:off x="1381165" y="2131050"/>
            <a:ext cx="5796301" cy="424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140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8415" y="1600200"/>
            <a:ext cx="3690327" cy="4525963"/>
          </a:xfrm>
        </p:spPr>
        <p:txBody>
          <a:bodyPr/>
          <a:lstStyle/>
          <a:p>
            <a:r>
              <a:rPr lang="en-US" dirty="0"/>
              <a:t>Fast path/data </a:t>
            </a:r>
            <a:r>
              <a:rPr lang="en-US" sz="2400" dirty="0"/>
              <a:t>path</a:t>
            </a:r>
          </a:p>
          <a:p>
            <a:pPr lvl="1"/>
            <a:r>
              <a:rPr lang="en-US" sz="2000" dirty="0"/>
              <a:t>Specialized H/W</a:t>
            </a:r>
          </a:p>
          <a:p>
            <a:pPr lvl="2"/>
            <a:r>
              <a:rPr lang="en-US" sz="1600" dirty="0"/>
              <a:t>Very Expensive</a:t>
            </a:r>
          </a:p>
          <a:p>
            <a:pPr lvl="2"/>
            <a:r>
              <a:rPr lang="en-US" sz="1600" dirty="0"/>
              <a:t>Takes 3-5 years to change</a:t>
            </a:r>
          </a:p>
          <a:p>
            <a:pPr lvl="1"/>
            <a:r>
              <a:rPr lang="en-US" sz="2000" dirty="0"/>
              <a:t>Performs processing on every packet</a:t>
            </a:r>
          </a:p>
          <a:p>
            <a:pPr lvl="2"/>
            <a:r>
              <a:rPr lang="en-US" sz="1600" dirty="0"/>
              <a:t>Very very fast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61678"/>
            <a:ext cx="3690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Slow Path/control plane</a:t>
            </a:r>
          </a:p>
          <a:p>
            <a:pPr lvl="1"/>
            <a:r>
              <a:rPr lang="en-US" sz="2000" dirty="0"/>
              <a:t>Has general purpose CPU</a:t>
            </a:r>
          </a:p>
          <a:p>
            <a:pPr lvl="1"/>
            <a:r>
              <a:rPr lang="en-US" sz="2000" dirty="0"/>
              <a:t>Runs routing algorithms</a:t>
            </a:r>
          </a:p>
          <a:p>
            <a:pPr lvl="1"/>
            <a:r>
              <a:rPr lang="en-US" sz="2000" dirty="0"/>
              <a:t>Only works on a few packets</a:t>
            </a:r>
          </a:p>
          <a:p>
            <a:pPr lvl="2"/>
            <a:r>
              <a:rPr lang="en-US" sz="1600" dirty="0"/>
              <a:t>Very very slow</a:t>
            </a:r>
          </a:p>
          <a:p>
            <a:pPr lvl="2"/>
            <a:r>
              <a:rPr lang="en-US" sz="1600" dirty="0"/>
              <a:t>Very very slow</a:t>
            </a:r>
          </a:p>
          <a:p>
            <a:pPr lvl="1"/>
            <a:r>
              <a:rPr lang="en-US" sz="2000" dirty="0"/>
              <a:t>Can’t process all packets</a:t>
            </a:r>
          </a:p>
          <a:p>
            <a:pPr lvl="2"/>
            <a:endParaRPr lang="en-US" sz="16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6575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Scales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7536" y="1302408"/>
          <a:ext cx="8173564" cy="465014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43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3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3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45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589">
                <a:tc>
                  <a:txBody>
                    <a:bodyPr/>
                    <a:lstStyle/>
                    <a:p>
                      <a:r>
                        <a:rPr lang="en-US" dirty="0"/>
                        <a:t>Time scales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9283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Forwarding/buffering/filtering/scheduling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Routing, circuit set-up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Analysis, 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9838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Specialized</a:t>
                      </a:r>
                      <a:r>
                        <a:rPr lang="en-US" baseline="0" dirty="0"/>
                        <a:t> hardware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/>
                        <a:t>Processes at line rate.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/>
                        <a:t>Every packet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/>
                        <a:t>Very 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Router software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Uses</a:t>
                      </a:r>
                      <a:r>
                        <a:rPr lang="en-US" baseline="0" dirty="0"/>
                        <a:t> CPU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/>
                        <a:t>Can only process a small number of packets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/>
                        <a:t>Very slow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</a:t>
                      </a:r>
                      <a:r>
                        <a:rPr lang="en-US" baseline="0" dirty="0"/>
                        <a:t> or </a:t>
                      </a:r>
                      <a:r>
                        <a:rPr lang="en-US" baseline="0" dirty="0" err="1"/>
                        <a:t>perl</a:t>
                      </a:r>
                      <a:r>
                        <a:rPr lang="en-US" baseline="0" dirty="0"/>
                        <a:t> scripts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036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086" name="AutoShape 118"/>
          <p:cNvSpPr>
            <a:spLocks noChangeArrowheads="1"/>
          </p:cNvSpPr>
          <p:nvPr/>
        </p:nvSpPr>
        <p:spPr bwMode="auto">
          <a:xfrm>
            <a:off x="2286000" y="3886200"/>
            <a:ext cx="3505200" cy="533400"/>
          </a:xfrm>
          <a:prstGeom prst="wedgeRectCallout">
            <a:avLst>
              <a:gd name="adj1" fmla="val -58153"/>
              <a:gd name="adj2" fmla="val 10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altLang="zh-CN" sz="1400">
              <a:ea typeface="宋体" charset="0"/>
              <a:cs typeface="宋体" charset="0"/>
            </a:endParaRPr>
          </a:p>
          <a:p>
            <a:r>
              <a:rPr lang="en-US" altLang="zh-CN" sz="1400">
                <a:ea typeface="宋体" charset="0"/>
                <a:cs typeface="宋体" charset="0"/>
              </a:rPr>
              <a:t>Split load between S5 and S6</a:t>
            </a:r>
          </a:p>
          <a:p>
            <a:endParaRPr lang="en-US" altLang="zh-CN" sz="1400">
              <a:ea typeface="宋体" charset="0"/>
              <a:cs typeface="宋体" charset="0"/>
            </a:endParaRPr>
          </a:p>
        </p:txBody>
      </p:sp>
      <p:sp>
        <p:nvSpPr>
          <p:cNvPr id="1620103" name="AutoShape 135"/>
          <p:cNvSpPr>
            <a:spLocks noChangeArrowheads="1"/>
          </p:cNvSpPr>
          <p:nvPr/>
        </p:nvSpPr>
        <p:spPr bwMode="auto">
          <a:xfrm>
            <a:off x="2286000" y="3886200"/>
            <a:ext cx="3505200" cy="533400"/>
          </a:xfrm>
          <a:prstGeom prst="wedgeRectCallout">
            <a:avLst>
              <a:gd name="adj1" fmla="val -58153"/>
              <a:gd name="adj2" fmla="val 10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altLang="zh-CN" sz="1400">
              <a:ea typeface="宋体" charset="0"/>
              <a:cs typeface="宋体" charset="0"/>
            </a:endParaRPr>
          </a:p>
          <a:p>
            <a:r>
              <a:rPr lang="en-US" altLang="zh-CN" sz="1400">
                <a:ea typeface="宋体" charset="0"/>
                <a:cs typeface="宋体" charset="0"/>
              </a:rPr>
              <a:t>Shut down S6 for maintenance on May 1</a:t>
            </a:r>
          </a:p>
          <a:p>
            <a:endParaRPr lang="en-US" altLang="zh-CN" sz="1400">
              <a:ea typeface="宋体" charset="0"/>
              <a:cs typeface="宋体" charset="0"/>
            </a:endParaRPr>
          </a:p>
        </p:txBody>
      </p:sp>
      <p:sp>
        <p:nvSpPr>
          <p:cNvPr id="1620075" name="Text Box 107"/>
          <p:cNvSpPr txBox="1">
            <a:spLocks noChangeArrowheads="1"/>
          </p:cNvSpPr>
          <p:nvPr/>
        </p:nvSpPr>
        <p:spPr bwMode="auto">
          <a:xfrm>
            <a:off x="3124200" y="51958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1">
                    <a:lumMod val="50000"/>
                  </a:schemeClr>
                </a:solidFill>
                <a:ea typeface="宋体" charset="0"/>
                <a:cs typeface="宋体" charset="0"/>
              </a:rPr>
              <a:t>forwarding state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  <a:cs typeface="宋体" charset="0"/>
              </a:rPr>
              <a:t>Ideally…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zh-CN" sz="2600">
                <a:latin typeface="Arial" charset="0"/>
                <a:ea typeface="宋体" charset="0"/>
                <a:cs typeface="宋体" charset="0"/>
              </a:rPr>
              <a:t>Managing network in a </a:t>
            </a:r>
            <a:r>
              <a:rPr lang="en-US" altLang="zh-CN" sz="2600" i="1">
                <a:latin typeface="Arial" charset="0"/>
                <a:ea typeface="宋体" charset="0"/>
                <a:cs typeface="宋体" charset="0"/>
              </a:rPr>
              <a:t>simple</a:t>
            </a:r>
            <a:r>
              <a:rPr lang="en-US" altLang="zh-CN" sz="2600">
                <a:latin typeface="Arial" charset="0"/>
                <a:ea typeface="宋体" charset="0"/>
                <a:cs typeface="宋体" charset="0"/>
              </a:rPr>
              <a:t> way</a:t>
            </a:r>
          </a:p>
          <a:p>
            <a:pPr eaLnBrk="1" hangingPunct="1"/>
            <a:r>
              <a:rPr lang="en-US" altLang="zh-CN" sz="2600" i="1">
                <a:latin typeface="Arial" charset="0"/>
                <a:ea typeface="宋体" charset="0"/>
                <a:cs typeface="宋体" charset="0"/>
              </a:rPr>
              <a:t>Directly</a:t>
            </a:r>
            <a:r>
              <a:rPr lang="en-US" altLang="zh-CN" sz="2600">
                <a:latin typeface="Arial" charset="0"/>
                <a:ea typeface="宋体" charset="0"/>
                <a:cs typeface="宋体" charset="0"/>
              </a:rPr>
              <a:t> and </a:t>
            </a:r>
            <a:r>
              <a:rPr lang="en-US" altLang="zh-CN" sz="2600" i="1">
                <a:latin typeface="Arial" charset="0"/>
                <a:ea typeface="宋体" charset="0"/>
                <a:cs typeface="宋体" charset="0"/>
              </a:rPr>
              <a:t>explicitly</a:t>
            </a:r>
            <a:r>
              <a:rPr lang="en-US" altLang="zh-CN" sz="2600">
                <a:latin typeface="Arial" charset="0"/>
                <a:ea typeface="宋体" charset="0"/>
                <a:cs typeface="宋体" charset="0"/>
              </a:rPr>
              <a:t> apply policies to network</a:t>
            </a:r>
          </a:p>
          <a:p>
            <a:pPr eaLnBrk="1" hangingPunct="1"/>
            <a:endParaRPr lang="en-US" altLang="zh-CN" sz="2800"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4103" name="Rectangle 145720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00600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Rectangle 145720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50" y="4800600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Rectangle 145720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311775"/>
            <a:ext cx="4127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Rectangle 145720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314950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Rectangle 145721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338763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Rectangle 145720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67200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9" name="AutoShape 52"/>
          <p:cNvCxnSpPr>
            <a:cxnSpLocks noChangeShapeType="1"/>
          </p:cNvCxnSpPr>
          <p:nvPr/>
        </p:nvCxnSpPr>
        <p:spPr bwMode="auto">
          <a:xfrm flipV="1">
            <a:off x="5746750" y="5191125"/>
            <a:ext cx="250825" cy="317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53"/>
          <p:cNvCxnSpPr>
            <a:cxnSpLocks noChangeShapeType="1"/>
          </p:cNvCxnSpPr>
          <p:nvPr/>
        </p:nvCxnSpPr>
        <p:spPr bwMode="auto">
          <a:xfrm flipV="1">
            <a:off x="5997575" y="4657725"/>
            <a:ext cx="609600" cy="142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11" name="AutoShape 54"/>
          <p:cNvCxnSpPr>
            <a:cxnSpLocks noChangeShapeType="1"/>
          </p:cNvCxnSpPr>
          <p:nvPr/>
        </p:nvCxnSpPr>
        <p:spPr bwMode="auto">
          <a:xfrm>
            <a:off x="6607175" y="4657725"/>
            <a:ext cx="501650" cy="142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55"/>
          <p:cNvCxnSpPr>
            <a:cxnSpLocks noChangeShapeType="1"/>
          </p:cNvCxnSpPr>
          <p:nvPr/>
        </p:nvCxnSpPr>
        <p:spPr bwMode="auto">
          <a:xfrm>
            <a:off x="5997575" y="5191125"/>
            <a:ext cx="295275" cy="319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13" name="AutoShape 56"/>
          <p:cNvCxnSpPr>
            <a:cxnSpLocks noChangeShapeType="1"/>
          </p:cNvCxnSpPr>
          <p:nvPr/>
        </p:nvCxnSpPr>
        <p:spPr bwMode="auto">
          <a:xfrm flipH="1">
            <a:off x="6705600" y="5191125"/>
            <a:ext cx="403225" cy="319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14" name="AutoShape 57"/>
          <p:cNvCxnSpPr>
            <a:cxnSpLocks noChangeShapeType="1"/>
          </p:cNvCxnSpPr>
          <p:nvPr/>
        </p:nvCxnSpPr>
        <p:spPr bwMode="auto">
          <a:xfrm>
            <a:off x="7108825" y="5191125"/>
            <a:ext cx="206375" cy="342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15" name="AutoShape 58"/>
          <p:cNvCxnSpPr>
            <a:cxnSpLocks noChangeShapeType="1"/>
          </p:cNvCxnSpPr>
          <p:nvPr/>
        </p:nvCxnSpPr>
        <p:spPr bwMode="auto">
          <a:xfrm flipV="1">
            <a:off x="5746750" y="4995863"/>
            <a:ext cx="1155700" cy="512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16" name="AutoShape 59"/>
          <p:cNvCxnSpPr>
            <a:cxnSpLocks noChangeShapeType="1"/>
          </p:cNvCxnSpPr>
          <p:nvPr/>
        </p:nvCxnSpPr>
        <p:spPr bwMode="auto">
          <a:xfrm>
            <a:off x="6203950" y="4995863"/>
            <a:ext cx="1111250" cy="538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20074" name="Line 106"/>
          <p:cNvSpPr>
            <a:spLocks noChangeShapeType="1"/>
          </p:cNvSpPr>
          <p:nvPr/>
        </p:nvSpPr>
        <p:spPr bwMode="auto">
          <a:xfrm>
            <a:off x="3200400" y="5562600"/>
            <a:ext cx="1676400" cy="0"/>
          </a:xfrm>
          <a:prstGeom prst="line">
            <a:avLst/>
          </a:prstGeom>
          <a:noFill/>
          <a:ln w="19050">
            <a:solidFill>
              <a:srgbClr val="4F81BD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20076" name="Text Box 108"/>
          <p:cNvSpPr txBox="1">
            <a:spLocks noChangeArrowheads="1"/>
          </p:cNvSpPr>
          <p:nvPr/>
        </p:nvSpPr>
        <p:spPr bwMode="auto">
          <a:xfrm>
            <a:off x="3048000" y="4676775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6600"/>
                </a:solidFill>
                <a:ea typeface="宋体" charset="0"/>
                <a:cs typeface="宋体" charset="0"/>
              </a:rPr>
              <a:t>accurate network view</a:t>
            </a:r>
          </a:p>
        </p:txBody>
      </p:sp>
      <p:sp>
        <p:nvSpPr>
          <p:cNvPr id="1620077" name="Line 109"/>
          <p:cNvSpPr>
            <a:spLocks noChangeShapeType="1"/>
          </p:cNvSpPr>
          <p:nvPr/>
        </p:nvSpPr>
        <p:spPr bwMode="auto">
          <a:xfrm flipH="1">
            <a:off x="3048000" y="5029200"/>
            <a:ext cx="23622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19"/>
          <p:cNvSpPr txBox="1">
            <a:spLocks noChangeArrowheads="1"/>
          </p:cNvSpPr>
          <p:nvPr/>
        </p:nvSpPr>
        <p:spPr bwMode="auto">
          <a:xfrm>
            <a:off x="6019800" y="4205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S1</a:t>
            </a:r>
          </a:p>
        </p:txBody>
      </p:sp>
      <p:sp>
        <p:nvSpPr>
          <p:cNvPr id="4121" name="Text Box 120"/>
          <p:cNvSpPr txBox="1">
            <a:spLocks noChangeArrowheads="1"/>
          </p:cNvSpPr>
          <p:nvPr/>
        </p:nvSpPr>
        <p:spPr bwMode="auto">
          <a:xfrm>
            <a:off x="5334000" y="5653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S2</a:t>
            </a:r>
          </a:p>
        </p:txBody>
      </p:sp>
      <p:sp>
        <p:nvSpPr>
          <p:cNvPr id="4122" name="Text Box 121"/>
          <p:cNvSpPr txBox="1">
            <a:spLocks noChangeArrowheads="1"/>
          </p:cNvSpPr>
          <p:nvPr/>
        </p:nvSpPr>
        <p:spPr bwMode="auto">
          <a:xfrm>
            <a:off x="6248400" y="5653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S3</a:t>
            </a:r>
          </a:p>
        </p:txBody>
      </p:sp>
      <p:sp>
        <p:nvSpPr>
          <p:cNvPr id="4123" name="Text Box 122"/>
          <p:cNvSpPr txBox="1">
            <a:spLocks noChangeArrowheads="1"/>
          </p:cNvSpPr>
          <p:nvPr/>
        </p:nvSpPr>
        <p:spPr bwMode="auto">
          <a:xfrm>
            <a:off x="7239000" y="5653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S4</a:t>
            </a:r>
          </a:p>
        </p:txBody>
      </p:sp>
      <p:sp>
        <p:nvSpPr>
          <p:cNvPr id="4124" name="Text Box 123"/>
          <p:cNvSpPr txBox="1">
            <a:spLocks noChangeArrowheads="1"/>
          </p:cNvSpPr>
          <p:nvPr/>
        </p:nvSpPr>
        <p:spPr bwMode="auto">
          <a:xfrm>
            <a:off x="5410200" y="47386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S5</a:t>
            </a:r>
          </a:p>
        </p:txBody>
      </p:sp>
      <p:sp>
        <p:nvSpPr>
          <p:cNvPr id="4125" name="Text Box 124"/>
          <p:cNvSpPr txBox="1">
            <a:spLocks noChangeArrowheads="1"/>
          </p:cNvSpPr>
          <p:nvPr/>
        </p:nvSpPr>
        <p:spPr bwMode="auto">
          <a:xfrm>
            <a:off x="7239000" y="475615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S6</a:t>
            </a:r>
          </a:p>
        </p:txBody>
      </p:sp>
      <p:pic>
        <p:nvPicPr>
          <p:cNvPr id="4126" name="Picture 128" descr="j0292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67200"/>
            <a:ext cx="1868488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27" name="AutoShape 130"/>
          <p:cNvCxnSpPr>
            <a:cxnSpLocks noChangeShapeType="1"/>
          </p:cNvCxnSpPr>
          <p:nvPr/>
        </p:nvCxnSpPr>
        <p:spPr bwMode="auto">
          <a:xfrm flipV="1">
            <a:off x="5235575" y="5702300"/>
            <a:ext cx="250825" cy="317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28" name="AutoShape 131"/>
          <p:cNvCxnSpPr>
            <a:cxnSpLocks noChangeShapeType="1"/>
          </p:cNvCxnSpPr>
          <p:nvPr/>
        </p:nvCxnSpPr>
        <p:spPr bwMode="auto">
          <a:xfrm flipV="1">
            <a:off x="6096000" y="5702300"/>
            <a:ext cx="250825" cy="317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29" name="AutoShape 132"/>
          <p:cNvCxnSpPr>
            <a:cxnSpLocks noChangeShapeType="1"/>
          </p:cNvCxnSpPr>
          <p:nvPr/>
        </p:nvCxnSpPr>
        <p:spPr bwMode="auto">
          <a:xfrm flipV="1">
            <a:off x="7086600" y="5702300"/>
            <a:ext cx="250825" cy="317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30" name="AutoShape 134"/>
          <p:cNvCxnSpPr>
            <a:cxnSpLocks noChangeShapeType="1"/>
            <a:endCxn id="1620101" idx="3"/>
          </p:cNvCxnSpPr>
          <p:nvPr/>
        </p:nvCxnSpPr>
        <p:spPr bwMode="auto">
          <a:xfrm flipV="1">
            <a:off x="6607175" y="3492500"/>
            <a:ext cx="1165225" cy="774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20101" name="Cloud"/>
          <p:cNvSpPr>
            <a:spLocks noChangeAspect="1" noEditPoints="1" noChangeArrowheads="1"/>
          </p:cNvSpPr>
          <p:nvPr/>
        </p:nvSpPr>
        <p:spPr bwMode="auto">
          <a:xfrm>
            <a:off x="6934200" y="3429000"/>
            <a:ext cx="1676400" cy="112395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  <a:p>
            <a:pPr>
              <a:defRPr/>
            </a:pPr>
            <a:r>
              <a:rPr lang="en-US" altLang="zh-CN">
                <a:ea typeface="宋体" pitchFamily="2" charset="-122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409912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620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620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6200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6200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0086" grpId="0" animBg="1"/>
      <p:bldP spid="1620103" grpId="0" animBg="1"/>
      <p:bldP spid="1620075" grpId="0"/>
      <p:bldP spid="1620075" grpId="1"/>
      <p:bldP spid="1620074" grpId="0" animBg="1"/>
      <p:bldP spid="1620074" grpId="1" animBg="1"/>
      <p:bldP spid="1620076" grpId="0"/>
      <p:bldP spid="16200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zh-CN" sz="2600" dirty="0">
                <a:latin typeface="Arial" charset="0"/>
                <a:ea typeface="宋体" charset="0"/>
                <a:cs typeface="宋体" charset="0"/>
              </a:rPr>
              <a:t>Probe routers to fetch configuration</a:t>
            </a:r>
          </a:p>
          <a:p>
            <a:pPr eaLnBrk="1" hangingPunct="1"/>
            <a:r>
              <a:rPr lang="en-US" altLang="zh-CN" sz="2600" dirty="0">
                <a:latin typeface="Arial" charset="0"/>
                <a:ea typeface="宋体" charset="0"/>
                <a:cs typeface="宋体" charset="0"/>
              </a:rPr>
              <a:t>Monitor control traffic (e.g., LSAs, BGP update)</a:t>
            </a:r>
          </a:p>
          <a:p>
            <a:pPr eaLnBrk="1" hangingPunct="1"/>
            <a:endParaRPr lang="en-US" altLang="zh-CN" sz="2800" dirty="0"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5123" name="Rectangle 145720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00600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Rectangle 145720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50" y="4800600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Rectangle 145720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311775"/>
            <a:ext cx="4127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Rectangle 145720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314950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Rectangle 145721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338763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Rectangle 145720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67200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9" name="AutoShape 13"/>
          <p:cNvCxnSpPr>
            <a:cxnSpLocks noChangeShapeType="1"/>
          </p:cNvCxnSpPr>
          <p:nvPr/>
        </p:nvCxnSpPr>
        <p:spPr bwMode="auto">
          <a:xfrm flipV="1">
            <a:off x="5746750" y="5191125"/>
            <a:ext cx="250825" cy="317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30" name="AutoShape 14"/>
          <p:cNvCxnSpPr>
            <a:cxnSpLocks noChangeShapeType="1"/>
          </p:cNvCxnSpPr>
          <p:nvPr/>
        </p:nvCxnSpPr>
        <p:spPr bwMode="auto">
          <a:xfrm flipV="1">
            <a:off x="5997575" y="4657725"/>
            <a:ext cx="609600" cy="142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5"/>
          <p:cNvCxnSpPr>
            <a:cxnSpLocks noChangeShapeType="1"/>
          </p:cNvCxnSpPr>
          <p:nvPr/>
        </p:nvCxnSpPr>
        <p:spPr bwMode="auto">
          <a:xfrm>
            <a:off x="6607175" y="4657725"/>
            <a:ext cx="501650" cy="142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6"/>
          <p:cNvCxnSpPr>
            <a:cxnSpLocks noChangeShapeType="1"/>
          </p:cNvCxnSpPr>
          <p:nvPr/>
        </p:nvCxnSpPr>
        <p:spPr bwMode="auto">
          <a:xfrm>
            <a:off x="5997575" y="5191125"/>
            <a:ext cx="295275" cy="319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17"/>
          <p:cNvCxnSpPr>
            <a:cxnSpLocks noChangeShapeType="1"/>
          </p:cNvCxnSpPr>
          <p:nvPr/>
        </p:nvCxnSpPr>
        <p:spPr bwMode="auto">
          <a:xfrm flipH="1">
            <a:off x="6705600" y="5191125"/>
            <a:ext cx="403225" cy="319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8"/>
          <p:cNvCxnSpPr>
            <a:cxnSpLocks noChangeShapeType="1"/>
          </p:cNvCxnSpPr>
          <p:nvPr/>
        </p:nvCxnSpPr>
        <p:spPr bwMode="auto">
          <a:xfrm>
            <a:off x="7108825" y="5191125"/>
            <a:ext cx="206375" cy="342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9"/>
          <p:cNvCxnSpPr>
            <a:cxnSpLocks noChangeShapeType="1"/>
          </p:cNvCxnSpPr>
          <p:nvPr/>
        </p:nvCxnSpPr>
        <p:spPr bwMode="auto">
          <a:xfrm flipV="1">
            <a:off x="5746750" y="4995863"/>
            <a:ext cx="1155700" cy="512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20"/>
          <p:cNvCxnSpPr>
            <a:cxnSpLocks noChangeShapeType="1"/>
          </p:cNvCxnSpPr>
          <p:nvPr/>
        </p:nvCxnSpPr>
        <p:spPr bwMode="auto">
          <a:xfrm>
            <a:off x="6203950" y="4995863"/>
            <a:ext cx="1111250" cy="538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73238" name="Text Box 22"/>
          <p:cNvSpPr txBox="1">
            <a:spLocks noChangeArrowheads="1"/>
          </p:cNvSpPr>
          <p:nvPr/>
        </p:nvSpPr>
        <p:spPr bwMode="auto">
          <a:xfrm>
            <a:off x="3048000" y="4676775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6600"/>
                </a:solidFill>
                <a:ea typeface="宋体" charset="0"/>
                <a:cs typeface="宋体" charset="0"/>
              </a:rPr>
              <a:t>probe routers and guess network view</a:t>
            </a:r>
          </a:p>
        </p:txBody>
      </p:sp>
      <p:sp>
        <p:nvSpPr>
          <p:cNvPr id="1673239" name="Line 23"/>
          <p:cNvSpPr>
            <a:spLocks noChangeShapeType="1"/>
          </p:cNvSpPr>
          <p:nvPr/>
        </p:nvSpPr>
        <p:spPr bwMode="auto">
          <a:xfrm flipH="1">
            <a:off x="3048000" y="5029200"/>
            <a:ext cx="23622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Text Box 24"/>
          <p:cNvSpPr txBox="1">
            <a:spLocks noChangeArrowheads="1"/>
          </p:cNvSpPr>
          <p:nvPr/>
        </p:nvSpPr>
        <p:spPr bwMode="auto">
          <a:xfrm>
            <a:off x="6019800" y="4205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S1</a:t>
            </a:r>
          </a:p>
        </p:txBody>
      </p:sp>
      <p:sp>
        <p:nvSpPr>
          <p:cNvPr id="5140" name="Text Box 25"/>
          <p:cNvSpPr txBox="1">
            <a:spLocks noChangeArrowheads="1"/>
          </p:cNvSpPr>
          <p:nvPr/>
        </p:nvSpPr>
        <p:spPr bwMode="auto">
          <a:xfrm>
            <a:off x="5334000" y="5653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S2</a:t>
            </a:r>
          </a:p>
        </p:txBody>
      </p:sp>
      <p:sp>
        <p:nvSpPr>
          <p:cNvPr id="5141" name="Text Box 26"/>
          <p:cNvSpPr txBox="1">
            <a:spLocks noChangeArrowheads="1"/>
          </p:cNvSpPr>
          <p:nvPr/>
        </p:nvSpPr>
        <p:spPr bwMode="auto">
          <a:xfrm>
            <a:off x="6248400" y="5653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S3</a:t>
            </a:r>
          </a:p>
        </p:txBody>
      </p:sp>
      <p:sp>
        <p:nvSpPr>
          <p:cNvPr id="5142" name="Text Box 27"/>
          <p:cNvSpPr txBox="1">
            <a:spLocks noChangeArrowheads="1"/>
          </p:cNvSpPr>
          <p:nvPr/>
        </p:nvSpPr>
        <p:spPr bwMode="auto">
          <a:xfrm>
            <a:off x="7239000" y="5653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S4</a:t>
            </a:r>
          </a:p>
        </p:txBody>
      </p:sp>
      <p:sp>
        <p:nvSpPr>
          <p:cNvPr id="5143" name="Text Box 28"/>
          <p:cNvSpPr txBox="1">
            <a:spLocks noChangeArrowheads="1"/>
          </p:cNvSpPr>
          <p:nvPr/>
        </p:nvSpPr>
        <p:spPr bwMode="auto">
          <a:xfrm>
            <a:off x="5410200" y="47386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S5</a:t>
            </a:r>
          </a:p>
        </p:txBody>
      </p:sp>
      <p:sp>
        <p:nvSpPr>
          <p:cNvPr id="5144" name="Text Box 29"/>
          <p:cNvSpPr txBox="1">
            <a:spLocks noChangeArrowheads="1"/>
          </p:cNvSpPr>
          <p:nvPr/>
        </p:nvSpPr>
        <p:spPr bwMode="auto">
          <a:xfrm>
            <a:off x="7239000" y="475615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S6</a:t>
            </a:r>
          </a:p>
        </p:txBody>
      </p:sp>
      <p:pic>
        <p:nvPicPr>
          <p:cNvPr id="5145" name="Picture 30" descr="j0292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67200"/>
            <a:ext cx="1868488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46" name="AutoShape 31"/>
          <p:cNvCxnSpPr>
            <a:cxnSpLocks noChangeShapeType="1"/>
          </p:cNvCxnSpPr>
          <p:nvPr/>
        </p:nvCxnSpPr>
        <p:spPr bwMode="auto">
          <a:xfrm flipV="1">
            <a:off x="5235575" y="5702300"/>
            <a:ext cx="250825" cy="317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47" name="AutoShape 32"/>
          <p:cNvCxnSpPr>
            <a:cxnSpLocks noChangeShapeType="1"/>
          </p:cNvCxnSpPr>
          <p:nvPr/>
        </p:nvCxnSpPr>
        <p:spPr bwMode="auto">
          <a:xfrm flipV="1">
            <a:off x="6096000" y="5702300"/>
            <a:ext cx="250825" cy="317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48" name="AutoShape 33"/>
          <p:cNvCxnSpPr>
            <a:cxnSpLocks noChangeShapeType="1"/>
          </p:cNvCxnSpPr>
          <p:nvPr/>
        </p:nvCxnSpPr>
        <p:spPr bwMode="auto">
          <a:xfrm flipV="1">
            <a:off x="7086600" y="5702300"/>
            <a:ext cx="250825" cy="317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49" name="AutoShape 34"/>
          <p:cNvCxnSpPr>
            <a:cxnSpLocks noChangeShapeType="1"/>
            <a:endCxn id="1673251" idx="3"/>
          </p:cNvCxnSpPr>
          <p:nvPr/>
        </p:nvCxnSpPr>
        <p:spPr bwMode="auto">
          <a:xfrm flipV="1">
            <a:off x="6607175" y="3492500"/>
            <a:ext cx="1165225" cy="774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73251" name="Cloud"/>
          <p:cNvSpPr>
            <a:spLocks noChangeAspect="1" noEditPoints="1" noChangeArrowheads="1"/>
          </p:cNvSpPr>
          <p:nvPr/>
        </p:nvSpPr>
        <p:spPr bwMode="auto">
          <a:xfrm>
            <a:off x="6934200" y="3429000"/>
            <a:ext cx="1676400" cy="112395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  <a:p>
            <a:pPr>
              <a:defRPr/>
            </a:pPr>
            <a:r>
              <a:rPr lang="en-US" altLang="zh-CN">
                <a:ea typeface="宋体" pitchFamily="2" charset="-122"/>
              </a:rPr>
              <a:t>Internet</a:t>
            </a:r>
          </a:p>
        </p:txBody>
      </p:sp>
      <p:sp>
        <p:nvSpPr>
          <p:cNvPr id="5151" name="Rectangle 3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  <a:cs typeface="宋体" charset="0"/>
              </a:rPr>
              <a:t>Indirect Control - Fact #1:</a:t>
            </a:r>
            <a:br>
              <a:rPr lang="en-US" altLang="zh-CN">
                <a:latin typeface="Arial" charset="0"/>
                <a:ea typeface="宋体" charset="0"/>
                <a:cs typeface="宋体" charset="0"/>
              </a:rPr>
            </a:br>
            <a:r>
              <a:rPr lang="en-US" altLang="zh-CN" sz="3200">
                <a:latin typeface="Arial" charset="0"/>
                <a:ea typeface="宋体" charset="0"/>
                <a:cs typeface="宋体" charset="0"/>
              </a:rPr>
              <a:t>Infer network view by reverse engineering</a:t>
            </a:r>
          </a:p>
        </p:txBody>
      </p:sp>
      <p:sp>
        <p:nvSpPr>
          <p:cNvPr id="5152" name="Text Box 39"/>
          <p:cNvSpPr txBox="1">
            <a:spLocks noChangeArrowheads="1"/>
          </p:cNvSpPr>
          <p:nvPr/>
        </p:nvSpPr>
        <p:spPr bwMode="auto">
          <a:xfrm>
            <a:off x="6781800" y="4648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宋体" charset="0"/>
                <a:cs typeface="宋体" charset="0"/>
              </a:rPr>
              <a:t>?</a:t>
            </a:r>
          </a:p>
        </p:txBody>
      </p:sp>
      <p:sp>
        <p:nvSpPr>
          <p:cNvPr id="5153" name="Text Box 40"/>
          <p:cNvSpPr txBox="1">
            <a:spLocks noChangeArrowheads="1"/>
          </p:cNvSpPr>
          <p:nvPr/>
        </p:nvSpPr>
        <p:spPr bwMode="auto">
          <a:xfrm>
            <a:off x="6248400" y="4343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宋体" charset="0"/>
                <a:cs typeface="宋体" charset="0"/>
              </a:rPr>
              <a:t>?</a:t>
            </a:r>
          </a:p>
        </p:txBody>
      </p:sp>
      <p:sp>
        <p:nvSpPr>
          <p:cNvPr id="5154" name="Text Box 41"/>
          <p:cNvSpPr txBox="1">
            <a:spLocks noChangeArrowheads="1"/>
          </p:cNvSpPr>
          <p:nvPr/>
        </p:nvSpPr>
        <p:spPr bwMode="auto">
          <a:xfrm>
            <a:off x="6248400" y="4953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宋体" charset="0"/>
                <a:cs typeface="宋体" charset="0"/>
              </a:rPr>
              <a:t>?</a:t>
            </a:r>
          </a:p>
        </p:txBody>
      </p:sp>
      <p:sp>
        <p:nvSpPr>
          <p:cNvPr id="5155" name="Text Box 42"/>
          <p:cNvSpPr txBox="1">
            <a:spLocks noChangeArrowheads="1"/>
          </p:cNvSpPr>
          <p:nvPr/>
        </p:nvSpPr>
        <p:spPr bwMode="auto">
          <a:xfrm>
            <a:off x="5715000" y="518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宋体" charset="0"/>
                <a:cs typeface="宋体" charset="0"/>
              </a:rPr>
              <a:t>?</a:t>
            </a:r>
          </a:p>
        </p:txBody>
      </p:sp>
      <p:sp>
        <p:nvSpPr>
          <p:cNvPr id="5156" name="Text Box 43"/>
          <p:cNvSpPr txBox="1">
            <a:spLocks noChangeArrowheads="1"/>
          </p:cNvSpPr>
          <p:nvPr/>
        </p:nvSpPr>
        <p:spPr bwMode="auto">
          <a:xfrm>
            <a:off x="7010400" y="518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宋体" charset="0"/>
                <a:cs typeface="宋体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9857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3238" grpId="0"/>
      <p:bldP spid="16732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266" name="AutoShape 2"/>
          <p:cNvSpPr>
            <a:spLocks noChangeArrowheads="1"/>
          </p:cNvSpPr>
          <p:nvPr/>
        </p:nvSpPr>
        <p:spPr bwMode="auto">
          <a:xfrm>
            <a:off x="2286000" y="3886200"/>
            <a:ext cx="3505200" cy="533400"/>
          </a:xfrm>
          <a:prstGeom prst="wedgeRectCallout">
            <a:avLst>
              <a:gd name="adj1" fmla="val -58153"/>
              <a:gd name="adj2" fmla="val 10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altLang="zh-CN" sz="1400">
              <a:ea typeface="宋体" charset="0"/>
              <a:cs typeface="宋体" charset="0"/>
            </a:endParaRPr>
          </a:p>
          <a:p>
            <a:r>
              <a:rPr lang="en-US" altLang="zh-CN" sz="1400">
                <a:ea typeface="宋体" charset="0"/>
                <a:cs typeface="宋体" charset="0"/>
              </a:rPr>
              <a:t>Change OSPF link weights on S2, S3, S4..</a:t>
            </a:r>
          </a:p>
          <a:p>
            <a:endParaRPr lang="en-US" altLang="zh-CN" sz="1400">
              <a:ea typeface="宋体" charset="0"/>
              <a:cs typeface="宋体" charset="0"/>
            </a:endParaRPr>
          </a:p>
        </p:txBody>
      </p:sp>
      <p:sp>
        <p:nvSpPr>
          <p:cNvPr id="1675267" name="AutoShape 3"/>
          <p:cNvSpPr>
            <a:spLocks noChangeArrowheads="1"/>
          </p:cNvSpPr>
          <p:nvPr/>
        </p:nvSpPr>
        <p:spPr bwMode="auto">
          <a:xfrm>
            <a:off x="2286000" y="3886200"/>
            <a:ext cx="3505200" cy="533400"/>
          </a:xfrm>
          <a:prstGeom prst="wedgeRectCallout">
            <a:avLst>
              <a:gd name="adj1" fmla="val -58153"/>
              <a:gd name="adj2" fmla="val 10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400">
                <a:ea typeface="宋体" charset="0"/>
                <a:cs typeface="宋体" charset="0"/>
              </a:rPr>
              <a:t>Modify routing policies on S2, S3, S4…</a:t>
            </a:r>
          </a:p>
          <a:p>
            <a:endParaRPr lang="en-US" altLang="zh-CN" sz="1400">
              <a:ea typeface="宋体" charset="0"/>
              <a:cs typeface="宋体" charset="0"/>
            </a:endParaRPr>
          </a:p>
        </p:txBody>
      </p:sp>
      <p:sp>
        <p:nvSpPr>
          <p:cNvPr id="1675268" name="Text Box 4"/>
          <p:cNvSpPr txBox="1">
            <a:spLocks noChangeArrowheads="1"/>
          </p:cNvSpPr>
          <p:nvPr/>
        </p:nvSpPr>
        <p:spPr bwMode="auto">
          <a:xfrm>
            <a:off x="3124200" y="5302250"/>
            <a:ext cx="1600200" cy="641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254061"/>
                </a:solidFill>
                <a:ea typeface="宋体" charset="0"/>
                <a:cs typeface="宋体" charset="0"/>
              </a:rPr>
              <a:t>configuration commands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zh-CN" sz="2600">
                <a:latin typeface="Arial" charset="0"/>
                <a:ea typeface="宋体" charset="0"/>
                <a:cs typeface="宋体" charset="0"/>
              </a:rPr>
              <a:t>Many knobs to tune</a:t>
            </a:r>
          </a:p>
          <a:p>
            <a:pPr eaLnBrk="1" hangingPunct="1"/>
            <a:r>
              <a:rPr lang="en-US" altLang="zh-CN" sz="2600">
                <a:latin typeface="Arial" charset="0"/>
                <a:ea typeface="宋体" charset="0"/>
                <a:cs typeface="宋体" charset="0"/>
              </a:rPr>
              <a:t>Trial and error</a:t>
            </a:r>
          </a:p>
          <a:p>
            <a:pPr eaLnBrk="1" hangingPunct="1"/>
            <a:endParaRPr lang="en-US" altLang="zh-CN" sz="2800"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6150" name="Rectangle 145720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00600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Rectangle 145720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50" y="4800600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Rectangle 145720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311775"/>
            <a:ext cx="4127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Rectangle 145720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314950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Rectangle 145721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338763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Rectangle 145720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67200"/>
            <a:ext cx="412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6" name="AutoShape 12"/>
          <p:cNvCxnSpPr>
            <a:cxnSpLocks noChangeShapeType="1"/>
          </p:cNvCxnSpPr>
          <p:nvPr/>
        </p:nvCxnSpPr>
        <p:spPr bwMode="auto">
          <a:xfrm flipV="1">
            <a:off x="5746750" y="5191125"/>
            <a:ext cx="250825" cy="317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57" name="AutoShape 13"/>
          <p:cNvCxnSpPr>
            <a:cxnSpLocks noChangeShapeType="1"/>
          </p:cNvCxnSpPr>
          <p:nvPr/>
        </p:nvCxnSpPr>
        <p:spPr bwMode="auto">
          <a:xfrm flipV="1">
            <a:off x="5997575" y="4657725"/>
            <a:ext cx="609600" cy="142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58" name="AutoShape 14"/>
          <p:cNvCxnSpPr>
            <a:cxnSpLocks noChangeShapeType="1"/>
          </p:cNvCxnSpPr>
          <p:nvPr/>
        </p:nvCxnSpPr>
        <p:spPr bwMode="auto">
          <a:xfrm>
            <a:off x="6607175" y="4657725"/>
            <a:ext cx="501650" cy="142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59" name="AutoShape 15"/>
          <p:cNvCxnSpPr>
            <a:cxnSpLocks noChangeShapeType="1"/>
          </p:cNvCxnSpPr>
          <p:nvPr/>
        </p:nvCxnSpPr>
        <p:spPr bwMode="auto">
          <a:xfrm>
            <a:off x="5997575" y="5191125"/>
            <a:ext cx="295275" cy="319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6"/>
          <p:cNvCxnSpPr>
            <a:cxnSpLocks noChangeShapeType="1"/>
          </p:cNvCxnSpPr>
          <p:nvPr/>
        </p:nvCxnSpPr>
        <p:spPr bwMode="auto">
          <a:xfrm flipH="1">
            <a:off x="6705600" y="5191125"/>
            <a:ext cx="403225" cy="319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17"/>
          <p:cNvCxnSpPr>
            <a:cxnSpLocks noChangeShapeType="1"/>
          </p:cNvCxnSpPr>
          <p:nvPr/>
        </p:nvCxnSpPr>
        <p:spPr bwMode="auto">
          <a:xfrm>
            <a:off x="7108825" y="5191125"/>
            <a:ext cx="206375" cy="342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18"/>
          <p:cNvCxnSpPr>
            <a:cxnSpLocks noChangeShapeType="1"/>
          </p:cNvCxnSpPr>
          <p:nvPr/>
        </p:nvCxnSpPr>
        <p:spPr bwMode="auto">
          <a:xfrm flipV="1">
            <a:off x="5746750" y="4995863"/>
            <a:ext cx="1155700" cy="512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19"/>
          <p:cNvCxnSpPr>
            <a:cxnSpLocks noChangeShapeType="1"/>
          </p:cNvCxnSpPr>
          <p:nvPr/>
        </p:nvCxnSpPr>
        <p:spPr bwMode="auto">
          <a:xfrm>
            <a:off x="6203950" y="4995863"/>
            <a:ext cx="1111250" cy="538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75284" name="Line 20"/>
          <p:cNvSpPr>
            <a:spLocks noChangeShapeType="1"/>
          </p:cNvSpPr>
          <p:nvPr/>
        </p:nvSpPr>
        <p:spPr bwMode="auto">
          <a:xfrm>
            <a:off x="3048000" y="5668963"/>
            <a:ext cx="2133600" cy="0"/>
          </a:xfrm>
          <a:prstGeom prst="line">
            <a:avLst/>
          </a:prstGeom>
          <a:noFill/>
          <a:ln w="19050">
            <a:solidFill>
              <a:srgbClr val="4F81BD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254061"/>
              </a:solidFill>
            </a:endParaRP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3048000" y="4676775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6600"/>
                </a:solidFill>
                <a:ea typeface="宋体" charset="0"/>
                <a:cs typeface="宋体" charset="0"/>
              </a:rPr>
              <a:t>probe routers and guess network view</a:t>
            </a:r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 flipH="1">
            <a:off x="3048000" y="5029200"/>
            <a:ext cx="23622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6019800" y="4205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S1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5334000" y="5653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S2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6248400" y="5653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S3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7239000" y="5653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S4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410200" y="47386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S5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7239000" y="475615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S6</a:t>
            </a:r>
          </a:p>
        </p:txBody>
      </p:sp>
      <p:pic>
        <p:nvPicPr>
          <p:cNvPr id="6173" name="Picture 29" descr="j0292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67200"/>
            <a:ext cx="1868488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74" name="AutoShape 30"/>
          <p:cNvCxnSpPr>
            <a:cxnSpLocks noChangeShapeType="1"/>
          </p:cNvCxnSpPr>
          <p:nvPr/>
        </p:nvCxnSpPr>
        <p:spPr bwMode="auto">
          <a:xfrm flipV="1">
            <a:off x="5235575" y="5702300"/>
            <a:ext cx="250825" cy="317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75" name="AutoShape 31"/>
          <p:cNvCxnSpPr>
            <a:cxnSpLocks noChangeShapeType="1"/>
          </p:cNvCxnSpPr>
          <p:nvPr/>
        </p:nvCxnSpPr>
        <p:spPr bwMode="auto">
          <a:xfrm flipV="1">
            <a:off x="6096000" y="5702300"/>
            <a:ext cx="250825" cy="317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76" name="AutoShape 32"/>
          <p:cNvCxnSpPr>
            <a:cxnSpLocks noChangeShapeType="1"/>
          </p:cNvCxnSpPr>
          <p:nvPr/>
        </p:nvCxnSpPr>
        <p:spPr bwMode="auto">
          <a:xfrm flipV="1">
            <a:off x="7086600" y="5702300"/>
            <a:ext cx="250825" cy="317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77" name="AutoShape 33"/>
          <p:cNvCxnSpPr>
            <a:cxnSpLocks noChangeShapeType="1"/>
            <a:endCxn id="1675298" idx="3"/>
          </p:cNvCxnSpPr>
          <p:nvPr/>
        </p:nvCxnSpPr>
        <p:spPr bwMode="auto">
          <a:xfrm flipV="1">
            <a:off x="6607175" y="3492500"/>
            <a:ext cx="1165225" cy="774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75298" name="Cloud"/>
          <p:cNvSpPr>
            <a:spLocks noChangeAspect="1" noEditPoints="1" noChangeArrowheads="1"/>
          </p:cNvSpPr>
          <p:nvPr/>
        </p:nvSpPr>
        <p:spPr bwMode="auto">
          <a:xfrm>
            <a:off x="6934200" y="3429000"/>
            <a:ext cx="1676400" cy="112395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  <a:p>
            <a:pPr>
              <a:defRPr/>
            </a:pPr>
            <a:r>
              <a:rPr lang="en-US" altLang="zh-CN">
                <a:ea typeface="宋体" pitchFamily="2" charset="-122"/>
              </a:rPr>
              <a:t>Internet</a:t>
            </a:r>
          </a:p>
        </p:txBody>
      </p:sp>
      <p:sp>
        <p:nvSpPr>
          <p:cNvPr id="6179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宋体" charset="0"/>
                <a:cs typeface="宋体" charset="0"/>
              </a:rPr>
              <a:t>?</a:t>
            </a:r>
          </a:p>
        </p:txBody>
      </p:sp>
      <p:sp>
        <p:nvSpPr>
          <p:cNvPr id="6180" name="Text Box 37"/>
          <p:cNvSpPr txBox="1">
            <a:spLocks noChangeArrowheads="1"/>
          </p:cNvSpPr>
          <p:nvPr/>
        </p:nvSpPr>
        <p:spPr bwMode="auto">
          <a:xfrm>
            <a:off x="6248400" y="4343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宋体" charset="0"/>
                <a:cs typeface="宋体" charset="0"/>
              </a:rPr>
              <a:t>?</a:t>
            </a:r>
          </a:p>
        </p:txBody>
      </p:sp>
      <p:sp>
        <p:nvSpPr>
          <p:cNvPr id="6181" name="Text Box 38"/>
          <p:cNvSpPr txBox="1">
            <a:spLocks noChangeArrowheads="1"/>
          </p:cNvSpPr>
          <p:nvPr/>
        </p:nvSpPr>
        <p:spPr bwMode="auto">
          <a:xfrm>
            <a:off x="6248400" y="4953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宋体" charset="0"/>
                <a:cs typeface="宋体" charset="0"/>
              </a:rPr>
              <a:t>?</a:t>
            </a:r>
          </a:p>
        </p:txBody>
      </p:sp>
      <p:sp>
        <p:nvSpPr>
          <p:cNvPr id="6182" name="Text Box 39"/>
          <p:cNvSpPr txBox="1">
            <a:spLocks noChangeArrowheads="1"/>
          </p:cNvSpPr>
          <p:nvPr/>
        </p:nvSpPr>
        <p:spPr bwMode="auto">
          <a:xfrm>
            <a:off x="5715000" y="518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宋体" charset="0"/>
                <a:cs typeface="宋体" charset="0"/>
              </a:rPr>
              <a:t>?</a:t>
            </a:r>
          </a:p>
        </p:txBody>
      </p:sp>
      <p:sp>
        <p:nvSpPr>
          <p:cNvPr id="6183" name="Text Box 40"/>
          <p:cNvSpPr txBox="1">
            <a:spLocks noChangeArrowheads="1"/>
          </p:cNvSpPr>
          <p:nvPr/>
        </p:nvSpPr>
        <p:spPr bwMode="auto">
          <a:xfrm>
            <a:off x="7010400" y="518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宋体" charset="0"/>
                <a:cs typeface="宋体" charset="0"/>
              </a:rPr>
              <a:t>?</a:t>
            </a:r>
          </a:p>
        </p:txBody>
      </p:sp>
      <p:sp>
        <p:nvSpPr>
          <p:cNvPr id="6184" name="Rectangle 4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  <a:cs typeface="宋体" charset="0"/>
              </a:rPr>
              <a:t>Indirect Control - Fact #2:</a:t>
            </a:r>
            <a:br>
              <a:rPr lang="en-US" altLang="zh-CN">
                <a:latin typeface="Arial" charset="0"/>
                <a:ea typeface="宋体" charset="0"/>
                <a:cs typeface="宋体" charset="0"/>
              </a:rPr>
            </a:br>
            <a:r>
              <a:rPr lang="en-US" altLang="zh-CN" sz="3200">
                <a:latin typeface="Arial" charset="0"/>
                <a:ea typeface="宋体" charset="0"/>
                <a:cs typeface="宋体" charset="0"/>
              </a:rPr>
              <a:t>Policies buried in box-centric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07194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6752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6752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6752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6752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5266" grpId="0" animBg="1"/>
      <p:bldP spid="1675267" grpId="0" animBg="1"/>
      <p:bldP spid="1675268" grpId="0" animBg="1"/>
      <p:bldP spid="1675268" grpId="1" animBg="1"/>
      <p:bldP spid="1675284" grpId="0" animBg="1"/>
      <p:bldP spid="167528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>
                <a:latin typeface="Arial" charset="0"/>
                <a:ea typeface="宋体" charset="0"/>
                <a:cs typeface="宋体" charset="0"/>
              </a:rPr>
              <a:t>Complex configuration is error-prone and is causing network outages</a:t>
            </a:r>
          </a:p>
        </p:txBody>
      </p:sp>
      <p:sp>
        <p:nvSpPr>
          <p:cNvPr id="7171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6705600" cy="4572000"/>
          </a:xfr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interface Ethernet0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 ip address 6.2.5.14 255.255.255.128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interface Serial1/0.5 point-to-point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 ip address 6.2.2.85 255.255.255.252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 ip access-group 143 in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 frame-relay interface-dlci 28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altLang="zh-CN" sz="180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router ospf 64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 redistribute connected subnets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 redistribute bgp 64780 metric 1 subnets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 network 66.251.75.128 0.0.0.127 area 0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router bgp  64780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 redistribute ospf 64 match route-map 8aTzlvBrbaW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 neighbor 66.253.160.68 remote-as  12762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 neighbor 66.253.160.68 distribute-list 4 in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altLang="zh-CN" sz="180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172" name="Text Box 43"/>
          <p:cNvSpPr txBox="1">
            <a:spLocks noChangeArrowheads="1"/>
          </p:cNvSpPr>
          <p:nvPr/>
        </p:nvSpPr>
        <p:spPr bwMode="auto">
          <a:xfrm>
            <a:off x="4724400" y="2057400"/>
            <a:ext cx="4114800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2000">
                <a:ea typeface="宋体" charset="0"/>
                <a:cs typeface="Arial" charset="0"/>
              </a:rPr>
              <a:t>access-list 143 deny 1.1.0.0/16</a:t>
            </a:r>
          </a:p>
          <a:p>
            <a:pPr eaLnBrk="1" hangingPunct="1"/>
            <a:r>
              <a:rPr lang="en-US" altLang="zh-CN" sz="2000">
                <a:ea typeface="宋体" charset="0"/>
                <a:cs typeface="Arial" charset="0"/>
              </a:rPr>
              <a:t>access-list 143 permit any</a:t>
            </a:r>
          </a:p>
          <a:p>
            <a:pPr eaLnBrk="1" hangingPunct="1"/>
            <a:r>
              <a:rPr lang="en-US" altLang="zh-CN" sz="2000">
                <a:ea typeface="宋体" charset="0"/>
                <a:cs typeface="Arial" charset="0"/>
              </a:rPr>
              <a:t>route-map 8aTzlvBrbaW deny 10</a:t>
            </a:r>
          </a:p>
          <a:p>
            <a:pPr eaLnBrk="1" hangingPunct="1"/>
            <a:r>
              <a:rPr lang="en-US" altLang="zh-CN" sz="2000">
                <a:ea typeface="宋体" charset="0"/>
                <a:cs typeface="Arial" charset="0"/>
              </a:rPr>
              <a:t> match ip address 4</a:t>
            </a:r>
          </a:p>
          <a:p>
            <a:pPr eaLnBrk="1" hangingPunct="1"/>
            <a:r>
              <a:rPr lang="en-US" altLang="zh-CN" sz="2000">
                <a:ea typeface="宋体" charset="0"/>
                <a:cs typeface="Arial" charset="0"/>
              </a:rPr>
              <a:t>route-map 8aTzlvBrbaW permit 20</a:t>
            </a:r>
          </a:p>
          <a:p>
            <a:pPr eaLnBrk="1" hangingPunct="1"/>
            <a:r>
              <a:rPr lang="en-US" altLang="zh-CN" sz="2000">
                <a:ea typeface="宋体" charset="0"/>
                <a:cs typeface="Arial" charset="0"/>
              </a:rPr>
              <a:t> match ip address 7</a:t>
            </a:r>
          </a:p>
          <a:p>
            <a:pPr eaLnBrk="1" hangingPunct="1"/>
            <a:r>
              <a:rPr lang="en-US" altLang="zh-CN" sz="2000">
                <a:ea typeface="宋体" charset="0"/>
                <a:cs typeface="Arial" charset="0"/>
              </a:rPr>
              <a:t>ip route 10.2.2.1/16 10.2.1.7</a:t>
            </a:r>
          </a:p>
        </p:txBody>
      </p:sp>
      <p:sp>
        <p:nvSpPr>
          <p:cNvPr id="1626157" name="Freeform 45"/>
          <p:cNvSpPr>
            <a:spLocks/>
          </p:cNvSpPr>
          <p:nvPr/>
        </p:nvSpPr>
        <p:spPr bwMode="auto">
          <a:xfrm>
            <a:off x="114300" y="4114800"/>
            <a:ext cx="723900" cy="1447800"/>
          </a:xfrm>
          <a:custGeom>
            <a:avLst/>
            <a:gdLst>
              <a:gd name="T0" fmla="*/ 456 w 456"/>
              <a:gd name="T1" fmla="*/ 912 h 912"/>
              <a:gd name="T2" fmla="*/ 24 w 456"/>
              <a:gd name="T3" fmla="*/ 480 h 912"/>
              <a:gd name="T4" fmla="*/ 312 w 456"/>
              <a:gd name="T5" fmla="*/ 0 h 912"/>
              <a:gd name="T6" fmla="*/ 0 60000 65536"/>
              <a:gd name="T7" fmla="*/ 0 60000 65536"/>
              <a:gd name="T8" fmla="*/ 0 60000 65536"/>
              <a:gd name="T9" fmla="*/ 0 w 456"/>
              <a:gd name="T10" fmla="*/ 0 h 912"/>
              <a:gd name="T11" fmla="*/ 456 w 456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912">
                <a:moveTo>
                  <a:pt x="456" y="912"/>
                </a:moveTo>
                <a:cubicBezTo>
                  <a:pt x="252" y="772"/>
                  <a:pt x="48" y="632"/>
                  <a:pt x="24" y="480"/>
                </a:cubicBezTo>
                <a:cubicBezTo>
                  <a:pt x="0" y="328"/>
                  <a:pt x="156" y="164"/>
                  <a:pt x="312" y="0"/>
                </a:cubicBezTo>
              </a:path>
            </a:pathLst>
          </a:custGeom>
          <a:noFill/>
          <a:ln w="38100">
            <a:solidFill>
              <a:srgbClr val="4F81BD"/>
            </a:solidFill>
            <a:round/>
            <a:headEnd/>
            <a:tailEnd type="arrow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6158" name="Freeform 46"/>
          <p:cNvSpPr>
            <a:spLocks/>
          </p:cNvSpPr>
          <p:nvPr/>
        </p:nvSpPr>
        <p:spPr bwMode="auto">
          <a:xfrm>
            <a:off x="3124200" y="2286000"/>
            <a:ext cx="1676400" cy="990600"/>
          </a:xfrm>
          <a:custGeom>
            <a:avLst/>
            <a:gdLst>
              <a:gd name="T0" fmla="*/ 0 w 1056"/>
              <a:gd name="T1" fmla="*/ 624 h 624"/>
              <a:gd name="T2" fmla="*/ 1056 w 1056"/>
              <a:gd name="T3" fmla="*/ 0 h 624"/>
              <a:gd name="T4" fmla="*/ 0 60000 65536"/>
              <a:gd name="T5" fmla="*/ 0 60000 65536"/>
              <a:gd name="T6" fmla="*/ 0 w 1056"/>
              <a:gd name="T7" fmla="*/ 0 h 624"/>
              <a:gd name="T8" fmla="*/ 1056 w 1056"/>
              <a:gd name="T9" fmla="*/ 624 h 62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56" h="624">
                <a:moveTo>
                  <a:pt x="0" y="624"/>
                </a:moveTo>
                <a:cubicBezTo>
                  <a:pt x="0" y="624"/>
                  <a:pt x="528" y="312"/>
                  <a:pt x="1056" y="0"/>
                </a:cubicBezTo>
              </a:path>
            </a:pathLst>
          </a:custGeom>
          <a:noFill/>
          <a:ln w="38100">
            <a:solidFill>
              <a:srgbClr val="4F81BD"/>
            </a:solidFill>
            <a:round/>
            <a:headEnd/>
            <a:tailEnd type="arrow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6159" name="Freeform 47"/>
          <p:cNvSpPr>
            <a:spLocks/>
          </p:cNvSpPr>
          <p:nvPr/>
        </p:nvSpPr>
        <p:spPr bwMode="auto">
          <a:xfrm>
            <a:off x="3124200" y="2590800"/>
            <a:ext cx="1676400" cy="685800"/>
          </a:xfrm>
          <a:custGeom>
            <a:avLst/>
            <a:gdLst>
              <a:gd name="T0" fmla="*/ 0 w 1056"/>
              <a:gd name="T1" fmla="*/ 432 h 432"/>
              <a:gd name="T2" fmla="*/ 1056 w 1056"/>
              <a:gd name="T3" fmla="*/ 0 h 432"/>
              <a:gd name="T4" fmla="*/ 0 60000 65536"/>
              <a:gd name="T5" fmla="*/ 0 60000 65536"/>
              <a:gd name="T6" fmla="*/ 0 w 1056"/>
              <a:gd name="T7" fmla="*/ 0 h 432"/>
              <a:gd name="T8" fmla="*/ 1056 w 1056"/>
              <a:gd name="T9" fmla="*/ 432 h 4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56" h="432">
                <a:moveTo>
                  <a:pt x="0" y="432"/>
                </a:moveTo>
                <a:cubicBezTo>
                  <a:pt x="0" y="432"/>
                  <a:pt x="528" y="216"/>
                  <a:pt x="1056" y="0"/>
                </a:cubicBezTo>
              </a:path>
            </a:pathLst>
          </a:custGeom>
          <a:noFill/>
          <a:ln w="38100">
            <a:solidFill>
              <a:srgbClr val="4F81BD"/>
            </a:solidFill>
            <a:round/>
            <a:headEnd/>
            <a:tailEnd type="arrow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6160" name="Freeform 48"/>
          <p:cNvSpPr>
            <a:spLocks/>
          </p:cNvSpPr>
          <p:nvPr/>
        </p:nvSpPr>
        <p:spPr bwMode="auto">
          <a:xfrm>
            <a:off x="5334000" y="2971800"/>
            <a:ext cx="990600" cy="2514600"/>
          </a:xfrm>
          <a:custGeom>
            <a:avLst/>
            <a:gdLst>
              <a:gd name="T0" fmla="*/ 0 w 624"/>
              <a:gd name="T1" fmla="*/ 1584 h 1584"/>
              <a:gd name="T2" fmla="*/ 624 w 624"/>
              <a:gd name="T3" fmla="*/ 0 h 1584"/>
              <a:gd name="T4" fmla="*/ 0 60000 65536"/>
              <a:gd name="T5" fmla="*/ 0 60000 65536"/>
              <a:gd name="T6" fmla="*/ 0 w 624"/>
              <a:gd name="T7" fmla="*/ 0 h 1584"/>
              <a:gd name="T8" fmla="*/ 624 w 624"/>
              <a:gd name="T9" fmla="*/ 1584 h 15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24" h="1584">
                <a:moveTo>
                  <a:pt x="0" y="1584"/>
                </a:moveTo>
                <a:cubicBezTo>
                  <a:pt x="256" y="924"/>
                  <a:pt x="512" y="264"/>
                  <a:pt x="624" y="0"/>
                </a:cubicBezTo>
              </a:path>
            </a:pathLst>
          </a:custGeom>
          <a:noFill/>
          <a:ln w="38100">
            <a:solidFill>
              <a:srgbClr val="4F81BD"/>
            </a:solidFill>
            <a:round/>
            <a:headEnd/>
            <a:tailEnd type="arrow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6161" name="Freeform 49"/>
          <p:cNvSpPr>
            <a:spLocks/>
          </p:cNvSpPr>
          <p:nvPr/>
        </p:nvSpPr>
        <p:spPr bwMode="auto">
          <a:xfrm>
            <a:off x="5486400" y="3581400"/>
            <a:ext cx="1371600" cy="1905000"/>
          </a:xfrm>
          <a:custGeom>
            <a:avLst/>
            <a:gdLst>
              <a:gd name="T0" fmla="*/ 0 w 864"/>
              <a:gd name="T1" fmla="*/ 1200 h 1200"/>
              <a:gd name="T2" fmla="*/ 864 w 864"/>
              <a:gd name="T3" fmla="*/ 0 h 1200"/>
              <a:gd name="T4" fmla="*/ 0 60000 65536"/>
              <a:gd name="T5" fmla="*/ 0 60000 65536"/>
              <a:gd name="T6" fmla="*/ 0 w 864"/>
              <a:gd name="T7" fmla="*/ 0 h 1200"/>
              <a:gd name="T8" fmla="*/ 864 w 864"/>
              <a:gd name="T9" fmla="*/ 1200 h 1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4" h="1200">
                <a:moveTo>
                  <a:pt x="0" y="1200"/>
                </a:moveTo>
                <a:cubicBezTo>
                  <a:pt x="0" y="1200"/>
                  <a:pt x="432" y="600"/>
                  <a:pt x="864" y="0"/>
                </a:cubicBezTo>
              </a:path>
            </a:pathLst>
          </a:custGeom>
          <a:noFill/>
          <a:ln w="38100">
            <a:solidFill>
              <a:srgbClr val="4F81BD"/>
            </a:solidFill>
            <a:round/>
            <a:headEnd/>
            <a:tailEnd type="arrow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6163" name="Freeform 51"/>
          <p:cNvSpPr>
            <a:spLocks/>
          </p:cNvSpPr>
          <p:nvPr/>
        </p:nvSpPr>
        <p:spPr bwMode="auto">
          <a:xfrm>
            <a:off x="431800" y="4648200"/>
            <a:ext cx="330200" cy="609600"/>
          </a:xfrm>
          <a:custGeom>
            <a:avLst/>
            <a:gdLst>
              <a:gd name="T0" fmla="*/ 208 w 208"/>
              <a:gd name="T1" fmla="*/ 0 h 384"/>
              <a:gd name="T2" fmla="*/ 16 w 208"/>
              <a:gd name="T3" fmla="*/ 144 h 384"/>
              <a:gd name="T4" fmla="*/ 112 w 208"/>
              <a:gd name="T5" fmla="*/ 384 h 384"/>
              <a:gd name="T6" fmla="*/ 0 60000 65536"/>
              <a:gd name="T7" fmla="*/ 0 60000 65536"/>
              <a:gd name="T8" fmla="*/ 0 60000 65536"/>
              <a:gd name="T9" fmla="*/ 0 w 208"/>
              <a:gd name="T10" fmla="*/ 0 h 384"/>
              <a:gd name="T11" fmla="*/ 208 w 20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" h="384">
                <a:moveTo>
                  <a:pt x="208" y="0"/>
                </a:moveTo>
                <a:cubicBezTo>
                  <a:pt x="120" y="40"/>
                  <a:pt x="32" y="80"/>
                  <a:pt x="16" y="144"/>
                </a:cubicBezTo>
                <a:cubicBezTo>
                  <a:pt x="0" y="208"/>
                  <a:pt x="56" y="296"/>
                  <a:pt x="112" y="384"/>
                </a:cubicBezTo>
              </a:path>
            </a:pathLst>
          </a:custGeom>
          <a:noFill/>
          <a:ln w="38100">
            <a:solidFill>
              <a:srgbClr val="4F81BD"/>
            </a:solidFill>
            <a:round/>
            <a:headEnd/>
            <a:tailEnd type="arrow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1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2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62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62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62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62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62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6157" grpId="0" animBg="1"/>
      <p:bldP spid="1626158" grpId="0" animBg="1"/>
      <p:bldP spid="1626159" grpId="0" animBg="1"/>
      <p:bldP spid="1626160" grpId="0" animBg="1"/>
      <p:bldP spid="1626161" grpId="0" animBg="1"/>
      <p:bldP spid="16261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819150"/>
            <a:ext cx="47275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Freeform 2"/>
          <p:cNvSpPr>
            <a:spLocks/>
          </p:cNvSpPr>
          <p:nvPr/>
        </p:nvSpPr>
        <p:spPr bwMode="auto">
          <a:xfrm>
            <a:off x="2592388" y="5437188"/>
            <a:ext cx="4027487" cy="939800"/>
          </a:xfrm>
          <a:custGeom>
            <a:avLst/>
            <a:gdLst>
              <a:gd name="T0" fmla="*/ 2147483646 w 10001"/>
              <a:gd name="T1" fmla="*/ 2147483646 h 10125"/>
              <a:gd name="T2" fmla="*/ 2147483646 w 10001"/>
              <a:gd name="T3" fmla="*/ 2147483646 h 10125"/>
              <a:gd name="T4" fmla="*/ 2147483646 w 10001"/>
              <a:gd name="T5" fmla="*/ 2147483646 h 10125"/>
              <a:gd name="T6" fmla="*/ 2147483646 w 10001"/>
              <a:gd name="T7" fmla="*/ 0 h 10125"/>
              <a:gd name="T8" fmla="*/ 2147483646 w 10001"/>
              <a:gd name="T9" fmla="*/ 2147483646 h 10125"/>
              <a:gd name="T10" fmla="*/ 2147483646 w 10001"/>
              <a:gd name="T11" fmla="*/ 2147483646 h 10125"/>
              <a:gd name="T12" fmla="*/ 2147483646 w 10001"/>
              <a:gd name="T13" fmla="*/ 2147483646 h 10125"/>
              <a:gd name="T14" fmla="*/ 2147483646 w 10001"/>
              <a:gd name="T15" fmla="*/ 2147483646 h 10125"/>
              <a:gd name="T16" fmla="*/ 2147483646 w 10001"/>
              <a:gd name="T17" fmla="*/ 2147483646 h 10125"/>
              <a:gd name="T18" fmla="*/ 2147483646 w 10001"/>
              <a:gd name="T19" fmla="*/ 2147483646 h 10125"/>
              <a:gd name="T20" fmla="*/ 2147483646 w 10001"/>
              <a:gd name="T21" fmla="*/ 2147483646 h 10125"/>
              <a:gd name="T22" fmla="*/ 2147483646 w 10001"/>
              <a:gd name="T23" fmla="*/ 2147483646 h 10125"/>
              <a:gd name="T24" fmla="*/ 2147483646 w 10001"/>
              <a:gd name="T25" fmla="*/ 2147483646 h 10125"/>
              <a:gd name="T26" fmla="*/ 2147483646 w 10001"/>
              <a:gd name="T27" fmla="*/ 2147483646 h 10125"/>
              <a:gd name="T28" fmla="*/ 2147483646 w 10001"/>
              <a:gd name="T29" fmla="*/ 2147483646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001"/>
              <a:gd name="T46" fmla="*/ 0 h 10125"/>
              <a:gd name="T47" fmla="*/ 10001 w 10001"/>
              <a:gd name="T48" fmla="*/ 10125 h 1012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22625" y="558958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11500" y="5775325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24200" y="5881688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41788" y="6075363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02188" y="5621338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086225" y="5775325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13375" y="5803900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56125" y="5589588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6" name="Group 7"/>
          <p:cNvGrpSpPr>
            <a:grpSpLocks/>
          </p:cNvGrpSpPr>
          <p:nvPr/>
        </p:nvGrpSpPr>
        <p:grpSpPr bwMode="auto">
          <a:xfrm>
            <a:off x="3681413" y="6015038"/>
            <a:ext cx="563562" cy="293687"/>
            <a:chOff x="1871277" y="1576300"/>
            <a:chExt cx="1128371" cy="437861"/>
          </a:xfrm>
        </p:grpSpPr>
        <p:sp>
          <p:nvSpPr>
            <p:cNvPr id="318" name="Oval 317"/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24" name="Freeform 323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347" name="Freeform 324"/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1 h 932950"/>
                <a:gd name="T2" fmla="*/ 21 w 3723451"/>
                <a:gd name="T3" fmla="*/ 0 h 932950"/>
                <a:gd name="T4" fmla="*/ 58 w 3723451"/>
                <a:gd name="T5" fmla="*/ 2 h 932950"/>
                <a:gd name="T6" fmla="*/ 94 w 3723451"/>
                <a:gd name="T7" fmla="*/ 0 h 932950"/>
                <a:gd name="T8" fmla="*/ 117 w 3723451"/>
                <a:gd name="T9" fmla="*/ 1 h 932950"/>
                <a:gd name="T10" fmla="*/ 100 w 3723451"/>
                <a:gd name="T11" fmla="*/ 1 h 932950"/>
                <a:gd name="T12" fmla="*/ 94 w 3723451"/>
                <a:gd name="T13" fmla="*/ 1 h 932950"/>
                <a:gd name="T14" fmla="*/ 59 w 3723451"/>
                <a:gd name="T15" fmla="*/ 3 h 932950"/>
                <a:gd name="T16" fmla="*/ 22 w 3723451"/>
                <a:gd name="T17" fmla="*/ 1 h 932950"/>
                <a:gd name="T18" fmla="*/ 16 w 3723451"/>
                <a:gd name="T19" fmla="*/ 1 h 932950"/>
                <a:gd name="T20" fmla="*/ 0 w 3723451"/>
                <a:gd name="T21" fmla="*/ 1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47348" name="Freeform 325"/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42 w 1366596"/>
                <a:gd name="T3" fmla="*/ 2 h 809868"/>
                <a:gd name="T4" fmla="*/ 26 w 1366596"/>
                <a:gd name="T5" fmla="*/ 2 h 809868"/>
                <a:gd name="T6" fmla="*/ 0 w 1366596"/>
                <a:gd name="T7" fmla="*/ 1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47349" name="Freeform 326"/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41 w 1348191"/>
                <a:gd name="T1" fmla="*/ 0 h 791462"/>
                <a:gd name="T2" fmla="*/ 41 w 1348191"/>
                <a:gd name="T3" fmla="*/ 1 h 791462"/>
                <a:gd name="T4" fmla="*/ 15 w 1348191"/>
                <a:gd name="T5" fmla="*/ 3 h 791462"/>
                <a:gd name="T6" fmla="*/ 0 w 1348191"/>
                <a:gd name="T7" fmla="*/ 2 h 791462"/>
                <a:gd name="T8" fmla="*/ 41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cxnSp>
          <p:nvCxnSpPr>
            <p:cNvPr id="47350" name="Straight Connector 321"/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351" name="Straight Connector 322"/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27"/>
          <p:cNvGrpSpPr>
            <a:grpSpLocks/>
          </p:cNvGrpSpPr>
          <p:nvPr/>
        </p:nvGrpSpPr>
        <p:grpSpPr bwMode="auto">
          <a:xfrm>
            <a:off x="4376738" y="5473700"/>
            <a:ext cx="565150" cy="292100"/>
            <a:chOff x="1871277" y="1576300"/>
            <a:chExt cx="1128371" cy="437861"/>
          </a:xfrm>
        </p:grpSpPr>
        <p:sp>
          <p:nvSpPr>
            <p:cNvPr id="329" name="Oval 328"/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32" name="Freeform 331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338" name="Freeform 332"/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1 h 932950"/>
                <a:gd name="T2" fmla="*/ 21 w 3723451"/>
                <a:gd name="T3" fmla="*/ 0 h 932950"/>
                <a:gd name="T4" fmla="*/ 59 w 3723451"/>
                <a:gd name="T5" fmla="*/ 2 h 932950"/>
                <a:gd name="T6" fmla="*/ 95 w 3723451"/>
                <a:gd name="T7" fmla="*/ 0 h 932950"/>
                <a:gd name="T8" fmla="*/ 118 w 3723451"/>
                <a:gd name="T9" fmla="*/ 1 h 932950"/>
                <a:gd name="T10" fmla="*/ 101 w 3723451"/>
                <a:gd name="T11" fmla="*/ 1 h 932950"/>
                <a:gd name="T12" fmla="*/ 96 w 3723451"/>
                <a:gd name="T13" fmla="*/ 1 h 932950"/>
                <a:gd name="T14" fmla="*/ 59 w 3723451"/>
                <a:gd name="T15" fmla="*/ 3 h 932950"/>
                <a:gd name="T16" fmla="*/ 23 w 3723451"/>
                <a:gd name="T17" fmla="*/ 1 h 932950"/>
                <a:gd name="T18" fmla="*/ 17 w 3723451"/>
                <a:gd name="T19" fmla="*/ 1 h 932950"/>
                <a:gd name="T20" fmla="*/ 0 w 3723451"/>
                <a:gd name="T21" fmla="*/ 1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47339" name="Freeform 333"/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44 w 1366596"/>
                <a:gd name="T3" fmla="*/ 2 h 809868"/>
                <a:gd name="T4" fmla="*/ 28 w 1366596"/>
                <a:gd name="T5" fmla="*/ 3 h 809868"/>
                <a:gd name="T6" fmla="*/ 0 w 1366596"/>
                <a:gd name="T7" fmla="*/ 1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47340" name="Freeform 334"/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43 w 1348191"/>
                <a:gd name="T1" fmla="*/ 0 h 791462"/>
                <a:gd name="T2" fmla="*/ 44 w 1348191"/>
                <a:gd name="T3" fmla="*/ 1 h 791462"/>
                <a:gd name="T4" fmla="*/ 16 w 1348191"/>
                <a:gd name="T5" fmla="*/ 2 h 791462"/>
                <a:gd name="T6" fmla="*/ 0 w 1348191"/>
                <a:gd name="T7" fmla="*/ 2 h 791462"/>
                <a:gd name="T8" fmla="*/ 4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cxnSp>
          <p:nvCxnSpPr>
            <p:cNvPr id="47341" name="Straight Connector 335"/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342" name="Straight Connector 336"/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37"/>
          <p:cNvGrpSpPr>
            <a:grpSpLocks/>
          </p:cNvGrpSpPr>
          <p:nvPr/>
        </p:nvGrpSpPr>
        <p:grpSpPr bwMode="auto">
          <a:xfrm>
            <a:off x="5019675" y="5927725"/>
            <a:ext cx="563563" cy="293688"/>
            <a:chOff x="1871277" y="1576300"/>
            <a:chExt cx="1128371" cy="437861"/>
          </a:xfrm>
        </p:grpSpPr>
        <p:sp>
          <p:nvSpPr>
            <p:cNvPr id="339" name="Oval 338"/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329" name="Freeform 342"/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1 h 932950"/>
                <a:gd name="T2" fmla="*/ 21 w 3723451"/>
                <a:gd name="T3" fmla="*/ 0 h 932950"/>
                <a:gd name="T4" fmla="*/ 58 w 3723451"/>
                <a:gd name="T5" fmla="*/ 2 h 932950"/>
                <a:gd name="T6" fmla="*/ 94 w 3723451"/>
                <a:gd name="T7" fmla="*/ 0 h 932950"/>
                <a:gd name="T8" fmla="*/ 117 w 3723451"/>
                <a:gd name="T9" fmla="*/ 1 h 932950"/>
                <a:gd name="T10" fmla="*/ 100 w 3723451"/>
                <a:gd name="T11" fmla="*/ 1 h 932950"/>
                <a:gd name="T12" fmla="*/ 94 w 3723451"/>
                <a:gd name="T13" fmla="*/ 1 h 932950"/>
                <a:gd name="T14" fmla="*/ 59 w 3723451"/>
                <a:gd name="T15" fmla="*/ 3 h 932950"/>
                <a:gd name="T16" fmla="*/ 22 w 3723451"/>
                <a:gd name="T17" fmla="*/ 1 h 932950"/>
                <a:gd name="T18" fmla="*/ 16 w 3723451"/>
                <a:gd name="T19" fmla="*/ 1 h 932950"/>
                <a:gd name="T20" fmla="*/ 0 w 3723451"/>
                <a:gd name="T21" fmla="*/ 1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47330" name="Freeform 343"/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42 w 1366596"/>
                <a:gd name="T3" fmla="*/ 2 h 809868"/>
                <a:gd name="T4" fmla="*/ 26 w 1366596"/>
                <a:gd name="T5" fmla="*/ 2 h 809868"/>
                <a:gd name="T6" fmla="*/ 0 w 1366596"/>
                <a:gd name="T7" fmla="*/ 1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47331" name="Freeform 344"/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41 w 1348191"/>
                <a:gd name="T1" fmla="*/ 0 h 791462"/>
                <a:gd name="T2" fmla="*/ 41 w 1348191"/>
                <a:gd name="T3" fmla="*/ 1 h 791462"/>
                <a:gd name="T4" fmla="*/ 15 w 1348191"/>
                <a:gd name="T5" fmla="*/ 3 h 791462"/>
                <a:gd name="T6" fmla="*/ 0 w 1348191"/>
                <a:gd name="T7" fmla="*/ 2 h 791462"/>
                <a:gd name="T8" fmla="*/ 41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cxnSp>
          <p:nvCxnSpPr>
            <p:cNvPr id="47332" name="Straight Connector 345"/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333" name="Straight Connector 346"/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9" name="Group 347"/>
          <p:cNvGrpSpPr>
            <a:grpSpLocks/>
          </p:cNvGrpSpPr>
          <p:nvPr/>
        </p:nvGrpSpPr>
        <p:grpSpPr bwMode="auto">
          <a:xfrm>
            <a:off x="5741988" y="5613400"/>
            <a:ext cx="565150" cy="293688"/>
            <a:chOff x="1871277" y="1576300"/>
            <a:chExt cx="1128371" cy="437861"/>
          </a:xfrm>
        </p:grpSpPr>
        <p:sp>
          <p:nvSpPr>
            <p:cNvPr id="349" name="Oval 348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320" name="Freeform 352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1 h 932950"/>
                <a:gd name="T2" fmla="*/ 21 w 3723451"/>
                <a:gd name="T3" fmla="*/ 0 h 932950"/>
                <a:gd name="T4" fmla="*/ 59 w 3723451"/>
                <a:gd name="T5" fmla="*/ 2 h 932950"/>
                <a:gd name="T6" fmla="*/ 95 w 3723451"/>
                <a:gd name="T7" fmla="*/ 0 h 932950"/>
                <a:gd name="T8" fmla="*/ 118 w 3723451"/>
                <a:gd name="T9" fmla="*/ 1 h 932950"/>
                <a:gd name="T10" fmla="*/ 101 w 3723451"/>
                <a:gd name="T11" fmla="*/ 1 h 932950"/>
                <a:gd name="T12" fmla="*/ 96 w 3723451"/>
                <a:gd name="T13" fmla="*/ 1 h 932950"/>
                <a:gd name="T14" fmla="*/ 59 w 3723451"/>
                <a:gd name="T15" fmla="*/ 3 h 932950"/>
                <a:gd name="T16" fmla="*/ 23 w 3723451"/>
                <a:gd name="T17" fmla="*/ 1 h 932950"/>
                <a:gd name="T18" fmla="*/ 17 w 3723451"/>
                <a:gd name="T19" fmla="*/ 1 h 932950"/>
                <a:gd name="T20" fmla="*/ 0 w 3723451"/>
                <a:gd name="T21" fmla="*/ 1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47321" name="Freeform 353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44 w 1366596"/>
                <a:gd name="T3" fmla="*/ 2 h 809868"/>
                <a:gd name="T4" fmla="*/ 28 w 1366596"/>
                <a:gd name="T5" fmla="*/ 2 h 809868"/>
                <a:gd name="T6" fmla="*/ 0 w 1366596"/>
                <a:gd name="T7" fmla="*/ 1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47322" name="Freeform 354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43 w 1348191"/>
                <a:gd name="T1" fmla="*/ 0 h 791462"/>
                <a:gd name="T2" fmla="*/ 44 w 1348191"/>
                <a:gd name="T3" fmla="*/ 1 h 791462"/>
                <a:gd name="T4" fmla="*/ 16 w 1348191"/>
                <a:gd name="T5" fmla="*/ 3 h 791462"/>
                <a:gd name="T6" fmla="*/ 0 w 1348191"/>
                <a:gd name="T7" fmla="*/ 2 h 791462"/>
                <a:gd name="T8" fmla="*/ 4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cxnSp>
          <p:nvCxnSpPr>
            <p:cNvPr id="47323" name="Straight Connector 355"/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324" name="Straight Connector 356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757363" y="2330450"/>
            <a:ext cx="5270500" cy="3805238"/>
            <a:chOff x="1757805" y="2331054"/>
            <a:chExt cx="5270058" cy="3804634"/>
          </a:xfrm>
        </p:grpSpPr>
        <p:sp>
          <p:nvSpPr>
            <p:cNvPr id="268" name="Freeform 267"/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1" name="Group 17"/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/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7" name="Group 104"/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4128891" y="3720271"/>
                  <a:ext cx="558696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128891" y="3720271"/>
                  <a:ext cx="558696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128891" y="3607011"/>
                  <a:ext cx="558696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687587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/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1" name="Group 9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/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/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7306" name="Freeform 372"/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1 h 932950"/>
                    <a:gd name="T2" fmla="*/ 30 w 3723451"/>
                    <a:gd name="T3" fmla="*/ 0 h 932950"/>
                    <a:gd name="T4" fmla="*/ 84 w 3723451"/>
                    <a:gd name="T5" fmla="*/ 1 h 932950"/>
                    <a:gd name="T6" fmla="*/ 135 w 3723451"/>
                    <a:gd name="T7" fmla="*/ 0 h 932950"/>
                    <a:gd name="T8" fmla="*/ 168 w 3723451"/>
                    <a:gd name="T9" fmla="*/ 1 h 932950"/>
                    <a:gd name="T10" fmla="*/ 144 w 3723451"/>
                    <a:gd name="T11" fmla="*/ 1 h 932950"/>
                    <a:gd name="T12" fmla="*/ 136 w 3723451"/>
                    <a:gd name="T13" fmla="*/ 1 h 932950"/>
                    <a:gd name="T14" fmla="*/ 85 w 3723451"/>
                    <a:gd name="T15" fmla="*/ 2 h 932950"/>
                    <a:gd name="T16" fmla="*/ 32 w 3723451"/>
                    <a:gd name="T17" fmla="*/ 1 h 932950"/>
                    <a:gd name="T18" fmla="*/ 24 w 3723451"/>
                    <a:gd name="T19" fmla="*/ 1 h 932950"/>
                    <a:gd name="T20" fmla="*/ 0 w 3723451"/>
                    <a:gd name="T21" fmla="*/ 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sp>
              <p:nvSpPr>
                <p:cNvPr id="47307" name="Freeform 373"/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61 w 1366596"/>
                    <a:gd name="T3" fmla="*/ 2 h 809868"/>
                    <a:gd name="T4" fmla="*/ 39 w 1366596"/>
                    <a:gd name="T5" fmla="*/ 2 h 809868"/>
                    <a:gd name="T6" fmla="*/ 0 w 1366596"/>
                    <a:gd name="T7" fmla="*/ 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sp>
              <p:nvSpPr>
                <p:cNvPr id="47308" name="Freeform 374"/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60 w 1348191"/>
                    <a:gd name="T1" fmla="*/ 0 h 791462"/>
                    <a:gd name="T2" fmla="*/ 61 w 1348191"/>
                    <a:gd name="T3" fmla="*/ 1 h 791462"/>
                    <a:gd name="T4" fmla="*/ 22 w 1348191"/>
                    <a:gd name="T5" fmla="*/ 2 h 791462"/>
                    <a:gd name="T6" fmla="*/ 0 w 1348191"/>
                    <a:gd name="T7" fmla="*/ 2 h 791462"/>
                    <a:gd name="T8" fmla="*/ 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cxnSp>
              <p:nvCxnSpPr>
                <p:cNvPr id="47309" name="Straight Connector 375"/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310" name="Straight Connector 37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8"/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7" name="Picture 86" descr="router_top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8" name="Group 82"/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/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1" name="Group 377"/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/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/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82" name="Freeform 381"/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7286" name="Freeform 382"/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1 h 932950"/>
                    <a:gd name="T2" fmla="*/ 30 w 3723451"/>
                    <a:gd name="T3" fmla="*/ 0 h 932950"/>
                    <a:gd name="T4" fmla="*/ 84 w 3723451"/>
                    <a:gd name="T5" fmla="*/ 1 h 932950"/>
                    <a:gd name="T6" fmla="*/ 136 w 3723451"/>
                    <a:gd name="T7" fmla="*/ 0 h 932950"/>
                    <a:gd name="T8" fmla="*/ 169 w 3723451"/>
                    <a:gd name="T9" fmla="*/ 1 h 932950"/>
                    <a:gd name="T10" fmla="*/ 144 w 3723451"/>
                    <a:gd name="T11" fmla="*/ 1 h 932950"/>
                    <a:gd name="T12" fmla="*/ 136 w 3723451"/>
                    <a:gd name="T13" fmla="*/ 1 h 932950"/>
                    <a:gd name="T14" fmla="*/ 85 w 3723451"/>
                    <a:gd name="T15" fmla="*/ 2 h 932950"/>
                    <a:gd name="T16" fmla="*/ 32 w 3723451"/>
                    <a:gd name="T17" fmla="*/ 1 h 932950"/>
                    <a:gd name="T18" fmla="*/ 24 w 3723451"/>
                    <a:gd name="T19" fmla="*/ 1 h 932950"/>
                    <a:gd name="T20" fmla="*/ 0 w 3723451"/>
                    <a:gd name="T21" fmla="*/ 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sp>
              <p:nvSpPr>
                <p:cNvPr id="47287" name="Freeform 383"/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66 w 1366596"/>
                    <a:gd name="T3" fmla="*/ 2 h 809868"/>
                    <a:gd name="T4" fmla="*/ 42 w 1366596"/>
                    <a:gd name="T5" fmla="*/ 2 h 809868"/>
                    <a:gd name="T6" fmla="*/ 0 w 1366596"/>
                    <a:gd name="T7" fmla="*/ 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sp>
              <p:nvSpPr>
                <p:cNvPr id="47288" name="Freeform 384"/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58 w 1348191"/>
                    <a:gd name="T1" fmla="*/ 0 h 791462"/>
                    <a:gd name="T2" fmla="*/ 59 w 1348191"/>
                    <a:gd name="T3" fmla="*/ 1 h 791462"/>
                    <a:gd name="T4" fmla="*/ 21 w 1348191"/>
                    <a:gd name="T5" fmla="*/ 2 h 791462"/>
                    <a:gd name="T6" fmla="*/ 0 w 1348191"/>
                    <a:gd name="T7" fmla="*/ 2 h 791462"/>
                    <a:gd name="T8" fmla="*/ 5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cxnSp>
              <p:nvCxnSpPr>
                <p:cNvPr id="47289" name="Straight Connector 385"/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290" name="Straight Connector 38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19"/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/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5" name="Group 442"/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/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/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8" name="Group 456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/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/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61" name="Freeform 460"/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7263" name="Freeform 461"/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1 h 932950"/>
                    <a:gd name="T2" fmla="*/ 30 w 3723451"/>
                    <a:gd name="T3" fmla="*/ 0 h 932950"/>
                    <a:gd name="T4" fmla="*/ 86 w 3723451"/>
                    <a:gd name="T5" fmla="*/ 1 h 932950"/>
                    <a:gd name="T6" fmla="*/ 139 w 3723451"/>
                    <a:gd name="T7" fmla="*/ 0 h 932950"/>
                    <a:gd name="T8" fmla="*/ 172 w 3723451"/>
                    <a:gd name="T9" fmla="*/ 1 h 932950"/>
                    <a:gd name="T10" fmla="*/ 148 w 3723451"/>
                    <a:gd name="T11" fmla="*/ 1 h 932950"/>
                    <a:gd name="T12" fmla="*/ 140 w 3723451"/>
                    <a:gd name="T13" fmla="*/ 1 h 932950"/>
                    <a:gd name="T14" fmla="*/ 87 w 3723451"/>
                    <a:gd name="T15" fmla="*/ 2 h 932950"/>
                    <a:gd name="T16" fmla="*/ 33 w 3723451"/>
                    <a:gd name="T17" fmla="*/ 1 h 932950"/>
                    <a:gd name="T18" fmla="*/ 24 w 3723451"/>
                    <a:gd name="T19" fmla="*/ 1 h 932950"/>
                    <a:gd name="T20" fmla="*/ 0 w 3723451"/>
                    <a:gd name="T21" fmla="*/ 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sp>
              <p:nvSpPr>
                <p:cNvPr id="47264" name="Freeform 462"/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60 w 1366596"/>
                    <a:gd name="T3" fmla="*/ 2 h 809868"/>
                    <a:gd name="T4" fmla="*/ 38 w 1366596"/>
                    <a:gd name="T5" fmla="*/ 2 h 809868"/>
                    <a:gd name="T6" fmla="*/ 0 w 1366596"/>
                    <a:gd name="T7" fmla="*/ 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sp>
              <p:nvSpPr>
                <p:cNvPr id="47265" name="Freeform 463"/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58 w 1348191"/>
                    <a:gd name="T1" fmla="*/ 0 h 791462"/>
                    <a:gd name="T2" fmla="*/ 59 w 1348191"/>
                    <a:gd name="T3" fmla="*/ 1 h 791462"/>
                    <a:gd name="T4" fmla="*/ 21 w 1348191"/>
                    <a:gd name="T5" fmla="*/ 2 h 791462"/>
                    <a:gd name="T6" fmla="*/ 0 w 1348191"/>
                    <a:gd name="T7" fmla="*/ 2 h 791462"/>
                    <a:gd name="T8" fmla="*/ 5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cxnSp>
              <p:nvCxnSpPr>
                <p:cNvPr id="47266" name="Straight Connector 464"/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267" name="Straight Connector 46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0"/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/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2" name="Picture 469" descr="router_top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3" name="Group 471"/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/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/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/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/>
              <p:cNvCxnSpPr>
                <a:stCxn id="0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6" name="Group 485"/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7241" name="Freeform 490"/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1 h 932950"/>
                    <a:gd name="T2" fmla="*/ 30 w 3723451"/>
                    <a:gd name="T3" fmla="*/ 0 h 932950"/>
                    <a:gd name="T4" fmla="*/ 86 w 3723451"/>
                    <a:gd name="T5" fmla="*/ 1 h 932950"/>
                    <a:gd name="T6" fmla="*/ 139 w 3723451"/>
                    <a:gd name="T7" fmla="*/ 0 h 932950"/>
                    <a:gd name="T8" fmla="*/ 172 w 3723451"/>
                    <a:gd name="T9" fmla="*/ 1 h 932950"/>
                    <a:gd name="T10" fmla="*/ 148 w 3723451"/>
                    <a:gd name="T11" fmla="*/ 1 h 932950"/>
                    <a:gd name="T12" fmla="*/ 140 w 3723451"/>
                    <a:gd name="T13" fmla="*/ 1 h 932950"/>
                    <a:gd name="T14" fmla="*/ 87 w 3723451"/>
                    <a:gd name="T15" fmla="*/ 2 h 932950"/>
                    <a:gd name="T16" fmla="*/ 33 w 3723451"/>
                    <a:gd name="T17" fmla="*/ 1 h 932950"/>
                    <a:gd name="T18" fmla="*/ 24 w 3723451"/>
                    <a:gd name="T19" fmla="*/ 1 h 932950"/>
                    <a:gd name="T20" fmla="*/ 0 w 3723451"/>
                    <a:gd name="T21" fmla="*/ 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sp>
              <p:nvSpPr>
                <p:cNvPr id="47242" name="Freeform 491"/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60 w 1366596"/>
                    <a:gd name="T3" fmla="*/ 2 h 809868"/>
                    <a:gd name="T4" fmla="*/ 38 w 1366596"/>
                    <a:gd name="T5" fmla="*/ 2 h 809868"/>
                    <a:gd name="T6" fmla="*/ 0 w 1366596"/>
                    <a:gd name="T7" fmla="*/ 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sp>
              <p:nvSpPr>
                <p:cNvPr id="47243" name="Freeform 492"/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58 w 1348191"/>
                    <a:gd name="T1" fmla="*/ 0 h 791462"/>
                    <a:gd name="T2" fmla="*/ 59 w 1348191"/>
                    <a:gd name="T3" fmla="*/ 1 h 791462"/>
                    <a:gd name="T4" fmla="*/ 21 w 1348191"/>
                    <a:gd name="T5" fmla="*/ 2 h 791462"/>
                    <a:gd name="T6" fmla="*/ 0 w 1348191"/>
                    <a:gd name="T7" fmla="*/ 2 h 791462"/>
                    <a:gd name="T8" fmla="*/ 5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cxnSp>
              <p:nvCxnSpPr>
                <p:cNvPr id="47244" name="Straight Connector 493"/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245" name="Straight Connector 49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5" name="Group 21"/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/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0" name="Group 500"/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/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/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/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3" name="Group 514"/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/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/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19" name="Freeform 518"/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7218" name="Freeform 519"/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1 h 932950"/>
                    <a:gd name="T2" fmla="*/ 30 w 3723451"/>
                    <a:gd name="T3" fmla="*/ 0 h 932950"/>
                    <a:gd name="T4" fmla="*/ 86 w 3723451"/>
                    <a:gd name="T5" fmla="*/ 1 h 932950"/>
                    <a:gd name="T6" fmla="*/ 139 w 3723451"/>
                    <a:gd name="T7" fmla="*/ 0 h 932950"/>
                    <a:gd name="T8" fmla="*/ 172 w 3723451"/>
                    <a:gd name="T9" fmla="*/ 1 h 932950"/>
                    <a:gd name="T10" fmla="*/ 148 w 3723451"/>
                    <a:gd name="T11" fmla="*/ 1 h 932950"/>
                    <a:gd name="T12" fmla="*/ 140 w 3723451"/>
                    <a:gd name="T13" fmla="*/ 1 h 932950"/>
                    <a:gd name="T14" fmla="*/ 87 w 3723451"/>
                    <a:gd name="T15" fmla="*/ 2 h 932950"/>
                    <a:gd name="T16" fmla="*/ 33 w 3723451"/>
                    <a:gd name="T17" fmla="*/ 1 h 932950"/>
                    <a:gd name="T18" fmla="*/ 24 w 3723451"/>
                    <a:gd name="T19" fmla="*/ 1 h 932950"/>
                    <a:gd name="T20" fmla="*/ 0 w 3723451"/>
                    <a:gd name="T21" fmla="*/ 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sp>
              <p:nvSpPr>
                <p:cNvPr id="47219" name="Freeform 520"/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60 w 1366596"/>
                    <a:gd name="T3" fmla="*/ 2 h 809868"/>
                    <a:gd name="T4" fmla="*/ 38 w 1366596"/>
                    <a:gd name="T5" fmla="*/ 2 h 809868"/>
                    <a:gd name="T6" fmla="*/ 0 w 1366596"/>
                    <a:gd name="T7" fmla="*/ 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sp>
              <p:nvSpPr>
                <p:cNvPr id="47220" name="Freeform 521"/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58 w 1348191"/>
                    <a:gd name="T1" fmla="*/ 0 h 791462"/>
                    <a:gd name="T2" fmla="*/ 59 w 1348191"/>
                    <a:gd name="T3" fmla="*/ 1 h 791462"/>
                    <a:gd name="T4" fmla="*/ 21 w 1348191"/>
                    <a:gd name="T5" fmla="*/ 2 h 791462"/>
                    <a:gd name="T6" fmla="*/ 0 w 1348191"/>
                    <a:gd name="T7" fmla="*/ 2 h 791462"/>
                    <a:gd name="T8" fmla="*/ 5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cxnSp>
              <p:nvCxnSpPr>
                <p:cNvPr id="47221" name="Straight Connector 522"/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222" name="Straight Connector 52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sp>
        <p:nvSpPr>
          <p:cNvPr id="47121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47450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>
                <a:solidFill>
                  <a:srgbClr val="000099"/>
                </a:solidFill>
              </a:rPr>
              <a:t>Per-router control plane</a:t>
            </a:r>
          </a:p>
        </p:txBody>
      </p:sp>
      <p:grpSp>
        <p:nvGrpSpPr>
          <p:cNvPr id="22" name="Group 228"/>
          <p:cNvGrpSpPr>
            <a:grpSpLocks/>
          </p:cNvGrpSpPr>
          <p:nvPr/>
        </p:nvGrpSpPr>
        <p:grpSpPr bwMode="auto">
          <a:xfrm>
            <a:off x="1828800" y="2686050"/>
            <a:ext cx="5111750" cy="879475"/>
            <a:chOff x="1866825" y="707349"/>
            <a:chExt cx="5112820" cy="879389"/>
          </a:xfrm>
        </p:grpSpPr>
        <p:sp>
          <p:nvSpPr>
            <p:cNvPr id="233" name="Oval 232"/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3" name="TextBox 233"/>
            <p:cNvSpPr txBox="1">
              <a:spLocks noChangeArrowheads="1"/>
            </p:cNvSpPr>
            <p:nvPr/>
          </p:nvSpPr>
          <p:spPr bwMode="auto"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ts val="1475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Arial" panose="020B0604020202020204" pitchFamily="34" charset="0"/>
                </a:rPr>
                <a:t>Routing</a:t>
              </a:r>
            </a:p>
            <a:p>
              <a:pPr algn="ctr">
                <a:lnSpc>
                  <a:spcPts val="1475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Arial" panose="020B0604020202020204" pitchFamily="34" charset="0"/>
                </a:rPr>
                <a:t>Algorithm</a:t>
              </a:r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23" name="TextBox 257"/>
          <p:cNvSpPr txBox="1">
            <a:spLocks noChangeArrowheads="1"/>
          </p:cNvSpPr>
          <p:nvPr/>
        </p:nvSpPr>
        <p:spPr bwMode="auto">
          <a:xfrm>
            <a:off x="635000" y="1154113"/>
            <a:ext cx="81581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Individual routing algorithm components </a:t>
            </a:r>
            <a:r>
              <a:rPr lang="en-US" altLang="zh-TW" sz="2400" i="1">
                <a:solidFill>
                  <a:srgbClr val="000090"/>
                </a:solidFill>
                <a:latin typeface="Arial" panose="020B0604020202020204" pitchFamily="34" charset="0"/>
              </a:rPr>
              <a:t>in each and every router </a:t>
            </a:r>
            <a:r>
              <a:rPr lang="en-US" altLang="zh-TW" sz="2400">
                <a:latin typeface="Arial" panose="020B0604020202020204" pitchFamily="34" charset="0"/>
              </a:rPr>
              <a:t>interact in the control plane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557338" y="3074988"/>
            <a:ext cx="6375400" cy="1047750"/>
            <a:chOff x="1557338" y="3074988"/>
            <a:chExt cx="6375400" cy="1047750"/>
          </a:xfrm>
        </p:grpSpPr>
        <p:sp>
          <p:nvSpPr>
            <p:cNvPr id="47179" name="TextBox 232"/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ts val="1463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Arial" panose="020B0604020202020204" pitchFamily="34" charset="0"/>
                </a:rPr>
                <a:t>data</a:t>
              </a:r>
            </a:p>
            <a:p>
              <a:pPr algn="ctr">
                <a:lnSpc>
                  <a:spcPts val="1463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Arial" panose="020B0604020202020204" pitchFamily="34" charset="0"/>
                </a:rPr>
                <a:t>plane</a:t>
              </a:r>
            </a:p>
          </p:txBody>
        </p:sp>
        <p:sp>
          <p:nvSpPr>
            <p:cNvPr id="47180" name="TextBox 233"/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ts val="1463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Arial" panose="020B0604020202020204" pitchFamily="34" charset="0"/>
                </a:rPr>
                <a:t>control</a:t>
              </a:r>
            </a:p>
            <a:p>
              <a:pPr algn="ctr">
                <a:lnSpc>
                  <a:spcPts val="1463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Arial" panose="020B0604020202020204" pitchFamily="34" charset="0"/>
                </a:rPr>
                <a:t>plane</a:t>
              </a: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6"/>
          <p:cNvGrpSpPr>
            <a:grpSpLocks/>
          </p:cNvGrpSpPr>
          <p:nvPr/>
        </p:nvGrpSpPr>
        <p:grpSpPr bwMode="auto">
          <a:xfrm>
            <a:off x="1828800" y="3702050"/>
            <a:ext cx="5126038" cy="1120775"/>
            <a:chOff x="-4746102" y="4471477"/>
            <a:chExt cx="5126173" cy="1120753"/>
          </a:xfrm>
        </p:grpSpPr>
        <p:pic>
          <p:nvPicPr>
            <p:cNvPr id="47157" name="Picture 10" descr="fig42_tabl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8" name="Group 25"/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9" name="Group 241"/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6485" y="3895909"/>
                  <a:ext cx="425550" cy="34600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44"/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/>
                <p:cNvSpPr/>
                <p:nvPr/>
              </p:nvSpPr>
              <p:spPr>
                <a:xfrm>
                  <a:off x="2936506" y="3895813"/>
                  <a:ext cx="425549" cy="3460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473"/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2936538" y="3895813"/>
                  <a:ext cx="425550" cy="3460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2" name="Group 502"/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/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4"/>
          <p:cNvGrpSpPr>
            <a:grpSpLocks/>
          </p:cNvGrpSpPr>
          <p:nvPr/>
        </p:nvGrpSpPr>
        <p:grpSpPr bwMode="auto">
          <a:xfrm>
            <a:off x="2282825" y="2882900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53" name="Straight Arrow Connector 88"/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4" name="Straight Arrow Connector 445"/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5" name="Straight Arrow Connector 474"/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6" name="Straight Arrow Connector 503"/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5-</a:t>
            </a:r>
            <a:fld id="{1B04222E-DAC9-4C0D-999D-7362CDC121A7}" type="slidenum">
              <a:rPr lang="en-US" altLang="zh-TW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TW" sz="1200">
              <a:latin typeface="Tahoma" panose="020B0604030504040204" pitchFamily="34" charset="0"/>
            </a:endParaRPr>
          </a:p>
        </p:txBody>
      </p:sp>
      <p:sp>
        <p:nvSpPr>
          <p:cNvPr id="47128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Control Plane</a:t>
            </a:r>
          </a:p>
        </p:txBody>
      </p:sp>
      <p:cxnSp>
        <p:nvCxnSpPr>
          <p:cNvPr id="227" name="Straight Connector 226"/>
          <p:cNvCxnSpPr/>
          <p:nvPr/>
        </p:nvCxnSpPr>
        <p:spPr>
          <a:xfrm flipH="1">
            <a:off x="1282700" y="5802313"/>
            <a:ext cx="1508125" cy="1587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30" name="TextBox 265"/>
          <p:cNvSpPr txBox="1">
            <a:spLocks noChangeArrowheads="1"/>
          </p:cNvSpPr>
          <p:nvPr/>
        </p:nvSpPr>
        <p:spPr bwMode="auto">
          <a:xfrm>
            <a:off x="3198813" y="5473700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7131" name="TextBox 281"/>
          <p:cNvSpPr txBox="1">
            <a:spLocks noChangeArrowheads="1"/>
          </p:cNvSpPr>
          <p:nvPr/>
        </p:nvSpPr>
        <p:spPr bwMode="auto">
          <a:xfrm>
            <a:off x="3373438" y="5761038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47132" name="Group 5"/>
          <p:cNvGrpSpPr>
            <a:grpSpLocks/>
          </p:cNvGrpSpPr>
          <p:nvPr/>
        </p:nvGrpSpPr>
        <p:grpSpPr bwMode="auto">
          <a:xfrm>
            <a:off x="938213" y="5237163"/>
            <a:ext cx="1616075" cy="487362"/>
            <a:chOff x="-4079003" y="2717403"/>
            <a:chExt cx="1616718" cy="488475"/>
          </a:xfrm>
        </p:grpSpPr>
        <p:sp>
          <p:nvSpPr>
            <p:cNvPr id="47146" name="Rectangle 97"/>
            <p:cNvSpPr>
              <a:spLocks noChangeArrowheads="1"/>
            </p:cNvSpPr>
            <p:nvPr/>
          </p:nvSpPr>
          <p:spPr bwMode="auto">
            <a:xfrm>
              <a:off x="-4052413" y="2965119"/>
              <a:ext cx="1290538" cy="2087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47147" name="Rectangle 98"/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47148" name="Line 99"/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49" name="Rectangle 104"/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47150" name="Text Box 105"/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0111</a:t>
              </a:r>
            </a:p>
          </p:txBody>
        </p:sp>
        <p:sp>
          <p:nvSpPr>
            <p:cNvPr id="47151" name="Line 119"/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7133" name="Freeform 120"/>
          <p:cNvSpPr>
            <a:spLocks/>
          </p:cNvSpPr>
          <p:nvPr/>
        </p:nvSpPr>
        <p:spPr bwMode="auto">
          <a:xfrm>
            <a:off x="2493963" y="5668963"/>
            <a:ext cx="982662" cy="233362"/>
          </a:xfrm>
          <a:custGeom>
            <a:avLst/>
            <a:gdLst>
              <a:gd name="T0" fmla="*/ 0 w 554"/>
              <a:gd name="T1" fmla="*/ 2147483646 h 167"/>
              <a:gd name="T2" fmla="*/ 2147483646 w 554"/>
              <a:gd name="T3" fmla="*/ 2147483646 h 167"/>
              <a:gd name="T4" fmla="*/ 2147483646 w 554"/>
              <a:gd name="T5" fmla="*/ 2147483646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7134" name="Group 357"/>
          <p:cNvGrpSpPr>
            <a:grpSpLocks/>
          </p:cNvGrpSpPr>
          <p:nvPr/>
        </p:nvGrpSpPr>
        <p:grpSpPr bwMode="auto">
          <a:xfrm>
            <a:off x="2714625" y="5659438"/>
            <a:ext cx="565150" cy="293687"/>
            <a:chOff x="1871277" y="1576300"/>
            <a:chExt cx="1128371" cy="437861"/>
          </a:xfrm>
        </p:grpSpPr>
        <p:sp>
          <p:nvSpPr>
            <p:cNvPr id="359" name="Oval 358"/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2" name="Freeform 361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41" name="Freeform 362"/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1 h 932950"/>
                <a:gd name="T2" fmla="*/ 21 w 3723451"/>
                <a:gd name="T3" fmla="*/ 0 h 932950"/>
                <a:gd name="T4" fmla="*/ 59 w 3723451"/>
                <a:gd name="T5" fmla="*/ 2 h 932950"/>
                <a:gd name="T6" fmla="*/ 95 w 3723451"/>
                <a:gd name="T7" fmla="*/ 0 h 932950"/>
                <a:gd name="T8" fmla="*/ 118 w 3723451"/>
                <a:gd name="T9" fmla="*/ 1 h 932950"/>
                <a:gd name="T10" fmla="*/ 101 w 3723451"/>
                <a:gd name="T11" fmla="*/ 1 h 932950"/>
                <a:gd name="T12" fmla="*/ 96 w 3723451"/>
                <a:gd name="T13" fmla="*/ 1 h 932950"/>
                <a:gd name="T14" fmla="*/ 59 w 3723451"/>
                <a:gd name="T15" fmla="*/ 3 h 932950"/>
                <a:gd name="T16" fmla="*/ 23 w 3723451"/>
                <a:gd name="T17" fmla="*/ 1 h 932950"/>
                <a:gd name="T18" fmla="*/ 17 w 3723451"/>
                <a:gd name="T19" fmla="*/ 1 h 932950"/>
                <a:gd name="T20" fmla="*/ 0 w 3723451"/>
                <a:gd name="T21" fmla="*/ 1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47142" name="Freeform 363"/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44 w 1366596"/>
                <a:gd name="T3" fmla="*/ 2 h 809868"/>
                <a:gd name="T4" fmla="*/ 28 w 1366596"/>
                <a:gd name="T5" fmla="*/ 2 h 809868"/>
                <a:gd name="T6" fmla="*/ 0 w 1366596"/>
                <a:gd name="T7" fmla="*/ 1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47143" name="Freeform 364"/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43 w 1348191"/>
                <a:gd name="T1" fmla="*/ 0 h 791462"/>
                <a:gd name="T2" fmla="*/ 44 w 1348191"/>
                <a:gd name="T3" fmla="*/ 1 h 791462"/>
                <a:gd name="T4" fmla="*/ 16 w 1348191"/>
                <a:gd name="T5" fmla="*/ 3 h 791462"/>
                <a:gd name="T6" fmla="*/ 0 w 1348191"/>
                <a:gd name="T7" fmla="*/ 2 h 791462"/>
                <a:gd name="T8" fmla="*/ 4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cxnSp>
          <p:nvCxnSpPr>
            <p:cNvPr id="47144" name="Straight Connector 365"/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45" name="Straight Connector 366"/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5" name="TextBox 6"/>
          <p:cNvSpPr txBox="1">
            <a:spLocks noChangeArrowheads="1"/>
          </p:cNvSpPr>
          <p:nvPr/>
        </p:nvSpPr>
        <p:spPr bwMode="auto">
          <a:xfrm>
            <a:off x="196850" y="4903788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values in arriving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packet header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47136" name="TextBox 282"/>
          <p:cNvSpPr txBox="1">
            <a:spLocks noChangeArrowheads="1"/>
          </p:cNvSpPr>
          <p:nvPr/>
        </p:nvSpPr>
        <p:spPr bwMode="auto">
          <a:xfrm>
            <a:off x="3068638" y="5862638"/>
            <a:ext cx="261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5449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  <a:cs typeface="宋体" charset="0"/>
              </a:rPr>
              <a:t>Indirect Control - Fact #3:</a:t>
            </a:r>
            <a:br>
              <a:rPr lang="en-US" altLang="zh-CN" sz="4000">
                <a:latin typeface="Arial" charset="0"/>
                <a:ea typeface="宋体" charset="0"/>
                <a:cs typeface="宋体" charset="0"/>
              </a:rPr>
            </a:br>
            <a:r>
              <a:rPr lang="en-US" altLang="zh-CN" sz="3100">
                <a:latin typeface="Arial" charset="0"/>
                <a:ea typeface="宋体" charset="0"/>
                <a:cs typeface="宋体" charset="0"/>
              </a:rPr>
              <a:t>Indirect Control Creates Subtle Dependencies</a:t>
            </a:r>
          </a:p>
        </p:txBody>
      </p:sp>
      <p:sp>
        <p:nvSpPr>
          <p:cNvPr id="160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zh-CN" sz="2600">
                <a:latin typeface="Arial" charset="0"/>
                <a:ea typeface="宋体" charset="0"/>
                <a:cs typeface="宋体" charset="0"/>
              </a:rPr>
              <a:t>Example: </a:t>
            </a:r>
          </a:p>
          <a:p>
            <a:pPr lvl="1" eaLnBrk="1" hangingPunct="1"/>
            <a:r>
              <a:rPr lang="en-US" altLang="zh-CN" sz="2200">
                <a:latin typeface="Arial" charset="0"/>
                <a:ea typeface="宋体" charset="0"/>
                <a:cs typeface="宋体" charset="0"/>
              </a:rPr>
              <a:t>Policy #1: use C as egress point for traffic from AS X</a:t>
            </a:r>
          </a:p>
          <a:p>
            <a:pPr lvl="1" eaLnBrk="1" hangingPunct="1"/>
            <a:r>
              <a:rPr lang="en-US" altLang="zh-CN" sz="2200">
                <a:latin typeface="Arial" charset="0"/>
                <a:ea typeface="宋体" charset="0"/>
                <a:cs typeface="宋体" charset="0"/>
              </a:rPr>
              <a:t>Policy #2: enable ECMP for A-C flow</a:t>
            </a:r>
          </a:p>
          <a:p>
            <a:pPr eaLnBrk="1" hangingPunct="1"/>
            <a:endParaRPr lang="en-US" altLang="zh-CN" sz="28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196" name="Line 27"/>
          <p:cNvSpPr>
            <a:spLocks noChangeShapeType="1"/>
          </p:cNvSpPr>
          <p:nvPr/>
        </p:nvSpPr>
        <p:spPr bwMode="auto">
          <a:xfrm flipV="1">
            <a:off x="3505200" y="40767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Line 28"/>
          <p:cNvSpPr>
            <a:spLocks noChangeShapeType="1"/>
          </p:cNvSpPr>
          <p:nvPr/>
        </p:nvSpPr>
        <p:spPr bwMode="auto">
          <a:xfrm>
            <a:off x="4495800" y="4000500"/>
            <a:ext cx="12192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Line 30"/>
          <p:cNvSpPr>
            <a:spLocks noChangeShapeType="1"/>
          </p:cNvSpPr>
          <p:nvPr/>
        </p:nvSpPr>
        <p:spPr bwMode="auto">
          <a:xfrm>
            <a:off x="4267200" y="40767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32"/>
          <p:cNvSpPr>
            <a:spLocks noChangeShapeType="1"/>
          </p:cNvSpPr>
          <p:nvPr/>
        </p:nvSpPr>
        <p:spPr bwMode="auto">
          <a:xfrm flipV="1">
            <a:off x="5791200" y="4076700"/>
            <a:ext cx="762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34"/>
          <p:cNvSpPr>
            <a:spLocks noChangeShapeType="1"/>
          </p:cNvSpPr>
          <p:nvPr/>
        </p:nvSpPr>
        <p:spPr bwMode="auto">
          <a:xfrm>
            <a:off x="3352800" y="4686300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35"/>
          <p:cNvSpPr>
            <a:spLocks noChangeShapeType="1"/>
          </p:cNvSpPr>
          <p:nvPr/>
        </p:nvSpPr>
        <p:spPr bwMode="auto">
          <a:xfrm>
            <a:off x="4267200" y="5219700"/>
            <a:ext cx="160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36"/>
          <p:cNvSpPr>
            <a:spLocks noChangeShapeType="1"/>
          </p:cNvSpPr>
          <p:nvPr/>
        </p:nvSpPr>
        <p:spPr bwMode="auto">
          <a:xfrm>
            <a:off x="5029200" y="4610100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203" name="Picture 3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339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3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481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3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1435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6" name="Picture 4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4577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7" name="Picture 4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9243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8" name="Picture 4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0673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9" name="Line 43"/>
          <p:cNvSpPr>
            <a:spLocks noChangeShapeType="1"/>
          </p:cNvSpPr>
          <p:nvPr/>
        </p:nvSpPr>
        <p:spPr bwMode="auto">
          <a:xfrm>
            <a:off x="6096000" y="4191000"/>
            <a:ext cx="685800" cy="838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56"/>
          <p:cNvSpPr>
            <a:spLocks noChangeShapeType="1"/>
          </p:cNvSpPr>
          <p:nvPr/>
        </p:nvSpPr>
        <p:spPr bwMode="auto">
          <a:xfrm>
            <a:off x="6019800" y="5219700"/>
            <a:ext cx="45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Text Box 57"/>
          <p:cNvSpPr txBox="1">
            <a:spLocks noChangeArrowheads="1"/>
          </p:cNvSpPr>
          <p:nvPr/>
        </p:nvSpPr>
        <p:spPr bwMode="auto">
          <a:xfrm>
            <a:off x="6477000" y="49911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AS Y</a:t>
            </a:r>
          </a:p>
        </p:txBody>
      </p:sp>
      <p:sp>
        <p:nvSpPr>
          <p:cNvPr id="8212" name="Text Box 58"/>
          <p:cNvSpPr txBox="1">
            <a:spLocks noChangeArrowheads="1"/>
          </p:cNvSpPr>
          <p:nvPr/>
        </p:nvSpPr>
        <p:spPr bwMode="auto">
          <a:xfrm>
            <a:off x="3429000" y="40767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8213" name="Text Box 60"/>
          <p:cNvSpPr txBox="1">
            <a:spLocks noChangeArrowheads="1"/>
          </p:cNvSpPr>
          <p:nvPr/>
        </p:nvSpPr>
        <p:spPr bwMode="auto">
          <a:xfrm>
            <a:off x="3581400" y="48529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8214" name="Text Box 61"/>
          <p:cNvSpPr txBox="1">
            <a:spLocks noChangeArrowheads="1"/>
          </p:cNvSpPr>
          <p:nvPr/>
        </p:nvSpPr>
        <p:spPr bwMode="auto">
          <a:xfrm>
            <a:off x="4724400" y="49149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8215" name="Text Box 62"/>
          <p:cNvSpPr txBox="1">
            <a:spLocks noChangeArrowheads="1"/>
          </p:cNvSpPr>
          <p:nvPr/>
        </p:nvSpPr>
        <p:spPr bwMode="auto">
          <a:xfrm>
            <a:off x="4876800" y="37099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8216" name="Text Box 64"/>
          <p:cNvSpPr txBox="1">
            <a:spLocks noChangeArrowheads="1"/>
          </p:cNvSpPr>
          <p:nvPr/>
        </p:nvSpPr>
        <p:spPr bwMode="auto">
          <a:xfrm>
            <a:off x="5334000" y="46243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608778" name="Line 74"/>
          <p:cNvSpPr>
            <a:spLocks noChangeShapeType="1"/>
          </p:cNvSpPr>
          <p:nvPr/>
        </p:nvSpPr>
        <p:spPr bwMode="auto">
          <a:xfrm flipH="1">
            <a:off x="4800600" y="5029200"/>
            <a:ext cx="152400" cy="152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79" name="Line 75"/>
          <p:cNvSpPr>
            <a:spLocks noChangeShapeType="1"/>
          </p:cNvSpPr>
          <p:nvPr/>
        </p:nvSpPr>
        <p:spPr bwMode="auto">
          <a:xfrm>
            <a:off x="4800600" y="5029200"/>
            <a:ext cx="152400" cy="152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Text Box 78"/>
          <p:cNvSpPr txBox="1">
            <a:spLocks noChangeArrowheads="1"/>
          </p:cNvSpPr>
          <p:nvPr/>
        </p:nvSpPr>
        <p:spPr bwMode="auto">
          <a:xfrm>
            <a:off x="5791200" y="44577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8220" name="Text Box 79"/>
          <p:cNvSpPr txBox="1">
            <a:spLocks noChangeArrowheads="1"/>
          </p:cNvSpPr>
          <p:nvPr/>
        </p:nvSpPr>
        <p:spPr bwMode="auto">
          <a:xfrm>
            <a:off x="1828800" y="4495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AS X</a:t>
            </a:r>
          </a:p>
        </p:txBody>
      </p:sp>
      <p:sp>
        <p:nvSpPr>
          <p:cNvPr id="8221" name="Line 80"/>
          <p:cNvSpPr>
            <a:spLocks noChangeShapeType="1"/>
          </p:cNvSpPr>
          <p:nvPr/>
        </p:nvSpPr>
        <p:spPr bwMode="auto">
          <a:xfrm>
            <a:off x="2667000" y="4724400"/>
            <a:ext cx="45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2" name="Text Box 84"/>
          <p:cNvSpPr txBox="1">
            <a:spLocks noChangeArrowheads="1"/>
          </p:cNvSpPr>
          <p:nvPr/>
        </p:nvSpPr>
        <p:spPr bwMode="auto">
          <a:xfrm>
            <a:off x="4343400" y="42052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608789" name="Text Box 85"/>
          <p:cNvSpPr txBox="1">
            <a:spLocks noChangeArrowheads="1"/>
          </p:cNvSpPr>
          <p:nvPr/>
        </p:nvSpPr>
        <p:spPr bwMode="auto">
          <a:xfrm>
            <a:off x="4924425" y="49149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1608790" name="Freeform 86"/>
          <p:cNvSpPr>
            <a:spLocks/>
          </p:cNvSpPr>
          <p:nvPr/>
        </p:nvSpPr>
        <p:spPr bwMode="auto">
          <a:xfrm>
            <a:off x="2128838" y="4846638"/>
            <a:ext cx="4725987" cy="812800"/>
          </a:xfrm>
          <a:custGeom>
            <a:avLst/>
            <a:gdLst>
              <a:gd name="T0" fmla="*/ 0 w 2976"/>
              <a:gd name="T1" fmla="*/ 64 h 512"/>
              <a:gd name="T2" fmla="*/ 720 w 2976"/>
              <a:gd name="T3" fmla="*/ 64 h 512"/>
              <a:gd name="T4" fmla="*/ 1344 w 2976"/>
              <a:gd name="T5" fmla="*/ 448 h 512"/>
              <a:gd name="T6" fmla="*/ 2352 w 2976"/>
              <a:gd name="T7" fmla="*/ 448 h 512"/>
              <a:gd name="T8" fmla="*/ 2976 w 2976"/>
              <a:gd name="T9" fmla="*/ 352 h 5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76"/>
              <a:gd name="T16" fmla="*/ 0 h 512"/>
              <a:gd name="T17" fmla="*/ 2976 w 2976"/>
              <a:gd name="T18" fmla="*/ 512 h 5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76" h="512">
                <a:moveTo>
                  <a:pt x="0" y="64"/>
                </a:moveTo>
                <a:cubicBezTo>
                  <a:pt x="248" y="32"/>
                  <a:pt x="496" y="0"/>
                  <a:pt x="720" y="64"/>
                </a:cubicBezTo>
                <a:cubicBezTo>
                  <a:pt x="944" y="128"/>
                  <a:pt x="1072" y="384"/>
                  <a:pt x="1344" y="448"/>
                </a:cubicBezTo>
                <a:cubicBezTo>
                  <a:pt x="1616" y="512"/>
                  <a:pt x="2080" y="464"/>
                  <a:pt x="2352" y="448"/>
                </a:cubicBezTo>
                <a:cubicBezTo>
                  <a:pt x="2624" y="432"/>
                  <a:pt x="2800" y="392"/>
                  <a:pt x="2976" y="352"/>
                </a:cubicBezTo>
              </a:path>
            </a:pathLst>
          </a:custGeom>
          <a:noFill/>
          <a:ln w="38100">
            <a:solidFill>
              <a:srgbClr val="4F81BD"/>
            </a:solidFill>
            <a:round/>
            <a:headEnd/>
            <a:tailEnd type="arrow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91" name="Freeform 87"/>
          <p:cNvSpPr>
            <a:spLocks/>
          </p:cNvSpPr>
          <p:nvPr/>
        </p:nvSpPr>
        <p:spPr bwMode="auto">
          <a:xfrm>
            <a:off x="2133600" y="4102100"/>
            <a:ext cx="4419600" cy="1003300"/>
          </a:xfrm>
          <a:custGeom>
            <a:avLst/>
            <a:gdLst>
              <a:gd name="T0" fmla="*/ 0 w 2736"/>
              <a:gd name="T1" fmla="*/ 248 h 688"/>
              <a:gd name="T2" fmla="*/ 768 w 2736"/>
              <a:gd name="T3" fmla="*/ 248 h 688"/>
              <a:gd name="T4" fmla="*/ 1344 w 2736"/>
              <a:gd name="T5" fmla="*/ 56 h 688"/>
              <a:gd name="T6" fmla="*/ 2400 w 2736"/>
              <a:gd name="T7" fmla="*/ 584 h 688"/>
              <a:gd name="T8" fmla="*/ 2736 w 2736"/>
              <a:gd name="T9" fmla="*/ 680 h 6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"/>
              <a:gd name="T16" fmla="*/ 0 h 688"/>
              <a:gd name="T17" fmla="*/ 2736 w 2736"/>
              <a:gd name="T18" fmla="*/ 688 h 6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" h="688">
                <a:moveTo>
                  <a:pt x="0" y="248"/>
                </a:moveTo>
                <a:cubicBezTo>
                  <a:pt x="272" y="264"/>
                  <a:pt x="544" y="280"/>
                  <a:pt x="768" y="248"/>
                </a:cubicBezTo>
                <a:cubicBezTo>
                  <a:pt x="992" y="216"/>
                  <a:pt x="1072" y="0"/>
                  <a:pt x="1344" y="56"/>
                </a:cubicBezTo>
                <a:cubicBezTo>
                  <a:pt x="1616" y="112"/>
                  <a:pt x="2168" y="480"/>
                  <a:pt x="2400" y="584"/>
                </a:cubicBezTo>
                <a:cubicBezTo>
                  <a:pt x="2632" y="688"/>
                  <a:pt x="2684" y="684"/>
                  <a:pt x="2736" y="680"/>
                </a:cubicBezTo>
              </a:path>
            </a:pathLst>
          </a:custGeom>
          <a:noFill/>
          <a:ln w="38100">
            <a:solidFill>
              <a:srgbClr val="4F81BD"/>
            </a:solidFill>
            <a:round/>
            <a:headEnd/>
            <a:tailEnd type="arrow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92" name="AutoShape 88"/>
          <p:cNvSpPr>
            <a:spLocks noChangeArrowheads="1"/>
          </p:cNvSpPr>
          <p:nvPr/>
        </p:nvSpPr>
        <p:spPr bwMode="auto">
          <a:xfrm>
            <a:off x="1295400" y="3962400"/>
            <a:ext cx="1295400" cy="304800"/>
          </a:xfrm>
          <a:prstGeom prst="wedgeRectCallout">
            <a:avLst>
              <a:gd name="adj1" fmla="val 29903"/>
              <a:gd name="adj2" fmla="val 123440"/>
            </a:avLst>
          </a:prstGeom>
          <a:noFill/>
          <a:ln w="38100">
            <a:solidFill>
              <a:srgbClr val="4F81BD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254061"/>
                </a:solidFill>
                <a:ea typeface="宋体" charset="0"/>
                <a:cs typeface="宋体" charset="0"/>
              </a:rPr>
              <a:t>Desired</a:t>
            </a:r>
          </a:p>
        </p:txBody>
      </p:sp>
      <p:sp>
        <p:nvSpPr>
          <p:cNvPr id="1608793" name="Freeform 89"/>
          <p:cNvSpPr>
            <a:spLocks/>
          </p:cNvSpPr>
          <p:nvPr/>
        </p:nvSpPr>
        <p:spPr bwMode="auto">
          <a:xfrm>
            <a:off x="2133600" y="3594100"/>
            <a:ext cx="4343400" cy="1676400"/>
          </a:xfrm>
          <a:custGeom>
            <a:avLst/>
            <a:gdLst>
              <a:gd name="T0" fmla="*/ 0 w 2736"/>
              <a:gd name="T1" fmla="*/ 520 h 1056"/>
              <a:gd name="T2" fmla="*/ 1296 w 2736"/>
              <a:gd name="T3" fmla="*/ 88 h 1056"/>
              <a:gd name="T4" fmla="*/ 2400 w 2736"/>
              <a:gd name="T5" fmla="*/ 136 h 1056"/>
              <a:gd name="T6" fmla="*/ 2448 w 2736"/>
              <a:gd name="T7" fmla="*/ 904 h 1056"/>
              <a:gd name="T8" fmla="*/ 2736 w 2736"/>
              <a:gd name="T9" fmla="*/ 1048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"/>
              <a:gd name="T16" fmla="*/ 0 h 1056"/>
              <a:gd name="T17" fmla="*/ 2736 w 2736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" h="1056">
                <a:moveTo>
                  <a:pt x="0" y="520"/>
                </a:moveTo>
                <a:cubicBezTo>
                  <a:pt x="448" y="336"/>
                  <a:pt x="896" y="152"/>
                  <a:pt x="1296" y="88"/>
                </a:cubicBezTo>
                <a:cubicBezTo>
                  <a:pt x="1696" y="24"/>
                  <a:pt x="2208" y="0"/>
                  <a:pt x="2400" y="136"/>
                </a:cubicBezTo>
                <a:cubicBezTo>
                  <a:pt x="2592" y="272"/>
                  <a:pt x="2392" y="752"/>
                  <a:pt x="2448" y="904"/>
                </a:cubicBezTo>
                <a:cubicBezTo>
                  <a:pt x="2504" y="1056"/>
                  <a:pt x="2620" y="1052"/>
                  <a:pt x="2736" y="1048"/>
                </a:cubicBezTo>
              </a:path>
            </a:pathLst>
          </a:custGeom>
          <a:noFill/>
          <a:ln w="38100">
            <a:solidFill>
              <a:srgbClr val="4F81BD"/>
            </a:solidFill>
            <a:round/>
            <a:headEnd/>
            <a:tailEnd type="arrow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94" name="Freeform 90"/>
          <p:cNvSpPr>
            <a:spLocks/>
          </p:cNvSpPr>
          <p:nvPr/>
        </p:nvSpPr>
        <p:spPr bwMode="auto">
          <a:xfrm>
            <a:off x="2133600" y="3619500"/>
            <a:ext cx="4724400" cy="1333500"/>
          </a:xfrm>
          <a:custGeom>
            <a:avLst/>
            <a:gdLst>
              <a:gd name="T0" fmla="*/ 0 w 2976"/>
              <a:gd name="T1" fmla="*/ 600 h 840"/>
              <a:gd name="T2" fmla="*/ 720 w 2976"/>
              <a:gd name="T3" fmla="*/ 456 h 840"/>
              <a:gd name="T4" fmla="*/ 1296 w 2976"/>
              <a:gd name="T5" fmla="*/ 120 h 840"/>
              <a:gd name="T6" fmla="*/ 2304 w 2976"/>
              <a:gd name="T7" fmla="*/ 120 h 840"/>
              <a:gd name="T8" fmla="*/ 2976 w 2976"/>
              <a:gd name="T9" fmla="*/ 84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76"/>
              <a:gd name="T16" fmla="*/ 0 h 840"/>
              <a:gd name="T17" fmla="*/ 2976 w 2976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76" h="840">
                <a:moveTo>
                  <a:pt x="0" y="600"/>
                </a:moveTo>
                <a:cubicBezTo>
                  <a:pt x="252" y="568"/>
                  <a:pt x="504" y="536"/>
                  <a:pt x="720" y="456"/>
                </a:cubicBezTo>
                <a:cubicBezTo>
                  <a:pt x="936" y="376"/>
                  <a:pt x="1032" y="176"/>
                  <a:pt x="1296" y="120"/>
                </a:cubicBezTo>
                <a:cubicBezTo>
                  <a:pt x="1560" y="64"/>
                  <a:pt x="2024" y="0"/>
                  <a:pt x="2304" y="120"/>
                </a:cubicBezTo>
                <a:cubicBezTo>
                  <a:pt x="2584" y="240"/>
                  <a:pt x="2780" y="540"/>
                  <a:pt x="2976" y="840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95" name="AutoShape 91"/>
          <p:cNvSpPr>
            <a:spLocks noChangeArrowheads="1"/>
          </p:cNvSpPr>
          <p:nvPr/>
        </p:nvSpPr>
        <p:spPr bwMode="auto">
          <a:xfrm>
            <a:off x="6477000" y="3962400"/>
            <a:ext cx="1600200" cy="304800"/>
          </a:xfrm>
          <a:prstGeom prst="wedgeRectCallout">
            <a:avLst>
              <a:gd name="adj1" fmla="val -36708"/>
              <a:gd name="adj2" fmla="val 159898"/>
            </a:avLst>
          </a:prstGeom>
          <a:noFill/>
          <a:ln w="38100">
            <a:solidFill>
              <a:srgbClr val="CC0000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zh-CN">
                <a:solidFill>
                  <a:srgbClr val="CC0000"/>
                </a:solidFill>
                <a:ea typeface="宋体" charset="0"/>
                <a:cs typeface="宋体" charset="0"/>
              </a:rPr>
              <a:t>Unexpected!</a:t>
            </a:r>
          </a:p>
        </p:txBody>
      </p:sp>
      <p:sp>
        <p:nvSpPr>
          <p:cNvPr id="8230" name="Text Box 81"/>
          <p:cNvSpPr txBox="1">
            <a:spLocks noChangeArrowheads="1"/>
          </p:cNvSpPr>
          <p:nvPr/>
        </p:nvSpPr>
        <p:spPr bwMode="auto">
          <a:xfrm>
            <a:off x="5257800" y="5181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C</a:t>
            </a:r>
          </a:p>
        </p:txBody>
      </p:sp>
      <p:sp>
        <p:nvSpPr>
          <p:cNvPr id="8231" name="Text Box 92"/>
          <p:cNvSpPr txBox="1">
            <a:spLocks noChangeArrowheads="1"/>
          </p:cNvSpPr>
          <p:nvPr/>
        </p:nvSpPr>
        <p:spPr bwMode="auto">
          <a:xfrm>
            <a:off x="4419600" y="5181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B</a:t>
            </a:r>
          </a:p>
        </p:txBody>
      </p:sp>
      <p:sp>
        <p:nvSpPr>
          <p:cNvPr id="8232" name="Text Box 93"/>
          <p:cNvSpPr txBox="1">
            <a:spLocks noChangeArrowheads="1"/>
          </p:cNvSpPr>
          <p:nvPr/>
        </p:nvSpPr>
        <p:spPr bwMode="auto">
          <a:xfrm>
            <a:off x="3505200" y="4495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A</a:t>
            </a:r>
          </a:p>
        </p:txBody>
      </p:sp>
      <p:sp>
        <p:nvSpPr>
          <p:cNvPr id="8233" name="Text Box 94"/>
          <p:cNvSpPr txBox="1">
            <a:spLocks noChangeArrowheads="1"/>
          </p:cNvSpPr>
          <p:nvPr/>
        </p:nvSpPr>
        <p:spPr bwMode="auto">
          <a:xfrm>
            <a:off x="5334000" y="3657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4486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0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0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0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60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0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0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60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0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0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60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608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608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608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608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707" grpId="0" build="p"/>
      <p:bldP spid="1608778" grpId="0" animBg="1"/>
      <p:bldP spid="1608779" grpId="0" animBg="1"/>
      <p:bldP spid="1608789" grpId="0"/>
      <p:bldP spid="1608790" grpId="0" animBg="1"/>
      <p:bldP spid="1608790" grpId="1" animBg="1"/>
      <p:bldP spid="1608791" grpId="0" animBg="1"/>
      <p:bldP spid="1608791" grpId="1" animBg="1"/>
      <p:bldP spid="1608792" grpId="0" animBg="1"/>
      <p:bldP spid="1608792" grpId="1" animBg="1"/>
      <p:bldP spid="1608793" grpId="0" animBg="1"/>
      <p:bldP spid="1608793" grpId="1" animBg="1"/>
      <p:bldP spid="1608794" grpId="0" animBg="1"/>
      <p:bldP spid="160879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Control leads to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62% of network downtime in multi-vendor networks comes from human-error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80% of IT budgets is spent on maintenance and operations 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32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7EB6-13D3-C347-AA4F-B67666871CF0}" type="slidenum">
              <a:rPr lang="en-US"/>
              <a:pPr/>
              <a:t>22</a:t>
            </a:fld>
            <a:endParaRPr lang="en-US"/>
          </a:p>
        </p:txBody>
      </p:sp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Architecture Question to Study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924800" cy="495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should the functionality that </a:t>
            </a:r>
            <a:r>
              <a:rPr lang="en-US" b="1" i="1" dirty="0">
                <a:solidFill>
                  <a:srgbClr val="FF0000"/>
                </a:solidFill>
              </a:rPr>
              <a:t>controls</a:t>
            </a:r>
            <a:r>
              <a:rPr lang="en-US" dirty="0">
                <a:solidFill>
                  <a:srgbClr val="FF0000"/>
                </a:solidFill>
              </a:rPr>
              <a:t> a network be divided up?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Important:</a:t>
            </a:r>
            <a:r>
              <a:rPr lang="en-US" dirty="0"/>
              <a:t> everyone hates net outages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Practical:</a:t>
            </a:r>
            <a:r>
              <a:rPr lang="en-US" dirty="0"/>
              <a:t> solutions can be implemented without changing IP or end-hosts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Relevant: </a:t>
            </a:r>
            <a:r>
              <a:rPr lang="en-US" dirty="0"/>
              <a:t>trends toward separating decision-making from forwarding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Unsolved:</a:t>
            </a:r>
            <a:r>
              <a:rPr lang="en-US" dirty="0"/>
              <a:t> problem is not solved by running BGP/OSPF on faster servers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5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E580-0D2A-DC47-B4AE-0BF4C4E4FA05}" type="slidenum">
              <a:rPr lang="en-US"/>
              <a:pPr/>
              <a:t>23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Proposal:</a:t>
            </a:r>
            <a:br>
              <a:rPr lang="en-US" dirty="0"/>
            </a:br>
            <a:r>
              <a:rPr lang="en-US" dirty="0"/>
              <a:t>Dissemination and Decision Planes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85652"/>
            <a:ext cx="80772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</a:rPr>
              <a:t>What functions require a </a:t>
            </a:r>
            <a:r>
              <a:rPr lang="en-US" sz="2800" b="1" i="1" dirty="0">
                <a:solidFill>
                  <a:schemeClr val="accent2"/>
                </a:solidFill>
              </a:rPr>
              <a:t>view of entire network</a:t>
            </a:r>
            <a:r>
              <a:rPr lang="en-US" sz="2800" dirty="0">
                <a:solidFill>
                  <a:schemeClr val="accent2"/>
                </a:solidFill>
              </a:rPr>
              <a:t> and network objectives?</a:t>
            </a:r>
          </a:p>
          <a:p>
            <a:pPr lvl="1">
              <a:buFontTx/>
              <a:buChar char="•"/>
            </a:pPr>
            <a:r>
              <a:rPr lang="en-US" dirty="0"/>
              <a:t>Path selection and traffic engineering</a:t>
            </a:r>
          </a:p>
          <a:p>
            <a:pPr lvl="1">
              <a:buFontTx/>
              <a:buChar char="•"/>
            </a:pPr>
            <a:r>
              <a:rPr lang="en-US" dirty="0"/>
              <a:t>Reachability control and VPNs</a:t>
            </a:r>
          </a:p>
          <a:p>
            <a:pPr lvl="1">
              <a:buFontTx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msy10" charset="0"/>
              </a:rPr>
              <a:t>!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Decision plane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</a:rPr>
              <a:t>What functions must be on every router to </a:t>
            </a:r>
            <a:r>
              <a:rPr lang="en-US" sz="2800" b="1" i="1" dirty="0">
                <a:solidFill>
                  <a:schemeClr val="accent2"/>
                </a:solidFill>
              </a:rPr>
              <a:t>support creation of a network-wide view</a:t>
            </a:r>
            <a:r>
              <a:rPr lang="en-US" sz="2800" dirty="0">
                <a:solidFill>
                  <a:schemeClr val="accent2"/>
                </a:solidFill>
              </a:rPr>
              <a:t>?</a:t>
            </a:r>
          </a:p>
          <a:p>
            <a:pPr lvl="1">
              <a:buFontTx/>
              <a:buChar char="•"/>
            </a:pPr>
            <a:r>
              <a:rPr lang="en-US" dirty="0"/>
              <a:t>Topology discovery</a:t>
            </a:r>
          </a:p>
          <a:p>
            <a:pPr lvl="1">
              <a:buFontTx/>
              <a:buChar char="•"/>
            </a:pPr>
            <a:r>
              <a:rPr lang="en-US" dirty="0"/>
              <a:t>Report measurements, status, resources</a:t>
            </a:r>
          </a:p>
          <a:p>
            <a:pPr lvl="1">
              <a:buFontTx/>
              <a:buChar char="•"/>
            </a:pPr>
            <a:r>
              <a:rPr lang="en-US" dirty="0"/>
              <a:t>Install state (e.g., FIBs, ACLs) into data-plane</a:t>
            </a:r>
          </a:p>
          <a:p>
            <a:pPr lvl="1">
              <a:buFontTx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msy10" charset="0"/>
              </a:rPr>
              <a:t>!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Dissemination plane</a:t>
            </a:r>
          </a:p>
          <a:p>
            <a:pPr>
              <a:lnSpc>
                <a:spcPct val="90000"/>
              </a:lnSpc>
            </a:pPr>
            <a:endParaRPr 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933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Arial" charset="0"/>
                <a:ea typeface="宋体" charset="0"/>
                <a:cs typeface="宋体" charset="0"/>
              </a:rPr>
              <a:t>Direct Control: A New World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Express goals explicitly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Security </a:t>
            </a:r>
            <a:r>
              <a:rPr lang="en-US" altLang="zh-CN" sz="2000" dirty="0">
                <a:solidFill>
                  <a:srgbClr val="FF0000"/>
                </a:solidFill>
                <a:latin typeface="Arial" charset="0"/>
                <a:ea typeface="宋体" charset="0"/>
                <a:cs typeface="宋体" charset="0"/>
              </a:rPr>
              <a:t>policies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,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QoS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, egress point selection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Do not bury goals in box-specific configuration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Make policy </a:t>
            </a:r>
            <a:r>
              <a:rPr lang="en-US" altLang="zh-CN" sz="2000" dirty="0">
                <a:solidFill>
                  <a:srgbClr val="FF0000"/>
                </a:solidFill>
                <a:latin typeface="Arial" charset="0"/>
                <a:ea typeface="宋体" charset="0"/>
                <a:cs typeface="宋体" charset="0"/>
              </a:rPr>
              <a:t>dependencies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explicit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Design network to provide timely and accurate view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Topology, traffic, </a:t>
            </a:r>
            <a:r>
              <a:rPr lang="en-US" altLang="zh-CN" sz="2000" dirty="0">
                <a:solidFill>
                  <a:srgbClr val="FF0000"/>
                </a:solidFill>
                <a:latin typeface="Arial" charset="0"/>
                <a:ea typeface="宋体" charset="0"/>
                <a:cs typeface="宋体" charset="0"/>
              </a:rPr>
              <a:t>resource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limitations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Give decision maker the </a:t>
            </a:r>
            <a:r>
              <a:rPr lang="en-US" altLang="zh-CN" sz="2000" dirty="0">
                <a:solidFill>
                  <a:srgbClr val="FF0000"/>
                </a:solidFill>
                <a:latin typeface="Arial" charset="0"/>
                <a:ea typeface="宋体" charset="0"/>
                <a:cs typeface="宋体" charset="0"/>
              </a:rPr>
              <a:t>inputs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it needs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Decision maker computes and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宋体" charset="0"/>
                <a:cs typeface="宋体" charset="0"/>
              </a:rPr>
              <a:t>pushes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desired network state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FIB entries, packet filters, queuing parameters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Simplify router functionality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Add new functions without modifying/creating protocols or upgrading routers</a:t>
            </a:r>
          </a:p>
        </p:txBody>
      </p:sp>
    </p:spTree>
    <p:extLst>
      <p:ext uri="{BB962C8B-B14F-4D97-AF65-F5344CB8AC3E}">
        <p14:creationId xmlns:p14="http://schemas.microsoft.com/office/powerpoint/2010/main" val="2625754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30" name="Text Box 22"/>
          <p:cNvSpPr txBox="1">
            <a:spLocks noChangeArrowheads="1"/>
          </p:cNvSpPr>
          <p:nvPr/>
        </p:nvSpPr>
        <p:spPr bwMode="auto">
          <a:xfrm>
            <a:off x="352425" y="16954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accent1"/>
                </a:solidFill>
                <a:latin typeface="Verdana" charset="0"/>
                <a:ea typeface="宋体" charset="0"/>
                <a:cs typeface="Arial" charset="0"/>
              </a:rPr>
              <a:t>D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  <a:cs typeface="宋体" charset="0"/>
              </a:rPr>
              <a:t>How can we get there?</a:t>
            </a:r>
            <a:br>
              <a:rPr lang="en-US" altLang="zh-CN">
                <a:latin typeface="Arial" charset="0"/>
                <a:ea typeface="宋体" charset="0"/>
                <a:cs typeface="宋体" charset="0"/>
              </a:rPr>
            </a:br>
            <a:endParaRPr lang="en-US" altLang="zh-CN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 flipV="1">
            <a:off x="342900" y="6424613"/>
            <a:ext cx="8458200" cy="2047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endParaRPr lang="zh-CN" altLang="en-US" sz="10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5686425" y="1876425"/>
            <a:ext cx="2771775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>
            <a:spAutoFit/>
          </a:bodyPr>
          <a:lstStyle>
            <a:lvl1pPr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1600" b="1">
                <a:solidFill>
                  <a:schemeClr val="accent2"/>
                </a:solidFill>
                <a:ea typeface="宋体" charset="0"/>
                <a:cs typeface="Arial" charset="0"/>
              </a:rPr>
              <a:t>  </a:t>
            </a:r>
            <a:r>
              <a:rPr lang="en-US" altLang="zh-CN" sz="1600">
                <a:solidFill>
                  <a:schemeClr val="accent2"/>
                </a:solidFill>
                <a:latin typeface="Verdana" charset="0"/>
                <a:ea typeface="宋体" charset="0"/>
                <a:cs typeface="Arial" charset="0"/>
              </a:rPr>
              <a:t>Routing Table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>
                <a:solidFill>
                  <a:schemeClr val="accent2"/>
                </a:solidFill>
                <a:latin typeface="Verdana" charset="0"/>
                <a:ea typeface="宋体" charset="0"/>
                <a:cs typeface="Arial" charset="0"/>
              </a:rPr>
              <a:t>  Access Control Table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>
                <a:solidFill>
                  <a:schemeClr val="accent2"/>
                </a:solidFill>
                <a:latin typeface="Verdana" charset="0"/>
                <a:ea typeface="宋体" charset="0"/>
                <a:cs typeface="Arial" charset="0"/>
              </a:rPr>
              <a:t>  NAT Table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>
                <a:solidFill>
                  <a:schemeClr val="accent2"/>
                </a:solidFill>
                <a:latin typeface="Verdana" charset="0"/>
                <a:ea typeface="宋体" charset="0"/>
                <a:cs typeface="Arial" charset="0"/>
              </a:rPr>
              <a:t>  Tunnel Table</a:t>
            </a:r>
          </a:p>
        </p:txBody>
      </p:sp>
      <p:sp>
        <p:nvSpPr>
          <p:cNvPr id="10246" name="AutoShape 5"/>
          <p:cNvSpPr>
            <a:spLocks noChangeArrowheads="1"/>
          </p:cNvSpPr>
          <p:nvPr/>
        </p:nvSpPr>
        <p:spPr bwMode="auto">
          <a:xfrm>
            <a:off x="5602288" y="1779588"/>
            <a:ext cx="2627312" cy="925512"/>
          </a:xfrm>
          <a:prstGeom prst="bracketPair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 anchor="ctr"/>
          <a:lstStyle/>
          <a:p>
            <a:pPr algn="ctr" defTabSz="820738" eaLnBrk="1" hangingPunct="1"/>
            <a:endParaRPr lang="zh-CN" altLang="en-US" sz="1200">
              <a:solidFill>
                <a:schemeClr val="bg2"/>
              </a:solidFill>
              <a:ea typeface="宋体" charset="0"/>
              <a:cs typeface="宋体" charset="0"/>
            </a:endParaRPr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1531938" y="5330825"/>
            <a:ext cx="2908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 flipV="1">
            <a:off x="1214438" y="4197350"/>
            <a:ext cx="1625600" cy="938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2806700" y="4133850"/>
            <a:ext cx="1773238" cy="903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50" name="Picture 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3705225"/>
            <a:ext cx="81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1" name="Line 10"/>
          <p:cNvSpPr>
            <a:spLocks noChangeShapeType="1"/>
          </p:cNvSpPr>
          <p:nvPr/>
        </p:nvSpPr>
        <p:spPr bwMode="auto">
          <a:xfrm flipH="1">
            <a:off x="1049338" y="2362200"/>
            <a:ext cx="1465262" cy="28114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>
            <a:off x="2943225" y="2335213"/>
            <a:ext cx="1588" cy="1416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>
            <a:off x="3271838" y="2335213"/>
            <a:ext cx="1504950" cy="28305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54" name="Picture 1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41913"/>
            <a:ext cx="8191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0222" name="Rectangle 14"/>
          <p:cNvSpPr>
            <a:spLocks noChangeArrowheads="1"/>
          </p:cNvSpPr>
          <p:nvPr/>
        </p:nvSpPr>
        <p:spPr bwMode="auto">
          <a:xfrm>
            <a:off x="381000" y="1484313"/>
            <a:ext cx="4724400" cy="873125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 eaLnBrk="1" hangingPunct="1"/>
            <a:r>
              <a:rPr lang="en-US" altLang="zh-CN" sz="2400">
                <a:latin typeface="Verdana" charset="0"/>
                <a:ea typeface="宋体" charset="0"/>
                <a:cs typeface="Arial" charset="0"/>
              </a:rPr>
              <a:t>Decision Computation Service</a:t>
            </a:r>
          </a:p>
        </p:txBody>
      </p:sp>
      <p:pic>
        <p:nvPicPr>
          <p:cNvPr id="10256" name="Picture 15" descr="nf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4992688"/>
            <a:ext cx="9937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5221288" y="1365250"/>
            <a:ext cx="354171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>
            <a:spAutoFit/>
          </a:bodyPr>
          <a:lstStyle>
            <a:lvl1pPr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Verdana" charset="0"/>
                <a:ea typeface="宋体" charset="0"/>
                <a:cs typeface="宋体" charset="0"/>
              </a:rPr>
              <a:t>Generating table entries</a:t>
            </a:r>
          </a:p>
        </p:txBody>
      </p:sp>
      <p:sp>
        <p:nvSpPr>
          <p:cNvPr id="1630225" name="Rectangle 17"/>
          <p:cNvSpPr>
            <a:spLocks noChangeArrowheads="1"/>
          </p:cNvSpPr>
          <p:nvPr/>
        </p:nvSpPr>
        <p:spPr bwMode="auto">
          <a:xfrm>
            <a:off x="3798888" y="4940300"/>
            <a:ext cx="1811337" cy="927100"/>
          </a:xfrm>
          <a:prstGeom prst="rect">
            <a:avLst/>
          </a:prstGeom>
          <a:solidFill>
            <a:srgbClr val="CC3300">
              <a:alpha val="30196"/>
            </a:srgbClr>
          </a:solidFill>
          <a:ln w="9525">
            <a:solidFill>
              <a:srgbClr val="990000"/>
            </a:solidFill>
            <a:prstDash val="dash"/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 eaLnBrk="1" hangingPunct="1"/>
            <a:endParaRPr lang="en-US" altLang="zh-CN" sz="1200">
              <a:solidFill>
                <a:srgbClr val="CC0000"/>
              </a:solidFill>
              <a:latin typeface="Verdana" charset="0"/>
              <a:ea typeface="宋体" charset="0"/>
              <a:cs typeface="Arial" charset="0"/>
            </a:endParaRPr>
          </a:p>
          <a:p>
            <a:pPr algn="ctr" defTabSz="820738" eaLnBrk="1" hangingPunct="1"/>
            <a:endParaRPr lang="en-US" altLang="zh-CN" sz="1200">
              <a:solidFill>
                <a:srgbClr val="990000"/>
              </a:solidFill>
              <a:latin typeface="Verdana" charset="0"/>
              <a:ea typeface="宋体" charset="0"/>
              <a:cs typeface="Arial" charset="0"/>
            </a:endParaRPr>
          </a:p>
          <a:p>
            <a:pPr algn="ctr" defTabSz="820738" eaLnBrk="1" hangingPunct="1"/>
            <a:endParaRPr lang="en-US" altLang="zh-CN" sz="1600">
              <a:solidFill>
                <a:srgbClr val="990000"/>
              </a:solidFill>
              <a:latin typeface="Verdana" charset="0"/>
              <a:ea typeface="宋体" charset="0"/>
              <a:cs typeface="Arial" charset="0"/>
            </a:endParaRPr>
          </a:p>
          <a:p>
            <a:pPr algn="ctr" defTabSz="820738" eaLnBrk="1" hangingPunct="1"/>
            <a:r>
              <a:rPr lang="en-US" altLang="zh-CN" sz="2100">
                <a:solidFill>
                  <a:srgbClr val="990000"/>
                </a:solidFill>
                <a:latin typeface="Verdana" charset="0"/>
                <a:ea typeface="宋体" charset="0"/>
                <a:cs typeface="Arial" charset="0"/>
              </a:rPr>
              <a:t>Data Plane</a:t>
            </a:r>
          </a:p>
        </p:txBody>
      </p:sp>
      <p:sp>
        <p:nvSpPr>
          <p:cNvPr id="10259" name="Text Box 18"/>
          <p:cNvSpPr txBox="1">
            <a:spLocks noChangeArrowheads="1"/>
          </p:cNvSpPr>
          <p:nvPr/>
        </p:nvSpPr>
        <p:spPr bwMode="auto">
          <a:xfrm>
            <a:off x="5943600" y="4876800"/>
            <a:ext cx="16764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>
            <a:spAutoFit/>
          </a:bodyPr>
          <a:lstStyle>
            <a:lvl1pPr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990000"/>
                </a:solidFill>
                <a:latin typeface="Verdana" charset="0"/>
                <a:ea typeface="宋体" charset="0"/>
                <a:cs typeface="宋体" charset="0"/>
              </a:rPr>
              <a:t>Modeled as a set of tables</a:t>
            </a:r>
          </a:p>
        </p:txBody>
      </p:sp>
      <p:sp>
        <p:nvSpPr>
          <p:cNvPr id="10260" name="Text Box 19"/>
          <p:cNvSpPr txBox="1">
            <a:spLocks noChangeArrowheads="1"/>
          </p:cNvSpPr>
          <p:nvPr/>
        </p:nvSpPr>
        <p:spPr bwMode="auto">
          <a:xfrm>
            <a:off x="5181600" y="3124200"/>
            <a:ext cx="3194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>
            <a:spAutoFit/>
          </a:bodyPr>
          <a:lstStyle>
            <a:lvl1pPr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6600"/>
                </a:solidFill>
                <a:latin typeface="Verdana" charset="0"/>
                <a:ea typeface="宋体" charset="0"/>
                <a:cs typeface="宋体" charset="0"/>
              </a:rPr>
              <a:t>Install table entries</a:t>
            </a:r>
          </a:p>
        </p:txBody>
      </p:sp>
      <p:sp>
        <p:nvSpPr>
          <p:cNvPr id="1630228" name="Rectangle 20"/>
          <p:cNvSpPr>
            <a:spLocks noChangeArrowheads="1"/>
          </p:cNvSpPr>
          <p:nvPr/>
        </p:nvSpPr>
        <p:spPr bwMode="auto">
          <a:xfrm>
            <a:off x="1279525" y="4230688"/>
            <a:ext cx="3233738" cy="671512"/>
          </a:xfrm>
          <a:prstGeom prst="rect">
            <a:avLst/>
          </a:prstGeom>
          <a:solidFill>
            <a:srgbClr val="FFFF00">
              <a:alpha val="32941"/>
            </a:srgbClr>
          </a:solidFill>
          <a:ln w="9525">
            <a:solidFill>
              <a:srgbClr val="FF9900"/>
            </a:solidFill>
            <a:prstDash val="dash"/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 eaLnBrk="1" hangingPunct="1"/>
            <a:r>
              <a:rPr lang="en-US" altLang="zh-CN" sz="2400">
                <a:solidFill>
                  <a:srgbClr val="FF6600"/>
                </a:solidFill>
                <a:latin typeface="Verdana" charset="0"/>
                <a:ea typeface="宋体" charset="0"/>
                <a:cs typeface="Arial" charset="0"/>
              </a:rPr>
              <a:t>Discovery</a:t>
            </a:r>
          </a:p>
        </p:txBody>
      </p:sp>
      <p:sp>
        <p:nvSpPr>
          <p:cNvPr id="1630229" name="Rectangle 21"/>
          <p:cNvSpPr>
            <a:spLocks noChangeArrowheads="1"/>
          </p:cNvSpPr>
          <p:nvPr/>
        </p:nvSpPr>
        <p:spPr bwMode="auto">
          <a:xfrm>
            <a:off x="768350" y="2552700"/>
            <a:ext cx="4289425" cy="965200"/>
          </a:xfrm>
          <a:prstGeom prst="rect">
            <a:avLst/>
          </a:prstGeom>
          <a:solidFill>
            <a:srgbClr val="339966">
              <a:alpha val="30196"/>
            </a:srgbClr>
          </a:solidFill>
          <a:ln w="9525">
            <a:solidFill>
              <a:srgbClr val="008000"/>
            </a:solidFill>
            <a:prstDash val="dash"/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 eaLnBrk="1" hangingPunct="1"/>
            <a:r>
              <a:rPr lang="en-US" altLang="zh-CN" sz="2400">
                <a:solidFill>
                  <a:srgbClr val="006600"/>
                </a:solidFill>
                <a:latin typeface="Verdana" charset="0"/>
                <a:ea typeface="宋体" charset="0"/>
                <a:cs typeface="Arial" charset="0"/>
              </a:rPr>
              <a:t>Dissemination Service</a:t>
            </a:r>
          </a:p>
        </p:txBody>
      </p:sp>
      <p:sp>
        <p:nvSpPr>
          <p:cNvPr id="1630231" name="Text Box 23"/>
          <p:cNvSpPr txBox="1">
            <a:spLocks noChangeArrowheads="1"/>
          </p:cNvSpPr>
          <p:nvPr/>
        </p:nvSpPr>
        <p:spPr bwMode="auto">
          <a:xfrm>
            <a:off x="1123950" y="2809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6600"/>
                </a:solidFill>
                <a:latin typeface="Verdana" charset="0"/>
                <a:ea typeface="宋体" charset="0"/>
                <a:cs typeface="Arial" charset="0"/>
              </a:rPr>
              <a:t>D</a:t>
            </a:r>
          </a:p>
        </p:txBody>
      </p:sp>
      <p:sp>
        <p:nvSpPr>
          <p:cNvPr id="1630232" name="Text Box 24"/>
          <p:cNvSpPr txBox="1">
            <a:spLocks noChangeArrowheads="1"/>
          </p:cNvSpPr>
          <p:nvPr/>
        </p:nvSpPr>
        <p:spPr bwMode="auto">
          <a:xfrm>
            <a:off x="2047875" y="4333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6600"/>
                </a:solidFill>
                <a:latin typeface="Verdana" charset="0"/>
                <a:ea typeface="宋体" charset="0"/>
                <a:cs typeface="Arial" charset="0"/>
              </a:rPr>
              <a:t>D</a:t>
            </a:r>
          </a:p>
        </p:txBody>
      </p:sp>
      <p:sp>
        <p:nvSpPr>
          <p:cNvPr id="1630233" name="Text Box 25"/>
          <p:cNvSpPr txBox="1">
            <a:spLocks noChangeArrowheads="1"/>
          </p:cNvSpPr>
          <p:nvPr/>
        </p:nvSpPr>
        <p:spPr bwMode="auto">
          <a:xfrm>
            <a:off x="3886200" y="5502275"/>
            <a:ext cx="457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100">
                <a:solidFill>
                  <a:srgbClr val="990000"/>
                </a:solidFill>
                <a:latin typeface="Verdana" charset="0"/>
                <a:ea typeface="宋体" charset="0"/>
                <a:cs typeface="Arial" charset="0"/>
              </a:rPr>
              <a:t>D</a:t>
            </a:r>
          </a:p>
        </p:txBody>
      </p:sp>
      <p:sp>
        <p:nvSpPr>
          <p:cNvPr id="1630234" name="Text Box 26"/>
          <p:cNvSpPr txBox="1">
            <a:spLocks noChangeArrowheads="1"/>
          </p:cNvSpPr>
          <p:nvPr/>
        </p:nvSpPr>
        <p:spPr bwMode="auto">
          <a:xfrm>
            <a:off x="6324600" y="533400"/>
            <a:ext cx="762000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>
                <a:latin typeface="Verdana" charset="0"/>
                <a:ea typeface="宋体" charset="0"/>
                <a:cs typeface="Arial" charset="0"/>
              </a:rPr>
              <a:t>4D</a:t>
            </a:r>
          </a:p>
        </p:txBody>
      </p:sp>
    </p:spTree>
    <p:extLst>
      <p:ext uri="{BB962C8B-B14F-4D97-AF65-F5344CB8AC3E}">
        <p14:creationId xmlns:p14="http://schemas.microsoft.com/office/powerpoint/2010/main" val="166673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302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302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6302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6302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6302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630222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630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630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6302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6302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66667 -0.16667 " pathEditMode="relative" ptsTypes="AA">
                                      <p:cBhvr>
                                        <p:cTn id="29" dur="2000" fill="hold"/>
                                        <p:tgtEl>
                                          <p:spTgt spid="1630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8.88889E-6 L 0.575 -0.33334 " pathEditMode="relative" ptsTypes="AA">
                                      <p:cBhvr>
                                        <p:cTn id="31" dur="2000" fill="hold"/>
                                        <p:tgtEl>
                                          <p:spTgt spid="1630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46667 -0.54445 " pathEditMode="relative" ptsTypes="AA">
                                      <p:cBhvr>
                                        <p:cTn id="33" dur="2000" fill="hold"/>
                                        <p:tgtEl>
                                          <p:spTgt spid="1630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92 L 0.275 -0.71019 " pathEditMode="relative" ptsTypes="AA">
                                      <p:cBhvr>
                                        <p:cTn id="35" dur="2000" fill="hold"/>
                                        <p:tgtEl>
                                          <p:spTgt spid="1630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0230" grpId="0"/>
      <p:bldP spid="1630222" grpId="0" build="allAtOnce" animBg="1"/>
      <p:bldP spid="1630225" grpId="0" animBg="1"/>
      <p:bldP spid="1630228" grpId="0" animBg="1"/>
      <p:bldP spid="1630229" grpId="0" animBg="1"/>
      <p:bldP spid="1630231" grpId="0"/>
      <p:bldP spid="1630232" grpId="0"/>
      <p:bldP spid="1630233" grpId="0"/>
      <p:bldP spid="16302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859C-EFBD-424E-8063-BD67CC45B702}" type="slidenum">
              <a:rPr lang="en-US"/>
              <a:pPr/>
              <a:t>26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Discuss Implementations Possibilities</a:t>
            </a:r>
          </a:p>
        </p:txBody>
      </p:sp>
      <p:sp>
        <p:nvSpPr>
          <p:cNvPr id="43056" name="Rectangle 4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</a:rPr>
              <a:t>Decision Plane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/>
              <a:t>Centralized, or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/>
              <a:t>Distributed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</a:rPr>
              <a:t>Dissemination Plane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/>
              <a:t>In-band, or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/>
              <a:t>Out-of-band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</a:rPr>
              <a:t>Data Plane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/>
              <a:t>Flow table entries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/>
              <a:t>Piece of code run at every router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/>
              <a:t>Piece of code in each packet</a:t>
            </a:r>
          </a:p>
          <a:p>
            <a:pPr>
              <a:lnSpc>
                <a:spcPct val="90000"/>
              </a:lnSpc>
            </a:pPr>
            <a:endParaRPr lang="en-US" sz="36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Topology Discovery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9E60-1B07-47DC-9C9B-9143AE85A861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1417638"/>
            <a:ext cx="6264696" cy="4761169"/>
          </a:xfrm>
        </p:spPr>
      </p:pic>
      <p:sp>
        <p:nvSpPr>
          <p:cNvPr id="3" name="矩形 2"/>
          <p:cNvSpPr/>
          <p:nvPr/>
        </p:nvSpPr>
        <p:spPr>
          <a:xfrm>
            <a:off x="4572000" y="3390901"/>
            <a:ext cx="565150" cy="1220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004574" y="3048001"/>
            <a:ext cx="1050026" cy="190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3873950" y="2158026"/>
            <a:ext cx="412300" cy="7845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4737376" y="2158026"/>
            <a:ext cx="531326" cy="7602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795949" y="3642739"/>
            <a:ext cx="417249" cy="716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2328838" y="3445511"/>
            <a:ext cx="417085" cy="8026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圓角矩形圖說文字 19"/>
          <p:cNvSpPr/>
          <p:nvPr/>
        </p:nvSpPr>
        <p:spPr>
          <a:xfrm>
            <a:off x="1053074" y="1722264"/>
            <a:ext cx="1418532" cy="791876"/>
          </a:xfrm>
          <a:prstGeom prst="wedgeRoundRectCallout">
            <a:avLst>
              <a:gd name="adj1" fmla="val 145373"/>
              <a:gd name="adj2" fmla="val 11024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Broadcast the LLDP messages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圓角矩形圖說文字 20"/>
          <p:cNvSpPr/>
          <p:nvPr/>
        </p:nvSpPr>
        <p:spPr>
          <a:xfrm>
            <a:off x="5312864" y="873282"/>
            <a:ext cx="1418532" cy="791876"/>
          </a:xfrm>
          <a:prstGeom prst="wedgeRoundRectCallout">
            <a:avLst>
              <a:gd name="adj1" fmla="val -71288"/>
              <a:gd name="adj2" fmla="val 1423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Report the received LLDP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77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LLDP Man-in-the-Middle Attack (2/5)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9E60-1B07-47DC-9C9B-9143AE85A861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1417638"/>
            <a:ext cx="6264696" cy="4761169"/>
          </a:xfrm>
        </p:spPr>
      </p:pic>
      <p:sp>
        <p:nvSpPr>
          <p:cNvPr id="9" name="流程圖: 程序 8"/>
          <p:cNvSpPr/>
          <p:nvPr/>
        </p:nvSpPr>
        <p:spPr>
          <a:xfrm>
            <a:off x="6238528" y="1417638"/>
            <a:ext cx="2448272" cy="14401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Compromised host tries to attack the network</a:t>
            </a:r>
          </a:p>
        </p:txBody>
      </p:sp>
      <p:sp>
        <p:nvSpPr>
          <p:cNvPr id="3" name="矩形 2"/>
          <p:cNvSpPr/>
          <p:nvPr/>
        </p:nvSpPr>
        <p:spPr>
          <a:xfrm>
            <a:off x="4572000" y="3390901"/>
            <a:ext cx="565150" cy="1220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771900" y="3390901"/>
            <a:ext cx="647700" cy="1174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圓角矩形圖說文字 11"/>
          <p:cNvSpPr/>
          <p:nvPr/>
        </p:nvSpPr>
        <p:spPr>
          <a:xfrm>
            <a:off x="1095653" y="2857798"/>
            <a:ext cx="1418532" cy="791876"/>
          </a:xfrm>
          <a:prstGeom prst="wedgeRoundRectCallout">
            <a:avLst>
              <a:gd name="adj1" fmla="val 145373"/>
              <a:gd name="adj2" fmla="val 11024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Sniff LLDP messages from S1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4013200" y="3327400"/>
            <a:ext cx="628650" cy="11176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圓角矩形圖說文字 16"/>
          <p:cNvSpPr/>
          <p:nvPr/>
        </p:nvSpPr>
        <p:spPr>
          <a:xfrm>
            <a:off x="4985848" y="3782660"/>
            <a:ext cx="1567351" cy="1133848"/>
          </a:xfrm>
          <a:prstGeom prst="wedgeRoundRectCallout">
            <a:avLst>
              <a:gd name="adj1" fmla="val -87403"/>
              <a:gd name="adj2" fmla="val -4211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Modify and the LLDP and send it back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82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Host Tracking Service Attack (1/5)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9E60-1B07-47DC-9C9B-9143AE85A861}" type="slidenum">
              <a:rPr lang="zh-TW" altLang="en-US" smtClean="0"/>
              <a:t>29</a:t>
            </a:fld>
            <a:endParaRPr lang="zh-TW" altLang="en-US" dirty="0"/>
          </a:p>
        </p:txBody>
      </p:sp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78" y="1417638"/>
            <a:ext cx="7620643" cy="4580149"/>
          </a:xfrm>
          <a:prstGeom prst="rect">
            <a:avLst/>
          </a:prstGeom>
        </p:spPr>
      </p:pic>
      <p:sp>
        <p:nvSpPr>
          <p:cNvPr id="12" name="流程圖: 程序 11"/>
          <p:cNvSpPr/>
          <p:nvPr/>
        </p:nvSpPr>
        <p:spPr>
          <a:xfrm>
            <a:off x="5796136" y="1628800"/>
            <a:ext cx="2448272" cy="14401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Switch tells controller the host location when the host sends any data packet</a:t>
            </a:r>
          </a:p>
        </p:txBody>
      </p:sp>
      <p:sp>
        <p:nvSpPr>
          <p:cNvPr id="13" name="弧形箭號 (下彎) 12"/>
          <p:cNvSpPr/>
          <p:nvPr/>
        </p:nvSpPr>
        <p:spPr>
          <a:xfrm>
            <a:off x="1691680" y="4077072"/>
            <a:ext cx="2016224" cy="11310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955951" y="1628800"/>
            <a:ext cx="1101699" cy="1744233"/>
          </a:xfrm>
          <a:prstGeom prst="straightConnector1">
            <a:avLst/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圓角矩形圖說文字 9"/>
          <p:cNvSpPr/>
          <p:nvPr/>
        </p:nvSpPr>
        <p:spPr>
          <a:xfrm>
            <a:off x="1870353" y="1628482"/>
            <a:ext cx="1418532" cy="791876"/>
          </a:xfrm>
          <a:prstGeom prst="wedgeRoundRectCallout">
            <a:avLst>
              <a:gd name="adj1" fmla="val 40176"/>
              <a:gd name="adj2" fmla="val 9821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Host location information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619403" y="3124397"/>
            <a:ext cx="1418532" cy="791876"/>
          </a:xfrm>
          <a:prstGeom prst="wedgeRoundRectCallout">
            <a:avLst>
              <a:gd name="adj1" fmla="val 40176"/>
              <a:gd name="adj2" fmla="val 9821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Data Packets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6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454150" y="2020888"/>
            <a:ext cx="6027738" cy="1439862"/>
            <a:chOff x="1492879" y="2061336"/>
            <a:chExt cx="6027737" cy="1440135"/>
          </a:xfrm>
        </p:grpSpPr>
        <p:sp>
          <p:nvSpPr>
            <p:cNvPr id="388" name="Rectangle 387"/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6" name="Freeform 395"/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8" name="Freeform 397"/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48422" name="Group 950"/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48456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4 h 2742"/>
                  <a:gd name="T4" fmla="*/ 2 w 354"/>
                  <a:gd name="T5" fmla="*/ 28 h 2742"/>
                  <a:gd name="T6" fmla="*/ 0 w 354"/>
                  <a:gd name="T7" fmla="*/ 2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457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458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2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459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460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48461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486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487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8462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48463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484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485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8464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465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48466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482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483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8467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48468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480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481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8469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470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471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472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473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474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475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476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477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8478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479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8423" name="Group 950"/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48424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4 h 2742"/>
                  <a:gd name="T4" fmla="*/ 2 w 354"/>
                  <a:gd name="T5" fmla="*/ 28 h 2742"/>
                  <a:gd name="T6" fmla="*/ 0 w 354"/>
                  <a:gd name="T7" fmla="*/ 2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425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426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2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427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428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48429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454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455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8430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48431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452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453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8432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433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48434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450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451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8435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48436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448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449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8437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438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439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440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441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442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443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444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445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8446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447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8131" name="Freeform 2"/>
          <p:cNvSpPr>
            <a:spLocks/>
          </p:cNvSpPr>
          <p:nvPr/>
        </p:nvSpPr>
        <p:spPr bwMode="auto">
          <a:xfrm>
            <a:off x="2592388" y="5749925"/>
            <a:ext cx="4027487" cy="939800"/>
          </a:xfrm>
          <a:custGeom>
            <a:avLst/>
            <a:gdLst>
              <a:gd name="T0" fmla="*/ 2147483646 w 10001"/>
              <a:gd name="T1" fmla="*/ 2147483646 h 10125"/>
              <a:gd name="T2" fmla="*/ 2147483646 w 10001"/>
              <a:gd name="T3" fmla="*/ 2147483646 h 10125"/>
              <a:gd name="T4" fmla="*/ 2147483646 w 10001"/>
              <a:gd name="T5" fmla="*/ 2147483646 h 10125"/>
              <a:gd name="T6" fmla="*/ 2147483646 w 10001"/>
              <a:gd name="T7" fmla="*/ 0 h 10125"/>
              <a:gd name="T8" fmla="*/ 2147483646 w 10001"/>
              <a:gd name="T9" fmla="*/ 2147483646 h 10125"/>
              <a:gd name="T10" fmla="*/ 2147483646 w 10001"/>
              <a:gd name="T11" fmla="*/ 2147483646 h 10125"/>
              <a:gd name="T12" fmla="*/ 2147483646 w 10001"/>
              <a:gd name="T13" fmla="*/ 2147483646 h 10125"/>
              <a:gd name="T14" fmla="*/ 2147483646 w 10001"/>
              <a:gd name="T15" fmla="*/ 2147483646 h 10125"/>
              <a:gd name="T16" fmla="*/ 2147483646 w 10001"/>
              <a:gd name="T17" fmla="*/ 2147483646 h 10125"/>
              <a:gd name="T18" fmla="*/ 2147483646 w 10001"/>
              <a:gd name="T19" fmla="*/ 2147483646 h 10125"/>
              <a:gd name="T20" fmla="*/ 2147483646 w 10001"/>
              <a:gd name="T21" fmla="*/ 2147483646 h 10125"/>
              <a:gd name="T22" fmla="*/ 2147483646 w 10001"/>
              <a:gd name="T23" fmla="*/ 2147483646 h 10125"/>
              <a:gd name="T24" fmla="*/ 2147483646 w 10001"/>
              <a:gd name="T25" fmla="*/ 2147483646 h 10125"/>
              <a:gd name="T26" fmla="*/ 2147483646 w 10001"/>
              <a:gd name="T27" fmla="*/ 2147483646 h 10125"/>
              <a:gd name="T28" fmla="*/ 2147483646 w 10001"/>
              <a:gd name="T29" fmla="*/ 2147483646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001"/>
              <a:gd name="T46" fmla="*/ 0 h 10125"/>
              <a:gd name="T47" fmla="*/ 10001 w 10001"/>
              <a:gd name="T48" fmla="*/ 10125 h 1012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62313" y="5900738"/>
            <a:ext cx="1316037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51188" y="6088063"/>
            <a:ext cx="2259012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63888" y="6192838"/>
            <a:ext cx="714375" cy="2762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81475" y="6386513"/>
            <a:ext cx="1247775" cy="825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41875" y="5934075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125913" y="6088063"/>
            <a:ext cx="1790700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53063" y="6116638"/>
            <a:ext cx="588962" cy="2698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95813" y="5900738"/>
            <a:ext cx="814387" cy="401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8260"/>
          <p:cNvGrpSpPr>
            <a:grpSpLocks/>
          </p:cNvGrpSpPr>
          <p:nvPr/>
        </p:nvGrpSpPr>
        <p:grpSpPr bwMode="auto">
          <a:xfrm>
            <a:off x="1525588" y="3003550"/>
            <a:ext cx="6978650" cy="1096963"/>
            <a:chOff x="1526216" y="3003498"/>
            <a:chExt cx="6978041" cy="1096962"/>
          </a:xfrm>
        </p:grpSpPr>
        <p:sp>
          <p:nvSpPr>
            <p:cNvPr id="48416" name="TextBox 399"/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ts val="1463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Arial" panose="020B0604020202020204" pitchFamily="34" charset="0"/>
                </a:rPr>
                <a:t>data</a:t>
              </a:r>
            </a:p>
            <a:p>
              <a:pPr algn="ctr">
                <a:lnSpc>
                  <a:spcPts val="1463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Arial" panose="020B0604020202020204" pitchFamily="34" charset="0"/>
                </a:rPr>
                <a:t>plane</a:t>
              </a:r>
            </a:p>
          </p:txBody>
        </p:sp>
        <p:sp>
          <p:nvSpPr>
            <p:cNvPr id="48417" name="TextBox 400"/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ts val="1463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Arial" panose="020B0604020202020204" pitchFamily="34" charset="0"/>
                </a:rPr>
                <a:t>control</a:t>
              </a:r>
            </a:p>
            <a:p>
              <a:pPr algn="ctr">
                <a:lnSpc>
                  <a:spcPts val="1463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Arial" panose="020B0604020202020204" pitchFamily="34" charset="0"/>
                </a:rPr>
                <a:t>plane</a:t>
              </a:r>
            </a:p>
          </p:txBody>
        </p:sp>
        <p:cxnSp>
          <p:nvCxnSpPr>
            <p:cNvPr id="302" name="Straight Connector 301"/>
            <p:cNvCxnSpPr/>
            <p:nvPr/>
          </p:nvCxnSpPr>
          <p:spPr bwMode="auto">
            <a:xfrm flipV="1">
              <a:off x="1526216" y="3579760"/>
              <a:ext cx="6978041" cy="1111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6"/>
          <p:cNvGrpSpPr>
            <a:grpSpLocks/>
          </p:cNvGrpSpPr>
          <p:nvPr/>
        </p:nvGrpSpPr>
        <p:grpSpPr bwMode="auto">
          <a:xfrm>
            <a:off x="2436813" y="2735263"/>
            <a:ext cx="4295775" cy="320675"/>
            <a:chOff x="2433511" y="2792111"/>
            <a:chExt cx="4296530" cy="320561"/>
          </a:xfrm>
        </p:grpSpPr>
        <p:grpSp>
          <p:nvGrpSpPr>
            <p:cNvPr id="48391" name="Group 401"/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403" name="Rectangle 402"/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2931664" y="4004411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2931664" y="4066980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>
                <a:stCxn id="403" idx="2"/>
              </p:cNvCxnSpPr>
              <p:nvPr/>
            </p:nvCxnSpPr>
            <p:spPr>
              <a:xfrm flipH="1" flipV="1">
                <a:off x="3148883" y="4004411"/>
                <a:ext cx="0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92" name="Group 406"/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9" name="Straight Connector 408"/>
              <p:cNvCxnSpPr/>
              <p:nvPr/>
            </p:nvCxnSpPr>
            <p:spPr>
              <a:xfrm>
                <a:off x="2930935" y="4004811"/>
                <a:ext cx="4246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2930935" y="4067381"/>
                <a:ext cx="4246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>
                <a:stCxn id="408" idx="2"/>
              </p:cNvCxnSpPr>
              <p:nvPr/>
            </p:nvCxnSpPr>
            <p:spPr>
              <a:xfrm flipH="1" flipV="1">
                <a:off x="3147171" y="4004811"/>
                <a:ext cx="1949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93" name="Group 411"/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4" name="Straight Connector 413"/>
              <p:cNvCxnSpPr/>
              <p:nvPr/>
            </p:nvCxnSpPr>
            <p:spPr>
              <a:xfrm>
                <a:off x="2931113" y="400481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2931113" y="406738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>
                <a:stCxn id="413" idx="2"/>
              </p:cNvCxnSpPr>
              <p:nvPr/>
            </p:nvCxnSpPr>
            <p:spPr>
              <a:xfrm flipH="1" flipV="1">
                <a:off x="3147351" y="4004811"/>
                <a:ext cx="1947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94" name="Group 416"/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9" name="Straight Connector 418"/>
              <p:cNvCxnSpPr/>
              <p:nvPr/>
            </p:nvCxnSpPr>
            <p:spPr>
              <a:xfrm>
                <a:off x="2931371" y="4004811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2931371" y="4067381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stCxn id="418" idx="2"/>
              </p:cNvCxnSpPr>
              <p:nvPr/>
            </p:nvCxnSpPr>
            <p:spPr>
              <a:xfrm flipH="1" flipV="1">
                <a:off x="3148590" y="4004811"/>
                <a:ext cx="0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95" name="Group 421"/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24" name="Straight Connector 423"/>
              <p:cNvCxnSpPr/>
              <p:nvPr/>
            </p:nvCxnSpPr>
            <p:spPr>
              <a:xfrm>
                <a:off x="2931587" y="400481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2931587" y="406738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>
                <a:stCxn id="423" idx="2"/>
              </p:cNvCxnSpPr>
              <p:nvPr/>
            </p:nvCxnSpPr>
            <p:spPr>
              <a:xfrm flipH="1" flipV="1">
                <a:off x="3147825" y="4004811"/>
                <a:ext cx="1947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48259"/>
          <p:cNvGrpSpPr>
            <a:grpSpLocks/>
          </p:cNvGrpSpPr>
          <p:nvPr/>
        </p:nvGrpSpPr>
        <p:grpSpPr bwMode="auto">
          <a:xfrm>
            <a:off x="1855788" y="3709988"/>
            <a:ext cx="5211762" cy="2740025"/>
            <a:chOff x="1856416" y="3709935"/>
            <a:chExt cx="5211763" cy="2739614"/>
          </a:xfrm>
        </p:grpSpPr>
        <p:sp>
          <p:nvSpPr>
            <p:cNvPr id="268" name="Freeform 267"/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8278" name="Group 28"/>
            <p:cNvGrpSpPr>
              <a:grpSpLocks/>
            </p:cNvGrpSpPr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496" name="Rectangle 495"/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372" name="Group 498"/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515" name="Oval 514"/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7" name="Oval 516"/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8" name="Straight Connector 517"/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0" name="Rectangle 499"/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2" name="Straight Connector 501"/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76" name="Group 504"/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506" name="Oval 505"/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7" name="Rectangle 506"/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08" name="Oval 507"/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09" name="Freeform 508"/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81" name="Freeform 509"/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1 h 932950"/>
                    <a:gd name="T2" fmla="*/ 30 w 3723451"/>
                    <a:gd name="T3" fmla="*/ 0 h 932950"/>
                    <a:gd name="T4" fmla="*/ 85 w 3723451"/>
                    <a:gd name="T5" fmla="*/ 2 h 932950"/>
                    <a:gd name="T6" fmla="*/ 137 w 3723451"/>
                    <a:gd name="T7" fmla="*/ 0 h 932950"/>
                    <a:gd name="T8" fmla="*/ 170 w 3723451"/>
                    <a:gd name="T9" fmla="*/ 1 h 932950"/>
                    <a:gd name="T10" fmla="*/ 145 w 3723451"/>
                    <a:gd name="T11" fmla="*/ 1 h 932950"/>
                    <a:gd name="T12" fmla="*/ 138 w 3723451"/>
                    <a:gd name="T13" fmla="*/ 1 h 932950"/>
                    <a:gd name="T14" fmla="*/ 86 w 3723451"/>
                    <a:gd name="T15" fmla="*/ 3 h 932950"/>
                    <a:gd name="T16" fmla="*/ 33 w 3723451"/>
                    <a:gd name="T17" fmla="*/ 1 h 932950"/>
                    <a:gd name="T18" fmla="*/ 24 w 3723451"/>
                    <a:gd name="T19" fmla="*/ 1 h 932950"/>
                    <a:gd name="T20" fmla="*/ 0 w 3723451"/>
                    <a:gd name="T21" fmla="*/ 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sp>
              <p:nvSpPr>
                <p:cNvPr id="48382" name="Freeform 510"/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61 w 1366596"/>
                    <a:gd name="T3" fmla="*/ 2 h 809868"/>
                    <a:gd name="T4" fmla="*/ 38 w 1366596"/>
                    <a:gd name="T5" fmla="*/ 2 h 809868"/>
                    <a:gd name="T6" fmla="*/ 0 w 1366596"/>
                    <a:gd name="T7" fmla="*/ 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sp>
              <p:nvSpPr>
                <p:cNvPr id="48383" name="Freeform 511"/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61 w 1348191"/>
                    <a:gd name="T1" fmla="*/ 0 h 791462"/>
                    <a:gd name="T2" fmla="*/ 62 w 1348191"/>
                    <a:gd name="T3" fmla="*/ 1 h 791462"/>
                    <a:gd name="T4" fmla="*/ 23 w 1348191"/>
                    <a:gd name="T5" fmla="*/ 2 h 791462"/>
                    <a:gd name="T6" fmla="*/ 0 w 1348191"/>
                    <a:gd name="T7" fmla="*/ 2 h 791462"/>
                    <a:gd name="T8" fmla="*/ 6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cxnSp>
              <p:nvCxnSpPr>
                <p:cNvPr id="48384" name="Straight Connector 512"/>
                <p:cNvCxnSpPr>
                  <a:cxnSpLocks noChangeShapeType="1"/>
                  <a:endCxn id="508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385" name="Straight Connector 5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8279" name="Group 29"/>
            <p:cNvGrpSpPr>
              <a:grpSpLocks/>
            </p:cNvGrpSpPr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549" name="Rectangle 548"/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0" name="Straight Connector 549"/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53" name="Group 552"/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562" name="Oval 561"/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3" name="Rectangle 562"/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4" name="Oval 563"/>
                <p:cNvSpPr/>
                <p:nvPr/>
              </p:nvSpPr>
              <p:spPr>
                <a:xfrm>
                  <a:off x="4128204" y="3581129"/>
                  <a:ext cx="568606" cy="2497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/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4" name="Rectangle 553"/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7" name="Straight Connector 556"/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56" name="Group 538"/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40" name="Oval 539"/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1" name="Rectangle 540"/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2" name="Oval 541"/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43" name="Freeform 542"/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61" name="Freeform 543"/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1 h 932950"/>
                    <a:gd name="T2" fmla="*/ 30 w 3723451"/>
                    <a:gd name="T3" fmla="*/ 0 h 932950"/>
                    <a:gd name="T4" fmla="*/ 84 w 3723451"/>
                    <a:gd name="T5" fmla="*/ 1 h 932950"/>
                    <a:gd name="T6" fmla="*/ 136 w 3723451"/>
                    <a:gd name="T7" fmla="*/ 0 h 932950"/>
                    <a:gd name="T8" fmla="*/ 169 w 3723451"/>
                    <a:gd name="T9" fmla="*/ 1 h 932950"/>
                    <a:gd name="T10" fmla="*/ 145 w 3723451"/>
                    <a:gd name="T11" fmla="*/ 1 h 932950"/>
                    <a:gd name="T12" fmla="*/ 137 w 3723451"/>
                    <a:gd name="T13" fmla="*/ 1 h 932950"/>
                    <a:gd name="T14" fmla="*/ 85 w 3723451"/>
                    <a:gd name="T15" fmla="*/ 2 h 932950"/>
                    <a:gd name="T16" fmla="*/ 32 w 3723451"/>
                    <a:gd name="T17" fmla="*/ 1 h 932950"/>
                    <a:gd name="T18" fmla="*/ 24 w 3723451"/>
                    <a:gd name="T19" fmla="*/ 1 h 932950"/>
                    <a:gd name="T20" fmla="*/ 0 w 3723451"/>
                    <a:gd name="T21" fmla="*/ 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sp>
              <p:nvSpPr>
                <p:cNvPr id="48362" name="Freeform 544"/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66 w 1366596"/>
                    <a:gd name="T3" fmla="*/ 2 h 809868"/>
                    <a:gd name="T4" fmla="*/ 42 w 1366596"/>
                    <a:gd name="T5" fmla="*/ 2 h 809868"/>
                    <a:gd name="T6" fmla="*/ 0 w 1366596"/>
                    <a:gd name="T7" fmla="*/ 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sp>
              <p:nvSpPr>
                <p:cNvPr id="48363" name="Freeform 545"/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59 w 1348191"/>
                    <a:gd name="T1" fmla="*/ 0 h 791462"/>
                    <a:gd name="T2" fmla="*/ 59 w 1348191"/>
                    <a:gd name="T3" fmla="*/ 1 h 791462"/>
                    <a:gd name="T4" fmla="*/ 21 w 1348191"/>
                    <a:gd name="T5" fmla="*/ 2 h 791462"/>
                    <a:gd name="T6" fmla="*/ 0 w 1348191"/>
                    <a:gd name="T7" fmla="*/ 2 h 791462"/>
                    <a:gd name="T8" fmla="*/ 59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cxnSp>
              <p:nvCxnSpPr>
                <p:cNvPr id="48364" name="Straight Connector 546"/>
                <p:cNvCxnSpPr>
                  <a:cxnSpLocks noChangeShapeType="1"/>
                  <a:endCxn id="542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365" name="Straight Connector 547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8280" name="Group 30"/>
            <p:cNvGrpSpPr>
              <a:grpSpLocks/>
            </p:cNvGrpSpPr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579" name="Rectangle 578"/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0" name="Straight Connector 579"/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31" name="Group 580"/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0" name="Rectangle 589"/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4128204" y="3581126"/>
                  <a:ext cx="568606" cy="24974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92" name="Straight Connector 591"/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/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2" name="Rectangle 581"/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4" name="Straight Connector 583"/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34" name="Group 568"/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570" name="Oval 569"/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1" name="Rectangle 570"/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2" name="Oval 571"/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73" name="Freeform 572"/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39" name="Freeform 573"/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1 h 932950"/>
                    <a:gd name="T2" fmla="*/ 30 w 3723451"/>
                    <a:gd name="T3" fmla="*/ 0 h 932950"/>
                    <a:gd name="T4" fmla="*/ 84 w 3723451"/>
                    <a:gd name="T5" fmla="*/ 1 h 932950"/>
                    <a:gd name="T6" fmla="*/ 136 w 3723451"/>
                    <a:gd name="T7" fmla="*/ 0 h 932950"/>
                    <a:gd name="T8" fmla="*/ 169 w 3723451"/>
                    <a:gd name="T9" fmla="*/ 1 h 932950"/>
                    <a:gd name="T10" fmla="*/ 145 w 3723451"/>
                    <a:gd name="T11" fmla="*/ 1 h 932950"/>
                    <a:gd name="T12" fmla="*/ 137 w 3723451"/>
                    <a:gd name="T13" fmla="*/ 1 h 932950"/>
                    <a:gd name="T14" fmla="*/ 85 w 3723451"/>
                    <a:gd name="T15" fmla="*/ 2 h 932950"/>
                    <a:gd name="T16" fmla="*/ 32 w 3723451"/>
                    <a:gd name="T17" fmla="*/ 1 h 932950"/>
                    <a:gd name="T18" fmla="*/ 24 w 3723451"/>
                    <a:gd name="T19" fmla="*/ 1 h 932950"/>
                    <a:gd name="T20" fmla="*/ 0 w 3723451"/>
                    <a:gd name="T21" fmla="*/ 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sp>
              <p:nvSpPr>
                <p:cNvPr id="48340" name="Freeform 574"/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66 w 1366596"/>
                    <a:gd name="T3" fmla="*/ 2 h 809868"/>
                    <a:gd name="T4" fmla="*/ 42 w 1366596"/>
                    <a:gd name="T5" fmla="*/ 2 h 809868"/>
                    <a:gd name="T6" fmla="*/ 0 w 1366596"/>
                    <a:gd name="T7" fmla="*/ 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sp>
              <p:nvSpPr>
                <p:cNvPr id="48341" name="Freeform 575"/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59 w 1348191"/>
                    <a:gd name="T1" fmla="*/ 0 h 791462"/>
                    <a:gd name="T2" fmla="*/ 59 w 1348191"/>
                    <a:gd name="T3" fmla="*/ 1 h 791462"/>
                    <a:gd name="T4" fmla="*/ 21 w 1348191"/>
                    <a:gd name="T5" fmla="*/ 2 h 791462"/>
                    <a:gd name="T6" fmla="*/ 0 w 1348191"/>
                    <a:gd name="T7" fmla="*/ 2 h 791462"/>
                    <a:gd name="T8" fmla="*/ 59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cxnSp>
              <p:nvCxnSpPr>
                <p:cNvPr id="48342" name="Straight Connector 576"/>
                <p:cNvCxnSpPr>
                  <a:cxnSpLocks noChangeShapeType="1"/>
                  <a:endCxn id="572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343" name="Straight Connector 577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8281" name="Group 48257"/>
            <p:cNvGrpSpPr>
              <a:grpSpLocks/>
            </p:cNvGrpSpPr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606" name="Rectangle 605"/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07" name="Straight Connector 606"/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09" name="Group 607"/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616" name="Oval 615"/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7" name="Rectangle 616"/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8" name="Oval 617"/>
                <p:cNvSpPr/>
                <p:nvPr/>
              </p:nvSpPr>
              <p:spPr>
                <a:xfrm>
                  <a:off x="4128205" y="3581132"/>
                  <a:ext cx="568606" cy="2497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19" name="Straight Connector 618"/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9" name="Rectangle 608"/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1" name="Straight Connector 610"/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12" name="Group 595"/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97" name="Oval 596"/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9" name="Oval 598"/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00" name="Freeform 599"/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17" name="Freeform 600"/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1 h 932950"/>
                    <a:gd name="T2" fmla="*/ 30 w 3723451"/>
                    <a:gd name="T3" fmla="*/ 0 h 932950"/>
                    <a:gd name="T4" fmla="*/ 84 w 3723451"/>
                    <a:gd name="T5" fmla="*/ 1 h 932950"/>
                    <a:gd name="T6" fmla="*/ 136 w 3723451"/>
                    <a:gd name="T7" fmla="*/ 0 h 932950"/>
                    <a:gd name="T8" fmla="*/ 169 w 3723451"/>
                    <a:gd name="T9" fmla="*/ 1 h 932950"/>
                    <a:gd name="T10" fmla="*/ 145 w 3723451"/>
                    <a:gd name="T11" fmla="*/ 1 h 932950"/>
                    <a:gd name="T12" fmla="*/ 137 w 3723451"/>
                    <a:gd name="T13" fmla="*/ 1 h 932950"/>
                    <a:gd name="T14" fmla="*/ 85 w 3723451"/>
                    <a:gd name="T15" fmla="*/ 2 h 932950"/>
                    <a:gd name="T16" fmla="*/ 32 w 3723451"/>
                    <a:gd name="T17" fmla="*/ 1 h 932950"/>
                    <a:gd name="T18" fmla="*/ 24 w 3723451"/>
                    <a:gd name="T19" fmla="*/ 1 h 932950"/>
                    <a:gd name="T20" fmla="*/ 0 w 3723451"/>
                    <a:gd name="T21" fmla="*/ 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sp>
              <p:nvSpPr>
                <p:cNvPr id="48318" name="Freeform 601"/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66 w 1366596"/>
                    <a:gd name="T3" fmla="*/ 2 h 809868"/>
                    <a:gd name="T4" fmla="*/ 42 w 1366596"/>
                    <a:gd name="T5" fmla="*/ 2 h 809868"/>
                    <a:gd name="T6" fmla="*/ 0 w 1366596"/>
                    <a:gd name="T7" fmla="*/ 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sp>
              <p:nvSpPr>
                <p:cNvPr id="48319" name="Freeform 602"/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59 w 1348191"/>
                    <a:gd name="T1" fmla="*/ 0 h 791462"/>
                    <a:gd name="T2" fmla="*/ 59 w 1348191"/>
                    <a:gd name="T3" fmla="*/ 1 h 791462"/>
                    <a:gd name="T4" fmla="*/ 21 w 1348191"/>
                    <a:gd name="T5" fmla="*/ 2 h 791462"/>
                    <a:gd name="T6" fmla="*/ 0 w 1348191"/>
                    <a:gd name="T7" fmla="*/ 2 h 791462"/>
                    <a:gd name="T8" fmla="*/ 59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cxnSp>
              <p:nvCxnSpPr>
                <p:cNvPr id="48320" name="Straight Connector 603"/>
                <p:cNvCxnSpPr>
                  <a:cxnSpLocks noChangeShapeType="1"/>
                  <a:endCxn id="599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321" name="Straight Connector 60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8282" name="Group 48258"/>
            <p:cNvGrpSpPr>
              <a:grpSpLocks/>
            </p:cNvGrpSpPr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633" name="Rectangle 632"/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4" name="Straight Connector 633"/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87" name="Group 634"/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643" name="Oval 642"/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4" name="Rectangle 643"/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5" name="Oval 644"/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46" name="Straight Connector 645"/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/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8" name="Straight Connector 637"/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90" name="Group 622"/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624" name="Oval 623"/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5" name="Rectangle 624"/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6" name="Oval 625"/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27" name="Freeform 626"/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95" name="Freeform 627"/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1 h 932950"/>
                    <a:gd name="T2" fmla="*/ 30 w 3723451"/>
                    <a:gd name="T3" fmla="*/ 0 h 932950"/>
                    <a:gd name="T4" fmla="*/ 84 w 3723451"/>
                    <a:gd name="T5" fmla="*/ 2 h 932950"/>
                    <a:gd name="T6" fmla="*/ 136 w 3723451"/>
                    <a:gd name="T7" fmla="*/ 0 h 932950"/>
                    <a:gd name="T8" fmla="*/ 169 w 3723451"/>
                    <a:gd name="T9" fmla="*/ 1 h 932950"/>
                    <a:gd name="T10" fmla="*/ 145 w 3723451"/>
                    <a:gd name="T11" fmla="*/ 1 h 932950"/>
                    <a:gd name="T12" fmla="*/ 137 w 3723451"/>
                    <a:gd name="T13" fmla="*/ 1 h 932950"/>
                    <a:gd name="T14" fmla="*/ 85 w 3723451"/>
                    <a:gd name="T15" fmla="*/ 3 h 932950"/>
                    <a:gd name="T16" fmla="*/ 32 w 3723451"/>
                    <a:gd name="T17" fmla="*/ 1 h 932950"/>
                    <a:gd name="T18" fmla="*/ 24 w 3723451"/>
                    <a:gd name="T19" fmla="*/ 1 h 932950"/>
                    <a:gd name="T20" fmla="*/ 0 w 3723451"/>
                    <a:gd name="T21" fmla="*/ 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sp>
              <p:nvSpPr>
                <p:cNvPr id="48296" name="Freeform 628"/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66 w 1366596"/>
                    <a:gd name="T3" fmla="*/ 2 h 809868"/>
                    <a:gd name="T4" fmla="*/ 42 w 1366596"/>
                    <a:gd name="T5" fmla="*/ 2 h 809868"/>
                    <a:gd name="T6" fmla="*/ 0 w 1366596"/>
                    <a:gd name="T7" fmla="*/ 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sp>
              <p:nvSpPr>
                <p:cNvPr id="48297" name="Freeform 629"/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59 w 1348191"/>
                    <a:gd name="T1" fmla="*/ 0 h 791462"/>
                    <a:gd name="T2" fmla="*/ 59 w 1348191"/>
                    <a:gd name="T3" fmla="*/ 1 h 791462"/>
                    <a:gd name="T4" fmla="*/ 21 w 1348191"/>
                    <a:gd name="T5" fmla="*/ 2 h 791462"/>
                    <a:gd name="T6" fmla="*/ 0 w 1348191"/>
                    <a:gd name="T7" fmla="*/ 2 h 791462"/>
                    <a:gd name="T8" fmla="*/ 59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TW" altLang="en-US"/>
                </a:p>
              </p:txBody>
            </p:sp>
            <p:cxnSp>
              <p:nvCxnSpPr>
                <p:cNvPr id="48298" name="Straight Connector 630"/>
                <p:cNvCxnSpPr>
                  <a:cxnSpLocks noChangeShapeType="1"/>
                  <a:endCxn id="626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299" name="Straight Connector 63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46374" name="Group 27"/>
          <p:cNvGrpSpPr>
            <a:grpSpLocks/>
          </p:cNvGrpSpPr>
          <p:nvPr/>
        </p:nvGrpSpPr>
        <p:grpSpPr bwMode="auto">
          <a:xfrm>
            <a:off x="2381250" y="2476500"/>
            <a:ext cx="4416425" cy="2314575"/>
            <a:chOff x="2381956" y="2435173"/>
            <a:chExt cx="4415330" cy="2315048"/>
          </a:xfrm>
        </p:grpSpPr>
        <p:sp>
          <p:nvSpPr>
            <p:cNvPr id="391" name="Freeform 390"/>
            <p:cNvSpPr/>
            <p:nvPr/>
          </p:nvSpPr>
          <p:spPr>
            <a:xfrm>
              <a:off x="2381956" y="2439937"/>
              <a:ext cx="296789" cy="1743431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392" name="Freeform 391"/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93" name="Straight Arrow Connector 392"/>
            <p:cNvCxnSpPr/>
            <p:nvPr/>
          </p:nvCxnSpPr>
          <p:spPr>
            <a:xfrm flipV="1">
              <a:off x="5791061" y="2687638"/>
              <a:ext cx="7936" cy="206258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V="1">
              <a:off x="4599144" y="2708279"/>
              <a:ext cx="17458" cy="2037179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/>
            <p:nvPr/>
          </p:nvCxnSpPr>
          <p:spPr>
            <a:xfrm flipH="1" flipV="1">
              <a:off x="3807178" y="2762265"/>
              <a:ext cx="9523" cy="198319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44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537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>
                <a:solidFill>
                  <a:srgbClr val="000099"/>
                </a:solidFill>
              </a:rPr>
              <a:t>Logically centralized control plane</a:t>
            </a:r>
          </a:p>
        </p:txBody>
      </p:sp>
      <p:pic>
        <p:nvPicPr>
          <p:cNvPr id="4814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4230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6" name="TextBox 335"/>
          <p:cNvSpPr txBox="1">
            <a:spLocks noChangeArrowheads="1"/>
          </p:cNvSpPr>
          <p:nvPr/>
        </p:nvSpPr>
        <p:spPr bwMode="auto">
          <a:xfrm>
            <a:off x="630238" y="1063625"/>
            <a:ext cx="84566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 distinct (typically remote) controller interacts with local control agents (CAs)</a:t>
            </a:r>
          </a:p>
        </p:txBody>
      </p:sp>
      <p:grpSp>
        <p:nvGrpSpPr>
          <p:cNvPr id="46375" name="Group 23"/>
          <p:cNvGrpSpPr>
            <a:grpSpLocks/>
          </p:cNvGrpSpPr>
          <p:nvPr/>
        </p:nvGrpSpPr>
        <p:grpSpPr bwMode="auto">
          <a:xfrm>
            <a:off x="2055813" y="4687888"/>
            <a:ext cx="4957762" cy="693737"/>
            <a:chOff x="2055070" y="4690247"/>
            <a:chExt cx="4956877" cy="694339"/>
          </a:xfrm>
        </p:grpSpPr>
        <p:grpSp>
          <p:nvGrpSpPr>
            <p:cNvPr id="48243" name="Group 554"/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>
                <a:off x="2932124" y="4005058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2932124" y="4068645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>
                <a:stCxn id="558" idx="2"/>
              </p:cNvCxnSpPr>
              <p:nvPr/>
            </p:nvCxnSpPr>
            <p:spPr>
              <a:xfrm flipH="1" flipV="1">
                <a:off x="3148146" y="4005058"/>
                <a:ext cx="1589" cy="236859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4" name="Group 582"/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6" name="Straight Connector 585"/>
              <p:cNvCxnSpPr/>
              <p:nvPr/>
            </p:nvCxnSpPr>
            <p:spPr>
              <a:xfrm>
                <a:off x="2931985" y="4005125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2931985" y="4068711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>
                <a:stCxn id="585" idx="2"/>
              </p:cNvCxnSpPr>
              <p:nvPr/>
            </p:nvCxnSpPr>
            <p:spPr>
              <a:xfrm flipH="1" flipV="1">
                <a:off x="3148007" y="4005125"/>
                <a:ext cx="1588" cy="236859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5" name="Group 609"/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612" name="Rectangle 611"/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2931771" y="4004922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2931771" y="4068509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12" idx="2"/>
              </p:cNvCxnSpPr>
              <p:nvPr/>
            </p:nvCxnSpPr>
            <p:spPr>
              <a:xfrm flipH="1" flipV="1">
                <a:off x="3147792" y="4004922"/>
                <a:ext cx="1588" cy="236858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6" name="Group 636"/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40" name="Straight Connector 639"/>
              <p:cNvCxnSpPr/>
              <p:nvPr/>
            </p:nvCxnSpPr>
            <p:spPr>
              <a:xfrm>
                <a:off x="2931660" y="4005215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2931660" y="4067152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>
                <a:stCxn id="639" idx="2"/>
              </p:cNvCxnSpPr>
              <p:nvPr/>
            </p:nvCxnSpPr>
            <p:spPr>
              <a:xfrm flipH="1" flipV="1">
                <a:off x="3147681" y="4005215"/>
                <a:ext cx="1588" cy="23663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7" name="Group 554"/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9" name="Straight Connector 358"/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>
                <a:stCxn id="358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148" name="Group 347"/>
          <p:cNvGrpSpPr>
            <a:grpSpLocks/>
          </p:cNvGrpSpPr>
          <p:nvPr/>
        </p:nvGrpSpPr>
        <p:grpSpPr bwMode="auto">
          <a:xfrm>
            <a:off x="5856288" y="5943600"/>
            <a:ext cx="588962" cy="242888"/>
            <a:chOff x="1871277" y="1576300"/>
            <a:chExt cx="1128371" cy="437861"/>
          </a:xfrm>
        </p:grpSpPr>
        <p:sp>
          <p:nvSpPr>
            <p:cNvPr id="363" name="Oval 362"/>
            <p:cNvSpPr>
              <a:spLocks noChangeArrowheads="1"/>
            </p:cNvSpPr>
            <p:nvPr/>
          </p:nvSpPr>
          <p:spPr bwMode="auto">
            <a:xfrm flipV="1">
              <a:off x="1874317" y="1693636"/>
              <a:ext cx="1125331" cy="3205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1871277" y="1739425"/>
              <a:ext cx="1128371" cy="11733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Oval 364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6" name="Freeform 365"/>
            <p:cNvSpPr/>
            <p:nvPr/>
          </p:nvSpPr>
          <p:spPr bwMode="auto">
            <a:xfrm>
              <a:off x="2160212" y="1673602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238" name="Freeform 366"/>
            <p:cNvSpPr>
              <a:spLocks/>
            </p:cNvSpPr>
            <p:nvPr/>
          </p:nvSpPr>
          <p:spPr bwMode="auto">
            <a:xfrm>
              <a:off x="2102426" y="1633537"/>
              <a:ext cx="663033" cy="111612"/>
            </a:xfrm>
            <a:custGeom>
              <a:avLst/>
              <a:gdLst>
                <a:gd name="T0" fmla="*/ 0 w 3723451"/>
                <a:gd name="T1" fmla="*/ 1 h 932950"/>
                <a:gd name="T2" fmla="*/ 21 w 3723451"/>
                <a:gd name="T3" fmla="*/ 0 h 932950"/>
                <a:gd name="T4" fmla="*/ 59 w 3723451"/>
                <a:gd name="T5" fmla="*/ 2 h 932950"/>
                <a:gd name="T6" fmla="*/ 96 w 3723451"/>
                <a:gd name="T7" fmla="*/ 0 h 932950"/>
                <a:gd name="T8" fmla="*/ 119 w 3723451"/>
                <a:gd name="T9" fmla="*/ 1 h 932950"/>
                <a:gd name="T10" fmla="*/ 101 w 3723451"/>
                <a:gd name="T11" fmla="*/ 1 h 932950"/>
                <a:gd name="T12" fmla="*/ 96 w 3723451"/>
                <a:gd name="T13" fmla="*/ 1 h 932950"/>
                <a:gd name="T14" fmla="*/ 60 w 3723451"/>
                <a:gd name="T15" fmla="*/ 3 h 932950"/>
                <a:gd name="T16" fmla="*/ 23 w 3723451"/>
                <a:gd name="T17" fmla="*/ 1 h 932950"/>
                <a:gd name="T18" fmla="*/ 17 w 3723451"/>
                <a:gd name="T19" fmla="*/ 1 h 932950"/>
                <a:gd name="T20" fmla="*/ 0 w 3723451"/>
                <a:gd name="T21" fmla="*/ 1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48239" name="Freeform 367"/>
            <p:cNvSpPr>
              <a:spLocks/>
            </p:cNvSpPr>
            <p:nvPr/>
          </p:nvSpPr>
          <p:spPr bwMode="auto">
            <a:xfrm>
              <a:off x="2537350" y="1727978"/>
              <a:ext cx="243315" cy="97302"/>
            </a:xfrm>
            <a:custGeom>
              <a:avLst/>
              <a:gdLst>
                <a:gd name="T0" fmla="*/ 0 w 1366596"/>
                <a:gd name="T1" fmla="*/ 0 h 809868"/>
                <a:gd name="T2" fmla="*/ 43 w 1366596"/>
                <a:gd name="T3" fmla="*/ 2 h 809868"/>
                <a:gd name="T4" fmla="*/ 28 w 1366596"/>
                <a:gd name="T5" fmla="*/ 2 h 809868"/>
                <a:gd name="T6" fmla="*/ 0 w 1366596"/>
                <a:gd name="T7" fmla="*/ 1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48240" name="Freeform 368"/>
            <p:cNvSpPr>
              <a:spLocks/>
            </p:cNvSpPr>
            <p:nvPr/>
          </p:nvSpPr>
          <p:spPr bwMode="auto">
            <a:xfrm>
              <a:off x="2090260" y="1730839"/>
              <a:ext cx="240272" cy="97302"/>
            </a:xfrm>
            <a:custGeom>
              <a:avLst/>
              <a:gdLst>
                <a:gd name="T0" fmla="*/ 43 w 1348191"/>
                <a:gd name="T1" fmla="*/ 0 h 791462"/>
                <a:gd name="T2" fmla="*/ 43 w 1348191"/>
                <a:gd name="T3" fmla="*/ 1 h 791462"/>
                <a:gd name="T4" fmla="*/ 16 w 1348191"/>
                <a:gd name="T5" fmla="*/ 3 h 791462"/>
                <a:gd name="T6" fmla="*/ 0 w 1348191"/>
                <a:gd name="T7" fmla="*/ 2 h 791462"/>
                <a:gd name="T8" fmla="*/ 4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cxnSp>
          <p:nvCxnSpPr>
            <p:cNvPr id="48241" name="Straight Connector 369"/>
            <p:cNvCxnSpPr>
              <a:cxnSpLocks noChangeShapeType="1"/>
              <a:endCxn id="365" idx="2"/>
            </p:cNvCxnSpPr>
            <p:nvPr/>
          </p:nvCxnSpPr>
          <p:spPr bwMode="auto">
            <a:xfrm flipH="1" flipV="1">
              <a:off x="1871277" y="1736563"/>
              <a:ext cx="3040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42" name="Straight Connector 370"/>
            <p:cNvCxnSpPr>
              <a:cxnSpLocks noChangeShapeType="1"/>
            </p:cNvCxnSpPr>
            <p:nvPr/>
          </p:nvCxnSpPr>
          <p:spPr bwMode="auto">
            <a:xfrm flipH="1" flipV="1">
              <a:off x="2996608" y="1733702"/>
              <a:ext cx="3040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49" name="Group 347"/>
          <p:cNvGrpSpPr>
            <a:grpSpLocks/>
          </p:cNvGrpSpPr>
          <p:nvPr/>
        </p:nvGrpSpPr>
        <p:grpSpPr bwMode="auto">
          <a:xfrm>
            <a:off x="4375150" y="5802313"/>
            <a:ext cx="588963" cy="242887"/>
            <a:chOff x="1871277" y="1576300"/>
            <a:chExt cx="1128371" cy="437861"/>
          </a:xfrm>
        </p:grpSpPr>
        <p:sp>
          <p:nvSpPr>
            <p:cNvPr id="373" name="Oval 372"/>
            <p:cNvSpPr>
              <a:spLocks noChangeArrowheads="1"/>
            </p:cNvSpPr>
            <p:nvPr/>
          </p:nvSpPr>
          <p:spPr bwMode="auto">
            <a:xfrm flipV="1">
              <a:off x="1874319" y="1693635"/>
              <a:ext cx="1125329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5" name="Oval 374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6" name="Freeform 375"/>
            <p:cNvSpPr/>
            <p:nvPr/>
          </p:nvSpPr>
          <p:spPr bwMode="auto">
            <a:xfrm>
              <a:off x="2160214" y="1673603"/>
              <a:ext cx="547457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229" name="Freeform 376"/>
            <p:cNvSpPr>
              <a:spLocks/>
            </p:cNvSpPr>
            <p:nvPr/>
          </p:nvSpPr>
          <p:spPr bwMode="auto">
            <a:xfrm>
              <a:off x="2102426" y="1633537"/>
              <a:ext cx="663031" cy="111611"/>
            </a:xfrm>
            <a:custGeom>
              <a:avLst/>
              <a:gdLst>
                <a:gd name="T0" fmla="*/ 0 w 3723451"/>
                <a:gd name="T1" fmla="*/ 1 h 932950"/>
                <a:gd name="T2" fmla="*/ 21 w 3723451"/>
                <a:gd name="T3" fmla="*/ 0 h 932950"/>
                <a:gd name="T4" fmla="*/ 59 w 3723451"/>
                <a:gd name="T5" fmla="*/ 2 h 932950"/>
                <a:gd name="T6" fmla="*/ 96 w 3723451"/>
                <a:gd name="T7" fmla="*/ 0 h 932950"/>
                <a:gd name="T8" fmla="*/ 119 w 3723451"/>
                <a:gd name="T9" fmla="*/ 1 h 932950"/>
                <a:gd name="T10" fmla="*/ 101 w 3723451"/>
                <a:gd name="T11" fmla="*/ 1 h 932950"/>
                <a:gd name="T12" fmla="*/ 96 w 3723451"/>
                <a:gd name="T13" fmla="*/ 1 h 932950"/>
                <a:gd name="T14" fmla="*/ 60 w 3723451"/>
                <a:gd name="T15" fmla="*/ 3 h 932950"/>
                <a:gd name="T16" fmla="*/ 23 w 3723451"/>
                <a:gd name="T17" fmla="*/ 1 h 932950"/>
                <a:gd name="T18" fmla="*/ 17 w 3723451"/>
                <a:gd name="T19" fmla="*/ 1 h 932950"/>
                <a:gd name="T20" fmla="*/ 0 w 3723451"/>
                <a:gd name="T21" fmla="*/ 1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48230" name="Freeform 377"/>
            <p:cNvSpPr>
              <a:spLocks/>
            </p:cNvSpPr>
            <p:nvPr/>
          </p:nvSpPr>
          <p:spPr bwMode="auto">
            <a:xfrm>
              <a:off x="2537351" y="1727977"/>
              <a:ext cx="243314" cy="97303"/>
            </a:xfrm>
            <a:custGeom>
              <a:avLst/>
              <a:gdLst>
                <a:gd name="T0" fmla="*/ 0 w 1366596"/>
                <a:gd name="T1" fmla="*/ 0 h 809868"/>
                <a:gd name="T2" fmla="*/ 43 w 1366596"/>
                <a:gd name="T3" fmla="*/ 2 h 809868"/>
                <a:gd name="T4" fmla="*/ 28 w 1366596"/>
                <a:gd name="T5" fmla="*/ 2 h 809868"/>
                <a:gd name="T6" fmla="*/ 0 w 1366596"/>
                <a:gd name="T7" fmla="*/ 1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48231" name="Freeform 378"/>
            <p:cNvSpPr>
              <a:spLocks/>
            </p:cNvSpPr>
            <p:nvPr/>
          </p:nvSpPr>
          <p:spPr bwMode="auto">
            <a:xfrm>
              <a:off x="2090260" y="1730839"/>
              <a:ext cx="240274" cy="97303"/>
            </a:xfrm>
            <a:custGeom>
              <a:avLst/>
              <a:gdLst>
                <a:gd name="T0" fmla="*/ 43 w 1348191"/>
                <a:gd name="T1" fmla="*/ 0 h 791462"/>
                <a:gd name="T2" fmla="*/ 43 w 1348191"/>
                <a:gd name="T3" fmla="*/ 1 h 791462"/>
                <a:gd name="T4" fmla="*/ 16 w 1348191"/>
                <a:gd name="T5" fmla="*/ 3 h 791462"/>
                <a:gd name="T6" fmla="*/ 0 w 1348191"/>
                <a:gd name="T7" fmla="*/ 2 h 791462"/>
                <a:gd name="T8" fmla="*/ 4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cxnSp>
          <p:nvCxnSpPr>
            <p:cNvPr id="48232" name="Straight Connector 379"/>
            <p:cNvCxnSpPr>
              <a:cxnSpLocks noChangeShapeType="1"/>
              <a:endCxn id="375" idx="2"/>
            </p:cNvCxnSpPr>
            <p:nvPr/>
          </p:nvCxnSpPr>
          <p:spPr bwMode="auto">
            <a:xfrm flipH="1" flipV="1">
              <a:off x="1871277" y="1736563"/>
              <a:ext cx="3042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33" name="Straight Connector 380"/>
            <p:cNvCxnSpPr>
              <a:cxnSpLocks noChangeShapeType="1"/>
            </p:cNvCxnSpPr>
            <p:nvPr/>
          </p:nvCxnSpPr>
          <p:spPr bwMode="auto">
            <a:xfrm flipH="1" flipV="1">
              <a:off x="2996606" y="1733700"/>
              <a:ext cx="3042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50" name="Group 347"/>
          <p:cNvGrpSpPr>
            <a:grpSpLocks/>
          </p:cNvGrpSpPr>
          <p:nvPr/>
        </p:nvGrpSpPr>
        <p:grpSpPr bwMode="auto">
          <a:xfrm>
            <a:off x="5167313" y="6262688"/>
            <a:ext cx="588962" cy="242887"/>
            <a:chOff x="1871277" y="1576300"/>
            <a:chExt cx="1128371" cy="437861"/>
          </a:xfrm>
        </p:grpSpPr>
        <p:sp>
          <p:nvSpPr>
            <p:cNvPr id="402" name="Oval 401"/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2" name="Oval 411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17" name="Freeform 416"/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220" name="Freeform 421"/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1 h 932950"/>
                <a:gd name="T2" fmla="*/ 21 w 3723451"/>
                <a:gd name="T3" fmla="*/ 0 h 932950"/>
                <a:gd name="T4" fmla="*/ 59 w 3723451"/>
                <a:gd name="T5" fmla="*/ 2 h 932950"/>
                <a:gd name="T6" fmla="*/ 96 w 3723451"/>
                <a:gd name="T7" fmla="*/ 0 h 932950"/>
                <a:gd name="T8" fmla="*/ 119 w 3723451"/>
                <a:gd name="T9" fmla="*/ 1 h 932950"/>
                <a:gd name="T10" fmla="*/ 101 w 3723451"/>
                <a:gd name="T11" fmla="*/ 1 h 932950"/>
                <a:gd name="T12" fmla="*/ 96 w 3723451"/>
                <a:gd name="T13" fmla="*/ 1 h 932950"/>
                <a:gd name="T14" fmla="*/ 60 w 3723451"/>
                <a:gd name="T15" fmla="*/ 3 h 932950"/>
                <a:gd name="T16" fmla="*/ 23 w 3723451"/>
                <a:gd name="T17" fmla="*/ 1 h 932950"/>
                <a:gd name="T18" fmla="*/ 17 w 3723451"/>
                <a:gd name="T19" fmla="*/ 1 h 932950"/>
                <a:gd name="T20" fmla="*/ 0 w 3723451"/>
                <a:gd name="T21" fmla="*/ 1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48221" name="Freeform 426"/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43 w 1366596"/>
                <a:gd name="T3" fmla="*/ 2 h 809868"/>
                <a:gd name="T4" fmla="*/ 28 w 1366596"/>
                <a:gd name="T5" fmla="*/ 2 h 809868"/>
                <a:gd name="T6" fmla="*/ 0 w 1366596"/>
                <a:gd name="T7" fmla="*/ 1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48222" name="Freeform 427"/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43 w 1348191"/>
                <a:gd name="T1" fmla="*/ 0 h 791462"/>
                <a:gd name="T2" fmla="*/ 43 w 1348191"/>
                <a:gd name="T3" fmla="*/ 1 h 791462"/>
                <a:gd name="T4" fmla="*/ 16 w 1348191"/>
                <a:gd name="T5" fmla="*/ 3 h 791462"/>
                <a:gd name="T6" fmla="*/ 0 w 1348191"/>
                <a:gd name="T7" fmla="*/ 2 h 791462"/>
                <a:gd name="T8" fmla="*/ 4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cxnSp>
          <p:nvCxnSpPr>
            <p:cNvPr id="48223" name="Straight Connector 428"/>
            <p:cNvCxnSpPr>
              <a:cxnSpLocks noChangeShapeType="1"/>
              <a:endCxn id="41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24" name="Straight Connector 429"/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51" name="Group 347"/>
          <p:cNvGrpSpPr>
            <a:grpSpLocks/>
          </p:cNvGrpSpPr>
          <p:nvPr/>
        </p:nvGrpSpPr>
        <p:grpSpPr bwMode="auto">
          <a:xfrm>
            <a:off x="3703638" y="6354763"/>
            <a:ext cx="588962" cy="242887"/>
            <a:chOff x="1871277" y="1576300"/>
            <a:chExt cx="1128371" cy="437861"/>
          </a:xfrm>
        </p:grpSpPr>
        <p:sp>
          <p:nvSpPr>
            <p:cNvPr id="432" name="Oval 431"/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4" name="Oval 433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35" name="Freeform 434"/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211" name="Freeform 435"/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1 h 932950"/>
                <a:gd name="T2" fmla="*/ 21 w 3723451"/>
                <a:gd name="T3" fmla="*/ 0 h 932950"/>
                <a:gd name="T4" fmla="*/ 59 w 3723451"/>
                <a:gd name="T5" fmla="*/ 2 h 932950"/>
                <a:gd name="T6" fmla="*/ 96 w 3723451"/>
                <a:gd name="T7" fmla="*/ 0 h 932950"/>
                <a:gd name="T8" fmla="*/ 119 w 3723451"/>
                <a:gd name="T9" fmla="*/ 1 h 932950"/>
                <a:gd name="T10" fmla="*/ 101 w 3723451"/>
                <a:gd name="T11" fmla="*/ 1 h 932950"/>
                <a:gd name="T12" fmla="*/ 96 w 3723451"/>
                <a:gd name="T13" fmla="*/ 1 h 932950"/>
                <a:gd name="T14" fmla="*/ 60 w 3723451"/>
                <a:gd name="T15" fmla="*/ 3 h 932950"/>
                <a:gd name="T16" fmla="*/ 23 w 3723451"/>
                <a:gd name="T17" fmla="*/ 1 h 932950"/>
                <a:gd name="T18" fmla="*/ 17 w 3723451"/>
                <a:gd name="T19" fmla="*/ 1 h 932950"/>
                <a:gd name="T20" fmla="*/ 0 w 3723451"/>
                <a:gd name="T21" fmla="*/ 1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48212" name="Freeform 436"/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43 w 1366596"/>
                <a:gd name="T3" fmla="*/ 2 h 809868"/>
                <a:gd name="T4" fmla="*/ 28 w 1366596"/>
                <a:gd name="T5" fmla="*/ 2 h 809868"/>
                <a:gd name="T6" fmla="*/ 0 w 1366596"/>
                <a:gd name="T7" fmla="*/ 1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48213" name="Freeform 437"/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43 w 1348191"/>
                <a:gd name="T1" fmla="*/ 0 h 791462"/>
                <a:gd name="T2" fmla="*/ 43 w 1348191"/>
                <a:gd name="T3" fmla="*/ 1 h 791462"/>
                <a:gd name="T4" fmla="*/ 16 w 1348191"/>
                <a:gd name="T5" fmla="*/ 3 h 791462"/>
                <a:gd name="T6" fmla="*/ 0 w 1348191"/>
                <a:gd name="T7" fmla="*/ 2 h 791462"/>
                <a:gd name="T8" fmla="*/ 4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cxnSp>
          <p:nvCxnSpPr>
            <p:cNvPr id="48214" name="Straight Connector 438"/>
            <p:cNvCxnSpPr>
              <a:cxnSpLocks noChangeShapeType="1"/>
              <a:endCxn id="434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15" name="Straight Connector 439"/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441" name="Group 25"/>
          <p:cNvGrpSpPr>
            <a:grpSpLocks/>
          </p:cNvGrpSpPr>
          <p:nvPr/>
        </p:nvGrpSpPr>
        <p:grpSpPr bwMode="auto">
          <a:xfrm>
            <a:off x="1925638" y="2220913"/>
            <a:ext cx="5095875" cy="2832100"/>
            <a:chOff x="1925876" y="2212958"/>
            <a:chExt cx="5095391" cy="2833288"/>
          </a:xfrm>
        </p:grpSpPr>
        <p:grpSp>
          <p:nvGrpSpPr>
            <p:cNvPr id="48179" name="Group 11"/>
            <p:cNvGrpSpPr>
              <a:grpSpLocks/>
            </p:cNvGrpSpPr>
            <p:nvPr/>
          </p:nvGrpSpPr>
          <p:grpSpPr bwMode="auto">
            <a:xfrm>
              <a:off x="2745416" y="2212958"/>
              <a:ext cx="3597533" cy="493677"/>
              <a:chOff x="2705100" y="2011398"/>
              <a:chExt cx="3597533" cy="493677"/>
            </a:xfrm>
          </p:grpSpPr>
          <p:sp>
            <p:nvSpPr>
              <p:cNvPr id="342" name="Oval 341"/>
              <p:cNvSpPr/>
              <p:nvPr/>
            </p:nvSpPr>
            <p:spPr bwMode="auto">
              <a:xfrm>
                <a:off x="2722092" y="2011398"/>
                <a:ext cx="3581060" cy="492331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 bwMode="auto">
              <a:xfrm>
                <a:off x="2704632" y="2012986"/>
                <a:ext cx="3581060" cy="492331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206" name="TextBox 389"/>
              <p:cNvSpPr txBox="1">
                <a:spLocks noChangeArrowheads="1"/>
              </p:cNvSpPr>
              <p:nvPr/>
            </p:nvSpPr>
            <p:spPr bwMode="auto">
              <a:xfrm>
                <a:off x="3452664" y="2127167"/>
                <a:ext cx="2057700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ts val="1475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solidFill>
                      <a:schemeClr val="bg1"/>
                    </a:solidFill>
                    <a:latin typeface="Arial" panose="020B0604020202020204" pitchFamily="34" charset="0"/>
                  </a:rPr>
                  <a:t>Remote Controller</a:t>
                </a:r>
              </a:p>
            </p:txBody>
          </p:sp>
        </p:grpSp>
        <p:grpSp>
          <p:nvGrpSpPr>
            <p:cNvPr id="48180" name="Group 441"/>
            <p:cNvGrpSpPr>
              <a:grpSpLocks/>
            </p:cNvGrpSpPr>
            <p:nvPr/>
          </p:nvGrpSpPr>
          <p:grpSpPr bwMode="auto">
            <a:xfrm>
              <a:off x="1925876" y="4223509"/>
              <a:ext cx="923540" cy="405953"/>
              <a:chOff x="2705100" y="2011398"/>
              <a:chExt cx="3597533" cy="493677"/>
            </a:xfrm>
          </p:grpSpPr>
          <p:sp>
            <p:nvSpPr>
              <p:cNvPr id="443" name="Oval 442"/>
              <p:cNvSpPr/>
              <p:nvPr/>
            </p:nvSpPr>
            <p:spPr bwMode="auto"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 bwMode="auto"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203" name="TextBox 389"/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ts val="1475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solidFill>
                      <a:schemeClr val="bg1"/>
                    </a:solidFill>
                    <a:latin typeface="Arial" panose="020B0604020202020204" pitchFamily="34" charset="0"/>
                  </a:rPr>
                  <a:t>CA</a:t>
                </a:r>
              </a:p>
            </p:txBody>
          </p:sp>
        </p:grpSp>
        <p:grpSp>
          <p:nvGrpSpPr>
            <p:cNvPr id="48181" name="Group 16"/>
            <p:cNvGrpSpPr>
              <a:grpSpLocks/>
            </p:cNvGrpSpPr>
            <p:nvPr/>
          </p:nvGrpSpPr>
          <p:grpSpPr bwMode="auto">
            <a:xfrm>
              <a:off x="3589508" y="4760377"/>
              <a:ext cx="463568" cy="285869"/>
              <a:chOff x="3558850" y="4573304"/>
              <a:chExt cx="463568" cy="285869"/>
            </a:xfrm>
          </p:grpSpPr>
          <p:grpSp>
            <p:nvGrpSpPr>
              <p:cNvPr id="48197" name="Group 12"/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47" name="Oval 446"/>
                <p:cNvSpPr/>
                <p:nvPr/>
              </p:nvSpPr>
              <p:spPr bwMode="auto"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8" name="Oval 447"/>
                <p:cNvSpPr/>
                <p:nvPr/>
              </p:nvSpPr>
              <p:spPr bwMode="auto"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8198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ts val="1475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400">
                    <a:solidFill>
                      <a:schemeClr val="bg1"/>
                    </a:solidFill>
                    <a:latin typeface="Arial" panose="020B0604020202020204" pitchFamily="34" charset="0"/>
                  </a:rPr>
                  <a:t>CA</a:t>
                </a:r>
                <a:endParaRPr lang="en-US" altLang="zh-TW" sz="18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8182" name="Group 450"/>
            <p:cNvGrpSpPr>
              <a:grpSpLocks/>
            </p:cNvGrpSpPr>
            <p:nvPr/>
          </p:nvGrpSpPr>
          <p:grpSpPr bwMode="auto">
            <a:xfrm>
              <a:off x="4369656" y="4758258"/>
              <a:ext cx="463568" cy="285869"/>
              <a:chOff x="3558850" y="4573304"/>
              <a:chExt cx="463568" cy="285869"/>
            </a:xfrm>
          </p:grpSpPr>
          <p:grpSp>
            <p:nvGrpSpPr>
              <p:cNvPr id="48193" name="Group 451"/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4" name="Oval 453"/>
                <p:cNvSpPr/>
                <p:nvPr/>
              </p:nvSpPr>
              <p:spPr bwMode="auto">
                <a:xfrm>
                  <a:off x="3573874" y="4594480"/>
                  <a:ext cx="439696" cy="244577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5" name="Oval 454"/>
                <p:cNvSpPr/>
                <p:nvPr/>
              </p:nvSpPr>
              <p:spPr bwMode="auto">
                <a:xfrm>
                  <a:off x="3559588" y="4604009"/>
                  <a:ext cx="463506" cy="236636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8194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ts val="1475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400">
                    <a:solidFill>
                      <a:schemeClr val="bg1"/>
                    </a:solidFill>
                    <a:latin typeface="Arial" panose="020B0604020202020204" pitchFamily="34" charset="0"/>
                  </a:rPr>
                  <a:t>CA</a:t>
                </a:r>
                <a:endParaRPr lang="en-US" altLang="zh-TW" sz="18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8183" name="Group 455"/>
            <p:cNvGrpSpPr>
              <a:grpSpLocks/>
            </p:cNvGrpSpPr>
            <p:nvPr/>
          </p:nvGrpSpPr>
          <p:grpSpPr bwMode="auto">
            <a:xfrm>
              <a:off x="5569912" y="4756140"/>
              <a:ext cx="463568" cy="285869"/>
              <a:chOff x="3558850" y="4573304"/>
              <a:chExt cx="463568" cy="285869"/>
            </a:xfrm>
          </p:grpSpPr>
          <p:grpSp>
            <p:nvGrpSpPr>
              <p:cNvPr id="48189" name="Group 456"/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9" name="Oval 458"/>
                <p:cNvSpPr/>
                <p:nvPr/>
              </p:nvSpPr>
              <p:spPr bwMode="auto"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8190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ts val="1475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400">
                    <a:solidFill>
                      <a:schemeClr val="bg1"/>
                    </a:solidFill>
                    <a:latin typeface="Arial" panose="020B0604020202020204" pitchFamily="34" charset="0"/>
                  </a:rPr>
                  <a:t>CA</a:t>
                </a:r>
                <a:endParaRPr lang="en-US" altLang="zh-TW" sz="18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8184" name="Group 460"/>
            <p:cNvGrpSpPr>
              <a:grpSpLocks/>
            </p:cNvGrpSpPr>
            <p:nvPr/>
          </p:nvGrpSpPr>
          <p:grpSpPr bwMode="auto">
            <a:xfrm>
              <a:off x="6557699" y="4754022"/>
              <a:ext cx="463568" cy="285869"/>
              <a:chOff x="3558850" y="4573304"/>
              <a:chExt cx="463568" cy="285869"/>
            </a:xfrm>
          </p:grpSpPr>
          <p:grpSp>
            <p:nvGrpSpPr>
              <p:cNvPr id="48185" name="Group 461"/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64" name="Oval 463"/>
                <p:cNvSpPr/>
                <p:nvPr/>
              </p:nvSpPr>
              <p:spPr bwMode="auto"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 bwMode="auto"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8186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ts val="1475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400">
                    <a:solidFill>
                      <a:schemeClr val="bg1"/>
                    </a:solidFill>
                    <a:latin typeface="Arial" panose="020B0604020202020204" pitchFamily="34" charset="0"/>
                  </a:rPr>
                  <a:t>CA</a:t>
                </a:r>
                <a:endParaRPr lang="en-US" altLang="zh-TW" sz="18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815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5-</a:t>
            </a:r>
            <a:fld id="{7A0DEC74-451F-4ADD-8865-6D18B51408D2}" type="slidenum">
              <a:rPr lang="en-US" altLang="zh-TW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TW" sz="1200">
              <a:latin typeface="Tahoma" panose="020B0604030504040204" pitchFamily="34" charset="0"/>
            </a:endParaRPr>
          </a:p>
        </p:txBody>
      </p:sp>
      <p:sp>
        <p:nvSpPr>
          <p:cNvPr id="4815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Control Plane</a:t>
            </a:r>
          </a:p>
        </p:txBody>
      </p:sp>
      <p:grpSp>
        <p:nvGrpSpPr>
          <p:cNvPr id="48155" name="Group 1"/>
          <p:cNvGrpSpPr>
            <a:grpSpLocks/>
          </p:cNvGrpSpPr>
          <p:nvPr/>
        </p:nvGrpSpPr>
        <p:grpSpPr bwMode="auto">
          <a:xfrm>
            <a:off x="938213" y="5527675"/>
            <a:ext cx="2698750" cy="903288"/>
            <a:chOff x="938213" y="5237163"/>
            <a:chExt cx="2698750" cy="903287"/>
          </a:xfrm>
        </p:grpSpPr>
        <p:cxnSp>
          <p:nvCxnSpPr>
            <p:cNvPr id="339" name="Straight Connector 338"/>
            <p:cNvCxnSpPr/>
            <p:nvPr/>
          </p:nvCxnSpPr>
          <p:spPr>
            <a:xfrm flipH="1">
              <a:off x="1282700" y="5802312"/>
              <a:ext cx="1508125" cy="158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158" name="TextBox 265"/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8159" name="TextBox 281"/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2</a:t>
              </a:r>
            </a:p>
          </p:txBody>
        </p:sp>
        <p:grpSp>
          <p:nvGrpSpPr>
            <p:cNvPr id="48160" name="Group 5"/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48173" name="Rectangle 97"/>
              <p:cNvSpPr>
                <a:spLocks noChangeArrowheads="1"/>
              </p:cNvSpPr>
              <p:nvPr/>
            </p:nvSpPr>
            <p:spPr bwMode="auto">
              <a:xfrm>
                <a:off x="-4052413" y="2965119"/>
                <a:ext cx="1290538" cy="2087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174" name="Rectangle 98"/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175" name="Line 99"/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8176" name="Rectangle 104"/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177" name="Text Box 105"/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>
                    <a:latin typeface="Arial" panose="020B0604020202020204" pitchFamily="34" charset="0"/>
                  </a:rPr>
                  <a:t>0111</a:t>
                </a:r>
              </a:p>
            </p:txBody>
          </p:sp>
          <p:sp>
            <p:nvSpPr>
              <p:cNvPr id="48178" name="Line 119"/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8161" name="Freeform 120"/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6 h 167"/>
                <a:gd name="T2" fmla="*/ 2147483646 w 554"/>
                <a:gd name="T3" fmla="*/ 2147483646 h 167"/>
                <a:gd name="T4" fmla="*/ 2147483646 w 554"/>
                <a:gd name="T5" fmla="*/ 2147483646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8162" name="Group 357"/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352" name="Oval 351"/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4" name="Oval 353"/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5" name="Freeform 354"/>
              <p:cNvSpPr/>
              <p:nvPr/>
            </p:nvSpPr>
            <p:spPr bwMode="auto">
              <a:xfrm>
                <a:off x="2159710" y="1673340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168" name="Freeform 355"/>
              <p:cNvSpPr>
                <a:spLocks/>
              </p:cNvSpPr>
              <p:nvPr/>
            </p:nvSpPr>
            <p:spPr bwMode="auto">
              <a:xfrm>
                <a:off x="2102657" y="1633104"/>
                <a:ext cx="662442" cy="111241"/>
              </a:xfrm>
              <a:custGeom>
                <a:avLst/>
                <a:gdLst>
                  <a:gd name="T0" fmla="*/ 0 w 3723451"/>
                  <a:gd name="T1" fmla="*/ 1 h 932950"/>
                  <a:gd name="T2" fmla="*/ 21 w 3723451"/>
                  <a:gd name="T3" fmla="*/ 0 h 932950"/>
                  <a:gd name="T4" fmla="*/ 59 w 3723451"/>
                  <a:gd name="T5" fmla="*/ 2 h 932950"/>
                  <a:gd name="T6" fmla="*/ 95 w 3723451"/>
                  <a:gd name="T7" fmla="*/ 0 h 932950"/>
                  <a:gd name="T8" fmla="*/ 118 w 3723451"/>
                  <a:gd name="T9" fmla="*/ 1 h 932950"/>
                  <a:gd name="T10" fmla="*/ 101 w 3723451"/>
                  <a:gd name="T11" fmla="*/ 1 h 932950"/>
                  <a:gd name="T12" fmla="*/ 96 w 3723451"/>
                  <a:gd name="T13" fmla="*/ 1 h 932950"/>
                  <a:gd name="T14" fmla="*/ 59 w 3723451"/>
                  <a:gd name="T15" fmla="*/ 3 h 932950"/>
                  <a:gd name="T16" fmla="*/ 23 w 3723451"/>
                  <a:gd name="T17" fmla="*/ 1 h 932950"/>
                  <a:gd name="T18" fmla="*/ 17 w 3723451"/>
                  <a:gd name="T19" fmla="*/ 1 h 932950"/>
                  <a:gd name="T20" fmla="*/ 0 w 3723451"/>
                  <a:gd name="T21" fmla="*/ 1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TW" altLang="en-US"/>
              </a:p>
            </p:txBody>
          </p:sp>
          <p:sp>
            <p:nvSpPr>
              <p:cNvPr id="48169" name="Freeform 440"/>
              <p:cNvSpPr>
                <a:spLocks/>
              </p:cNvSpPr>
              <p:nvPr/>
            </p:nvSpPr>
            <p:spPr bwMode="auto">
              <a:xfrm>
                <a:off x="2536889" y="1727776"/>
                <a:ext cx="244059" cy="97040"/>
              </a:xfrm>
              <a:custGeom>
                <a:avLst/>
                <a:gdLst>
                  <a:gd name="T0" fmla="*/ 0 w 1366596"/>
                  <a:gd name="T1" fmla="*/ 0 h 809868"/>
                  <a:gd name="T2" fmla="*/ 44 w 1366596"/>
                  <a:gd name="T3" fmla="*/ 2 h 809868"/>
                  <a:gd name="T4" fmla="*/ 28 w 1366596"/>
                  <a:gd name="T5" fmla="*/ 2 h 809868"/>
                  <a:gd name="T6" fmla="*/ 0 w 1366596"/>
                  <a:gd name="T7" fmla="*/ 1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TW" altLang="en-US"/>
              </a:p>
            </p:txBody>
          </p:sp>
          <p:sp>
            <p:nvSpPr>
              <p:cNvPr id="48170" name="Freeform 445"/>
              <p:cNvSpPr>
                <a:spLocks/>
              </p:cNvSpPr>
              <p:nvPr/>
            </p:nvSpPr>
            <p:spPr bwMode="auto">
              <a:xfrm>
                <a:off x="2089979" y="1730144"/>
                <a:ext cx="240888" cy="97039"/>
              </a:xfrm>
              <a:custGeom>
                <a:avLst/>
                <a:gdLst>
                  <a:gd name="T0" fmla="*/ 43 w 1348191"/>
                  <a:gd name="T1" fmla="*/ 0 h 791462"/>
                  <a:gd name="T2" fmla="*/ 44 w 1348191"/>
                  <a:gd name="T3" fmla="*/ 1 h 791462"/>
                  <a:gd name="T4" fmla="*/ 16 w 1348191"/>
                  <a:gd name="T5" fmla="*/ 3 h 791462"/>
                  <a:gd name="T6" fmla="*/ 0 w 1348191"/>
                  <a:gd name="T7" fmla="*/ 2 h 791462"/>
                  <a:gd name="T8" fmla="*/ 43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TW" altLang="en-US"/>
              </a:p>
            </p:txBody>
          </p:sp>
          <p:cxnSp>
            <p:nvCxnSpPr>
              <p:cNvPr id="48171" name="Straight Connector 449"/>
              <p:cNvCxnSpPr>
                <a:cxnSpLocks noChangeShapeType="1"/>
                <a:endCxn id="354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2" name="Straight Connector 467"/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8"/>
                <a:ext cx="3169" cy="1230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8163" name="TextBox 282"/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48156" name="TextBox 6"/>
          <p:cNvSpPr txBox="1">
            <a:spLocks noChangeArrowheads="1"/>
          </p:cNvSpPr>
          <p:nvPr/>
        </p:nvSpPr>
        <p:spPr bwMode="auto">
          <a:xfrm>
            <a:off x="196850" y="4903788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values in arriving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packet header</a:t>
            </a:r>
            <a:endParaRPr lang="en-US" altLang="zh-TW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03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4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9" y="1405062"/>
            <a:ext cx="7772882" cy="467164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Host Tracking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9E60-1B07-47DC-9C9B-9143AE85A861}" type="slidenum">
              <a:rPr lang="zh-TW" altLang="en-US" smtClean="0"/>
              <a:t>30</a:t>
            </a:fld>
            <a:endParaRPr lang="zh-TW" altLang="en-US" dirty="0"/>
          </a:p>
        </p:txBody>
      </p:sp>
      <p:sp>
        <p:nvSpPr>
          <p:cNvPr id="9" name="弧形箭號 (下彎) 8"/>
          <p:cNvSpPr/>
          <p:nvPr/>
        </p:nvSpPr>
        <p:spPr>
          <a:xfrm rot="1751195" flipH="1">
            <a:off x="6062512" y="3721483"/>
            <a:ext cx="1686617" cy="614298"/>
          </a:xfrm>
          <a:prstGeom prst="curvedDownArrow">
            <a:avLst>
              <a:gd name="adj1" fmla="val 21677"/>
              <a:gd name="adj2" fmla="val 47173"/>
              <a:gd name="adj3" fmla="val 23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5487288" y="4176896"/>
            <a:ext cx="1418532" cy="791876"/>
          </a:xfrm>
          <a:prstGeom prst="wedgeRoundRectCallout">
            <a:avLst>
              <a:gd name="adj1" fmla="val 62111"/>
              <a:gd name="adj2" fmla="val -8461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Data Packets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654550" y="1784350"/>
            <a:ext cx="991154" cy="1450203"/>
          </a:xfrm>
          <a:prstGeom prst="straightConnector1">
            <a:avLst/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圓角矩形圖說文字 13"/>
          <p:cNvSpPr/>
          <p:nvPr/>
        </p:nvSpPr>
        <p:spPr>
          <a:xfrm>
            <a:off x="1870353" y="1628482"/>
            <a:ext cx="1418532" cy="791876"/>
          </a:xfrm>
          <a:prstGeom prst="wedgeRoundRectCallout">
            <a:avLst>
              <a:gd name="adj1" fmla="val 157012"/>
              <a:gd name="adj2" fmla="val 3246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Host location information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8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3997944" y="5207578"/>
            <a:ext cx="3232649" cy="161543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8737" y="5106037"/>
            <a:ext cx="3232649" cy="161543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Controller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“control a large force like a small force: divide and conquer”</a:t>
            </a:r>
          </a:p>
          <a:p>
            <a:pPr marL="0" indent="0">
              <a:buNone/>
            </a:pPr>
            <a:r>
              <a:rPr lang="en-US" sz="2400" dirty="0"/>
              <a:t>					--Sun Tzu, Art of war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2FD3-D06C-462C-AE6B-9979863FA6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403263" y="2773523"/>
            <a:ext cx="4572000" cy="18506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many controllers?</a:t>
            </a:r>
          </a:p>
          <a:p>
            <a:r>
              <a:rPr lang="en-US" sz="2400" dirty="0"/>
              <a:t>How do you assign switches to controllers?</a:t>
            </a:r>
          </a:p>
          <a:p>
            <a:r>
              <a:rPr lang="en-US" sz="2400" dirty="0"/>
              <a:t>More importantly: which assignment reduces processing time</a:t>
            </a:r>
          </a:p>
          <a:p>
            <a:r>
              <a:rPr lang="en-US" sz="2400" dirty="0"/>
              <a:t>How to ensure consistency between controllers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914482" y="5026825"/>
            <a:ext cx="1623485" cy="263218"/>
            <a:chOff x="5053993" y="3449312"/>
            <a:chExt cx="3477204" cy="578240"/>
          </a:xfrm>
        </p:grpSpPr>
        <p:sp>
          <p:nvSpPr>
            <p:cNvPr id="121" name="Rectangle 120"/>
            <p:cNvSpPr/>
            <p:nvPr/>
          </p:nvSpPr>
          <p:spPr>
            <a:xfrm>
              <a:off x="5053993" y="3449312"/>
              <a:ext cx="3477204" cy="5782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431908" y="3502142"/>
              <a:ext cx="2856850" cy="472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Controller (N. O.S.)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14483" y="4556987"/>
            <a:ext cx="1623484" cy="370292"/>
            <a:chOff x="5053993" y="2460936"/>
            <a:chExt cx="3477204" cy="795510"/>
          </a:xfrm>
        </p:grpSpPr>
        <p:sp>
          <p:nvSpPr>
            <p:cNvPr id="124" name="Rectangle 123"/>
            <p:cNvSpPr/>
            <p:nvPr/>
          </p:nvSpPr>
          <p:spPr>
            <a:xfrm>
              <a:off x="5053993" y="2460936"/>
              <a:ext cx="3477204" cy="7955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5141811" y="2496380"/>
              <a:ext cx="3146947" cy="664470"/>
              <a:chOff x="2970160" y="1695266"/>
              <a:chExt cx="3306446" cy="664470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970160" y="1695266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Applications</a:t>
                </a: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2560" y="1775972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Applications</a:t>
                </a: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274960" y="1887404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Applications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892871" y="5106037"/>
            <a:ext cx="1623485" cy="263218"/>
            <a:chOff x="5053993" y="3449312"/>
            <a:chExt cx="3477204" cy="578240"/>
          </a:xfrm>
        </p:grpSpPr>
        <p:sp>
          <p:nvSpPr>
            <p:cNvPr id="130" name="Rectangle 129"/>
            <p:cNvSpPr/>
            <p:nvPr/>
          </p:nvSpPr>
          <p:spPr>
            <a:xfrm>
              <a:off x="5053993" y="3449312"/>
              <a:ext cx="3477204" cy="5782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431908" y="3502142"/>
              <a:ext cx="2856850" cy="472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Controller (N. O.S.)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892872" y="4636199"/>
            <a:ext cx="1623484" cy="370292"/>
            <a:chOff x="5053993" y="2460936"/>
            <a:chExt cx="3477204" cy="795510"/>
          </a:xfrm>
        </p:grpSpPr>
        <p:sp>
          <p:nvSpPr>
            <p:cNvPr id="133" name="Rectangle 132"/>
            <p:cNvSpPr/>
            <p:nvPr/>
          </p:nvSpPr>
          <p:spPr>
            <a:xfrm>
              <a:off x="5053993" y="2460936"/>
              <a:ext cx="3477204" cy="7955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5141811" y="2496380"/>
              <a:ext cx="3146947" cy="664470"/>
              <a:chOff x="2970160" y="1695266"/>
              <a:chExt cx="3306446" cy="66447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2970160" y="1695266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Applications</a:t>
                </a: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122560" y="1775972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Applications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274960" y="1887404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Applications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1965635" y="3159169"/>
            <a:ext cx="2207778" cy="733056"/>
            <a:chOff x="3478554" y="1915892"/>
            <a:chExt cx="2207778" cy="733056"/>
          </a:xfrm>
        </p:grpSpPr>
        <p:grpSp>
          <p:nvGrpSpPr>
            <p:cNvPr id="140" name="Group 139"/>
            <p:cNvGrpSpPr/>
            <p:nvPr/>
          </p:nvGrpSpPr>
          <p:grpSpPr>
            <a:xfrm>
              <a:off x="3478554" y="2385730"/>
              <a:ext cx="2207778" cy="263218"/>
              <a:chOff x="5053993" y="3449312"/>
              <a:chExt cx="3477204" cy="578240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Controller (N. O.S.)</a:t>
                </a: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3478554" y="1915892"/>
              <a:ext cx="2207777" cy="370292"/>
              <a:chOff x="5053993" y="2460936"/>
              <a:chExt cx="3477204" cy="79551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Applications</a:t>
                  </a: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Applications</a:t>
                  </a: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Applications</a:t>
                  </a:r>
                </a:p>
              </p:txBody>
            </p:sp>
          </p:grpSp>
        </p:grpSp>
      </p:grpSp>
      <p:pic>
        <p:nvPicPr>
          <p:cNvPr id="149" name="Picture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13" y="5807056"/>
            <a:ext cx="653224" cy="642414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37" y="5369255"/>
            <a:ext cx="653224" cy="642414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09" y="5842862"/>
            <a:ext cx="653224" cy="642414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648" y="5932919"/>
            <a:ext cx="653224" cy="642414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872" y="5495118"/>
            <a:ext cx="653224" cy="642414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544" y="5968725"/>
            <a:ext cx="653224" cy="64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2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Reliability/Fault Tolerance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2FD3-D06C-462C-AE6B-9979863FA64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844546" y="2889069"/>
            <a:ext cx="1636497" cy="733056"/>
            <a:chOff x="3478554" y="1915892"/>
            <a:chExt cx="2207778" cy="733056"/>
          </a:xfrm>
        </p:grpSpPr>
        <p:grpSp>
          <p:nvGrpSpPr>
            <p:cNvPr id="36" name="Group 35"/>
            <p:cNvGrpSpPr/>
            <p:nvPr/>
          </p:nvGrpSpPr>
          <p:grpSpPr>
            <a:xfrm>
              <a:off x="3478554" y="2385730"/>
              <a:ext cx="2207778" cy="263218"/>
              <a:chOff x="5053993" y="3449312"/>
              <a:chExt cx="3477204" cy="5782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Controller (N. O.S.)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478554" y="1915892"/>
              <a:ext cx="2207777" cy="370292"/>
              <a:chOff x="5053993" y="2460936"/>
              <a:chExt cx="3477204" cy="79551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Applications</a:t>
                  </a: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Applications</a:t>
                  </a: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Applications</a:t>
                  </a:r>
                </a:p>
              </p:txBody>
            </p:sp>
          </p:grpSp>
        </p:grpSp>
      </p:grpSp>
      <p:pic>
        <p:nvPicPr>
          <p:cNvPr id="11" name="Picture 7" descr="C:\Users\Tbenson\AppData\Local\Microsoft\Windows\Temporary Internet Files\Content.IE5\36L8KMJF\MC900438027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6834" y="2692833"/>
            <a:ext cx="865188" cy="865188"/>
          </a:xfrm>
          <a:prstGeom prst="rect">
            <a:avLst/>
          </a:prstGeom>
          <a:noFill/>
        </p:spPr>
      </p:pic>
      <p:grpSp>
        <p:nvGrpSpPr>
          <p:cNvPr id="76" name="Group 75"/>
          <p:cNvGrpSpPr/>
          <p:nvPr/>
        </p:nvGrpSpPr>
        <p:grpSpPr>
          <a:xfrm>
            <a:off x="348342" y="4286940"/>
            <a:ext cx="4083229" cy="1329828"/>
            <a:chOff x="348342" y="4286940"/>
            <a:chExt cx="4083229" cy="1329828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308" y="4893548"/>
              <a:ext cx="653224" cy="64241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9539" y="4286940"/>
              <a:ext cx="653224" cy="64241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0334" y="4974354"/>
              <a:ext cx="653224" cy="642414"/>
            </a:xfrm>
            <a:prstGeom prst="rect">
              <a:avLst/>
            </a:prstGeom>
          </p:spPr>
        </p:pic>
        <p:cxnSp>
          <p:nvCxnSpPr>
            <p:cNvPr id="5" name="Straight Connector 4"/>
            <p:cNvCxnSpPr>
              <a:stCxn id="48" idx="3"/>
              <a:endCxn id="49" idx="2"/>
            </p:cNvCxnSpPr>
            <p:nvPr/>
          </p:nvCxnSpPr>
          <p:spPr>
            <a:xfrm flipV="1">
              <a:off x="1804532" y="4929354"/>
              <a:ext cx="591619" cy="2854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0" idx="1"/>
              <a:endCxn id="49" idx="2"/>
            </p:cNvCxnSpPr>
            <p:nvPr/>
          </p:nvCxnSpPr>
          <p:spPr>
            <a:xfrm flipH="1" flipV="1">
              <a:off x="2396151" y="4929354"/>
              <a:ext cx="664183" cy="3662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0" idx="1"/>
              <a:endCxn id="48" idx="3"/>
            </p:cNvCxnSpPr>
            <p:nvPr/>
          </p:nvCxnSpPr>
          <p:spPr>
            <a:xfrm flipH="1" flipV="1">
              <a:off x="1804532" y="5214755"/>
              <a:ext cx="1255802" cy="80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48" idx="1"/>
            </p:cNvCxnSpPr>
            <p:nvPr/>
          </p:nvCxnSpPr>
          <p:spPr>
            <a:xfrm flipV="1">
              <a:off x="664308" y="5214755"/>
              <a:ext cx="487000" cy="45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 flipV="1">
              <a:off x="3713558" y="5259755"/>
              <a:ext cx="213673" cy="35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158" descr="MCj0431616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8342" y="4937418"/>
              <a:ext cx="631932" cy="644673"/>
            </a:xfrm>
            <a:prstGeom prst="rect">
              <a:avLst/>
            </a:prstGeom>
            <a:noFill/>
          </p:spPr>
        </p:pic>
        <p:pic>
          <p:nvPicPr>
            <p:cNvPr id="59" name="Picture 158" descr="MCj0431616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99639" y="4966870"/>
              <a:ext cx="631932" cy="644673"/>
            </a:xfrm>
            <a:prstGeom prst="rect">
              <a:avLst/>
            </a:prstGeom>
            <a:noFill/>
          </p:spPr>
        </p:pic>
      </p:grpSp>
      <p:grpSp>
        <p:nvGrpSpPr>
          <p:cNvPr id="77" name="Group 76"/>
          <p:cNvGrpSpPr/>
          <p:nvPr/>
        </p:nvGrpSpPr>
        <p:grpSpPr>
          <a:xfrm>
            <a:off x="4691742" y="4228634"/>
            <a:ext cx="4083229" cy="1329828"/>
            <a:chOff x="348342" y="4286940"/>
            <a:chExt cx="4083229" cy="1329828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308" y="4893548"/>
              <a:ext cx="653224" cy="642414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9539" y="4286940"/>
              <a:ext cx="653224" cy="642414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0334" y="4974354"/>
              <a:ext cx="653224" cy="642414"/>
            </a:xfrm>
            <a:prstGeom prst="rect">
              <a:avLst/>
            </a:prstGeom>
          </p:spPr>
        </p:pic>
        <p:cxnSp>
          <p:nvCxnSpPr>
            <p:cNvPr id="81" name="Straight Connector 80"/>
            <p:cNvCxnSpPr>
              <a:stCxn id="78" idx="3"/>
              <a:endCxn id="79" idx="2"/>
            </p:cNvCxnSpPr>
            <p:nvPr/>
          </p:nvCxnSpPr>
          <p:spPr>
            <a:xfrm flipV="1">
              <a:off x="1804532" y="4929354"/>
              <a:ext cx="591619" cy="2854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80" idx="1"/>
              <a:endCxn id="79" idx="2"/>
            </p:cNvCxnSpPr>
            <p:nvPr/>
          </p:nvCxnSpPr>
          <p:spPr>
            <a:xfrm flipH="1" flipV="1">
              <a:off x="2396151" y="4929354"/>
              <a:ext cx="664183" cy="3662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80" idx="1"/>
              <a:endCxn id="78" idx="3"/>
            </p:cNvCxnSpPr>
            <p:nvPr/>
          </p:nvCxnSpPr>
          <p:spPr>
            <a:xfrm flipH="1" flipV="1">
              <a:off x="1804532" y="5214755"/>
              <a:ext cx="1255802" cy="80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78" idx="1"/>
            </p:cNvCxnSpPr>
            <p:nvPr/>
          </p:nvCxnSpPr>
          <p:spPr>
            <a:xfrm flipV="1">
              <a:off x="664308" y="5214755"/>
              <a:ext cx="487000" cy="45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0" idx="3"/>
            </p:cNvCxnSpPr>
            <p:nvPr/>
          </p:nvCxnSpPr>
          <p:spPr>
            <a:xfrm flipV="1">
              <a:off x="3713558" y="5259755"/>
              <a:ext cx="213673" cy="35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Picture 158" descr="MCj0431616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8342" y="4937418"/>
              <a:ext cx="631932" cy="644673"/>
            </a:xfrm>
            <a:prstGeom prst="rect">
              <a:avLst/>
            </a:prstGeom>
            <a:noFill/>
          </p:spPr>
        </p:pic>
        <p:pic>
          <p:nvPicPr>
            <p:cNvPr id="87" name="Picture 158" descr="MCj0431616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99639" y="4966870"/>
              <a:ext cx="631932" cy="644673"/>
            </a:xfrm>
            <a:prstGeom prst="rect">
              <a:avLst/>
            </a:prstGeom>
            <a:noFill/>
          </p:spPr>
        </p:pic>
      </p:grpSp>
      <p:pic>
        <p:nvPicPr>
          <p:cNvPr id="88" name="Picture 7" descr="C:\Users\Tbenson\AppData\Local\Microsoft\Windows\Temporary Internet Files\Content.IE5\36L8KMJF\MC900438027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3557" y="3970054"/>
            <a:ext cx="865188" cy="865188"/>
          </a:xfrm>
          <a:prstGeom prst="rect">
            <a:avLst/>
          </a:prstGeom>
          <a:noFill/>
        </p:spPr>
      </p:pic>
      <p:sp>
        <p:nvSpPr>
          <p:cNvPr id="91" name="Rectangle 90"/>
          <p:cNvSpPr/>
          <p:nvPr/>
        </p:nvSpPr>
        <p:spPr>
          <a:xfrm>
            <a:off x="5323674" y="1318066"/>
            <a:ext cx="3751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Controller: </a:t>
            </a:r>
            <a:r>
              <a:rPr lang="en-US" dirty="0">
                <a:sym typeface="Wingdings"/>
              </a:rPr>
              <a:t>Single point of control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sym typeface="Wingdings"/>
              </a:rPr>
              <a:t>Bug in controller takes the whole network down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sym typeface="Wingdings"/>
            </a:endParaRPr>
          </a:p>
        </p:txBody>
      </p:sp>
      <p:cxnSp>
        <p:nvCxnSpPr>
          <p:cNvPr id="93" name="Straight Connector 92"/>
          <p:cNvCxnSpPr>
            <a:stCxn id="2" idx="2"/>
          </p:cNvCxnSpPr>
          <p:nvPr/>
        </p:nvCxnSpPr>
        <p:spPr>
          <a:xfrm>
            <a:off x="4572000" y="1417638"/>
            <a:ext cx="0" cy="4697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48342" y="1461796"/>
            <a:ext cx="3751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Existing network survives failures or bugs in code for any one devices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4624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Reliability/Fault Tolerance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2FD3-D06C-462C-AE6B-9979863FA640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844546" y="2889069"/>
            <a:ext cx="1636497" cy="733056"/>
            <a:chOff x="3478554" y="1915892"/>
            <a:chExt cx="2207778" cy="733056"/>
          </a:xfrm>
        </p:grpSpPr>
        <p:grpSp>
          <p:nvGrpSpPr>
            <p:cNvPr id="36" name="Group 35"/>
            <p:cNvGrpSpPr/>
            <p:nvPr/>
          </p:nvGrpSpPr>
          <p:grpSpPr>
            <a:xfrm>
              <a:off x="3478554" y="2385730"/>
              <a:ext cx="2207778" cy="263218"/>
              <a:chOff x="5053993" y="3449312"/>
              <a:chExt cx="3477204" cy="5782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Controller (N. O.S.)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478554" y="1915892"/>
              <a:ext cx="2207777" cy="370292"/>
              <a:chOff x="5053993" y="2460936"/>
              <a:chExt cx="3477204" cy="79551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Applications</a:t>
                  </a: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Applications</a:t>
                  </a: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Applications</a:t>
                  </a:r>
                </a:p>
              </p:txBody>
            </p:sp>
          </p:grpSp>
        </p:grpSp>
      </p:grpSp>
      <p:pic>
        <p:nvPicPr>
          <p:cNvPr id="11" name="Picture 7" descr="C:\Users\Tbenson\AppData\Local\Microsoft\Windows\Temporary Internet Files\Content.IE5\36L8KMJF\MC900438027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6834" y="2692833"/>
            <a:ext cx="865188" cy="865188"/>
          </a:xfrm>
          <a:prstGeom prst="rect">
            <a:avLst/>
          </a:prstGeom>
          <a:noFill/>
        </p:spPr>
      </p:pic>
      <p:grpSp>
        <p:nvGrpSpPr>
          <p:cNvPr id="76" name="Group 75"/>
          <p:cNvGrpSpPr/>
          <p:nvPr/>
        </p:nvGrpSpPr>
        <p:grpSpPr>
          <a:xfrm>
            <a:off x="348342" y="4286940"/>
            <a:ext cx="4083229" cy="1329828"/>
            <a:chOff x="348342" y="4286940"/>
            <a:chExt cx="4083229" cy="1329828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308" y="4893548"/>
              <a:ext cx="653224" cy="64241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9539" y="4286940"/>
              <a:ext cx="653224" cy="64241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0334" y="4974354"/>
              <a:ext cx="653224" cy="642414"/>
            </a:xfrm>
            <a:prstGeom prst="rect">
              <a:avLst/>
            </a:prstGeom>
          </p:spPr>
        </p:pic>
        <p:cxnSp>
          <p:nvCxnSpPr>
            <p:cNvPr id="5" name="Straight Connector 4"/>
            <p:cNvCxnSpPr>
              <a:stCxn id="48" idx="3"/>
              <a:endCxn id="49" idx="2"/>
            </p:cNvCxnSpPr>
            <p:nvPr/>
          </p:nvCxnSpPr>
          <p:spPr>
            <a:xfrm flipV="1">
              <a:off x="1804532" y="4929354"/>
              <a:ext cx="591619" cy="2854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0" idx="1"/>
              <a:endCxn id="49" idx="2"/>
            </p:cNvCxnSpPr>
            <p:nvPr/>
          </p:nvCxnSpPr>
          <p:spPr>
            <a:xfrm flipH="1" flipV="1">
              <a:off x="2396151" y="4929354"/>
              <a:ext cx="664183" cy="3662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0" idx="1"/>
              <a:endCxn id="48" idx="3"/>
            </p:cNvCxnSpPr>
            <p:nvPr/>
          </p:nvCxnSpPr>
          <p:spPr>
            <a:xfrm flipH="1" flipV="1">
              <a:off x="1804532" y="5214755"/>
              <a:ext cx="1255802" cy="80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48" idx="1"/>
            </p:cNvCxnSpPr>
            <p:nvPr/>
          </p:nvCxnSpPr>
          <p:spPr>
            <a:xfrm flipV="1">
              <a:off x="664308" y="5214755"/>
              <a:ext cx="487000" cy="45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 flipV="1">
              <a:off x="3713558" y="5259755"/>
              <a:ext cx="213673" cy="35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158" descr="MCj0431616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8342" y="4937418"/>
              <a:ext cx="631932" cy="644673"/>
            </a:xfrm>
            <a:prstGeom prst="rect">
              <a:avLst/>
            </a:prstGeom>
            <a:noFill/>
          </p:spPr>
        </p:pic>
        <p:pic>
          <p:nvPicPr>
            <p:cNvPr id="59" name="Picture 158" descr="MCj0431616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99639" y="4966870"/>
              <a:ext cx="631932" cy="644673"/>
            </a:xfrm>
            <a:prstGeom prst="rect">
              <a:avLst/>
            </a:prstGeom>
            <a:noFill/>
          </p:spPr>
        </p:pic>
      </p:grpSp>
      <p:grpSp>
        <p:nvGrpSpPr>
          <p:cNvPr id="77" name="Group 76"/>
          <p:cNvGrpSpPr/>
          <p:nvPr/>
        </p:nvGrpSpPr>
        <p:grpSpPr>
          <a:xfrm>
            <a:off x="4691742" y="4228634"/>
            <a:ext cx="4083229" cy="1329828"/>
            <a:chOff x="348342" y="4286940"/>
            <a:chExt cx="4083229" cy="1329828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308" y="4893548"/>
              <a:ext cx="653224" cy="642414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9539" y="4286940"/>
              <a:ext cx="653224" cy="642414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0334" y="4974354"/>
              <a:ext cx="653224" cy="642414"/>
            </a:xfrm>
            <a:prstGeom prst="rect">
              <a:avLst/>
            </a:prstGeom>
          </p:spPr>
        </p:pic>
        <p:cxnSp>
          <p:nvCxnSpPr>
            <p:cNvPr id="81" name="Straight Connector 80"/>
            <p:cNvCxnSpPr>
              <a:stCxn id="78" idx="3"/>
              <a:endCxn id="79" idx="2"/>
            </p:cNvCxnSpPr>
            <p:nvPr/>
          </p:nvCxnSpPr>
          <p:spPr>
            <a:xfrm flipV="1">
              <a:off x="1804532" y="4929354"/>
              <a:ext cx="591619" cy="2854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80" idx="1"/>
              <a:endCxn id="79" idx="2"/>
            </p:cNvCxnSpPr>
            <p:nvPr/>
          </p:nvCxnSpPr>
          <p:spPr>
            <a:xfrm flipH="1" flipV="1">
              <a:off x="2396151" y="4929354"/>
              <a:ext cx="664183" cy="3662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80" idx="1"/>
              <a:endCxn id="78" idx="3"/>
            </p:cNvCxnSpPr>
            <p:nvPr/>
          </p:nvCxnSpPr>
          <p:spPr>
            <a:xfrm flipH="1" flipV="1">
              <a:off x="1804532" y="5214755"/>
              <a:ext cx="1255802" cy="80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78" idx="1"/>
            </p:cNvCxnSpPr>
            <p:nvPr/>
          </p:nvCxnSpPr>
          <p:spPr>
            <a:xfrm flipV="1">
              <a:off x="664308" y="5214755"/>
              <a:ext cx="487000" cy="45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0" idx="3"/>
            </p:cNvCxnSpPr>
            <p:nvPr/>
          </p:nvCxnSpPr>
          <p:spPr>
            <a:xfrm flipV="1">
              <a:off x="3713558" y="5259755"/>
              <a:ext cx="213673" cy="35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Picture 158" descr="MCj0431616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8342" y="4937418"/>
              <a:ext cx="631932" cy="644673"/>
            </a:xfrm>
            <a:prstGeom prst="rect">
              <a:avLst/>
            </a:prstGeom>
            <a:noFill/>
          </p:spPr>
        </p:pic>
        <p:pic>
          <p:nvPicPr>
            <p:cNvPr id="87" name="Picture 158" descr="MCj0431616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99639" y="4966870"/>
              <a:ext cx="631932" cy="644673"/>
            </a:xfrm>
            <a:prstGeom prst="rect">
              <a:avLst/>
            </a:prstGeom>
            <a:noFill/>
          </p:spPr>
        </p:pic>
      </p:grpSp>
      <p:pic>
        <p:nvPicPr>
          <p:cNvPr id="88" name="Picture 7" descr="C:\Users\Tbenson\AppData\Local\Microsoft\Windows\Temporary Internet Files\Content.IE5\36L8KMJF\MC900438027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3557" y="3970054"/>
            <a:ext cx="865188" cy="865188"/>
          </a:xfrm>
          <a:prstGeom prst="rect">
            <a:avLst/>
          </a:prstGeom>
          <a:noFill/>
        </p:spPr>
      </p:pic>
      <p:pic>
        <p:nvPicPr>
          <p:cNvPr id="45" name="Picture 7" descr="C:\Users\Tbenson\AppData\Local\Microsoft\Windows\Temporary Internet Files\Content.IE5\36L8KMJF\MC900438027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3488" y="4028360"/>
            <a:ext cx="865188" cy="865188"/>
          </a:xfrm>
          <a:prstGeom prst="rect">
            <a:avLst/>
          </a:prstGeom>
          <a:noFill/>
        </p:spPr>
      </p:pic>
      <p:pic>
        <p:nvPicPr>
          <p:cNvPr id="46" name="Picture 7" descr="C:\Users\Tbenson\AppData\Local\Microsoft\Windows\Temporary Internet Files\Content.IE5\36L8KMJF\MC900438027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3282" y="4612468"/>
            <a:ext cx="865188" cy="865188"/>
          </a:xfrm>
          <a:prstGeom prst="rect">
            <a:avLst/>
          </a:prstGeom>
          <a:noFill/>
        </p:spPr>
      </p:pic>
      <p:pic>
        <p:nvPicPr>
          <p:cNvPr id="47" name="Picture 7" descr="C:\Users\Tbenson\AppData\Local\Microsoft\Windows\Temporary Internet Files\Content.IE5\36L8KMJF\MC900438027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6942" y="4670774"/>
            <a:ext cx="865188" cy="86518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323674" y="1318066"/>
            <a:ext cx="37519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Controller: </a:t>
            </a:r>
            <a:r>
              <a:rPr lang="en-US" dirty="0">
                <a:sym typeface="Wingdings"/>
              </a:rPr>
              <a:t>Single point of control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sym typeface="Wingdings"/>
              </a:rPr>
              <a:t>Bug in controller takes the whole network down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sym typeface="Wingdings"/>
              </a:rPr>
              <a:t>Single point of failure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sym typeface="Wingdings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4572000" y="1417638"/>
            <a:ext cx="0" cy="4697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8342" y="1461796"/>
            <a:ext cx="3751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Existing network survives failures or bugs in code for any one devices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24640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2FD3-D06C-462C-AE6B-9979863FA640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844546" y="2889069"/>
            <a:ext cx="1636497" cy="733056"/>
            <a:chOff x="3478554" y="1915892"/>
            <a:chExt cx="2207778" cy="733056"/>
          </a:xfrm>
        </p:grpSpPr>
        <p:grpSp>
          <p:nvGrpSpPr>
            <p:cNvPr id="36" name="Group 35"/>
            <p:cNvGrpSpPr/>
            <p:nvPr/>
          </p:nvGrpSpPr>
          <p:grpSpPr>
            <a:xfrm>
              <a:off x="3478554" y="2385730"/>
              <a:ext cx="2207778" cy="263218"/>
              <a:chOff x="5053993" y="3449312"/>
              <a:chExt cx="3477204" cy="5782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Controller (N. O.S.)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478554" y="1915892"/>
              <a:ext cx="2207777" cy="370292"/>
              <a:chOff x="5053993" y="2460936"/>
              <a:chExt cx="3477204" cy="79551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Applications</a:t>
                  </a: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Applications</a:t>
                  </a: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Applications</a:t>
                  </a:r>
                </a:p>
              </p:txBody>
            </p:sp>
          </p:grpSp>
        </p:grpSp>
      </p:grp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691742" y="1295400"/>
            <a:ext cx="4556121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Controller: 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Single point of control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sym typeface="Wingdings"/>
            </a:endParaRPr>
          </a:p>
          <a:p>
            <a:r>
              <a:rPr lang="en-US" sz="2400" dirty="0">
                <a:solidFill>
                  <a:srgbClr val="FF0000"/>
                </a:solidFill>
                <a:sym typeface="Wingdings"/>
              </a:rPr>
              <a:t>Compromise controller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sym typeface="Wingdings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48342" y="4286940"/>
            <a:ext cx="4083229" cy="1329828"/>
            <a:chOff x="348342" y="4286940"/>
            <a:chExt cx="4083229" cy="1329828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308" y="4893548"/>
              <a:ext cx="653224" cy="64241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9539" y="4286940"/>
              <a:ext cx="653224" cy="64241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0334" y="4974354"/>
              <a:ext cx="653224" cy="642414"/>
            </a:xfrm>
            <a:prstGeom prst="rect">
              <a:avLst/>
            </a:prstGeom>
          </p:spPr>
        </p:pic>
        <p:cxnSp>
          <p:nvCxnSpPr>
            <p:cNvPr id="5" name="Straight Connector 4"/>
            <p:cNvCxnSpPr>
              <a:stCxn id="48" idx="3"/>
              <a:endCxn id="49" idx="2"/>
            </p:cNvCxnSpPr>
            <p:nvPr/>
          </p:nvCxnSpPr>
          <p:spPr>
            <a:xfrm flipV="1">
              <a:off x="1804532" y="4929354"/>
              <a:ext cx="591619" cy="2854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0" idx="1"/>
              <a:endCxn id="49" idx="2"/>
            </p:cNvCxnSpPr>
            <p:nvPr/>
          </p:nvCxnSpPr>
          <p:spPr>
            <a:xfrm flipH="1" flipV="1">
              <a:off x="2396151" y="4929354"/>
              <a:ext cx="664183" cy="3662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0" idx="1"/>
              <a:endCxn id="48" idx="3"/>
            </p:cNvCxnSpPr>
            <p:nvPr/>
          </p:nvCxnSpPr>
          <p:spPr>
            <a:xfrm flipH="1" flipV="1">
              <a:off x="1804532" y="5214755"/>
              <a:ext cx="1255802" cy="80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48" idx="1"/>
            </p:cNvCxnSpPr>
            <p:nvPr/>
          </p:nvCxnSpPr>
          <p:spPr>
            <a:xfrm flipV="1">
              <a:off x="664308" y="5214755"/>
              <a:ext cx="487000" cy="45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 flipV="1">
              <a:off x="3713558" y="5259755"/>
              <a:ext cx="213673" cy="35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158" descr="MCj043161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8342" y="4937418"/>
              <a:ext cx="631932" cy="644673"/>
            </a:xfrm>
            <a:prstGeom prst="rect">
              <a:avLst/>
            </a:prstGeom>
            <a:noFill/>
          </p:spPr>
        </p:pic>
        <p:pic>
          <p:nvPicPr>
            <p:cNvPr id="59" name="Picture 158" descr="MCj043161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99639" y="4966870"/>
              <a:ext cx="631932" cy="644673"/>
            </a:xfrm>
            <a:prstGeom prst="rect">
              <a:avLst/>
            </a:prstGeom>
            <a:noFill/>
          </p:spPr>
        </p:pic>
      </p:grpSp>
      <p:grpSp>
        <p:nvGrpSpPr>
          <p:cNvPr id="77" name="Group 76"/>
          <p:cNvGrpSpPr/>
          <p:nvPr/>
        </p:nvGrpSpPr>
        <p:grpSpPr>
          <a:xfrm>
            <a:off x="4691742" y="4228634"/>
            <a:ext cx="4083229" cy="1329828"/>
            <a:chOff x="348342" y="4286940"/>
            <a:chExt cx="4083229" cy="1329828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308" y="4893548"/>
              <a:ext cx="653224" cy="642414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9539" y="4286940"/>
              <a:ext cx="653224" cy="642414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0334" y="4974354"/>
              <a:ext cx="653224" cy="642414"/>
            </a:xfrm>
            <a:prstGeom prst="rect">
              <a:avLst/>
            </a:prstGeom>
          </p:spPr>
        </p:pic>
        <p:cxnSp>
          <p:nvCxnSpPr>
            <p:cNvPr id="81" name="Straight Connector 80"/>
            <p:cNvCxnSpPr>
              <a:stCxn id="78" idx="3"/>
              <a:endCxn id="79" idx="2"/>
            </p:cNvCxnSpPr>
            <p:nvPr/>
          </p:nvCxnSpPr>
          <p:spPr>
            <a:xfrm flipV="1">
              <a:off x="1804532" y="4929354"/>
              <a:ext cx="591619" cy="2854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80" idx="1"/>
              <a:endCxn id="79" idx="2"/>
            </p:cNvCxnSpPr>
            <p:nvPr/>
          </p:nvCxnSpPr>
          <p:spPr>
            <a:xfrm flipH="1" flipV="1">
              <a:off x="2396151" y="4929354"/>
              <a:ext cx="664183" cy="3662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80" idx="1"/>
              <a:endCxn id="78" idx="3"/>
            </p:cNvCxnSpPr>
            <p:nvPr/>
          </p:nvCxnSpPr>
          <p:spPr>
            <a:xfrm flipH="1" flipV="1">
              <a:off x="1804532" y="5214755"/>
              <a:ext cx="1255802" cy="80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78" idx="1"/>
            </p:cNvCxnSpPr>
            <p:nvPr/>
          </p:nvCxnSpPr>
          <p:spPr>
            <a:xfrm flipV="1">
              <a:off x="664308" y="5214755"/>
              <a:ext cx="487000" cy="45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0" idx="3"/>
            </p:cNvCxnSpPr>
            <p:nvPr/>
          </p:nvCxnSpPr>
          <p:spPr>
            <a:xfrm flipV="1">
              <a:off x="3713558" y="5259755"/>
              <a:ext cx="213673" cy="35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Picture 158" descr="MCj043161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8342" y="4937418"/>
              <a:ext cx="631932" cy="644673"/>
            </a:xfrm>
            <a:prstGeom prst="rect">
              <a:avLst/>
            </a:prstGeom>
            <a:noFill/>
          </p:spPr>
        </p:pic>
        <p:pic>
          <p:nvPicPr>
            <p:cNvPr id="87" name="Picture 158" descr="MCj043161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99639" y="4966870"/>
              <a:ext cx="631932" cy="644673"/>
            </a:xfrm>
            <a:prstGeom prst="rect">
              <a:avLst/>
            </a:prstGeom>
            <a:noFill/>
          </p:spPr>
        </p:pic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470" y="2527966"/>
            <a:ext cx="738472" cy="72220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915" y="3925837"/>
            <a:ext cx="738472" cy="72220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035" y="3903542"/>
            <a:ext cx="2562250" cy="2505813"/>
          </a:xfrm>
          <a:prstGeom prst="rect">
            <a:avLst/>
          </a:prstGeom>
        </p:spPr>
      </p:pic>
      <p:cxnSp>
        <p:nvCxnSpPr>
          <p:cNvPr id="63" name="Straight Connector 62"/>
          <p:cNvCxnSpPr/>
          <p:nvPr/>
        </p:nvCxnSpPr>
        <p:spPr>
          <a:xfrm>
            <a:off x="4572000" y="1417638"/>
            <a:ext cx="0" cy="4697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48342" y="1461796"/>
            <a:ext cx="3751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one device in the current networks are compromised the network may still be safe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78084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2FD3-D06C-462C-AE6B-9979863FA640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844546" y="2889069"/>
            <a:ext cx="1636497" cy="733056"/>
            <a:chOff x="3478554" y="1915892"/>
            <a:chExt cx="2207778" cy="733056"/>
          </a:xfrm>
        </p:grpSpPr>
        <p:grpSp>
          <p:nvGrpSpPr>
            <p:cNvPr id="36" name="Group 35"/>
            <p:cNvGrpSpPr/>
            <p:nvPr/>
          </p:nvGrpSpPr>
          <p:grpSpPr>
            <a:xfrm>
              <a:off x="3478554" y="2385730"/>
              <a:ext cx="2207778" cy="263218"/>
              <a:chOff x="5053993" y="3449312"/>
              <a:chExt cx="3477204" cy="5782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Controller (N. O.S.)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478554" y="1915892"/>
              <a:ext cx="2207777" cy="370292"/>
              <a:chOff x="5053993" y="2460936"/>
              <a:chExt cx="3477204" cy="79551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Applications</a:t>
                  </a: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Applications</a:t>
                  </a: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Applications</a:t>
                  </a:r>
                </a:p>
              </p:txBody>
            </p:sp>
          </p:grpSp>
        </p:grpSp>
      </p:grp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646488" y="1227017"/>
            <a:ext cx="4556121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Controller: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Single point of control</a:t>
            </a:r>
          </a:p>
          <a:p>
            <a:r>
              <a:rPr lang="en-US" sz="2400" dirty="0">
                <a:solidFill>
                  <a:srgbClr val="FF0000"/>
                </a:solidFill>
                <a:sym typeface="Wingdings"/>
              </a:rPr>
              <a:t>Compromise controller</a:t>
            </a:r>
          </a:p>
          <a:p>
            <a:r>
              <a:rPr lang="en-US" sz="2400" dirty="0">
                <a:solidFill>
                  <a:srgbClr val="FF0000"/>
                </a:solidFill>
                <a:sym typeface="Wingdings"/>
              </a:rPr>
              <a:t>Denial of Service attack the control channel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sym typeface="Wingdings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48342" y="4286940"/>
            <a:ext cx="4083229" cy="1329828"/>
            <a:chOff x="348342" y="4286940"/>
            <a:chExt cx="4083229" cy="1329828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308" y="4893548"/>
              <a:ext cx="653224" cy="64241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9539" y="4286940"/>
              <a:ext cx="653224" cy="64241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0334" y="4974354"/>
              <a:ext cx="653224" cy="642414"/>
            </a:xfrm>
            <a:prstGeom prst="rect">
              <a:avLst/>
            </a:prstGeom>
          </p:spPr>
        </p:pic>
        <p:cxnSp>
          <p:nvCxnSpPr>
            <p:cNvPr id="5" name="Straight Connector 4"/>
            <p:cNvCxnSpPr>
              <a:stCxn id="48" idx="3"/>
              <a:endCxn id="49" idx="2"/>
            </p:cNvCxnSpPr>
            <p:nvPr/>
          </p:nvCxnSpPr>
          <p:spPr>
            <a:xfrm flipV="1">
              <a:off x="1804532" y="4929354"/>
              <a:ext cx="591619" cy="2854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0" idx="1"/>
              <a:endCxn id="49" idx="2"/>
            </p:cNvCxnSpPr>
            <p:nvPr/>
          </p:nvCxnSpPr>
          <p:spPr>
            <a:xfrm flipH="1" flipV="1">
              <a:off x="2396151" y="4929354"/>
              <a:ext cx="664183" cy="3662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0" idx="1"/>
              <a:endCxn id="48" idx="3"/>
            </p:cNvCxnSpPr>
            <p:nvPr/>
          </p:nvCxnSpPr>
          <p:spPr>
            <a:xfrm flipH="1" flipV="1">
              <a:off x="1804532" y="5214755"/>
              <a:ext cx="1255802" cy="80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48" idx="1"/>
            </p:cNvCxnSpPr>
            <p:nvPr/>
          </p:nvCxnSpPr>
          <p:spPr>
            <a:xfrm flipV="1">
              <a:off x="664308" y="5214755"/>
              <a:ext cx="487000" cy="45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 flipV="1">
              <a:off x="3713558" y="5259755"/>
              <a:ext cx="213673" cy="35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158" descr="MCj043161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8342" y="4937418"/>
              <a:ext cx="631932" cy="644673"/>
            </a:xfrm>
            <a:prstGeom prst="rect">
              <a:avLst/>
            </a:prstGeom>
            <a:noFill/>
          </p:spPr>
        </p:pic>
        <p:pic>
          <p:nvPicPr>
            <p:cNvPr id="59" name="Picture 158" descr="MCj043161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99639" y="4966870"/>
              <a:ext cx="631932" cy="644673"/>
            </a:xfrm>
            <a:prstGeom prst="rect">
              <a:avLst/>
            </a:prstGeom>
            <a:noFill/>
          </p:spPr>
        </p:pic>
      </p:grpSp>
      <p:grpSp>
        <p:nvGrpSpPr>
          <p:cNvPr id="77" name="Group 76"/>
          <p:cNvGrpSpPr/>
          <p:nvPr/>
        </p:nvGrpSpPr>
        <p:grpSpPr>
          <a:xfrm>
            <a:off x="4691742" y="4228634"/>
            <a:ext cx="4083229" cy="1329828"/>
            <a:chOff x="348342" y="4286940"/>
            <a:chExt cx="4083229" cy="1329828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308" y="4893548"/>
              <a:ext cx="653224" cy="642414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9539" y="4286940"/>
              <a:ext cx="653224" cy="642414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0334" y="4974354"/>
              <a:ext cx="653224" cy="642414"/>
            </a:xfrm>
            <a:prstGeom prst="rect">
              <a:avLst/>
            </a:prstGeom>
          </p:spPr>
        </p:pic>
        <p:cxnSp>
          <p:nvCxnSpPr>
            <p:cNvPr id="81" name="Straight Connector 80"/>
            <p:cNvCxnSpPr>
              <a:stCxn id="78" idx="3"/>
              <a:endCxn id="79" idx="2"/>
            </p:cNvCxnSpPr>
            <p:nvPr/>
          </p:nvCxnSpPr>
          <p:spPr>
            <a:xfrm flipV="1">
              <a:off x="1804532" y="4929354"/>
              <a:ext cx="591619" cy="2854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80" idx="1"/>
              <a:endCxn id="79" idx="2"/>
            </p:cNvCxnSpPr>
            <p:nvPr/>
          </p:nvCxnSpPr>
          <p:spPr>
            <a:xfrm flipH="1" flipV="1">
              <a:off x="2396151" y="4929354"/>
              <a:ext cx="664183" cy="3662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80" idx="1"/>
              <a:endCxn id="78" idx="3"/>
            </p:cNvCxnSpPr>
            <p:nvPr/>
          </p:nvCxnSpPr>
          <p:spPr>
            <a:xfrm flipH="1" flipV="1">
              <a:off x="1804532" y="5214755"/>
              <a:ext cx="1255802" cy="80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78" idx="1"/>
            </p:cNvCxnSpPr>
            <p:nvPr/>
          </p:nvCxnSpPr>
          <p:spPr>
            <a:xfrm flipV="1">
              <a:off x="664308" y="5214755"/>
              <a:ext cx="487000" cy="45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0" idx="3"/>
            </p:cNvCxnSpPr>
            <p:nvPr/>
          </p:nvCxnSpPr>
          <p:spPr>
            <a:xfrm flipV="1">
              <a:off x="3713558" y="5259755"/>
              <a:ext cx="213673" cy="35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Picture 158" descr="MCj043161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8342" y="4937418"/>
              <a:ext cx="631932" cy="644673"/>
            </a:xfrm>
            <a:prstGeom prst="rect">
              <a:avLst/>
            </a:prstGeom>
            <a:noFill/>
          </p:spPr>
        </p:pic>
        <p:pic>
          <p:nvPicPr>
            <p:cNvPr id="87" name="Picture 158" descr="MCj043161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99639" y="4966870"/>
              <a:ext cx="631932" cy="644673"/>
            </a:xfrm>
            <a:prstGeom prst="rect">
              <a:avLst/>
            </a:prstGeom>
            <a:noFill/>
          </p:spPr>
        </p:pic>
      </p:grpSp>
      <p:cxnSp>
        <p:nvCxnSpPr>
          <p:cNvPr id="6" name="Straight Arrow Connector 5"/>
          <p:cNvCxnSpPr>
            <a:stCxn id="43" idx="2"/>
          </p:cNvCxnSpPr>
          <p:nvPr/>
        </p:nvCxnSpPr>
        <p:spPr>
          <a:xfrm flipH="1">
            <a:off x="6643077" y="3622125"/>
            <a:ext cx="19718" cy="664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643077" y="3790462"/>
            <a:ext cx="1627554" cy="1640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088" y="3547644"/>
            <a:ext cx="803603" cy="813775"/>
          </a:xfrm>
          <a:prstGeom prst="rect">
            <a:avLst/>
          </a:prstGeom>
        </p:spPr>
      </p:pic>
      <p:cxnSp>
        <p:nvCxnSpPr>
          <p:cNvPr id="47" name="Straight Connector 46"/>
          <p:cNvCxnSpPr/>
          <p:nvPr/>
        </p:nvCxnSpPr>
        <p:spPr>
          <a:xfrm>
            <a:off x="4572000" y="1417638"/>
            <a:ext cx="0" cy="4697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1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Data-Plane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8181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Limited Number of </a:t>
            </a:r>
            <a:r>
              <a:rPr lang="en-US" sz="2400" dirty="0">
                <a:solidFill>
                  <a:srgbClr val="FF0000"/>
                </a:solidFill>
              </a:rPr>
              <a:t>TCAM entries</a:t>
            </a:r>
          </a:p>
          <a:p>
            <a:pPr lvl="1"/>
            <a:r>
              <a:rPr lang="en-US" sz="2000" dirty="0"/>
              <a:t>Currently only 1K</a:t>
            </a:r>
          </a:p>
          <a:p>
            <a:pPr lvl="2"/>
            <a:r>
              <a:rPr lang="en-US" sz="1600" dirty="0"/>
              <a:t>Networks have more than 1K flows</a:t>
            </a:r>
          </a:p>
          <a:p>
            <a:pPr lvl="1"/>
            <a:r>
              <a:rPr lang="en-US" sz="2000" dirty="0"/>
              <a:t>How to fit network in limited entries?</a:t>
            </a:r>
          </a:p>
          <a:p>
            <a:pPr lvl="1"/>
            <a:endParaRPr lang="en-US" sz="2000" dirty="0"/>
          </a:p>
          <a:p>
            <a:r>
              <a:rPr lang="en-US" sz="2400" dirty="0"/>
              <a:t>Limited control channel capacity</a:t>
            </a:r>
          </a:p>
          <a:p>
            <a:pPr lvl="1"/>
            <a:r>
              <a:rPr lang="en-US" sz="2000" dirty="0"/>
              <a:t>All switches use same controller interface</a:t>
            </a:r>
          </a:p>
          <a:p>
            <a:pPr lvl="1"/>
            <a:r>
              <a:rPr lang="en-US" sz="2000" dirty="0"/>
              <a:t>Need to rate limit control messages</a:t>
            </a:r>
          </a:p>
          <a:p>
            <a:pPr lvl="2"/>
            <a:r>
              <a:rPr lang="en-US" sz="1600" dirty="0"/>
              <a:t>Prioritize certain messages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Limited </a:t>
            </a:r>
            <a:r>
              <a:rPr lang="en-US" sz="2400" dirty="0">
                <a:solidFill>
                  <a:srgbClr val="FF0000"/>
                </a:solidFill>
              </a:rPr>
              <a:t>switch CPU</a:t>
            </a:r>
          </a:p>
          <a:p>
            <a:pPr lvl="1"/>
            <a:r>
              <a:rPr lang="en-US" sz="2000" dirty="0"/>
              <a:t>Less power than a smartphone </a:t>
            </a:r>
            <a:r>
              <a:rPr lang="en-US" sz="2000" dirty="0">
                <a:sym typeface="Wingdings"/>
              </a:rPr>
              <a:t></a:t>
            </a:r>
            <a:endParaRPr lang="en-US" sz="2000" dirty="0"/>
          </a:p>
          <a:p>
            <a:pPr lvl="1"/>
            <a:r>
              <a:rPr lang="en-US" sz="2000" dirty="0"/>
              <a:t>Limit control messages and actions that use CPU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07343" y="1627689"/>
            <a:ext cx="1929611" cy="2686721"/>
            <a:chOff x="1015306" y="2680627"/>
            <a:chExt cx="2207778" cy="2686721"/>
          </a:xfrm>
        </p:grpSpPr>
        <p:grpSp>
          <p:nvGrpSpPr>
            <p:cNvPr id="5" name="Group 4"/>
            <p:cNvGrpSpPr/>
            <p:nvPr/>
          </p:nvGrpSpPr>
          <p:grpSpPr>
            <a:xfrm>
              <a:off x="1015306" y="3150465"/>
              <a:ext cx="2207778" cy="263218"/>
              <a:chOff x="5053993" y="3449312"/>
              <a:chExt cx="3477204" cy="57824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Controller (N. O.S.)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015306" y="2680627"/>
              <a:ext cx="2207777" cy="370292"/>
              <a:chOff x="5053993" y="2460936"/>
              <a:chExt cx="3477204" cy="79551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Applications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Applications</a:t>
                  </a: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Applications</a:t>
                  </a:r>
                </a:p>
              </p:txBody>
            </p:sp>
          </p:grpSp>
        </p:grpSp>
        <p:cxnSp>
          <p:nvCxnSpPr>
            <p:cNvPr id="7" name="Straight Arrow Connector 6"/>
            <p:cNvCxnSpPr>
              <a:stCxn id="37" idx="2"/>
              <a:endCxn id="27" idx="0"/>
            </p:cNvCxnSpPr>
            <p:nvPr/>
          </p:nvCxnSpPr>
          <p:spPr>
            <a:xfrm>
              <a:off x="2119195" y="3413683"/>
              <a:ext cx="0" cy="59014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339846" y="4003827"/>
              <a:ext cx="1558697" cy="1363521"/>
              <a:chOff x="1386383" y="3747014"/>
              <a:chExt cx="1558697" cy="136352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386383" y="3747014"/>
                <a:ext cx="1558697" cy="136352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474032" y="3991608"/>
                <a:ext cx="1411613" cy="97192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  <a:p>
                <a:pPr algn="ctr"/>
                <a:endParaRPr lang="en-US" sz="1100" dirty="0"/>
              </a:p>
              <a:p>
                <a:pPr algn="ctr"/>
                <a:endParaRPr lang="en-US" sz="1100" dirty="0"/>
              </a:p>
              <a:p>
                <a:pPr algn="ctr"/>
                <a:endParaRPr lang="en-US" sz="1100" dirty="0"/>
              </a:p>
              <a:p>
                <a:pPr algn="ctr"/>
                <a:r>
                  <a:rPr lang="en-US" sz="1100" dirty="0"/>
                  <a:t>Switch H.W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1499952" y="3794137"/>
                <a:ext cx="1353032" cy="13392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O.S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90670" y="4104245"/>
                <a:ext cx="1205178" cy="19720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90669" y="4306631"/>
                <a:ext cx="1205178" cy="19720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550877" y="4361057"/>
              <a:ext cx="1189552" cy="197207"/>
              <a:chOff x="938213" y="1839913"/>
              <a:chExt cx="7238001" cy="687387"/>
            </a:xfrm>
          </p:grpSpPr>
          <p:sp>
            <p:nvSpPr>
              <p:cNvPr id="20" name="Rectangle 22"/>
              <p:cNvSpPr>
                <a:spLocks/>
              </p:cNvSpPr>
              <p:nvPr/>
            </p:nvSpPr>
            <p:spPr bwMode="auto">
              <a:xfrm>
                <a:off x="938213" y="1839913"/>
                <a:ext cx="1446212" cy="687387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21" name="Rectangle 24"/>
              <p:cNvSpPr>
                <a:spLocks/>
              </p:cNvSpPr>
              <p:nvPr/>
            </p:nvSpPr>
            <p:spPr bwMode="auto">
              <a:xfrm>
                <a:off x="2384425" y="1839913"/>
                <a:ext cx="1446213" cy="687387"/>
              </a:xfrm>
              <a:prstGeom prst="rect">
                <a:avLst/>
              </a:prstGeom>
              <a:solidFill>
                <a:srgbClr val="CBE97B"/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22" name="Rectangle 21"/>
              <p:cNvSpPr>
                <a:spLocks/>
              </p:cNvSpPr>
              <p:nvPr/>
            </p:nvSpPr>
            <p:spPr bwMode="auto">
              <a:xfrm>
                <a:off x="3830638" y="1839913"/>
                <a:ext cx="1447800" cy="687387"/>
              </a:xfrm>
              <a:prstGeom prst="rect">
                <a:avLst/>
              </a:prstGeom>
              <a:solidFill>
                <a:srgbClr val="FA90AB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23" name="Rectangle 26"/>
              <p:cNvSpPr>
                <a:spLocks/>
              </p:cNvSpPr>
              <p:nvPr/>
            </p:nvSpPr>
            <p:spPr bwMode="auto">
              <a:xfrm>
                <a:off x="5280614" y="1839913"/>
                <a:ext cx="1447800" cy="687387"/>
              </a:xfrm>
              <a:prstGeom prst="rect">
                <a:avLst/>
              </a:prstGeom>
              <a:solidFill>
                <a:srgbClr val="ED7D31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 dirty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24" name="Rectangle 26"/>
              <p:cNvSpPr>
                <a:spLocks/>
              </p:cNvSpPr>
              <p:nvPr/>
            </p:nvSpPr>
            <p:spPr bwMode="auto">
              <a:xfrm>
                <a:off x="6728414" y="1839913"/>
                <a:ext cx="1447800" cy="68738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 dirty="0">
                  <a:solidFill>
                    <a:schemeClr val="tx1"/>
                  </a:solidFill>
                  <a:latin typeface="Calibri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552300" y="4557862"/>
              <a:ext cx="1189552" cy="197207"/>
              <a:chOff x="938213" y="1839913"/>
              <a:chExt cx="7238001" cy="687387"/>
            </a:xfrm>
          </p:grpSpPr>
          <p:sp>
            <p:nvSpPr>
              <p:cNvPr id="15" name="Rectangle 22"/>
              <p:cNvSpPr>
                <a:spLocks/>
              </p:cNvSpPr>
              <p:nvPr/>
            </p:nvSpPr>
            <p:spPr bwMode="auto">
              <a:xfrm>
                <a:off x="938213" y="1839913"/>
                <a:ext cx="1446212" cy="687387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16" name="Rectangle 24"/>
              <p:cNvSpPr>
                <a:spLocks/>
              </p:cNvSpPr>
              <p:nvPr/>
            </p:nvSpPr>
            <p:spPr bwMode="auto">
              <a:xfrm>
                <a:off x="2384425" y="1839913"/>
                <a:ext cx="1446213" cy="687387"/>
              </a:xfrm>
              <a:prstGeom prst="rect">
                <a:avLst/>
              </a:prstGeom>
              <a:solidFill>
                <a:srgbClr val="CBE97B"/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17" name="Rectangle 26"/>
              <p:cNvSpPr>
                <a:spLocks/>
              </p:cNvSpPr>
              <p:nvPr/>
            </p:nvSpPr>
            <p:spPr bwMode="auto">
              <a:xfrm>
                <a:off x="3830638" y="1839913"/>
                <a:ext cx="1447800" cy="687387"/>
              </a:xfrm>
              <a:prstGeom prst="rect">
                <a:avLst/>
              </a:prstGeom>
              <a:solidFill>
                <a:srgbClr val="FA90AB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18" name="Rectangle 26"/>
              <p:cNvSpPr>
                <a:spLocks/>
              </p:cNvSpPr>
              <p:nvPr/>
            </p:nvSpPr>
            <p:spPr bwMode="auto">
              <a:xfrm>
                <a:off x="5280614" y="1839913"/>
                <a:ext cx="1447800" cy="687387"/>
              </a:xfrm>
              <a:prstGeom prst="rect">
                <a:avLst/>
              </a:prstGeom>
              <a:solidFill>
                <a:srgbClr val="ED7D31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 dirty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19" name="Rectangle 26"/>
              <p:cNvSpPr>
                <a:spLocks/>
              </p:cNvSpPr>
              <p:nvPr/>
            </p:nvSpPr>
            <p:spPr bwMode="auto">
              <a:xfrm>
                <a:off x="6728414" y="1839913"/>
                <a:ext cx="1447800" cy="68738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 dirty="0">
                  <a:solidFill>
                    <a:schemeClr val="tx1"/>
                  </a:solidFill>
                  <a:latin typeface="Calibri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179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793</TotalTime>
  <Words>1526</Words>
  <Application>Microsoft Office PowerPoint</Application>
  <PresentationFormat>如螢幕大小 (4:3)</PresentationFormat>
  <Paragraphs>415</Paragraphs>
  <Slides>30</Slides>
  <Notes>8</Notes>
  <HiddenSlides>2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0" baseType="lpstr">
      <vt:lpstr>cmsy10</vt:lpstr>
      <vt:lpstr>Arial</vt:lpstr>
      <vt:lpstr>Calibri</vt:lpstr>
      <vt:lpstr>Calibri Light</vt:lpstr>
      <vt:lpstr>Gill Sans MT</vt:lpstr>
      <vt:lpstr>Tahoma</vt:lpstr>
      <vt:lpstr>Times New Roman</vt:lpstr>
      <vt:lpstr>Verdana</vt:lpstr>
      <vt:lpstr>Wingdings</vt:lpstr>
      <vt:lpstr>Office 佈景主題</vt:lpstr>
      <vt:lpstr>Software-Defined Networking</vt:lpstr>
      <vt:lpstr>PowerPoint 簡報</vt:lpstr>
      <vt:lpstr>PowerPoint 簡報</vt:lpstr>
      <vt:lpstr>Controller Availability</vt:lpstr>
      <vt:lpstr>SDN Reliability/Fault Tolerance</vt:lpstr>
      <vt:lpstr>SDN Reliability/Fault Tolerance</vt:lpstr>
      <vt:lpstr>SDN Security</vt:lpstr>
      <vt:lpstr>SDN Security</vt:lpstr>
      <vt:lpstr>Data-Plane Limitations</vt:lpstr>
      <vt:lpstr>Debugging SDNs</vt:lpstr>
      <vt:lpstr>Types of Networks</vt:lpstr>
      <vt:lpstr>Network Review</vt:lpstr>
      <vt:lpstr>OpenFlow Network Slicing</vt:lpstr>
      <vt:lpstr>Router Review</vt:lpstr>
      <vt:lpstr>Time Scales</vt:lpstr>
      <vt:lpstr>Ideally…</vt:lpstr>
      <vt:lpstr>Indirect Control - Fact #1: Infer network view by reverse engineering</vt:lpstr>
      <vt:lpstr>Indirect Control - Fact #2: Policies buried in box-centric configuration</vt:lpstr>
      <vt:lpstr>Complex configuration is error-prone and is causing network outages</vt:lpstr>
      <vt:lpstr>Indirect Control - Fact #3: Indirect Control Creates Subtle Dependencies</vt:lpstr>
      <vt:lpstr>Indirect Control leads to …</vt:lpstr>
      <vt:lpstr>An Architecture Question to Study</vt:lpstr>
      <vt:lpstr>Our Proposal: Dissemination and Decision Planes</vt:lpstr>
      <vt:lpstr>Direct Control: A New World</vt:lpstr>
      <vt:lpstr>How can we get there? </vt:lpstr>
      <vt:lpstr>Discuss Implementations Possibilities</vt:lpstr>
      <vt:lpstr>Topology Discovery</vt:lpstr>
      <vt:lpstr>LLDP Man-in-the-Middle Attack (2/5)</vt:lpstr>
      <vt:lpstr>Host Tracking Service Attack (1/5)</vt:lpstr>
      <vt:lpstr>Host Tracking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Kent Shen</dc:creator>
  <cp:lastModifiedBy>Eric Shih</cp:lastModifiedBy>
  <cp:revision>14</cp:revision>
  <dcterms:created xsi:type="dcterms:W3CDTF">2016-12-07T11:05:16Z</dcterms:created>
  <dcterms:modified xsi:type="dcterms:W3CDTF">2020-10-30T15:21:35Z</dcterms:modified>
</cp:coreProperties>
</file>