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embeddings/oleObject1.doc" ContentType="application/msword"/>
  <Override PartName="/ppt/embeddings/oleObject1.bin" ContentType="application/vnd.openxmlformats-officedocument.oleObject"/>
  <Override PartName="/ppt/media/image39.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6.jpeg" ContentType="image/jpe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8.png" ContentType="image/png"/>
  <Override PartName="/ppt/media/image33.png" ContentType="image/png"/>
  <Override PartName="/ppt/media/image10.png" ContentType="image/png"/>
  <Override PartName="/ppt/media/image35.png" ContentType="image/png"/>
  <Override PartName="/ppt/media/image11.png" ContentType="image/png"/>
  <Override PartName="/ppt/media/image8.jpeg" ContentType="image/jpeg"/>
  <Override PartName="/ppt/media/image36.png" ContentType="image/png"/>
  <Override PartName="/ppt/media/image9.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14.jpeg" ContentType="image/jpeg"/>
  <Override PartName="/ppt/media/image27.wmf" ContentType="image/x-wmf"/>
  <Override PartName="/ppt/media/image34.png" ContentType="image/png"/>
  <Override PartName="/ppt/media/image29.wmf" ContentType="image/x-wmf"/>
  <Override PartName="/ppt/media/image30.jpeg" ContentType="image/jpeg"/>
  <Override PartName="/ppt/media/image31.jpeg" ContentType="image/jpeg"/>
  <Override PartName="/ppt/media/image32.jpeg" ContentType="image/jpe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9144000" cy="6858000"/>
  <p:notesSz cx="6797675" cy="9982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49" name="PlaceHolder 2"/>
          <p:cNvSpPr>
            <a:spLocks noGrp="1"/>
          </p:cNvSpPr>
          <p:nvPr>
            <p:ph type="body"/>
          </p:nvPr>
        </p:nvSpPr>
        <p:spPr>
          <a:xfrm>
            <a:off x="457200" y="160020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0" name="PlaceHolder 3"/>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52"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3"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4"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5" name="PlaceHolder 5"/>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57" name="PlaceHolder 2"/>
          <p:cNvSpPr>
            <a:spLocks noGrp="1"/>
          </p:cNvSpPr>
          <p:nvPr>
            <p:ph type="body"/>
          </p:nvPr>
        </p:nvSpPr>
        <p:spPr>
          <a:xfrm>
            <a:off x="45720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8" name="PlaceHolder 3"/>
          <p:cNvSpPr>
            <a:spLocks noGrp="1"/>
          </p:cNvSpPr>
          <p:nvPr>
            <p:ph type="body"/>
          </p:nvPr>
        </p:nvSpPr>
        <p:spPr>
          <a:xfrm>
            <a:off x="298188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9" name="PlaceHolder 4"/>
          <p:cNvSpPr>
            <a:spLocks noGrp="1"/>
          </p:cNvSpPr>
          <p:nvPr>
            <p:ph type="body"/>
          </p:nvPr>
        </p:nvSpPr>
        <p:spPr>
          <a:xfrm>
            <a:off x="550656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0" name="PlaceHolder 5"/>
          <p:cNvSpPr>
            <a:spLocks noGrp="1"/>
          </p:cNvSpPr>
          <p:nvPr>
            <p:ph type="body"/>
          </p:nvPr>
        </p:nvSpPr>
        <p:spPr>
          <a:xfrm>
            <a:off x="45720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1" name="PlaceHolder 6"/>
          <p:cNvSpPr>
            <a:spLocks noGrp="1"/>
          </p:cNvSpPr>
          <p:nvPr>
            <p:ph type="body"/>
          </p:nvPr>
        </p:nvSpPr>
        <p:spPr>
          <a:xfrm>
            <a:off x="298188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2" name="PlaceHolder 7"/>
          <p:cNvSpPr>
            <a:spLocks noGrp="1"/>
          </p:cNvSpPr>
          <p:nvPr>
            <p:ph type="body"/>
          </p:nvPr>
        </p:nvSpPr>
        <p:spPr>
          <a:xfrm>
            <a:off x="550656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75"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77" name="PlaceHolder 2"/>
          <p:cNvSpPr>
            <a:spLocks noGrp="1"/>
          </p:cNvSpPr>
          <p:nvPr>
            <p:ph type="body"/>
          </p:nvPr>
        </p:nvSpPr>
        <p:spPr>
          <a:xfrm>
            <a:off x="457200" y="1600200"/>
            <a:ext cx="74671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79"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0"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84"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5"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6"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8"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88"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9"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90" name="PlaceHolder 4"/>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92"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93"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94" name="PlaceHolder 4"/>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96" name="PlaceHolder 2"/>
          <p:cNvSpPr>
            <a:spLocks noGrp="1"/>
          </p:cNvSpPr>
          <p:nvPr>
            <p:ph type="body"/>
          </p:nvPr>
        </p:nvSpPr>
        <p:spPr>
          <a:xfrm>
            <a:off x="457200" y="160020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97" name="PlaceHolder 3"/>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99"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0"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1"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2" name="PlaceHolder 5"/>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04" name="PlaceHolder 2"/>
          <p:cNvSpPr>
            <a:spLocks noGrp="1"/>
          </p:cNvSpPr>
          <p:nvPr>
            <p:ph type="body"/>
          </p:nvPr>
        </p:nvSpPr>
        <p:spPr>
          <a:xfrm>
            <a:off x="45720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5" name="PlaceHolder 3"/>
          <p:cNvSpPr>
            <a:spLocks noGrp="1"/>
          </p:cNvSpPr>
          <p:nvPr>
            <p:ph type="body"/>
          </p:nvPr>
        </p:nvSpPr>
        <p:spPr>
          <a:xfrm>
            <a:off x="298188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6" name="PlaceHolder 4"/>
          <p:cNvSpPr>
            <a:spLocks noGrp="1"/>
          </p:cNvSpPr>
          <p:nvPr>
            <p:ph type="body"/>
          </p:nvPr>
        </p:nvSpPr>
        <p:spPr>
          <a:xfrm>
            <a:off x="550656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7" name="PlaceHolder 5"/>
          <p:cNvSpPr>
            <a:spLocks noGrp="1"/>
          </p:cNvSpPr>
          <p:nvPr>
            <p:ph type="body"/>
          </p:nvPr>
        </p:nvSpPr>
        <p:spPr>
          <a:xfrm>
            <a:off x="45720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8" name="PlaceHolder 6"/>
          <p:cNvSpPr>
            <a:spLocks noGrp="1"/>
          </p:cNvSpPr>
          <p:nvPr>
            <p:ph type="body"/>
          </p:nvPr>
        </p:nvSpPr>
        <p:spPr>
          <a:xfrm>
            <a:off x="298188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9" name="PlaceHolder 7"/>
          <p:cNvSpPr>
            <a:spLocks noGrp="1"/>
          </p:cNvSpPr>
          <p:nvPr>
            <p:ph type="body"/>
          </p:nvPr>
        </p:nvSpPr>
        <p:spPr>
          <a:xfrm>
            <a:off x="550656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22"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24" name="PlaceHolder 2"/>
          <p:cNvSpPr>
            <a:spLocks noGrp="1"/>
          </p:cNvSpPr>
          <p:nvPr>
            <p:ph type="body"/>
          </p:nvPr>
        </p:nvSpPr>
        <p:spPr>
          <a:xfrm>
            <a:off x="457200" y="1600200"/>
            <a:ext cx="74671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26"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27"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30" name="PlaceHolder 2"/>
          <p:cNvSpPr>
            <a:spLocks noGrp="1"/>
          </p:cNvSpPr>
          <p:nvPr>
            <p:ph type="body"/>
          </p:nvPr>
        </p:nvSpPr>
        <p:spPr>
          <a:xfrm>
            <a:off x="457200" y="1600200"/>
            <a:ext cx="74671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31"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32"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33"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35"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36"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37" name="PlaceHolder 4"/>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39"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0"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1" name="PlaceHolder 4"/>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43" name="PlaceHolder 2"/>
          <p:cNvSpPr>
            <a:spLocks noGrp="1"/>
          </p:cNvSpPr>
          <p:nvPr>
            <p:ph type="body"/>
          </p:nvPr>
        </p:nvSpPr>
        <p:spPr>
          <a:xfrm>
            <a:off x="457200" y="160020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4" name="PlaceHolder 3"/>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46"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7"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8"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9" name="PlaceHolder 5"/>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51" name="PlaceHolder 2"/>
          <p:cNvSpPr>
            <a:spLocks noGrp="1"/>
          </p:cNvSpPr>
          <p:nvPr>
            <p:ph type="body"/>
          </p:nvPr>
        </p:nvSpPr>
        <p:spPr>
          <a:xfrm>
            <a:off x="45720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52" name="PlaceHolder 3"/>
          <p:cNvSpPr>
            <a:spLocks noGrp="1"/>
          </p:cNvSpPr>
          <p:nvPr>
            <p:ph type="body"/>
          </p:nvPr>
        </p:nvSpPr>
        <p:spPr>
          <a:xfrm>
            <a:off x="298188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53" name="PlaceHolder 4"/>
          <p:cNvSpPr>
            <a:spLocks noGrp="1"/>
          </p:cNvSpPr>
          <p:nvPr>
            <p:ph type="body"/>
          </p:nvPr>
        </p:nvSpPr>
        <p:spPr>
          <a:xfrm>
            <a:off x="550656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54" name="PlaceHolder 5"/>
          <p:cNvSpPr>
            <a:spLocks noGrp="1"/>
          </p:cNvSpPr>
          <p:nvPr>
            <p:ph type="body"/>
          </p:nvPr>
        </p:nvSpPr>
        <p:spPr>
          <a:xfrm>
            <a:off x="45720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55" name="PlaceHolder 6"/>
          <p:cNvSpPr>
            <a:spLocks noGrp="1"/>
          </p:cNvSpPr>
          <p:nvPr>
            <p:ph type="body"/>
          </p:nvPr>
        </p:nvSpPr>
        <p:spPr>
          <a:xfrm>
            <a:off x="298188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56" name="PlaceHolder 7"/>
          <p:cNvSpPr>
            <a:spLocks noGrp="1"/>
          </p:cNvSpPr>
          <p:nvPr>
            <p:ph type="body"/>
          </p:nvPr>
        </p:nvSpPr>
        <p:spPr>
          <a:xfrm>
            <a:off x="550656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70"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72" name="PlaceHolder 2"/>
          <p:cNvSpPr>
            <a:spLocks noGrp="1"/>
          </p:cNvSpPr>
          <p:nvPr>
            <p:ph type="body"/>
          </p:nvPr>
        </p:nvSpPr>
        <p:spPr>
          <a:xfrm>
            <a:off x="457200" y="1600200"/>
            <a:ext cx="74671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32"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3"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74"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75"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79"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0"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1"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83"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4"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5" name="PlaceHolder 4"/>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87"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8"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9" name="PlaceHolder 4"/>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91" name="PlaceHolder 2"/>
          <p:cNvSpPr>
            <a:spLocks noGrp="1"/>
          </p:cNvSpPr>
          <p:nvPr>
            <p:ph type="body"/>
          </p:nvPr>
        </p:nvSpPr>
        <p:spPr>
          <a:xfrm>
            <a:off x="457200" y="160020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92" name="PlaceHolder 3"/>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94"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95"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96"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97" name="PlaceHolder 5"/>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199" name="PlaceHolder 2"/>
          <p:cNvSpPr>
            <a:spLocks noGrp="1"/>
          </p:cNvSpPr>
          <p:nvPr>
            <p:ph type="body"/>
          </p:nvPr>
        </p:nvSpPr>
        <p:spPr>
          <a:xfrm>
            <a:off x="45720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00" name="PlaceHolder 3"/>
          <p:cNvSpPr>
            <a:spLocks noGrp="1"/>
          </p:cNvSpPr>
          <p:nvPr>
            <p:ph type="body"/>
          </p:nvPr>
        </p:nvSpPr>
        <p:spPr>
          <a:xfrm>
            <a:off x="298188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01" name="PlaceHolder 4"/>
          <p:cNvSpPr>
            <a:spLocks noGrp="1"/>
          </p:cNvSpPr>
          <p:nvPr>
            <p:ph type="body"/>
          </p:nvPr>
        </p:nvSpPr>
        <p:spPr>
          <a:xfrm>
            <a:off x="550656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02" name="PlaceHolder 5"/>
          <p:cNvSpPr>
            <a:spLocks noGrp="1"/>
          </p:cNvSpPr>
          <p:nvPr>
            <p:ph type="body"/>
          </p:nvPr>
        </p:nvSpPr>
        <p:spPr>
          <a:xfrm>
            <a:off x="45720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03" name="PlaceHolder 6"/>
          <p:cNvSpPr>
            <a:spLocks noGrp="1"/>
          </p:cNvSpPr>
          <p:nvPr>
            <p:ph type="body"/>
          </p:nvPr>
        </p:nvSpPr>
        <p:spPr>
          <a:xfrm>
            <a:off x="298188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04" name="PlaceHolder 7"/>
          <p:cNvSpPr>
            <a:spLocks noGrp="1"/>
          </p:cNvSpPr>
          <p:nvPr>
            <p:ph type="body"/>
          </p:nvPr>
        </p:nvSpPr>
        <p:spPr>
          <a:xfrm>
            <a:off x="550656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20"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22" name="PlaceHolder 2"/>
          <p:cNvSpPr>
            <a:spLocks noGrp="1"/>
          </p:cNvSpPr>
          <p:nvPr>
            <p:ph type="body"/>
          </p:nvPr>
        </p:nvSpPr>
        <p:spPr>
          <a:xfrm>
            <a:off x="457200" y="1600200"/>
            <a:ext cx="74671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24"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25"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7"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29"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30"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31"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33"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34"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35" name="PlaceHolder 4"/>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37"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38"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39" name="PlaceHolder 4"/>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41" name="PlaceHolder 2"/>
          <p:cNvSpPr>
            <a:spLocks noGrp="1"/>
          </p:cNvSpPr>
          <p:nvPr>
            <p:ph type="body"/>
          </p:nvPr>
        </p:nvSpPr>
        <p:spPr>
          <a:xfrm>
            <a:off x="457200" y="160020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42" name="PlaceHolder 3"/>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44"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45"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46"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47" name="PlaceHolder 5"/>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49" name="PlaceHolder 2"/>
          <p:cNvSpPr>
            <a:spLocks noGrp="1"/>
          </p:cNvSpPr>
          <p:nvPr>
            <p:ph type="body"/>
          </p:nvPr>
        </p:nvSpPr>
        <p:spPr>
          <a:xfrm>
            <a:off x="45720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50" name="PlaceHolder 3"/>
          <p:cNvSpPr>
            <a:spLocks noGrp="1"/>
          </p:cNvSpPr>
          <p:nvPr>
            <p:ph type="body"/>
          </p:nvPr>
        </p:nvSpPr>
        <p:spPr>
          <a:xfrm>
            <a:off x="298188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51" name="PlaceHolder 4"/>
          <p:cNvSpPr>
            <a:spLocks noGrp="1"/>
          </p:cNvSpPr>
          <p:nvPr>
            <p:ph type="body"/>
          </p:nvPr>
        </p:nvSpPr>
        <p:spPr>
          <a:xfrm>
            <a:off x="550656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52" name="PlaceHolder 5"/>
          <p:cNvSpPr>
            <a:spLocks noGrp="1"/>
          </p:cNvSpPr>
          <p:nvPr>
            <p:ph type="body"/>
          </p:nvPr>
        </p:nvSpPr>
        <p:spPr>
          <a:xfrm>
            <a:off x="45720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53" name="PlaceHolder 6"/>
          <p:cNvSpPr>
            <a:spLocks noGrp="1"/>
          </p:cNvSpPr>
          <p:nvPr>
            <p:ph type="body"/>
          </p:nvPr>
        </p:nvSpPr>
        <p:spPr>
          <a:xfrm>
            <a:off x="298188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54" name="PlaceHolder 7"/>
          <p:cNvSpPr>
            <a:spLocks noGrp="1"/>
          </p:cNvSpPr>
          <p:nvPr>
            <p:ph type="body"/>
          </p:nvPr>
        </p:nvSpPr>
        <p:spPr>
          <a:xfrm>
            <a:off x="550656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69"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71" name="PlaceHolder 2"/>
          <p:cNvSpPr>
            <a:spLocks noGrp="1"/>
          </p:cNvSpPr>
          <p:nvPr>
            <p:ph type="body"/>
          </p:nvPr>
        </p:nvSpPr>
        <p:spPr>
          <a:xfrm>
            <a:off x="457200" y="1600200"/>
            <a:ext cx="74671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73"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74"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78"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79"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80"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82"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83"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84" name="PlaceHolder 4"/>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86"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87"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88" name="PlaceHolder 4"/>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37"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8"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9"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90" name="PlaceHolder 2"/>
          <p:cNvSpPr>
            <a:spLocks noGrp="1"/>
          </p:cNvSpPr>
          <p:nvPr>
            <p:ph type="body"/>
          </p:nvPr>
        </p:nvSpPr>
        <p:spPr>
          <a:xfrm>
            <a:off x="457200" y="160020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91" name="PlaceHolder 3"/>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93"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94"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95"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96" name="PlaceHolder 5"/>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298" name="PlaceHolder 2"/>
          <p:cNvSpPr>
            <a:spLocks noGrp="1"/>
          </p:cNvSpPr>
          <p:nvPr>
            <p:ph type="body"/>
          </p:nvPr>
        </p:nvSpPr>
        <p:spPr>
          <a:xfrm>
            <a:off x="45720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99" name="PlaceHolder 3"/>
          <p:cNvSpPr>
            <a:spLocks noGrp="1"/>
          </p:cNvSpPr>
          <p:nvPr>
            <p:ph type="body"/>
          </p:nvPr>
        </p:nvSpPr>
        <p:spPr>
          <a:xfrm>
            <a:off x="298188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00" name="PlaceHolder 4"/>
          <p:cNvSpPr>
            <a:spLocks noGrp="1"/>
          </p:cNvSpPr>
          <p:nvPr>
            <p:ph type="body"/>
          </p:nvPr>
        </p:nvSpPr>
        <p:spPr>
          <a:xfrm>
            <a:off x="550656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01" name="PlaceHolder 5"/>
          <p:cNvSpPr>
            <a:spLocks noGrp="1"/>
          </p:cNvSpPr>
          <p:nvPr>
            <p:ph type="body"/>
          </p:nvPr>
        </p:nvSpPr>
        <p:spPr>
          <a:xfrm>
            <a:off x="45720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02" name="PlaceHolder 6"/>
          <p:cNvSpPr>
            <a:spLocks noGrp="1"/>
          </p:cNvSpPr>
          <p:nvPr>
            <p:ph type="body"/>
          </p:nvPr>
        </p:nvSpPr>
        <p:spPr>
          <a:xfrm>
            <a:off x="298188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03" name="PlaceHolder 7"/>
          <p:cNvSpPr>
            <a:spLocks noGrp="1"/>
          </p:cNvSpPr>
          <p:nvPr>
            <p:ph type="body"/>
          </p:nvPr>
        </p:nvSpPr>
        <p:spPr>
          <a:xfrm>
            <a:off x="550656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41"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42"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43" name="PlaceHolder 4"/>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latin typeface="Century Schoolbook"/>
            </a:endParaRPr>
          </a:p>
        </p:txBody>
      </p:sp>
      <p:sp>
        <p:nvSpPr>
          <p:cNvPr id="45"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46"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47" name="PlaceHolder 4"/>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2"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3" name="CustomShape 4" hidden="1"/>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5" name="CustomShape 6" hidden="1"/>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286000" y="3124080"/>
            <a:ext cx="6171840" cy="1893960"/>
          </a:xfrm>
          <a:prstGeom prst="rect">
            <a:avLst/>
          </a:prstGeom>
        </p:spPr>
        <p:txBody>
          <a:bodyPr lIns="90000" rIns="90000" tIns="45000" bIns="45000" anchor="b"/>
          <a:p>
            <a:pPr>
              <a:lnSpc>
                <a:spcPct val="100000"/>
              </a:lnSpc>
            </a:pPr>
            <a:r>
              <a:rPr b="1"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7" name="PlaceHolder 8"/>
          <p:cNvSpPr>
            <a:spLocks noGrp="1"/>
          </p:cNvSpPr>
          <p:nvPr>
            <p:ph type="dt"/>
          </p:nvPr>
        </p:nvSpPr>
        <p:spPr>
          <a:xfrm rot="5400000">
            <a:off x="7765200" y="1174320"/>
            <a:ext cx="2285640" cy="380520"/>
          </a:xfrm>
          <a:prstGeom prst="rect">
            <a:avLst/>
          </a:prstGeom>
        </p:spPr>
        <p:txBody>
          <a:bodyPr lIns="90000" rIns="90000" tIns="45000" bIns="45000" anchor="ctr"/>
          <a:p>
            <a:pPr algn="r">
              <a:lnSpc>
                <a:spcPct val="100000"/>
              </a:lnSpc>
            </a:pPr>
            <a:fld id="{3916F1F6-B517-47FD-B58D-97F922E03F70}" type="datetime1">
              <a:rPr b="0" lang="en-US" sz="1200" spc="-1" strike="noStrike">
                <a:solidFill>
                  <a:srgbClr val="575f6d"/>
                </a:solidFill>
                <a:latin typeface="Century Schoolbook"/>
              </a:rPr>
              <a:t>11/16/2021</a:t>
            </a:fld>
            <a:endParaRPr b="0" lang="en-US" sz="1200" spc="-1" strike="noStrike">
              <a:latin typeface="Times New Roman"/>
            </a:endParaRPr>
          </a:p>
        </p:txBody>
      </p:sp>
      <p:sp>
        <p:nvSpPr>
          <p:cNvPr id="8" name="PlaceHolder 9"/>
          <p:cNvSpPr>
            <a:spLocks noGrp="1"/>
          </p:cNvSpPr>
          <p:nvPr>
            <p:ph type="ftr"/>
          </p:nvPr>
        </p:nvSpPr>
        <p:spPr>
          <a:xfrm rot="5400000">
            <a:off x="7077240" y="4181400"/>
            <a:ext cx="3657240" cy="383760"/>
          </a:xfrm>
          <a:prstGeom prst="rect">
            <a:avLst/>
          </a:prstGeom>
        </p:spPr>
        <p:txBody>
          <a:bodyPr lIns="90000" rIns="90000" tIns="45000" bIns="45000" anchor="ctr"/>
          <a:p>
            <a:endParaRPr b="0" lang="en-US" sz="2400" spc="-1" strike="noStrike">
              <a:latin typeface="Times New Roman"/>
            </a:endParaRPr>
          </a:p>
        </p:txBody>
      </p:sp>
      <p:sp>
        <p:nvSpPr>
          <p:cNvPr id="9" name="CustomShape 10"/>
          <p:cNvSpPr/>
          <p:nvPr/>
        </p:nvSpPr>
        <p:spPr>
          <a:xfrm>
            <a:off x="380880" y="0"/>
            <a:ext cx="609120" cy="6857640"/>
          </a:xfrm>
          <a:prstGeom prst="rect">
            <a:avLst/>
          </a:prstGeom>
          <a:solidFill>
            <a:schemeClr val="accent1">
              <a:tint val="60000"/>
              <a:alpha val="54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276480" y="0"/>
            <a:ext cx="104400" cy="6857640"/>
          </a:xfrm>
          <a:prstGeom prst="rect">
            <a:avLst/>
          </a:prstGeom>
          <a:solidFill>
            <a:schemeClr val="accent1">
              <a:tint val="40000"/>
              <a:alpha val="36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p:cNvSpPr/>
          <p:nvPr/>
        </p:nvSpPr>
        <p:spPr>
          <a:xfrm>
            <a:off x="990720" y="0"/>
            <a:ext cx="181440" cy="6857640"/>
          </a:xfrm>
          <a:prstGeom prst="rect">
            <a:avLst/>
          </a:prstGeom>
          <a:solidFill>
            <a:schemeClr val="accent1">
              <a:tint val="40000"/>
              <a:alpha val="70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p:cNvSpPr/>
          <p:nvPr/>
        </p:nvSpPr>
        <p:spPr>
          <a:xfrm>
            <a:off x="1141200" y="0"/>
            <a:ext cx="230040" cy="6857640"/>
          </a:xfrm>
          <a:prstGeom prst="rect">
            <a:avLst/>
          </a:prstGeom>
          <a:solidFill>
            <a:schemeClr val="accent1">
              <a:tint val="20000"/>
              <a:alpha val="7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Line 14"/>
          <p:cNvSpPr/>
          <p:nvPr/>
        </p:nvSpPr>
        <p:spPr>
          <a:xfrm>
            <a:off x="106200" y="0"/>
            <a:ext cx="360" cy="6858000"/>
          </a:xfrm>
          <a:prstGeom prst="line">
            <a:avLst/>
          </a:prstGeom>
          <a:ln w="57240">
            <a:solidFill>
              <a:schemeClr val="accent1">
                <a:tint val="60000"/>
                <a:alpha val="73000"/>
              </a:schemeClr>
            </a:solidFill>
            <a:round/>
          </a:ln>
        </p:spPr>
        <p:style>
          <a:lnRef idx="0"/>
          <a:fillRef idx="0"/>
          <a:effectRef idx="0"/>
          <a:fontRef idx="minor"/>
        </p:style>
      </p:sp>
      <p:sp>
        <p:nvSpPr>
          <p:cNvPr id="14" name="Line 15"/>
          <p:cNvSpPr/>
          <p:nvPr/>
        </p:nvSpPr>
        <p:spPr>
          <a:xfrm>
            <a:off x="914400" y="0"/>
            <a:ext cx="360" cy="6858000"/>
          </a:xfrm>
          <a:prstGeom prst="line">
            <a:avLst/>
          </a:prstGeom>
          <a:ln w="57240">
            <a:solidFill>
              <a:schemeClr val="accent1">
                <a:tint val="20000"/>
                <a:alpha val="83000"/>
              </a:schemeClr>
            </a:solidFill>
            <a:round/>
          </a:ln>
        </p:spPr>
        <p:style>
          <a:lnRef idx="0"/>
          <a:fillRef idx="0"/>
          <a:effectRef idx="0"/>
          <a:fontRef idx="minor"/>
        </p:style>
      </p:sp>
      <p:sp>
        <p:nvSpPr>
          <p:cNvPr id="15" name="Line 16"/>
          <p:cNvSpPr/>
          <p:nvPr/>
        </p:nvSpPr>
        <p:spPr>
          <a:xfrm>
            <a:off x="853920" y="0"/>
            <a:ext cx="360" cy="6858000"/>
          </a:xfrm>
          <a:prstGeom prst="line">
            <a:avLst/>
          </a:prstGeom>
          <a:ln w="57240">
            <a:solidFill>
              <a:schemeClr val="accent1">
                <a:tint val="60000"/>
              </a:schemeClr>
            </a:solidFill>
            <a:round/>
          </a:ln>
        </p:spPr>
        <p:style>
          <a:lnRef idx="0"/>
          <a:fillRef idx="0"/>
          <a:effectRef idx="0"/>
          <a:fontRef idx="minor"/>
        </p:style>
      </p:sp>
      <p:sp>
        <p:nvSpPr>
          <p:cNvPr id="16" name="Line 17"/>
          <p:cNvSpPr/>
          <p:nvPr/>
        </p:nvSpPr>
        <p:spPr>
          <a:xfrm>
            <a:off x="1726560" y="0"/>
            <a:ext cx="360" cy="6858000"/>
          </a:xfrm>
          <a:prstGeom prst="line">
            <a:avLst/>
          </a:prstGeom>
          <a:ln w="28440">
            <a:solidFill>
              <a:schemeClr val="accent1">
                <a:tint val="60000"/>
                <a:alpha val="82000"/>
              </a:schemeClr>
            </a:solidFill>
            <a:round/>
          </a:ln>
        </p:spPr>
        <p:style>
          <a:lnRef idx="0"/>
          <a:fillRef idx="0"/>
          <a:effectRef idx="0"/>
          <a:fontRef idx="minor"/>
        </p:style>
      </p:sp>
      <p:sp>
        <p:nvSpPr>
          <p:cNvPr id="17" name="Line 18"/>
          <p:cNvSpPr/>
          <p:nvPr/>
        </p:nvSpPr>
        <p:spPr>
          <a:xfrm>
            <a:off x="1066680" y="0"/>
            <a:ext cx="360" cy="6858000"/>
          </a:xfrm>
          <a:prstGeom prst="line">
            <a:avLst/>
          </a:prstGeom>
          <a:ln w="9360">
            <a:solidFill>
              <a:schemeClr val="accent1">
                <a:tint val="60000"/>
              </a:schemeClr>
            </a:solidFill>
            <a:round/>
          </a:ln>
        </p:spPr>
        <p:style>
          <a:lnRef idx="0"/>
          <a:fillRef idx="0"/>
          <a:effectRef idx="0"/>
          <a:fontRef idx="minor"/>
        </p:style>
      </p:sp>
      <p:sp>
        <p:nvSpPr>
          <p:cNvPr id="18" name="Line 19"/>
          <p:cNvSpPr/>
          <p:nvPr/>
        </p:nvSpPr>
        <p:spPr>
          <a:xfrm>
            <a:off x="9113760" y="0"/>
            <a:ext cx="360" cy="6858000"/>
          </a:xfrm>
          <a:prstGeom prst="line">
            <a:avLst/>
          </a:prstGeom>
          <a:ln w="57240">
            <a:solidFill>
              <a:schemeClr val="accent1">
                <a:tint val="60000"/>
              </a:schemeClr>
            </a:solidFill>
            <a:round/>
          </a:ln>
        </p:spPr>
        <p:style>
          <a:lnRef idx="0"/>
          <a:fillRef idx="0"/>
          <a:effectRef idx="0"/>
          <a:fontRef idx="minor"/>
        </p:style>
      </p:sp>
      <p:sp>
        <p:nvSpPr>
          <p:cNvPr id="19" name="CustomShape 20"/>
          <p:cNvSpPr/>
          <p:nvPr/>
        </p:nvSpPr>
        <p:spPr>
          <a:xfrm>
            <a:off x="1219320" y="0"/>
            <a:ext cx="75960" cy="6857640"/>
          </a:xfrm>
          <a:prstGeom prst="rect">
            <a:avLst/>
          </a:prstGeom>
          <a:solidFill>
            <a:schemeClr val="accent1">
              <a:tint val="60000"/>
              <a:alpha val="5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609480" y="3429000"/>
            <a:ext cx="1294920" cy="1294920"/>
          </a:xfrm>
          <a:prstGeom prst="ellipse">
            <a:avLst/>
          </a:prstGeom>
          <a:solidFill>
            <a:schemeClr val="accent1"/>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1309680" y="4866840"/>
            <a:ext cx="641160" cy="64116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a:off x="1091160" y="5500800"/>
            <a:ext cx="136800" cy="13680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1664280" y="5788080"/>
            <a:ext cx="273960" cy="27396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CustomShape 25"/>
          <p:cNvSpPr/>
          <p:nvPr/>
        </p:nvSpPr>
        <p:spPr>
          <a:xfrm>
            <a:off x="1905120" y="4495680"/>
            <a:ext cx="365400" cy="36540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5" name="PlaceHolder 26"/>
          <p:cNvSpPr>
            <a:spLocks noGrp="1"/>
          </p:cNvSpPr>
          <p:nvPr>
            <p:ph type="sldNum"/>
          </p:nvPr>
        </p:nvSpPr>
        <p:spPr>
          <a:xfrm>
            <a:off x="1325520" y="4928760"/>
            <a:ext cx="609120" cy="517320"/>
          </a:xfrm>
          <a:prstGeom prst="rect">
            <a:avLst/>
          </a:prstGeom>
        </p:spPr>
        <p:txBody>
          <a:bodyPr lIns="90000" rIns="90000" tIns="45000" bIns="45000" anchor="ctr"/>
          <a:p>
            <a:pPr algn="ctr">
              <a:lnSpc>
                <a:spcPct val="100000"/>
              </a:lnSpc>
            </a:pPr>
            <a:fld id="{0D4FAD95-8715-4D30-B880-8631AA35885A}" type="slidenum">
              <a:rPr b="1" lang="en-US" sz="1400" spc="-1" strike="noStrike">
                <a:solidFill>
                  <a:srgbClr val="ffffff"/>
                </a:solidFill>
                <a:latin typeface="Century Schoolbook"/>
              </a:rPr>
              <a:t>&lt;number&gt;</a:t>
            </a:fld>
            <a:endParaRPr b="0" lang="en-US" sz="1400" spc="-1" strike="noStrike">
              <a:latin typeface="Times New Roman"/>
            </a:endParaRPr>
          </a:p>
        </p:txBody>
      </p:sp>
      <p:sp>
        <p:nvSpPr>
          <p:cNvPr id="26" name="PlaceHolder 2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entury Schoolbook"/>
              </a:rPr>
              <a:t>Click to edit the outline text format</a:t>
            </a:r>
            <a:endParaRPr b="0" lang="en-US" sz="2400" spc="-1" strike="noStrike">
              <a:solidFill>
                <a:srgbClr val="000000"/>
              </a:solidFill>
              <a:latin typeface="Century Schoolbook"/>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entury Schoolbook"/>
              </a:rPr>
              <a:t>Second Outline Level</a:t>
            </a:r>
            <a:endParaRPr b="0" lang="en-US" sz="1800" spc="-1" strike="noStrike">
              <a:solidFill>
                <a:srgbClr val="000000"/>
              </a:solidFill>
              <a:latin typeface="Century Schoolbook"/>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entury Schoolbook"/>
              </a:rPr>
              <a:t>Third Outline Level</a:t>
            </a:r>
            <a:endParaRPr b="0" lang="en-US" sz="1800" spc="-1" strike="noStrike">
              <a:solidFill>
                <a:srgbClr val="000000"/>
              </a:solidFill>
              <a:latin typeface="Century Schoolbook"/>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entury Schoolbook"/>
              </a:rPr>
              <a:t>Fourth Outline Level</a:t>
            </a:r>
            <a:endParaRPr b="0" lang="en-US" sz="1600" spc="-1" strike="noStrike">
              <a:solidFill>
                <a:srgbClr val="000000"/>
              </a:solidFill>
              <a:latin typeface="Century Schoolbook"/>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Fifth Outline Level</a:t>
            </a:r>
            <a:endParaRPr b="0" lang="en-US" sz="2000" spc="-1" strike="noStrike">
              <a:solidFill>
                <a:srgbClr val="000000"/>
              </a:solidFill>
              <a:latin typeface="Century Schoolbook"/>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Sixth Outline Level</a:t>
            </a:r>
            <a:endParaRPr b="0" lang="en-US" sz="2000" spc="-1" strike="noStrike">
              <a:solidFill>
                <a:srgbClr val="000000"/>
              </a:solidFill>
              <a:latin typeface="Century Schoolbook"/>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Seventh Outline Level</a:t>
            </a:r>
            <a:endParaRPr b="0" lang="en-US" sz="2000" spc="-1" strike="noStrike">
              <a:solidFill>
                <a:srgbClr val="000000"/>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64"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65"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66"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68"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9"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70" name="PlaceHolder 8"/>
          <p:cNvSpPr>
            <a:spLocks noGrp="1"/>
          </p:cNvSpPr>
          <p:nvPr>
            <p:ph type="body"/>
          </p:nvPr>
        </p:nvSpPr>
        <p:spPr>
          <a:xfrm>
            <a:off x="457200" y="1600200"/>
            <a:ext cx="7467120" cy="4873320"/>
          </a:xfrm>
          <a:prstGeom prst="rect">
            <a:avLst/>
          </a:prstGeom>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1463040" indent="-182520">
              <a:lnSpc>
                <a:spcPct val="100000"/>
              </a:lnSpc>
              <a:spcBef>
                <a:spcPts val="320"/>
              </a:spcBef>
              <a:buClr>
                <a:srgbClr val="bcc9e9"/>
              </a:buClr>
              <a:buSzPct val="68000"/>
              <a:buFont typeface="Wingdings 2"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
        <p:nvSpPr>
          <p:cNvPr id="71" name="PlaceHolder 9"/>
          <p:cNvSpPr>
            <a:spLocks noGrp="1"/>
          </p:cNvSpPr>
          <p:nvPr>
            <p:ph type="dt"/>
          </p:nvPr>
        </p:nvSpPr>
        <p:spPr>
          <a:xfrm rot="5400000">
            <a:off x="7589520" y="1081800"/>
            <a:ext cx="2011320" cy="383760"/>
          </a:xfrm>
          <a:prstGeom prst="rect">
            <a:avLst/>
          </a:prstGeom>
        </p:spPr>
        <p:txBody>
          <a:bodyPr lIns="90000" rIns="90000" tIns="45000" bIns="45000" anchor="ctr"/>
          <a:p>
            <a:pPr algn="r">
              <a:lnSpc>
                <a:spcPct val="100000"/>
              </a:lnSpc>
            </a:pPr>
            <a:fld id="{CBD3DA90-0485-4107-A0ED-59A52205C0C3}" type="datetime1">
              <a:rPr b="0" lang="en-US" sz="1200" spc="-1" strike="noStrike">
                <a:solidFill>
                  <a:srgbClr val="575f6d"/>
                </a:solidFill>
                <a:latin typeface="Century Schoolbook"/>
              </a:rPr>
              <a:t>11/16/2021</a:t>
            </a:fld>
            <a:endParaRPr b="0" lang="en-US" sz="1200" spc="-1" strike="noStrike">
              <a:latin typeface="Times New Roman"/>
            </a:endParaRPr>
          </a:p>
        </p:txBody>
      </p:sp>
      <p:sp>
        <p:nvSpPr>
          <p:cNvPr id="72" name="PlaceHolder 10"/>
          <p:cNvSpPr>
            <a:spLocks noGrp="1"/>
          </p:cNvSpPr>
          <p:nvPr>
            <p:ph type="sldNum"/>
          </p:nvPr>
        </p:nvSpPr>
        <p:spPr>
          <a:xfrm>
            <a:off x="8129160" y="5734080"/>
            <a:ext cx="609120" cy="520920"/>
          </a:xfrm>
          <a:prstGeom prst="rect">
            <a:avLst/>
          </a:prstGeom>
        </p:spPr>
        <p:txBody>
          <a:bodyPr lIns="90000" rIns="90000" tIns="45000" bIns="45000" anchor="ctr"/>
          <a:p>
            <a:pPr algn="ctr">
              <a:lnSpc>
                <a:spcPct val="100000"/>
              </a:lnSpc>
            </a:pPr>
            <a:fld id="{8A36CB3B-2405-47AB-8FD1-40092A71687A}" type="slidenum">
              <a:rPr b="1" lang="en-US" sz="1400" spc="-1" strike="noStrike">
                <a:solidFill>
                  <a:srgbClr val="ffffff"/>
                </a:solidFill>
                <a:latin typeface="Century Schoolbook"/>
              </a:rPr>
              <a:t>1</a:t>
            </a:fld>
            <a:endParaRPr b="0" lang="en-US" sz="1400" spc="-1" strike="noStrike">
              <a:latin typeface="Times New Roman"/>
            </a:endParaRPr>
          </a:p>
        </p:txBody>
      </p:sp>
      <p:sp>
        <p:nvSpPr>
          <p:cNvPr id="73" name="PlaceHolder 11"/>
          <p:cNvSpPr>
            <a:spLocks noGrp="1"/>
          </p:cNvSpPr>
          <p:nvPr>
            <p:ph type="ftr"/>
          </p:nvPr>
        </p:nvSpPr>
        <p:spPr>
          <a:xfrm rot="5400000">
            <a:off x="6990480" y="3737160"/>
            <a:ext cx="3200040" cy="365400"/>
          </a:xfrm>
          <a:prstGeom prst="rect">
            <a:avLst/>
          </a:prstGeom>
        </p:spPr>
        <p:txBody>
          <a:bodyPr lIns="90000" rIns="90000" tIns="45000" bIns="45000" anchor="ct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11"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112"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113"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4"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115"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6"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117" name="PlaceHolder 8"/>
          <p:cNvSpPr>
            <a:spLocks noGrp="1"/>
          </p:cNvSpPr>
          <p:nvPr>
            <p:ph type="dt"/>
          </p:nvPr>
        </p:nvSpPr>
        <p:spPr>
          <a:xfrm rot="5400000">
            <a:off x="7589520" y="1081800"/>
            <a:ext cx="2011320" cy="383760"/>
          </a:xfrm>
          <a:prstGeom prst="rect">
            <a:avLst/>
          </a:prstGeom>
        </p:spPr>
        <p:txBody>
          <a:bodyPr lIns="90000" rIns="90000" tIns="45000" bIns="45000" anchor="ctr"/>
          <a:p>
            <a:pPr algn="r">
              <a:lnSpc>
                <a:spcPct val="100000"/>
              </a:lnSpc>
            </a:pPr>
            <a:fld id="{2E5474A6-A931-4863-BEA6-E79C7EFDB498}" type="datetime1">
              <a:rPr b="0" lang="en-US" sz="1200" spc="-1" strike="noStrike">
                <a:solidFill>
                  <a:srgbClr val="575f6d"/>
                </a:solidFill>
                <a:latin typeface="Century Schoolbook"/>
              </a:rPr>
              <a:t>11/16/2021</a:t>
            </a:fld>
            <a:endParaRPr b="0" lang="en-US" sz="1200" spc="-1" strike="noStrike">
              <a:latin typeface="Times New Roman"/>
            </a:endParaRPr>
          </a:p>
        </p:txBody>
      </p:sp>
      <p:sp>
        <p:nvSpPr>
          <p:cNvPr id="118" name="PlaceHolder 9"/>
          <p:cNvSpPr>
            <a:spLocks noGrp="1"/>
          </p:cNvSpPr>
          <p:nvPr>
            <p:ph type="sldNum"/>
          </p:nvPr>
        </p:nvSpPr>
        <p:spPr>
          <a:xfrm>
            <a:off x="8129160" y="5734080"/>
            <a:ext cx="609120" cy="520920"/>
          </a:xfrm>
          <a:prstGeom prst="rect">
            <a:avLst/>
          </a:prstGeom>
        </p:spPr>
        <p:txBody>
          <a:bodyPr lIns="90000" rIns="90000" tIns="45000" bIns="45000" anchor="ctr"/>
          <a:p>
            <a:pPr algn="ctr">
              <a:lnSpc>
                <a:spcPct val="100000"/>
              </a:lnSpc>
            </a:pPr>
            <a:fld id="{5ED2088A-7B76-45A6-B602-6146BCD1E326}" type="slidenum">
              <a:rPr b="1" lang="en-US" sz="1400" spc="-1" strike="noStrike">
                <a:solidFill>
                  <a:srgbClr val="ffffff"/>
                </a:solidFill>
                <a:latin typeface="Century Schoolbook"/>
              </a:rPr>
              <a:t>&lt;number&gt;</a:t>
            </a:fld>
            <a:endParaRPr b="0" lang="en-US" sz="1400" spc="-1" strike="noStrike">
              <a:latin typeface="Times New Roman"/>
            </a:endParaRPr>
          </a:p>
        </p:txBody>
      </p:sp>
      <p:sp>
        <p:nvSpPr>
          <p:cNvPr id="119" name="PlaceHolder 10"/>
          <p:cNvSpPr>
            <a:spLocks noGrp="1"/>
          </p:cNvSpPr>
          <p:nvPr>
            <p:ph type="ftr"/>
          </p:nvPr>
        </p:nvSpPr>
        <p:spPr>
          <a:xfrm rot="5400000">
            <a:off x="6990480" y="3737160"/>
            <a:ext cx="3200040" cy="365400"/>
          </a:xfrm>
          <a:prstGeom prst="rect">
            <a:avLst/>
          </a:prstGeom>
        </p:spPr>
        <p:txBody>
          <a:bodyPr lIns="90000" rIns="90000" tIns="45000" bIns="45000" anchor="ctr"/>
          <a:p>
            <a:endParaRPr b="0" lang="en-US" sz="2400" spc="-1" strike="noStrike">
              <a:latin typeface="Times New Roman"/>
            </a:endParaRPr>
          </a:p>
        </p:txBody>
      </p:sp>
      <p:sp>
        <p:nvSpPr>
          <p:cNvPr id="12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entury Schoolbook"/>
              </a:rPr>
              <a:t>Click to edit the outline text format</a:t>
            </a:r>
            <a:endParaRPr b="0" lang="en-US" sz="2400" spc="-1" strike="noStrike">
              <a:solidFill>
                <a:srgbClr val="000000"/>
              </a:solidFill>
              <a:latin typeface="Century Schoolbook"/>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entury Schoolbook"/>
              </a:rPr>
              <a:t>Second Outline Level</a:t>
            </a:r>
            <a:endParaRPr b="0" lang="en-US" sz="1800" spc="-1" strike="noStrike">
              <a:solidFill>
                <a:srgbClr val="000000"/>
              </a:solidFill>
              <a:latin typeface="Century Schoolbook"/>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entury Schoolbook"/>
              </a:rPr>
              <a:t>Third Outline Level</a:t>
            </a:r>
            <a:endParaRPr b="0" lang="en-US" sz="1800" spc="-1" strike="noStrike">
              <a:solidFill>
                <a:srgbClr val="000000"/>
              </a:solidFill>
              <a:latin typeface="Century Schoolbook"/>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entury Schoolbook"/>
              </a:rPr>
              <a:t>Fourth Outline Level</a:t>
            </a:r>
            <a:endParaRPr b="0" lang="en-US" sz="1600" spc="-1" strike="noStrike">
              <a:solidFill>
                <a:srgbClr val="000000"/>
              </a:solidFill>
              <a:latin typeface="Century Schoolbook"/>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Fifth Outline Level</a:t>
            </a:r>
            <a:endParaRPr b="0" lang="en-US" sz="2000" spc="-1" strike="noStrike">
              <a:solidFill>
                <a:srgbClr val="000000"/>
              </a:solidFill>
              <a:latin typeface="Century Schoolbook"/>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Sixth Outline Level</a:t>
            </a:r>
            <a:endParaRPr b="0" lang="en-US" sz="2000" spc="-1" strike="noStrike">
              <a:solidFill>
                <a:srgbClr val="000000"/>
              </a:solidFill>
              <a:latin typeface="Century Schoolbook"/>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Seventh Outline Level</a:t>
            </a:r>
            <a:endParaRPr b="0" lang="en-US" sz="2000" spc="-1" strike="noStrike">
              <a:solidFill>
                <a:srgbClr val="000000"/>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58"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159"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160"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61"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162"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63"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164" name="PlaceHolder 8"/>
          <p:cNvSpPr>
            <a:spLocks noGrp="1"/>
          </p:cNvSpPr>
          <p:nvPr>
            <p:ph type="dt"/>
          </p:nvPr>
        </p:nvSpPr>
        <p:spPr>
          <a:xfrm rot="5400000">
            <a:off x="7589520" y="1081800"/>
            <a:ext cx="2011320" cy="383760"/>
          </a:xfrm>
          <a:prstGeom prst="rect">
            <a:avLst/>
          </a:prstGeom>
        </p:spPr>
        <p:txBody>
          <a:bodyPr lIns="90000" rIns="90000" tIns="45000" bIns="45000" anchor="ctr"/>
          <a:p>
            <a:pPr algn="r">
              <a:lnSpc>
                <a:spcPct val="100000"/>
              </a:lnSpc>
            </a:pPr>
            <a:fld id="{9F75CCC7-7CFD-490E-83B0-597F04AE0B14}" type="datetime1">
              <a:rPr b="0" lang="en-US" sz="1200" spc="-1" strike="noStrike">
                <a:solidFill>
                  <a:srgbClr val="575f6d"/>
                </a:solidFill>
                <a:latin typeface="Century Schoolbook"/>
              </a:rPr>
              <a:t>11/16/2021</a:t>
            </a:fld>
            <a:endParaRPr b="0" lang="en-US" sz="1200" spc="-1" strike="noStrike">
              <a:latin typeface="Times New Roman"/>
            </a:endParaRPr>
          </a:p>
        </p:txBody>
      </p:sp>
      <p:sp>
        <p:nvSpPr>
          <p:cNvPr id="165" name="PlaceHolder 9"/>
          <p:cNvSpPr>
            <a:spLocks noGrp="1"/>
          </p:cNvSpPr>
          <p:nvPr>
            <p:ph type="ftr"/>
          </p:nvPr>
        </p:nvSpPr>
        <p:spPr>
          <a:xfrm rot="5400000">
            <a:off x="6990480" y="3737160"/>
            <a:ext cx="3200040" cy="365400"/>
          </a:xfrm>
          <a:prstGeom prst="rect">
            <a:avLst/>
          </a:prstGeom>
        </p:spPr>
        <p:txBody>
          <a:bodyPr lIns="90000" rIns="90000" tIns="45000" bIns="45000" anchor="ctr"/>
          <a:p>
            <a:endParaRPr b="0" lang="en-US" sz="2400" spc="-1" strike="noStrike">
              <a:latin typeface="Times New Roman"/>
            </a:endParaRPr>
          </a:p>
        </p:txBody>
      </p:sp>
      <p:sp>
        <p:nvSpPr>
          <p:cNvPr id="166" name="PlaceHolder 10"/>
          <p:cNvSpPr>
            <a:spLocks noGrp="1"/>
          </p:cNvSpPr>
          <p:nvPr>
            <p:ph type="sldNum"/>
          </p:nvPr>
        </p:nvSpPr>
        <p:spPr>
          <a:xfrm>
            <a:off x="8129160" y="5734080"/>
            <a:ext cx="609120" cy="520920"/>
          </a:xfrm>
          <a:prstGeom prst="rect">
            <a:avLst/>
          </a:prstGeom>
        </p:spPr>
        <p:txBody>
          <a:bodyPr lIns="90000" rIns="90000" tIns="45000" bIns="45000" anchor="ctr"/>
          <a:p>
            <a:pPr algn="ctr">
              <a:lnSpc>
                <a:spcPct val="100000"/>
              </a:lnSpc>
            </a:pPr>
            <a:fld id="{93688D46-2046-4F15-92E1-4D551C545B16}" type="slidenum">
              <a:rPr b="1" lang="en-US" sz="1400" spc="-1" strike="noStrike">
                <a:solidFill>
                  <a:srgbClr val="ffffff"/>
                </a:solidFill>
                <a:latin typeface="Century Schoolbook"/>
              </a:rPr>
              <a:t>&lt;number&gt;</a:t>
            </a:fld>
            <a:endParaRPr b="0" lang="en-US" sz="1400" spc="-1" strike="noStrike">
              <a:latin typeface="Times New Roman"/>
            </a:endParaRPr>
          </a:p>
        </p:txBody>
      </p:sp>
      <p:sp>
        <p:nvSpPr>
          <p:cNvPr id="167" name="PlaceHolder 11"/>
          <p:cNvSpPr>
            <a:spLocks noGrp="1"/>
          </p:cNvSpPr>
          <p:nvPr>
            <p:ph type="body"/>
          </p:nvPr>
        </p:nvSpPr>
        <p:spPr>
          <a:xfrm>
            <a:off x="457200" y="1600200"/>
            <a:ext cx="3657240" cy="4571640"/>
          </a:xfrm>
          <a:prstGeom prst="rect">
            <a:avLst/>
          </a:prstGeom>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1463040" indent="-182520">
              <a:lnSpc>
                <a:spcPct val="100000"/>
              </a:lnSpc>
              <a:spcBef>
                <a:spcPts val="320"/>
              </a:spcBef>
              <a:buClr>
                <a:srgbClr val="bcc9e9"/>
              </a:buClr>
              <a:buSzPct val="68000"/>
              <a:buFont typeface="Wingdings 2"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
        <p:nvSpPr>
          <p:cNvPr id="168" name="PlaceHolder 12"/>
          <p:cNvSpPr>
            <a:spLocks noGrp="1"/>
          </p:cNvSpPr>
          <p:nvPr>
            <p:ph type="body"/>
          </p:nvPr>
        </p:nvSpPr>
        <p:spPr>
          <a:xfrm>
            <a:off x="4270320" y="1600200"/>
            <a:ext cx="3657240" cy="4571640"/>
          </a:xfrm>
          <a:prstGeom prst="rect">
            <a:avLst/>
          </a:prstGeom>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1463040" indent="-182520">
              <a:lnSpc>
                <a:spcPct val="100000"/>
              </a:lnSpc>
              <a:spcBef>
                <a:spcPts val="320"/>
              </a:spcBef>
              <a:buClr>
                <a:srgbClr val="bcc9e9"/>
              </a:buClr>
              <a:buSzPct val="68000"/>
              <a:buFont typeface="Wingdings 2"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206"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207"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208"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09"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210"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11" name="PlaceHolder 7"/>
          <p:cNvSpPr>
            <a:spLocks noGrp="1"/>
          </p:cNvSpPr>
          <p:nvPr>
            <p:ph type="title"/>
          </p:nvPr>
        </p:nvSpPr>
        <p:spPr>
          <a:xfrm>
            <a:off x="457200" y="272880"/>
            <a:ext cx="7543440" cy="1142640"/>
          </a:xfrm>
          <a:prstGeom prst="rect">
            <a:avLst/>
          </a:prstGeom>
        </p:spPr>
        <p:txBody>
          <a:bodyPr lIns="90000" rIns="90000" tIns="45000" bIns="45000" anchor="b"/>
          <a:p>
            <a:pPr>
              <a:lnSpc>
                <a:spcPct val="100000"/>
              </a:lnSpc>
            </a:pPr>
            <a:r>
              <a:rPr b="0"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212" name="PlaceHolder 8"/>
          <p:cNvSpPr>
            <a:spLocks noGrp="1"/>
          </p:cNvSpPr>
          <p:nvPr>
            <p:ph type="dt"/>
          </p:nvPr>
        </p:nvSpPr>
        <p:spPr>
          <a:xfrm rot="5400000">
            <a:off x="7589520" y="1081800"/>
            <a:ext cx="2011320" cy="383760"/>
          </a:xfrm>
          <a:prstGeom prst="rect">
            <a:avLst/>
          </a:prstGeom>
        </p:spPr>
        <p:txBody>
          <a:bodyPr lIns="90000" rIns="90000" tIns="45000" bIns="45000" anchor="ctr"/>
          <a:p>
            <a:pPr algn="r">
              <a:lnSpc>
                <a:spcPct val="100000"/>
              </a:lnSpc>
            </a:pPr>
            <a:fld id="{4A8BD204-4111-463E-A8D8-B2B4B7B7672C}" type="datetime1">
              <a:rPr b="0" lang="en-US" sz="1200" spc="-1" strike="noStrike">
                <a:solidFill>
                  <a:srgbClr val="575f6d"/>
                </a:solidFill>
                <a:latin typeface="Century Schoolbook"/>
              </a:rPr>
              <a:t>11/16/2021</a:t>
            </a:fld>
            <a:endParaRPr b="0" lang="en-US" sz="1200" spc="-1" strike="noStrike">
              <a:latin typeface="Times New Roman"/>
            </a:endParaRPr>
          </a:p>
        </p:txBody>
      </p:sp>
      <p:sp>
        <p:nvSpPr>
          <p:cNvPr id="213" name="PlaceHolder 9"/>
          <p:cNvSpPr>
            <a:spLocks noGrp="1"/>
          </p:cNvSpPr>
          <p:nvPr>
            <p:ph type="ftr"/>
          </p:nvPr>
        </p:nvSpPr>
        <p:spPr>
          <a:xfrm rot="5400000">
            <a:off x="6990480" y="3737160"/>
            <a:ext cx="3200040" cy="365400"/>
          </a:xfrm>
          <a:prstGeom prst="rect">
            <a:avLst/>
          </a:prstGeom>
        </p:spPr>
        <p:txBody>
          <a:bodyPr lIns="90000" rIns="90000" tIns="45000" bIns="45000" anchor="ctr"/>
          <a:p>
            <a:endParaRPr b="0" lang="en-US" sz="2400" spc="-1" strike="noStrike">
              <a:latin typeface="Times New Roman"/>
            </a:endParaRPr>
          </a:p>
        </p:txBody>
      </p:sp>
      <p:sp>
        <p:nvSpPr>
          <p:cNvPr id="214" name="PlaceHolder 10"/>
          <p:cNvSpPr>
            <a:spLocks noGrp="1"/>
          </p:cNvSpPr>
          <p:nvPr>
            <p:ph type="sldNum"/>
          </p:nvPr>
        </p:nvSpPr>
        <p:spPr>
          <a:xfrm>
            <a:off x="8129160" y="5734080"/>
            <a:ext cx="609120" cy="520920"/>
          </a:xfrm>
          <a:prstGeom prst="rect">
            <a:avLst/>
          </a:prstGeom>
        </p:spPr>
        <p:txBody>
          <a:bodyPr lIns="90000" rIns="90000" tIns="45000" bIns="45000" anchor="ctr"/>
          <a:p>
            <a:pPr algn="ctr">
              <a:lnSpc>
                <a:spcPct val="100000"/>
              </a:lnSpc>
            </a:pPr>
            <a:fld id="{B3F5F633-94F1-4BF5-8B26-35F3941BB349}" type="slidenum">
              <a:rPr b="1" lang="en-US" sz="1400" spc="-1" strike="noStrike">
                <a:solidFill>
                  <a:srgbClr val="ffffff"/>
                </a:solidFill>
                <a:latin typeface="Century Schoolbook"/>
              </a:rPr>
              <a:t>&lt;number&gt;</a:t>
            </a:fld>
            <a:endParaRPr b="0" lang="en-US" sz="1400" spc="-1" strike="noStrike">
              <a:latin typeface="Times New Roman"/>
            </a:endParaRPr>
          </a:p>
        </p:txBody>
      </p:sp>
      <p:sp>
        <p:nvSpPr>
          <p:cNvPr id="215" name="PlaceHolder 11"/>
          <p:cNvSpPr>
            <a:spLocks noGrp="1"/>
          </p:cNvSpPr>
          <p:nvPr>
            <p:ph type="body"/>
          </p:nvPr>
        </p:nvSpPr>
        <p:spPr>
          <a:xfrm>
            <a:off x="457200" y="2362320"/>
            <a:ext cx="3657240" cy="3885840"/>
          </a:xfrm>
          <a:prstGeom prst="rect">
            <a:avLst/>
          </a:prstGeom>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1463040" indent="-182520">
              <a:lnSpc>
                <a:spcPct val="100000"/>
              </a:lnSpc>
              <a:spcBef>
                <a:spcPts val="320"/>
              </a:spcBef>
              <a:buClr>
                <a:srgbClr val="bcc9e9"/>
              </a:buClr>
              <a:buSzPct val="68000"/>
              <a:buFont typeface="Wingdings 2"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
        <p:nvSpPr>
          <p:cNvPr id="216" name="PlaceHolder 12"/>
          <p:cNvSpPr>
            <a:spLocks noGrp="1"/>
          </p:cNvSpPr>
          <p:nvPr>
            <p:ph type="body"/>
          </p:nvPr>
        </p:nvSpPr>
        <p:spPr>
          <a:xfrm>
            <a:off x="4371840" y="2362320"/>
            <a:ext cx="3657240" cy="3885840"/>
          </a:xfrm>
          <a:prstGeom prst="rect">
            <a:avLst/>
          </a:prstGeom>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1463040" indent="-182520">
              <a:lnSpc>
                <a:spcPct val="100000"/>
              </a:lnSpc>
              <a:spcBef>
                <a:spcPts val="320"/>
              </a:spcBef>
              <a:buClr>
                <a:srgbClr val="bcc9e9"/>
              </a:buClr>
              <a:buSzPct val="68000"/>
              <a:buFont typeface="Wingdings 2"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
        <p:nvSpPr>
          <p:cNvPr id="217" name="PlaceHolder 13"/>
          <p:cNvSpPr>
            <a:spLocks noGrp="1"/>
          </p:cNvSpPr>
          <p:nvPr>
            <p:ph type="body"/>
          </p:nvPr>
        </p:nvSpPr>
        <p:spPr>
          <a:xfrm>
            <a:off x="457200" y="1569600"/>
            <a:ext cx="3657240" cy="658080"/>
          </a:xfrm>
          <a:prstGeom prst="rect">
            <a:avLst/>
          </a:prstGeom>
        </p:spPr>
        <p:txBody>
          <a:bodyPr lIns="90000" rIns="90000" tIns="45000" bIns="45000" anchor="ctr"/>
          <a:p>
            <a:pPr>
              <a:lnSpc>
                <a:spcPct val="100000"/>
              </a:lnSpc>
              <a:spcBef>
                <a:spcPts val="601"/>
              </a:spcBef>
            </a:pPr>
            <a:r>
              <a:rPr b="1" lang="en-US" sz="2000" spc="-1" strike="noStrike">
                <a:solidFill>
                  <a:srgbClr val="ffffff"/>
                </a:solidFill>
                <a:latin typeface="Century Schoolbook"/>
              </a:rPr>
              <a:t>Click to edit Master text styles</a:t>
            </a:r>
            <a:endParaRPr b="0" lang="en-US" sz="2000" spc="-1" strike="noStrike">
              <a:solidFill>
                <a:srgbClr val="000000"/>
              </a:solidFill>
              <a:latin typeface="Century Schoolbook"/>
            </a:endParaRPr>
          </a:p>
        </p:txBody>
      </p:sp>
      <p:sp>
        <p:nvSpPr>
          <p:cNvPr id="218" name="PlaceHolder 14"/>
          <p:cNvSpPr>
            <a:spLocks noGrp="1"/>
          </p:cNvSpPr>
          <p:nvPr>
            <p:ph type="body"/>
          </p:nvPr>
        </p:nvSpPr>
        <p:spPr>
          <a:xfrm>
            <a:off x="4343400" y="1569600"/>
            <a:ext cx="3657240" cy="658080"/>
          </a:xfrm>
          <a:prstGeom prst="rect">
            <a:avLst/>
          </a:prstGeom>
        </p:spPr>
        <p:txBody>
          <a:bodyPr lIns="90000" rIns="90000" tIns="45000" bIns="45000" anchor="ctr"/>
          <a:p>
            <a:pPr>
              <a:lnSpc>
                <a:spcPct val="100000"/>
              </a:lnSpc>
              <a:spcBef>
                <a:spcPts val="601"/>
              </a:spcBef>
            </a:pPr>
            <a:r>
              <a:rPr b="1" lang="en-US" sz="2000" spc="-1" strike="noStrike">
                <a:solidFill>
                  <a:srgbClr val="ffffff"/>
                </a:solidFill>
                <a:latin typeface="Century Schoolbook"/>
              </a:rPr>
              <a:t>Click to edit Master text styles</a:t>
            </a:r>
            <a:endParaRPr b="0" lang="en-US" sz="2000" spc="-1" strike="noStrike">
              <a:solidFill>
                <a:srgbClr val="000000"/>
              </a:solidFill>
              <a:latin typeface="Century Schoolbook"/>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256"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257"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258"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59"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260"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61" name="PlaceHolder 7"/>
          <p:cNvSpPr>
            <a:spLocks noGrp="1"/>
          </p:cNvSpPr>
          <p:nvPr>
            <p:ph type="title"/>
          </p:nvPr>
        </p:nvSpPr>
        <p:spPr>
          <a:xfrm>
            <a:off x="469800" y="228600"/>
            <a:ext cx="8152920" cy="685440"/>
          </a:xfrm>
          <a:prstGeom prst="rect">
            <a:avLst/>
          </a:prstGeom>
        </p:spPr>
        <p:txBody>
          <a:bodyPr lIns="90000" rIns="90000" tIns="45000" bIns="45000" anchor="b"/>
          <a:p>
            <a:pPr>
              <a:lnSpc>
                <a:spcPct val="100000"/>
              </a:lnSpc>
            </a:pPr>
            <a:r>
              <a:rPr b="0"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262" name="PlaceHolder 8"/>
          <p:cNvSpPr>
            <a:spLocks noGrp="1"/>
          </p:cNvSpPr>
          <p:nvPr>
            <p:ph type="body"/>
          </p:nvPr>
        </p:nvSpPr>
        <p:spPr>
          <a:xfrm>
            <a:off x="457200" y="1295280"/>
            <a:ext cx="4012920" cy="4762080"/>
          </a:xfrm>
          <a:prstGeom prst="rect">
            <a:avLst/>
          </a:prstGeom>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1463040" indent="-182520">
              <a:lnSpc>
                <a:spcPct val="100000"/>
              </a:lnSpc>
              <a:spcBef>
                <a:spcPts val="320"/>
              </a:spcBef>
              <a:buClr>
                <a:srgbClr val="bcc9e9"/>
              </a:buClr>
              <a:buSzPct val="68000"/>
              <a:buFont typeface="Wingdings 2"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
        <p:nvSpPr>
          <p:cNvPr id="263" name="PlaceHolder 9"/>
          <p:cNvSpPr>
            <a:spLocks noGrp="1"/>
          </p:cNvSpPr>
          <p:nvPr>
            <p:ph type="body"/>
          </p:nvPr>
        </p:nvSpPr>
        <p:spPr>
          <a:xfrm>
            <a:off x="4622760" y="1295280"/>
            <a:ext cx="4012920" cy="2304720"/>
          </a:xfrm>
          <a:prstGeom prst="rect">
            <a:avLst/>
          </a:prstGeom>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1463040" indent="-182520">
              <a:lnSpc>
                <a:spcPct val="100000"/>
              </a:lnSpc>
              <a:spcBef>
                <a:spcPts val="320"/>
              </a:spcBef>
              <a:buClr>
                <a:srgbClr val="bcc9e9"/>
              </a:buClr>
              <a:buSzPct val="68000"/>
              <a:buFont typeface="Wingdings 2"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
        <p:nvSpPr>
          <p:cNvPr id="264" name="PlaceHolder 10"/>
          <p:cNvSpPr>
            <a:spLocks noGrp="1"/>
          </p:cNvSpPr>
          <p:nvPr>
            <p:ph type="body"/>
          </p:nvPr>
        </p:nvSpPr>
        <p:spPr>
          <a:xfrm>
            <a:off x="4622760" y="3753000"/>
            <a:ext cx="4012920" cy="2304720"/>
          </a:xfrm>
          <a:prstGeom prst="rect">
            <a:avLst/>
          </a:prstGeom>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1463040" indent="-182520">
              <a:lnSpc>
                <a:spcPct val="100000"/>
              </a:lnSpc>
              <a:spcBef>
                <a:spcPts val="320"/>
              </a:spcBef>
              <a:buClr>
                <a:srgbClr val="bcc9e9"/>
              </a:buClr>
              <a:buSzPct val="68000"/>
              <a:buFont typeface="Wingdings 2"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
        <p:nvSpPr>
          <p:cNvPr id="265" name="PlaceHolder 11"/>
          <p:cNvSpPr>
            <a:spLocks noGrp="1"/>
          </p:cNvSpPr>
          <p:nvPr>
            <p:ph type="dt"/>
          </p:nvPr>
        </p:nvSpPr>
        <p:spPr>
          <a:xfrm>
            <a:off x="431640" y="6229440"/>
            <a:ext cx="1904760" cy="456840"/>
          </a:xfrm>
          <a:prstGeom prst="rect">
            <a:avLst/>
          </a:prstGeom>
        </p:spPr>
        <p:txBody>
          <a:bodyPr lIns="90000" rIns="90000" tIns="45000" bIns="45000" anchor="ctr"/>
          <a:p>
            <a:pPr algn="r">
              <a:lnSpc>
                <a:spcPct val="100000"/>
              </a:lnSpc>
            </a:pPr>
            <a:fld id="{24C366B8-2242-4CB2-B2CE-5E0CE8977D38}" type="datetime1">
              <a:rPr b="0" lang="en-US" sz="1200" spc="-1" strike="noStrike">
                <a:solidFill>
                  <a:srgbClr val="575f6d"/>
                </a:solidFill>
                <a:latin typeface="Century Schoolbook"/>
              </a:rPr>
              <a:t>11/16/2021</a:t>
            </a:fld>
            <a:endParaRPr b="0" lang="en-US" sz="1200" spc="-1" strike="noStrike">
              <a:latin typeface="Times New Roman"/>
            </a:endParaRPr>
          </a:p>
        </p:txBody>
      </p:sp>
      <p:sp>
        <p:nvSpPr>
          <p:cNvPr id="266" name="PlaceHolder 12"/>
          <p:cNvSpPr>
            <a:spLocks noGrp="1"/>
          </p:cNvSpPr>
          <p:nvPr>
            <p:ph type="ftr"/>
          </p:nvPr>
        </p:nvSpPr>
        <p:spPr>
          <a:xfrm>
            <a:off x="3124080" y="6229440"/>
            <a:ext cx="2895120" cy="456840"/>
          </a:xfrm>
          <a:prstGeom prst="rect">
            <a:avLst/>
          </a:prstGeom>
        </p:spPr>
        <p:txBody>
          <a:bodyPr lIns="90000" rIns="90000" tIns="45000" bIns="45000" anchor="ctr"/>
          <a:p>
            <a:endParaRPr b="0" lang="en-US" sz="2400" spc="-1" strike="noStrike">
              <a:latin typeface="Times New Roman"/>
            </a:endParaRPr>
          </a:p>
        </p:txBody>
      </p:sp>
      <p:sp>
        <p:nvSpPr>
          <p:cNvPr id="267" name="PlaceHolder 13"/>
          <p:cNvSpPr>
            <a:spLocks noGrp="1"/>
          </p:cNvSpPr>
          <p:nvPr>
            <p:ph type="sldNum"/>
          </p:nvPr>
        </p:nvSpPr>
        <p:spPr>
          <a:xfrm>
            <a:off x="6730920" y="6229440"/>
            <a:ext cx="1904760" cy="456840"/>
          </a:xfrm>
          <a:prstGeom prst="rect">
            <a:avLst/>
          </a:prstGeom>
        </p:spPr>
        <p:txBody>
          <a:bodyPr lIns="90000" rIns="90000" tIns="45000" bIns="45000" anchor="ctr"/>
          <a:p>
            <a:pPr algn="ctr">
              <a:lnSpc>
                <a:spcPct val="100000"/>
              </a:lnSpc>
            </a:pPr>
            <a:fld id="{969E9E87-9267-4556-9C49-DD23741A3BE3}"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0.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oleObject" Target="../embeddings/oleObject1.bin"/><Relationship Id="rId3" Type="http://schemas.openxmlformats.org/officeDocument/2006/relationships/image" Target="../media/image25.png"/><Relationship Id="rId4"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7.wmf"/><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9.wmf"/><Relationship Id="rId3" Type="http://schemas.openxmlformats.org/officeDocument/2006/relationships/image" Target="../media/image30.jpeg"/><Relationship Id="rId4" Type="http://schemas.openxmlformats.org/officeDocument/2006/relationships/slideLayout" Target="../slideLayouts/slideLayout68.xml"/>
</Relationships>
</file>

<file path=ppt/slides/_rels/slide41.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jpeg"/><Relationship Id="rId3"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jpeg"/><Relationship Id="rId4"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hyperlink" Target="http://www.ai.mit.edu/projects/infolab/" TargetMode="External"/><Relationship Id="rId2" Type="http://schemas.openxmlformats.org/officeDocument/2006/relationships/image" Target="../media/image15.png"/><Relationship Id="rId3"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2286000" y="3124080"/>
            <a:ext cx="6171840" cy="1893960"/>
          </a:xfrm>
          <a:prstGeom prst="rect">
            <a:avLst/>
          </a:prstGeom>
          <a:noFill/>
          <a:ln>
            <a:noFill/>
          </a:ln>
        </p:spPr>
        <p:txBody>
          <a:bodyPr lIns="90000" rIns="90000" tIns="45000" bIns="45000" anchor="b"/>
          <a:p>
            <a:pPr>
              <a:lnSpc>
                <a:spcPct val="100000"/>
              </a:lnSpc>
            </a:pPr>
            <a:r>
              <a:rPr b="1" lang="en-US" sz="3000" spc="-1" strike="noStrike" cap="small">
                <a:solidFill>
                  <a:srgbClr val="575f6d"/>
                </a:solidFill>
                <a:latin typeface="Century Schoolbook"/>
              </a:rPr>
              <a:t>ARTIFICIAL INTELLIGENCE</a:t>
            </a:r>
            <a:endParaRPr b="0" lang="en-US" sz="3000" spc="-1" strike="noStrike">
              <a:solidFill>
                <a:srgbClr val="000000"/>
              </a:solidFill>
              <a:latin typeface="Century Schoolbook"/>
            </a:endParaRPr>
          </a:p>
        </p:txBody>
      </p:sp>
      <p:sp>
        <p:nvSpPr>
          <p:cNvPr id="305" name="TextShape 2"/>
          <p:cNvSpPr txBox="1"/>
          <p:nvPr/>
        </p:nvSpPr>
        <p:spPr>
          <a:xfrm>
            <a:off x="2286000" y="5003280"/>
            <a:ext cx="6171840" cy="1371240"/>
          </a:xfrm>
          <a:prstGeom prst="rect">
            <a:avLst/>
          </a:prstGeom>
          <a:noFill/>
          <a:ln>
            <a:noFill/>
          </a:ln>
        </p:spPr>
        <p:txBody>
          <a:bodyPr lIns="90000" rIns="90000" tIns="45000" bIns="45000"/>
          <a:p>
            <a:pPr algn="ctr"/>
            <a:endParaRPr b="0" lang="en-US" sz="3200" spc="-1" strike="noStrike">
              <a:latin typeface="Arial"/>
            </a:endParaRPr>
          </a:p>
        </p:txBody>
      </p:sp>
      <p:sp>
        <p:nvSpPr>
          <p:cNvPr id="306" name="TextShape 3"/>
          <p:cNvSpPr txBox="1"/>
          <p:nvPr/>
        </p:nvSpPr>
        <p:spPr>
          <a:xfrm>
            <a:off x="1325520" y="4928760"/>
            <a:ext cx="609120" cy="517320"/>
          </a:xfrm>
          <a:prstGeom prst="rect">
            <a:avLst/>
          </a:prstGeom>
          <a:noFill/>
          <a:ln>
            <a:noFill/>
          </a:ln>
        </p:spPr>
        <p:txBody>
          <a:bodyPr lIns="90000" rIns="90000" tIns="45000" bIns="45000" anchor="ctr"/>
          <a:p>
            <a:pPr algn="ctr">
              <a:lnSpc>
                <a:spcPct val="100000"/>
              </a:lnSpc>
            </a:pPr>
            <a:fld id="{986CEF01-EF95-489D-80E1-C60A81AE71BB}"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What tasks require AI?</a:t>
            </a:r>
            <a:endParaRPr b="0" lang="en-US" sz="3000" spc="-1" strike="noStrike">
              <a:solidFill>
                <a:srgbClr val="000000"/>
              </a:solidFill>
              <a:latin typeface="Century Schoolbook"/>
            </a:endParaRPr>
          </a:p>
        </p:txBody>
      </p:sp>
      <p:sp>
        <p:nvSpPr>
          <p:cNvPr id="369"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a:t>
            </a:r>
            <a:r>
              <a:rPr b="0" lang="en-US" sz="2400" spc="-1" strike="noStrike">
                <a:solidFill>
                  <a:srgbClr val="000000"/>
                </a:solidFill>
                <a:latin typeface="Century Schoolbook"/>
              </a:rPr>
              <a:t>AI is the science and engineering of making intelligent machines which can </a:t>
            </a:r>
            <a:r>
              <a:rPr b="0" lang="en-US" sz="2400" spc="-1" strike="noStrike" u="sng">
                <a:solidFill>
                  <a:srgbClr val="000000"/>
                </a:solidFill>
                <a:uFillTx/>
                <a:latin typeface="Century Schoolbook"/>
              </a:rPr>
              <a:t>perform tasks that require intelligence when performed by humans</a:t>
            </a:r>
            <a:r>
              <a:rPr b="0" lang="en-US" sz="2400" spc="-1" strike="noStrike">
                <a:solidFill>
                  <a:srgbClr val="000000"/>
                </a:solidFill>
                <a:latin typeface="Century Schoolbook"/>
              </a:rPr>
              <a:t> …”</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3200" spc="-1" strike="noStrike">
                <a:solidFill>
                  <a:srgbClr val="000000"/>
                </a:solidFill>
                <a:latin typeface="Century Schoolbook"/>
              </a:rPr>
              <a:t>What tasks require AI?</a:t>
            </a:r>
            <a:endParaRPr b="0" lang="en-US" sz="3200" spc="-1" strike="noStrike">
              <a:solidFill>
                <a:srgbClr val="000000"/>
              </a:solidFill>
              <a:latin typeface="Century Schoolbook"/>
            </a:endParaRPr>
          </a:p>
          <a:p>
            <a:pPr>
              <a:lnSpc>
                <a:spcPct val="100000"/>
              </a:lnSpc>
              <a:spcBef>
                <a:spcPts val="601"/>
              </a:spcBef>
            </a:pPr>
            <a:endParaRPr b="0" lang="en-US" sz="3200" spc="-1" strike="noStrike">
              <a:solidFill>
                <a:srgbClr val="000000"/>
              </a:solidFill>
              <a:latin typeface="Century Schoolbook"/>
            </a:endParaRPr>
          </a:p>
          <a:p>
            <a:pPr>
              <a:lnSpc>
                <a:spcPct val="100000"/>
              </a:lnSpc>
              <a:spcBef>
                <a:spcPts val="601"/>
              </a:spcBef>
            </a:pPr>
            <a:endParaRPr b="0" lang="en-US" sz="3200" spc="-1" strike="noStrike">
              <a:solidFill>
                <a:srgbClr val="000000"/>
              </a:solidFill>
              <a:latin typeface="Century Schoolbook"/>
            </a:endParaRPr>
          </a:p>
        </p:txBody>
      </p:sp>
      <p:sp>
        <p:nvSpPr>
          <p:cNvPr id="370"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2C971649-7408-4900-AD4F-7635B2DA4E66}"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44" dur="indefinite" restart="never" nodeType="tmRoot">
          <p:childTnLst>
            <p:seq>
              <p:cTn id="45"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What tasks require AI?</a:t>
            </a:r>
            <a:endParaRPr b="0" lang="en-US" sz="3000" spc="-1" strike="noStrike">
              <a:solidFill>
                <a:srgbClr val="000000"/>
              </a:solidFill>
              <a:latin typeface="Century Schoolbook"/>
            </a:endParaRPr>
          </a:p>
        </p:txBody>
      </p:sp>
      <p:sp>
        <p:nvSpPr>
          <p:cNvPr id="372"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Tasks that require AI:</a:t>
            </a:r>
            <a:endParaRPr b="0" lang="en-US" sz="24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Solving a differential equation</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Brain surgery</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Inventing stuff</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Playing Jeopardy </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Playing Wheel of Fortune</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What about walking?</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What about grabbing stuff?</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What about pulling your hand away from fire?</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What about watching TV?</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What about day dreaming?</a:t>
            </a:r>
            <a:endParaRPr b="0" lang="en-US" sz="2000" spc="-1" strike="noStrike">
              <a:solidFill>
                <a:srgbClr val="000000"/>
              </a:solidFill>
              <a:latin typeface="Century Schoolbook"/>
            </a:endParaRPr>
          </a:p>
        </p:txBody>
      </p:sp>
      <p:sp>
        <p:nvSpPr>
          <p:cNvPr id="373"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7054007F-04F4-4191-92C6-28D24FF904B4}"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46" dur="indefinite" restart="never" nodeType="tmRoot">
          <p:childTnLst>
            <p:seq>
              <p:cTn id="47"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Acting Humanly: The Full Turing Test</a:t>
            </a:r>
            <a:endParaRPr b="0" lang="en-US" sz="3000" spc="-1" strike="noStrike">
              <a:solidFill>
                <a:srgbClr val="000000"/>
              </a:solidFill>
              <a:latin typeface="Century Schoolbook"/>
            </a:endParaRPr>
          </a:p>
        </p:txBody>
      </p:sp>
      <p:sp>
        <p:nvSpPr>
          <p:cNvPr id="375" name="TextShape 2"/>
          <p:cNvSpPr txBox="1"/>
          <p:nvPr/>
        </p:nvSpPr>
        <p:spPr>
          <a:xfrm>
            <a:off x="457200" y="1295280"/>
            <a:ext cx="8178480" cy="152352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1800" spc="-1" strike="noStrike">
                <a:solidFill>
                  <a:srgbClr val="000000"/>
                </a:solidFill>
                <a:latin typeface="Century Schoolbook"/>
              </a:rPr>
              <a:t>Alan Turing's 1950 article </a:t>
            </a:r>
            <a:r>
              <a:rPr b="0" i="1" lang="en-US" sz="1800" spc="-1" strike="noStrike">
                <a:solidFill>
                  <a:srgbClr val="000000"/>
                </a:solidFill>
                <a:latin typeface="Century Schoolbook"/>
              </a:rPr>
              <a:t>Computing Machinery and Intelligence</a:t>
            </a:r>
            <a:r>
              <a:rPr b="0" lang="en-US" sz="1800" spc="-1" strike="noStrike">
                <a:solidFill>
                  <a:srgbClr val="000000"/>
                </a:solidFill>
                <a:latin typeface="Century Schoolbook"/>
              </a:rPr>
              <a:t> discussed conditions for considering a machine to be intelligent</a:t>
            </a:r>
            <a:endParaRPr b="0" lang="en-US" sz="1800" spc="-1" strike="noStrike">
              <a:solidFill>
                <a:srgbClr val="000000"/>
              </a:solidFill>
              <a:latin typeface="Century Schoolbook"/>
            </a:endParaRPr>
          </a:p>
          <a:p>
            <a:pPr lvl="1" marL="640080" indent="-273960">
              <a:lnSpc>
                <a:spcPct val="100000"/>
              </a:lnSpc>
              <a:spcBef>
                <a:spcPts val="320"/>
              </a:spcBef>
              <a:buClr>
                <a:srgbClr val="fe8637"/>
              </a:buClr>
              <a:buSzPct val="80000"/>
              <a:buFont typeface="Wingdings 2" charset="2"/>
              <a:buChar char=""/>
            </a:pPr>
            <a:r>
              <a:rPr b="0" lang="en-US" sz="1600" spc="-1" strike="noStrike">
                <a:solidFill>
                  <a:srgbClr val="000000"/>
                </a:solidFill>
                <a:latin typeface="Century Schoolbook"/>
              </a:rPr>
              <a:t>“</a:t>
            </a:r>
            <a:r>
              <a:rPr b="0" lang="en-US" sz="1600" spc="-1" strike="noStrike">
                <a:solidFill>
                  <a:srgbClr val="000000"/>
                </a:solidFill>
                <a:latin typeface="Century Schoolbook"/>
              </a:rPr>
              <a:t>Can machines think?” </a:t>
            </a:r>
            <a:r>
              <a:rPr b="0" lang="en-US" sz="1600" spc="-1" strike="noStrike">
                <a:solidFill>
                  <a:srgbClr val="000000"/>
                </a:solidFill>
                <a:latin typeface="Symbol"/>
              </a:rPr>
              <a:t></a:t>
            </a:r>
            <a:r>
              <a:rPr b="0" lang="en-US" sz="1600" spc="-1" strike="noStrike">
                <a:solidFill>
                  <a:srgbClr val="000000"/>
                </a:solidFill>
                <a:latin typeface="Century Schoolbook"/>
              </a:rPr>
              <a:t> “Can machines behave intelligently?”</a:t>
            </a:r>
            <a:endParaRPr b="0" lang="en-US" sz="1600" spc="-1" strike="noStrike">
              <a:solidFill>
                <a:srgbClr val="000000"/>
              </a:solidFill>
              <a:latin typeface="Century Schoolbook"/>
            </a:endParaRPr>
          </a:p>
          <a:p>
            <a:pPr lvl="1" marL="640080" indent="-273960">
              <a:lnSpc>
                <a:spcPct val="100000"/>
              </a:lnSpc>
              <a:spcBef>
                <a:spcPts val="320"/>
              </a:spcBef>
              <a:buClr>
                <a:srgbClr val="fe8637"/>
              </a:buClr>
              <a:buSzPct val="80000"/>
              <a:buFont typeface="Wingdings 2" charset="2"/>
              <a:buChar char=""/>
            </a:pPr>
            <a:r>
              <a:rPr b="0" lang="en-US" sz="1600" spc="-1" strike="noStrike">
                <a:solidFill>
                  <a:srgbClr val="000000"/>
                </a:solidFill>
                <a:latin typeface="Century Schoolbook"/>
              </a:rPr>
              <a:t>The Turing test (The Imitation Game): Operational definition of intelligence.</a:t>
            </a:r>
            <a:endParaRPr b="0" lang="en-US" sz="1600" spc="-1" strike="noStrike">
              <a:solidFill>
                <a:srgbClr val="000000"/>
              </a:solidFill>
              <a:latin typeface="Century Schoolbook"/>
            </a:endParaRPr>
          </a:p>
          <a:p>
            <a:pPr>
              <a:lnSpc>
                <a:spcPct val="100000"/>
              </a:lnSpc>
              <a:spcBef>
                <a:spcPts val="601"/>
              </a:spcBef>
            </a:pPr>
            <a:endParaRPr b="0" lang="en-US" sz="1600" spc="-1" strike="noStrike">
              <a:solidFill>
                <a:srgbClr val="000000"/>
              </a:solidFill>
              <a:latin typeface="Century Schoolbook"/>
            </a:endParaRPr>
          </a:p>
        </p:txBody>
      </p:sp>
      <p:pic>
        <p:nvPicPr>
          <p:cNvPr id="376" name="Picture 4" descr=""/>
          <p:cNvPicPr/>
          <p:nvPr/>
        </p:nvPicPr>
        <p:blipFill>
          <a:blip r:embed="rId1">
            <a:lum contrast="42000"/>
          </a:blip>
          <a:srcRect l="30820" t="38471" r="8014" b="23091"/>
          <a:stretch/>
        </p:blipFill>
        <p:spPr>
          <a:xfrm>
            <a:off x="2438280" y="2590920"/>
            <a:ext cx="4114440" cy="1614240"/>
          </a:xfrm>
          <a:prstGeom prst="rect">
            <a:avLst/>
          </a:prstGeom>
          <a:ln>
            <a:noFill/>
          </a:ln>
        </p:spPr>
      </p:pic>
      <p:sp>
        <p:nvSpPr>
          <p:cNvPr id="377" name="CustomShape 3"/>
          <p:cNvSpPr/>
          <p:nvPr/>
        </p:nvSpPr>
        <p:spPr>
          <a:xfrm>
            <a:off x="457200" y="4114800"/>
            <a:ext cx="8178480" cy="1828440"/>
          </a:xfrm>
          <a:prstGeom prst="rect">
            <a:avLst/>
          </a:prstGeom>
          <a:noFill/>
          <a:ln w="9360">
            <a:noFill/>
          </a:ln>
        </p:spPr>
        <p:style>
          <a:lnRef idx="0"/>
          <a:fillRef idx="0"/>
          <a:effectRef idx="0"/>
          <a:fontRef idx="minor"/>
        </p:style>
        <p:txBody>
          <a:bodyPr lIns="90000" rIns="90000" tIns="45000" bIns="45000"/>
          <a:p>
            <a:pPr marL="343080" indent="-342720">
              <a:lnSpc>
                <a:spcPct val="100000"/>
              </a:lnSpc>
              <a:spcBef>
                <a:spcPts val="360"/>
              </a:spcBef>
              <a:buClr>
                <a:srgbClr val="000000"/>
              </a:buClr>
              <a:buFont typeface="Symbol" charset="2"/>
              <a:buChar char=""/>
            </a:pPr>
            <a:r>
              <a:rPr b="0" lang="en-US" sz="1800" spc="-1" strike="noStrike">
                <a:solidFill>
                  <a:srgbClr val="000000"/>
                </a:solidFill>
                <a:latin typeface="Tahoma"/>
              </a:rPr>
              <a:t>Computer needs to posses:</a:t>
            </a:r>
            <a:r>
              <a:rPr b="0" lang="en-US" sz="1600" spc="-1" strike="noStrike">
                <a:solidFill>
                  <a:srgbClr val="000000"/>
                </a:solidFill>
                <a:latin typeface="Tahoma"/>
              </a:rPr>
              <a:t>Natural language processing, Knowledge representation, Automated reasoning, and Machine learning</a:t>
            </a:r>
            <a:endParaRPr b="0" lang="en-US" sz="1600" spc="-1" strike="noStrike">
              <a:latin typeface="Arial"/>
            </a:endParaRPr>
          </a:p>
          <a:p>
            <a:pPr marL="343080" indent="-342720">
              <a:lnSpc>
                <a:spcPct val="100000"/>
              </a:lnSpc>
              <a:spcBef>
                <a:spcPts val="360"/>
              </a:spcBef>
              <a:buClr>
                <a:srgbClr val="000000"/>
              </a:buClr>
              <a:buFont typeface="Symbol" charset="2"/>
              <a:buChar char=""/>
            </a:pPr>
            <a:r>
              <a:rPr b="0" lang="en-US" sz="1800" spc="-1" strike="noStrike" u="sng">
                <a:solidFill>
                  <a:srgbClr val="000000"/>
                </a:solidFill>
                <a:uFillTx/>
                <a:latin typeface="Tahoma"/>
              </a:rPr>
              <a:t>Problem:</a:t>
            </a:r>
            <a:r>
              <a:rPr b="0" lang="en-US" sz="1600" spc="-1" strike="noStrike">
                <a:solidFill>
                  <a:srgbClr val="000000"/>
                </a:solidFill>
                <a:latin typeface="Tahoma"/>
              </a:rPr>
              <a:t> 1) Turing test is not reproducible, constructive, and amenable to mathematic analysis.   2) What about physical interaction with interrogator and environment?</a:t>
            </a:r>
            <a:endParaRPr b="0" lang="en-US" sz="1600" spc="-1" strike="noStrike">
              <a:latin typeface="Arial"/>
            </a:endParaRPr>
          </a:p>
          <a:p>
            <a:pPr marL="343080" indent="-342720">
              <a:lnSpc>
                <a:spcPct val="100000"/>
              </a:lnSpc>
              <a:spcBef>
                <a:spcPts val="360"/>
              </a:spcBef>
              <a:buClr>
                <a:srgbClr val="000000"/>
              </a:buClr>
              <a:buFont typeface="Symbol" charset="2"/>
              <a:buChar char=""/>
            </a:pPr>
            <a:r>
              <a:rPr b="0" lang="en-US" sz="1800" spc="-1" strike="noStrike">
                <a:solidFill>
                  <a:srgbClr val="000000"/>
                </a:solidFill>
                <a:latin typeface="Tahoma"/>
              </a:rPr>
              <a:t>Total Turing Test:</a:t>
            </a:r>
            <a:r>
              <a:rPr b="0" lang="en-US" sz="1600" spc="-1" strike="noStrike">
                <a:solidFill>
                  <a:srgbClr val="000000"/>
                </a:solidFill>
                <a:latin typeface="Tahoma"/>
              </a:rPr>
              <a:t> Requires physical interaction and needs perception and actuation. </a:t>
            </a:r>
            <a:endParaRPr b="0" lang="en-US" sz="1600" spc="-1" strike="noStrike">
              <a:latin typeface="Arial"/>
            </a:endParaRPr>
          </a:p>
          <a:p>
            <a:pPr>
              <a:lnSpc>
                <a:spcPct val="100000"/>
              </a:lnSpc>
              <a:spcBef>
                <a:spcPts val="360"/>
              </a:spcBef>
            </a:pPr>
            <a:endParaRPr b="0" lang="en-US" sz="1600" spc="-1" strike="noStrike">
              <a:latin typeface="Arial"/>
            </a:endParaRPr>
          </a:p>
        </p:txBody>
      </p:sp>
      <p:sp>
        <p:nvSpPr>
          <p:cNvPr id="378" name="CustomShape 4"/>
          <p:cNvSpPr/>
          <p:nvPr/>
        </p:nvSpPr>
        <p:spPr>
          <a:xfrm>
            <a:off x="304920" y="4724280"/>
            <a:ext cx="8610120" cy="1447560"/>
          </a:xfrm>
          <a:prstGeom prst="rect">
            <a:avLst/>
          </a:prstGeom>
          <a:noFill/>
          <a:ln w="28440">
            <a:solidFill>
              <a:schemeClr val="tx1"/>
            </a:solidFill>
            <a:miter/>
          </a:ln>
        </p:spPr>
        <p:style>
          <a:lnRef idx="0"/>
          <a:fillRef idx="0"/>
          <a:effectRef idx="0"/>
          <a:fontRef idx="minor"/>
        </p:style>
      </p:sp>
      <p:sp>
        <p:nvSpPr>
          <p:cNvPr id="379" name="TextShape 5"/>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B24B84B6-BC61-4546-BFF3-610DC5E360B1}"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48" dur="indefinite" restart="never" nodeType="tmRoot">
          <p:childTnLst>
            <p:seq>
              <p:cTn id="49"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Acting Humanly: The Full Turing Test</a:t>
            </a:r>
            <a:endParaRPr b="0" lang="en-US" sz="3000" spc="-1" strike="noStrike">
              <a:solidFill>
                <a:srgbClr val="000000"/>
              </a:solidFill>
              <a:latin typeface="Century Schoolbook"/>
            </a:endParaRPr>
          </a:p>
        </p:txBody>
      </p:sp>
      <p:pic>
        <p:nvPicPr>
          <p:cNvPr id="381" name="Picture 4" descr=""/>
          <p:cNvPicPr/>
          <p:nvPr/>
        </p:nvPicPr>
        <p:blipFill>
          <a:blip r:embed="rId1">
            <a:lum contrast="42000"/>
          </a:blip>
          <a:srcRect l="30820" t="38471" r="8014" b="23091"/>
          <a:stretch/>
        </p:blipFill>
        <p:spPr>
          <a:xfrm>
            <a:off x="1447920" y="1295280"/>
            <a:ext cx="6476760" cy="2846160"/>
          </a:xfrm>
          <a:prstGeom prst="rect">
            <a:avLst/>
          </a:prstGeom>
          <a:ln>
            <a:noFill/>
          </a:ln>
        </p:spPr>
      </p:pic>
      <p:sp>
        <p:nvSpPr>
          <p:cNvPr id="382" name="CustomShape 2"/>
          <p:cNvSpPr/>
          <p:nvPr/>
        </p:nvSpPr>
        <p:spPr>
          <a:xfrm>
            <a:off x="719280" y="4005360"/>
            <a:ext cx="8424360" cy="1439640"/>
          </a:xfrm>
          <a:prstGeom prst="rect">
            <a:avLst/>
          </a:prstGeom>
          <a:noFill/>
          <a:ln w="9360">
            <a:noFill/>
          </a:ln>
        </p:spPr>
        <p:style>
          <a:lnRef idx="0"/>
          <a:fillRef idx="0"/>
          <a:effectRef idx="0"/>
          <a:fontRef idx="minor"/>
        </p:style>
        <p:txBody>
          <a:bodyPr lIns="90000" rIns="90000" tIns="45000" bIns="45000"/>
          <a:p>
            <a:pPr>
              <a:lnSpc>
                <a:spcPct val="100000"/>
              </a:lnSpc>
              <a:spcBef>
                <a:spcPts val="320"/>
              </a:spcBef>
            </a:pPr>
            <a:endParaRPr b="0" lang="en-US" sz="1800" spc="-1" strike="noStrike">
              <a:latin typeface="Arial"/>
            </a:endParaRPr>
          </a:p>
          <a:p>
            <a:pPr marL="343080" indent="-342720">
              <a:lnSpc>
                <a:spcPct val="100000"/>
              </a:lnSpc>
              <a:spcBef>
                <a:spcPts val="360"/>
              </a:spcBef>
              <a:buClr>
                <a:srgbClr val="000000"/>
              </a:buClr>
              <a:buFont typeface="Symbol" charset="2"/>
              <a:buChar char=""/>
            </a:pPr>
            <a:r>
              <a:rPr b="0" lang="en-US" sz="1800" spc="-1" strike="noStrike" u="sng">
                <a:solidFill>
                  <a:srgbClr val="000000"/>
                </a:solidFill>
                <a:uFillTx/>
                <a:latin typeface="Tahoma"/>
              </a:rPr>
              <a:t>Problem:</a:t>
            </a:r>
            <a:r>
              <a:rPr b="0" lang="en-US" sz="1800" spc="-1" strike="noStrike">
                <a:solidFill>
                  <a:srgbClr val="000000"/>
                </a:solidFill>
                <a:latin typeface="Tahoma"/>
              </a:rPr>
              <a:t> </a:t>
            </a:r>
            <a:endParaRPr b="0" lang="en-US" sz="1800" spc="-1" strike="noStrike">
              <a:latin typeface="Arial"/>
            </a:endParaRPr>
          </a:p>
          <a:p>
            <a:pPr marL="343080" indent="-342720">
              <a:lnSpc>
                <a:spcPct val="100000"/>
              </a:lnSpc>
              <a:spcBef>
                <a:spcPts val="360"/>
              </a:spcBef>
            </a:pPr>
            <a:r>
              <a:rPr b="0" lang="en-US" sz="1800" spc="-1" strike="noStrike">
                <a:solidFill>
                  <a:srgbClr val="000000"/>
                </a:solidFill>
                <a:latin typeface="Tahoma"/>
              </a:rPr>
              <a:t>	</a:t>
            </a:r>
            <a:r>
              <a:rPr b="0" lang="en-US" sz="1800" spc="-1" strike="noStrike">
                <a:solidFill>
                  <a:srgbClr val="000000"/>
                </a:solidFill>
                <a:latin typeface="Tahoma"/>
              </a:rPr>
              <a:t>1) Turing test is not reproducible, constructive, and amenable to mathematic analysis.   </a:t>
            </a:r>
            <a:endParaRPr b="0" lang="en-US" sz="1800" spc="-1" strike="noStrike">
              <a:latin typeface="Arial"/>
            </a:endParaRPr>
          </a:p>
          <a:p>
            <a:pPr marL="343080" indent="-342720">
              <a:lnSpc>
                <a:spcPct val="100000"/>
              </a:lnSpc>
              <a:spcBef>
                <a:spcPts val="360"/>
              </a:spcBef>
            </a:pPr>
            <a:r>
              <a:rPr b="0" lang="en-US" sz="1800" spc="-1" strike="noStrike">
                <a:solidFill>
                  <a:srgbClr val="000000"/>
                </a:solidFill>
                <a:latin typeface="Tahoma"/>
              </a:rPr>
              <a:t>	</a:t>
            </a:r>
            <a:r>
              <a:rPr b="0" lang="en-US" sz="1800" spc="-1" strike="noStrike">
                <a:solidFill>
                  <a:srgbClr val="000000"/>
                </a:solidFill>
                <a:latin typeface="Tahoma"/>
              </a:rPr>
              <a:t>2) What about physical interaction with interrogator and environment?</a:t>
            </a:r>
            <a:endParaRPr b="0" lang="en-US" sz="1800" spc="-1" strike="noStrike">
              <a:latin typeface="Arial"/>
            </a:endParaRPr>
          </a:p>
          <a:p>
            <a:pPr marL="343080" indent="-342720">
              <a:lnSpc>
                <a:spcPct val="100000"/>
              </a:lnSpc>
              <a:spcBef>
                <a:spcPts val="360"/>
              </a:spcBef>
            </a:pPr>
            <a:endParaRPr b="0" lang="en-US" sz="1800" spc="-1" strike="noStrike">
              <a:latin typeface="Arial"/>
            </a:endParaRPr>
          </a:p>
        </p:txBody>
      </p:sp>
      <p:sp>
        <p:nvSpPr>
          <p:cNvPr id="383"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06FB50B8-3A03-48BF-B756-2BE0DCDDF22B}"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50" dur="indefinite" restart="never" nodeType="tmRoot">
          <p:childTnLst>
            <p:seq>
              <p:cTn id="51"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Acting Humanly: The Full Turing Test</a:t>
            </a:r>
            <a:endParaRPr b="0" lang="en-US" sz="3000" spc="-1" strike="noStrike">
              <a:solidFill>
                <a:srgbClr val="000000"/>
              </a:solidFill>
              <a:latin typeface="Century Schoolbook"/>
            </a:endParaRPr>
          </a:p>
        </p:txBody>
      </p:sp>
      <p:pic>
        <p:nvPicPr>
          <p:cNvPr id="385" name="Picture 7" descr=""/>
          <p:cNvPicPr/>
          <p:nvPr/>
        </p:nvPicPr>
        <p:blipFill>
          <a:blip r:embed="rId1">
            <a:lum contrast="42000"/>
          </a:blip>
          <a:srcRect l="30820" t="38471" r="8014" b="23091"/>
          <a:stretch/>
        </p:blipFill>
        <p:spPr>
          <a:xfrm>
            <a:off x="4230720" y="1844640"/>
            <a:ext cx="4517640" cy="1804680"/>
          </a:xfrm>
          <a:prstGeom prst="rect">
            <a:avLst/>
          </a:prstGeom>
          <a:ln>
            <a:noFill/>
          </a:ln>
        </p:spPr>
      </p:pic>
      <p:graphicFrame>
        <p:nvGraphicFramePr>
          <p:cNvPr id="386" name="Object 2"/>
          <p:cNvGraphicFramePr/>
          <p:nvPr/>
        </p:nvGraphicFramePr>
        <p:xfrm>
          <a:off x="2125800" y="4800600"/>
          <a:ext cx="5211360" cy="2031480"/>
        </p:xfrm>
        <a:graphic>
          <a:graphicData uri="http://schemas.openxmlformats.org/presentationml/2006/ole">
            <p:oleObj r:id="rId2" spid="">
              <p:embed/>
              <p:pic>
                <p:nvPicPr>
                  <p:cNvPr id="387" name="Object 3" descr=""/>
                  <p:cNvPicPr/>
                  <p:nvPr/>
                </p:nvPicPr>
                <p:blipFill>
                  <a:blip r:embed="rId3"/>
                  <a:stretch/>
                </p:blipFill>
                <p:spPr>
                  <a:xfrm>
                    <a:off x="2125800" y="4800600"/>
                    <a:ext cx="5211360" cy="2031480"/>
                  </a:xfrm>
                  <a:prstGeom prst="rect">
                    <a:avLst/>
                  </a:prstGeom>
                  <a:ln>
                    <a:noFill/>
                  </a:ln>
                </p:spPr>
              </p:pic>
            </p:oleObj>
          </a:graphicData>
        </a:graphic>
      </p:graphicFrame>
      <p:sp>
        <p:nvSpPr>
          <p:cNvPr id="388" name="CustomShape 3"/>
          <p:cNvSpPr/>
          <p:nvPr/>
        </p:nvSpPr>
        <p:spPr>
          <a:xfrm>
            <a:off x="181080" y="2060640"/>
            <a:ext cx="4319280" cy="1439640"/>
          </a:xfrm>
          <a:prstGeom prst="rect">
            <a:avLst/>
          </a:prstGeom>
          <a:noFill/>
          <a:ln w="9360">
            <a:noFill/>
          </a:ln>
        </p:spPr>
        <p:style>
          <a:lnRef idx="0"/>
          <a:fillRef idx="0"/>
          <a:effectRef idx="0"/>
          <a:fontRef idx="minor"/>
        </p:style>
        <p:txBody>
          <a:bodyPr lIns="90000" rIns="90000" tIns="45000" bIns="45000"/>
          <a:p>
            <a:pPr marL="343080" indent="-342720">
              <a:lnSpc>
                <a:spcPct val="100000"/>
              </a:lnSpc>
              <a:spcBef>
                <a:spcPts val="400"/>
              </a:spcBef>
            </a:pPr>
            <a:r>
              <a:rPr b="0" lang="en-US" sz="2000" spc="-1" strike="noStrike" u="sng">
                <a:solidFill>
                  <a:srgbClr val="000000"/>
                </a:solidFill>
                <a:uFillTx/>
                <a:latin typeface="Tahoma"/>
              </a:rPr>
              <a:t>Problem:</a:t>
            </a:r>
            <a:r>
              <a:rPr b="0" lang="en-US" sz="1800" spc="-1" strike="noStrike">
                <a:solidFill>
                  <a:srgbClr val="000000"/>
                </a:solidFill>
                <a:latin typeface="Tahoma"/>
              </a:rPr>
              <a:t> </a:t>
            </a:r>
            <a:endParaRPr b="0" lang="en-US" sz="1800" spc="-1" strike="noStrike">
              <a:latin typeface="Arial"/>
            </a:endParaRPr>
          </a:p>
          <a:p>
            <a:pPr marL="343080" indent="-342720">
              <a:lnSpc>
                <a:spcPct val="100000"/>
              </a:lnSpc>
              <a:spcBef>
                <a:spcPts val="360"/>
              </a:spcBef>
            </a:pPr>
            <a:r>
              <a:rPr b="0" lang="en-US" sz="1800" spc="-1" strike="noStrike">
                <a:solidFill>
                  <a:srgbClr val="000000"/>
                </a:solidFill>
                <a:latin typeface="Tahoma"/>
              </a:rPr>
              <a:t>	</a:t>
            </a:r>
            <a:r>
              <a:rPr b="0" lang="en-US" sz="1800" spc="-1" strike="noStrike">
                <a:solidFill>
                  <a:srgbClr val="000000"/>
                </a:solidFill>
                <a:latin typeface="Tahoma"/>
              </a:rPr>
              <a:t>1) Turing test is not reproducible, constructive, and amenable to mathematic analysis.   </a:t>
            </a:r>
            <a:endParaRPr b="0" lang="en-US" sz="1800" spc="-1" strike="noStrike">
              <a:latin typeface="Arial"/>
            </a:endParaRPr>
          </a:p>
          <a:p>
            <a:pPr marL="343080" indent="-342720">
              <a:lnSpc>
                <a:spcPct val="100000"/>
              </a:lnSpc>
              <a:spcBef>
                <a:spcPts val="360"/>
              </a:spcBef>
            </a:pPr>
            <a:r>
              <a:rPr b="0" lang="en-US" sz="1800" spc="-1" strike="noStrike">
                <a:solidFill>
                  <a:srgbClr val="000000"/>
                </a:solidFill>
                <a:latin typeface="Tahoma"/>
              </a:rPr>
              <a:t>	</a:t>
            </a:r>
            <a:r>
              <a:rPr b="0" lang="en-US" sz="1800" spc="-1" strike="noStrike">
                <a:solidFill>
                  <a:srgbClr val="000000"/>
                </a:solidFill>
                <a:latin typeface="Tahoma"/>
              </a:rPr>
              <a:t>2) What about physical interaction with interrogator and environment?</a:t>
            </a:r>
            <a:endParaRPr b="0" lang="en-US" sz="1800" spc="-1" strike="noStrike">
              <a:latin typeface="Arial"/>
            </a:endParaRPr>
          </a:p>
          <a:p>
            <a:pPr marL="343080" indent="-342720">
              <a:lnSpc>
                <a:spcPct val="100000"/>
              </a:lnSpc>
              <a:spcBef>
                <a:spcPts val="400"/>
              </a:spcBef>
            </a:pPr>
            <a:endParaRPr b="0" lang="en-US" sz="1800" spc="-1" strike="noStrike">
              <a:latin typeface="Arial"/>
            </a:endParaRPr>
          </a:p>
        </p:txBody>
      </p:sp>
      <p:sp>
        <p:nvSpPr>
          <p:cNvPr id="389" name="CustomShape 4"/>
          <p:cNvSpPr/>
          <p:nvPr/>
        </p:nvSpPr>
        <p:spPr>
          <a:xfrm>
            <a:off x="1416600" y="4724280"/>
            <a:ext cx="126000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ahoma"/>
              </a:rPr>
              <a:t>Trap door</a:t>
            </a:r>
            <a:endParaRPr b="0" lang="en-US" sz="1800" spc="-1" strike="noStrike">
              <a:latin typeface="Arial"/>
            </a:endParaRPr>
          </a:p>
        </p:txBody>
      </p:sp>
      <p:sp>
        <p:nvSpPr>
          <p:cNvPr id="390" name="Line 5"/>
          <p:cNvSpPr/>
          <p:nvPr/>
        </p:nvSpPr>
        <p:spPr>
          <a:xfrm>
            <a:off x="2743200" y="5029200"/>
            <a:ext cx="1871640" cy="583920"/>
          </a:xfrm>
          <a:prstGeom prst="line">
            <a:avLst/>
          </a:prstGeom>
          <a:ln w="38160">
            <a:solidFill>
              <a:schemeClr val="tx1"/>
            </a:solidFill>
            <a:round/>
            <a:tailEnd len="med" type="triangle" w="med"/>
          </a:ln>
        </p:spPr>
        <p:style>
          <a:lnRef idx="0"/>
          <a:fillRef idx="0"/>
          <a:effectRef idx="0"/>
          <a:fontRef idx="minor"/>
        </p:style>
      </p:sp>
      <p:sp>
        <p:nvSpPr>
          <p:cNvPr id="391" name="TextShape 6"/>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169FF066-97B9-4A7D-8CA2-8E63C99E4CED}"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52" dur="indefinite" restart="never" nodeType="tmRoot">
          <p:childTnLst>
            <p:seq>
              <p:cTn id="53"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What would a computer need to pass the Turing test?</a:t>
            </a:r>
            <a:endParaRPr b="0" lang="en-US" sz="3000" spc="-1" strike="noStrike">
              <a:solidFill>
                <a:srgbClr val="000000"/>
              </a:solidFill>
              <a:latin typeface="Century Schoolbook"/>
            </a:endParaRPr>
          </a:p>
        </p:txBody>
      </p:sp>
      <p:sp>
        <p:nvSpPr>
          <p:cNvPr id="393" name="TextShape 2"/>
          <p:cNvSpPr txBox="1"/>
          <p:nvPr/>
        </p:nvSpPr>
        <p:spPr>
          <a:xfrm>
            <a:off x="457200" y="1600200"/>
            <a:ext cx="7467120" cy="4873320"/>
          </a:xfrm>
          <a:prstGeom prst="rect">
            <a:avLst/>
          </a:prstGeom>
          <a:noFill/>
          <a:ln>
            <a:noFill/>
          </a:ln>
        </p:spPr>
        <p:txBody>
          <a:bodyPr lIns="90000" rIns="90000" tIns="45000" bIns="45000">
            <a:normAutofit/>
          </a:bodyPr>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d2611c"/>
                </a:solidFill>
                <a:latin typeface="Century Schoolbook"/>
              </a:rPr>
              <a:t>Natural language processing:</a:t>
            </a:r>
            <a:r>
              <a:rPr b="0" lang="en-US" sz="2400" spc="-1" strike="noStrike">
                <a:solidFill>
                  <a:srgbClr val="000000"/>
                </a:solidFill>
                <a:latin typeface="Century Schoolbook"/>
              </a:rPr>
              <a:t> to communicate with examiner.</a:t>
            </a:r>
            <a:endParaRPr b="0" lang="en-US" sz="2400" spc="-1" strike="noStrike">
              <a:solidFill>
                <a:srgbClr val="000000"/>
              </a:solidFill>
              <a:latin typeface="Century Schoolbook"/>
            </a:endParaRPr>
          </a:p>
          <a:p>
            <a:pPr marL="274320" indent="-273960">
              <a:lnSpc>
                <a:spcPct val="100000"/>
              </a:lnSpc>
              <a:spcBef>
                <a:spcPts val="601"/>
              </a:spcBef>
            </a:pPr>
            <a:r>
              <a:rPr b="0" lang="en-US" sz="1200" spc="-1" strike="noStrike">
                <a:solidFill>
                  <a:srgbClr val="000000"/>
                </a:solidFill>
                <a:latin typeface="Century Schoolbook"/>
              </a:rPr>
              <a:t>  </a:t>
            </a:r>
            <a:endParaRPr b="0" lang="en-US" sz="12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d2611c"/>
                </a:solidFill>
                <a:latin typeface="Century Schoolbook"/>
              </a:rPr>
              <a:t>Knowledge representation:</a:t>
            </a:r>
            <a:r>
              <a:rPr b="0" lang="en-US" sz="2400" spc="-1" strike="noStrike">
                <a:solidFill>
                  <a:srgbClr val="000000"/>
                </a:solidFill>
                <a:latin typeface="Century Schoolbook"/>
              </a:rPr>
              <a:t> to store and retrieve information provided before or during interrogation.</a:t>
            </a:r>
            <a:endParaRPr b="0" lang="en-US" sz="2400" spc="-1" strike="noStrike">
              <a:solidFill>
                <a:srgbClr val="000000"/>
              </a:solidFill>
              <a:latin typeface="Century Schoolbook"/>
            </a:endParaRPr>
          </a:p>
          <a:p>
            <a:pPr marL="274320" indent="-273960">
              <a:lnSpc>
                <a:spcPct val="100000"/>
              </a:lnSpc>
              <a:spcBef>
                <a:spcPts val="601"/>
              </a:spcBef>
            </a:pPr>
            <a:r>
              <a:rPr b="0" lang="en-US" sz="1200" spc="-1" strike="noStrike">
                <a:solidFill>
                  <a:srgbClr val="000000"/>
                </a:solidFill>
                <a:latin typeface="Century Schoolbook"/>
              </a:rPr>
              <a:t> </a:t>
            </a:r>
            <a:endParaRPr b="0" lang="en-US" sz="12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d2611c"/>
                </a:solidFill>
                <a:latin typeface="Century Schoolbook"/>
              </a:rPr>
              <a:t>Automated reasoning:</a:t>
            </a:r>
            <a:r>
              <a:rPr b="0" lang="en-US" sz="2400" spc="-1" strike="noStrike">
                <a:solidFill>
                  <a:srgbClr val="000000"/>
                </a:solidFill>
                <a:latin typeface="Century Schoolbook"/>
              </a:rPr>
              <a:t> to use the stored information to answer questions and to draw new conclusions.</a:t>
            </a:r>
            <a:endParaRPr b="0" lang="en-US" sz="2400" spc="-1" strike="noStrike">
              <a:solidFill>
                <a:srgbClr val="000000"/>
              </a:solidFill>
              <a:latin typeface="Century Schoolbook"/>
            </a:endParaRPr>
          </a:p>
          <a:p>
            <a:pPr marL="274320" indent="-273960">
              <a:lnSpc>
                <a:spcPct val="100000"/>
              </a:lnSpc>
              <a:spcBef>
                <a:spcPts val="601"/>
              </a:spcBef>
            </a:pPr>
            <a:r>
              <a:rPr b="0" lang="en-US" sz="1200" spc="-1" strike="noStrike">
                <a:solidFill>
                  <a:srgbClr val="000000"/>
                </a:solidFill>
                <a:latin typeface="Century Schoolbook"/>
              </a:rPr>
              <a:t> </a:t>
            </a:r>
            <a:endParaRPr b="0" lang="en-US" sz="12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d2611c"/>
                </a:solidFill>
                <a:latin typeface="Century Schoolbook"/>
              </a:rPr>
              <a:t>Machine learning:</a:t>
            </a:r>
            <a:r>
              <a:rPr b="0" lang="en-US" sz="2400" spc="-1" strike="noStrike">
                <a:solidFill>
                  <a:srgbClr val="000000"/>
                </a:solidFill>
                <a:latin typeface="Century Schoolbook"/>
              </a:rPr>
              <a:t> to adapt to new circumstances and to detect and extrapolate patterns.</a:t>
            </a:r>
            <a:endParaRPr b="0" lang="en-US" sz="2400" spc="-1" strike="noStrike">
              <a:solidFill>
                <a:srgbClr val="000000"/>
              </a:solidFill>
              <a:latin typeface="Century Schoolbook"/>
            </a:endParaRPr>
          </a:p>
        </p:txBody>
      </p:sp>
      <p:sp>
        <p:nvSpPr>
          <p:cNvPr id="394"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D76E0199-9C74-4B1E-81F7-FDFC659E25EF}"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What would a computer need to pass the Turing test?</a:t>
            </a:r>
            <a:endParaRPr b="0" lang="en-US" sz="3000" spc="-1" strike="noStrike">
              <a:solidFill>
                <a:srgbClr val="000000"/>
              </a:solidFill>
              <a:latin typeface="Century Schoolbook"/>
            </a:endParaRPr>
          </a:p>
        </p:txBody>
      </p:sp>
      <p:sp>
        <p:nvSpPr>
          <p:cNvPr id="396" name="TextShape 2"/>
          <p:cNvSpPr txBox="1"/>
          <p:nvPr/>
        </p:nvSpPr>
        <p:spPr>
          <a:xfrm>
            <a:off x="457200" y="1600200"/>
            <a:ext cx="7467120" cy="4873320"/>
          </a:xfrm>
          <a:prstGeom prst="rect">
            <a:avLst/>
          </a:prstGeom>
          <a:noFill/>
          <a:ln>
            <a:noFill/>
          </a:ln>
        </p:spPr>
        <p:txBody>
          <a:bodyPr lIns="90000" rIns="90000" tIns="45000" bIns="45000"/>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d2611c"/>
                </a:solidFill>
                <a:latin typeface="Century Schoolbook"/>
              </a:rPr>
              <a:t>Vision</a:t>
            </a:r>
            <a:r>
              <a:rPr b="0" lang="en-US" sz="2400" spc="-1" strike="noStrike">
                <a:solidFill>
                  <a:srgbClr val="000000"/>
                </a:solidFill>
                <a:latin typeface="Century Schoolbook"/>
              </a:rPr>
              <a:t> (for Total Turing test): to recognize the examiner’s actions and various objects presented by the examiner.</a:t>
            </a:r>
            <a:endParaRPr b="0" lang="en-US" sz="2400" spc="-1" strike="noStrike">
              <a:solidFill>
                <a:srgbClr val="000000"/>
              </a:solidFill>
              <a:latin typeface="Century Schoolbook"/>
            </a:endParaRPr>
          </a:p>
          <a:p>
            <a:pPr marL="274320" indent="-273960">
              <a:lnSpc>
                <a:spcPct val="100000"/>
              </a:lnSpc>
              <a:spcBef>
                <a:spcPts val="601"/>
              </a:spcBef>
            </a:pPr>
            <a:r>
              <a:rPr b="0" lang="en-US" sz="1200" spc="-1" strike="noStrike">
                <a:solidFill>
                  <a:srgbClr val="000000"/>
                </a:solidFill>
                <a:latin typeface="Century Schoolbook"/>
              </a:rPr>
              <a:t> </a:t>
            </a:r>
            <a:endParaRPr b="0" lang="en-US" sz="12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d2611c"/>
                </a:solidFill>
                <a:latin typeface="Century Schoolbook"/>
              </a:rPr>
              <a:t>Motor control</a:t>
            </a:r>
            <a:r>
              <a:rPr b="0" lang="en-US" sz="2400" spc="-1" strike="noStrike">
                <a:solidFill>
                  <a:srgbClr val="000000"/>
                </a:solidFill>
                <a:latin typeface="Century Schoolbook"/>
              </a:rPr>
              <a:t> (total test): to act upon objects as requested.</a:t>
            </a:r>
            <a:endParaRPr b="0" lang="en-US" sz="2400" spc="-1" strike="noStrike">
              <a:solidFill>
                <a:srgbClr val="000000"/>
              </a:solidFill>
              <a:latin typeface="Century Schoolbook"/>
            </a:endParaRPr>
          </a:p>
          <a:p>
            <a:pPr marL="274320" indent="-273960">
              <a:lnSpc>
                <a:spcPct val="100000"/>
              </a:lnSpc>
              <a:spcBef>
                <a:spcPts val="601"/>
              </a:spcBef>
            </a:pPr>
            <a:r>
              <a:rPr b="0" lang="en-US" sz="1200" spc="-1" strike="noStrike">
                <a:solidFill>
                  <a:srgbClr val="000000"/>
                </a:solidFill>
                <a:latin typeface="Century Schoolbook"/>
              </a:rPr>
              <a:t> </a:t>
            </a:r>
            <a:endParaRPr b="0" lang="en-US" sz="12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d2611c"/>
                </a:solidFill>
                <a:latin typeface="Century Schoolbook"/>
              </a:rPr>
              <a:t>Other senses</a:t>
            </a:r>
            <a:r>
              <a:rPr b="0" lang="en-US" sz="2400" spc="-1" strike="noStrike">
                <a:solidFill>
                  <a:srgbClr val="000000"/>
                </a:solidFill>
                <a:latin typeface="Century Schoolbook"/>
              </a:rPr>
              <a:t> (total test): such as audition, smell, touch, etc.</a:t>
            </a:r>
            <a:endParaRPr b="0" lang="en-US" sz="2400" spc="-1" strike="noStrike">
              <a:solidFill>
                <a:srgbClr val="000000"/>
              </a:solidFill>
              <a:latin typeface="Century Schoolbook"/>
            </a:endParaRPr>
          </a:p>
        </p:txBody>
      </p:sp>
      <p:sp>
        <p:nvSpPr>
          <p:cNvPr id="397"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9768F12D-C05B-4326-BCDF-4C42C0415432}"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Thinking humanly</a:t>
            </a:r>
            <a:endParaRPr b="0" lang="en-US" sz="3000" spc="-1" strike="noStrike">
              <a:solidFill>
                <a:srgbClr val="000000"/>
              </a:solidFill>
              <a:latin typeface="Century Schoolbook"/>
            </a:endParaRPr>
          </a:p>
        </p:txBody>
      </p:sp>
      <p:sp>
        <p:nvSpPr>
          <p:cNvPr id="399" name="TextShape 2"/>
          <p:cNvSpPr txBox="1"/>
          <p:nvPr/>
        </p:nvSpPr>
        <p:spPr>
          <a:xfrm>
            <a:off x="457200" y="1600200"/>
            <a:ext cx="7467120" cy="487332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Cognitive Science approach</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Try to get “inside” our minds</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E.g., conduct experiments with people to try to “reverse-engineer” how we reason, learning, remember, predict</a:t>
            </a:r>
            <a:endParaRPr b="0" lang="en-US" sz="2100" spc="-1" strike="noStrike">
              <a:solidFill>
                <a:srgbClr val="000000"/>
              </a:solidFill>
              <a:latin typeface="Century Schoolbook"/>
            </a:endParaRPr>
          </a:p>
          <a:p>
            <a:endParaRPr b="0" lang="en-US" sz="21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Problems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Humans don’t behave rationally</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e.g., insurance</a:t>
            </a:r>
            <a:endParaRPr b="0" lang="en-US" sz="1800" spc="-1" strike="noStrike">
              <a:solidFill>
                <a:srgbClr val="000000"/>
              </a:solidFill>
              <a:latin typeface="Century Schoolbook"/>
            </a:endParaRPr>
          </a:p>
          <a:p>
            <a:endParaRPr b="0" lang="en-US" sz="18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The reverse engineering is very hard to do</a:t>
            </a:r>
            <a:endParaRPr b="0" lang="en-US" sz="2100" spc="-1" strike="noStrike">
              <a:solidFill>
                <a:srgbClr val="000000"/>
              </a:solidFill>
              <a:latin typeface="Century Schoolbook"/>
            </a:endParaRPr>
          </a:p>
          <a:p>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The brain’s hardware is very different to a computer program</a:t>
            </a:r>
            <a:endParaRPr b="0" lang="en-US" sz="2100" spc="-1" strike="noStrike">
              <a:solidFill>
                <a:srgbClr val="000000"/>
              </a:solidFill>
              <a:latin typeface="Century Schoolbook"/>
            </a:endParaRPr>
          </a:p>
        </p:txBody>
      </p:sp>
      <p:sp>
        <p:nvSpPr>
          <p:cNvPr id="400"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095F3CE1-3279-4DB6-8E51-BA46B077360C}"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Thinking rationally</a:t>
            </a:r>
            <a:endParaRPr b="0" lang="en-US" sz="3000" spc="-1" strike="noStrike">
              <a:solidFill>
                <a:srgbClr val="000000"/>
              </a:solidFill>
              <a:latin typeface="Century Schoolbook"/>
            </a:endParaRPr>
          </a:p>
        </p:txBody>
      </p:sp>
      <p:sp>
        <p:nvSpPr>
          <p:cNvPr id="402" name="TextShape 2"/>
          <p:cNvSpPr txBox="1"/>
          <p:nvPr/>
        </p:nvSpPr>
        <p:spPr>
          <a:xfrm>
            <a:off x="457200" y="1600200"/>
            <a:ext cx="7467120" cy="487332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Represent facts about the world via logic</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Use logical inference as a basis for reasoning about these facts</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Can be a very useful approach to AI</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E.g., theorem-provers</a:t>
            </a:r>
            <a:endParaRPr b="0" lang="en-US" sz="2100" spc="-1" strike="noStrike">
              <a:solidFill>
                <a:srgbClr val="000000"/>
              </a:solidFill>
              <a:latin typeface="Century Schoolbook"/>
            </a:endParaRPr>
          </a:p>
          <a:p>
            <a:endParaRPr b="0" lang="en-US" sz="21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Limitations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Does not account for an agent’s uncertainty about the world</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E.g., difficult to couple to vision or speech systems</a:t>
            </a:r>
            <a:endParaRPr b="0" lang="en-US" sz="1800" spc="-1" strike="noStrike">
              <a:solidFill>
                <a:srgbClr val="000000"/>
              </a:solidFill>
              <a:latin typeface="Century Schoolbook"/>
            </a:endParaRPr>
          </a:p>
          <a:p>
            <a:endParaRPr b="0" lang="en-US" sz="18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Has no way to represent goals, costs, etc (important aspects of real-world environments)</a:t>
            </a:r>
            <a:endParaRPr b="0" lang="en-US" sz="2100" spc="-1" strike="noStrike">
              <a:solidFill>
                <a:srgbClr val="000000"/>
              </a:solidFill>
              <a:latin typeface="Century Schoolbook"/>
            </a:endParaRPr>
          </a:p>
        </p:txBody>
      </p:sp>
      <p:sp>
        <p:nvSpPr>
          <p:cNvPr id="403"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DD72D40B-A8AC-45EE-B5A7-B707EB6D5A56}"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Acting rationally</a:t>
            </a:r>
            <a:endParaRPr b="0" lang="en-US" sz="3000" spc="-1" strike="noStrike">
              <a:solidFill>
                <a:srgbClr val="000000"/>
              </a:solidFill>
              <a:latin typeface="Century Schoolbook"/>
            </a:endParaRPr>
          </a:p>
        </p:txBody>
      </p:sp>
      <p:sp>
        <p:nvSpPr>
          <p:cNvPr id="405" name="TextShape 2"/>
          <p:cNvSpPr txBox="1"/>
          <p:nvPr/>
        </p:nvSpPr>
        <p:spPr>
          <a:xfrm>
            <a:off x="457200" y="1600200"/>
            <a:ext cx="7467120" cy="487332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Decision theory/Economics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Set of future states of the world</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Set of possible actions an agent can take</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Utility = gain to an agent for each action/state pair</a:t>
            </a:r>
            <a:endParaRPr b="0" lang="en-US" sz="2100" spc="-1" strike="noStrike">
              <a:solidFill>
                <a:srgbClr val="000000"/>
              </a:solidFill>
              <a:latin typeface="Century Schoolbook"/>
            </a:endParaRPr>
          </a:p>
          <a:p>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An agent acts rationally if it selects the action that maximizes its “utility”</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Or expected utility if there is uncertainty</a:t>
            </a:r>
            <a:endParaRPr b="0" lang="en-US" sz="1800" spc="-1" strike="noStrike">
              <a:solidFill>
                <a:srgbClr val="000000"/>
              </a:solidFill>
              <a:latin typeface="Century Schoolbook"/>
            </a:endParaRPr>
          </a:p>
          <a:p>
            <a:endParaRPr b="0" lang="en-US" sz="18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Emphasis is on autonomous agents that behave rationally (make the best predictions, take the best actions) </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on average over time</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within computational limitations (“bounded rationality”)</a:t>
            </a:r>
            <a:endParaRPr b="0" lang="en-US" sz="2100" spc="-1" strike="noStrike">
              <a:solidFill>
                <a:srgbClr val="000000"/>
              </a:solidFill>
              <a:latin typeface="Century Schoolbook"/>
            </a:endParaRPr>
          </a:p>
          <a:p>
            <a:endParaRPr b="0" lang="en-US" sz="2100" spc="-1" strike="noStrike">
              <a:solidFill>
                <a:srgbClr val="000000"/>
              </a:solidFill>
              <a:latin typeface="Century Schoolbook"/>
            </a:endParaRPr>
          </a:p>
          <a:p>
            <a:endParaRPr b="0" lang="en-US" sz="2100" spc="-1" strike="noStrike">
              <a:solidFill>
                <a:srgbClr val="000000"/>
              </a:solidFill>
              <a:latin typeface="Century Schoolbook"/>
            </a:endParaRPr>
          </a:p>
        </p:txBody>
      </p:sp>
      <p:sp>
        <p:nvSpPr>
          <p:cNvPr id="406"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99563A41-C403-453D-8726-D124E62CC8D9}"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What is Intelligence?</a:t>
            </a:r>
            <a:endParaRPr b="0" lang="en-US" sz="3000" spc="-1" strike="noStrike">
              <a:solidFill>
                <a:srgbClr val="000000"/>
              </a:solidFill>
              <a:latin typeface="Century Schoolbook"/>
            </a:endParaRPr>
          </a:p>
        </p:txBody>
      </p:sp>
      <p:sp>
        <p:nvSpPr>
          <p:cNvPr id="308" name="TextShape 2"/>
          <p:cNvSpPr txBox="1"/>
          <p:nvPr/>
        </p:nvSpPr>
        <p:spPr>
          <a:xfrm>
            <a:off x="457200" y="1600200"/>
            <a:ext cx="7467120" cy="487332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Intelligence:</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a:t>
            </a:r>
            <a:r>
              <a:rPr b="0" lang="en-US" sz="2100" spc="-1" strike="noStrike">
                <a:solidFill>
                  <a:srgbClr val="000000"/>
                </a:solidFill>
                <a:latin typeface="Century Schoolbook"/>
              </a:rPr>
              <a:t>the capacity to learn and solve problems” (Websters dictionary)</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in particular,</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 </a:t>
            </a:r>
            <a:r>
              <a:rPr b="0" i="1" lang="en-US" sz="1800" spc="-1" strike="noStrike">
                <a:solidFill>
                  <a:srgbClr val="000000"/>
                </a:solidFill>
                <a:latin typeface="Century Schoolbook"/>
              </a:rPr>
              <a:t>the ability to solve novel problems</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i="1" lang="en-US" sz="1800" spc="-1" strike="noStrike">
                <a:solidFill>
                  <a:srgbClr val="000000"/>
                </a:solidFill>
                <a:latin typeface="Century Schoolbook"/>
              </a:rPr>
              <a:t>the ability to act rationally</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i="1" lang="en-US" sz="1800" spc="-1" strike="noStrike">
                <a:solidFill>
                  <a:srgbClr val="000000"/>
                </a:solidFill>
                <a:latin typeface="Century Schoolbook"/>
              </a:rPr>
              <a:t>the ability to act like humans</a:t>
            </a:r>
            <a:br/>
            <a:r>
              <a:rPr b="0" lang="en-US" sz="1800" spc="-1" strike="noStrike">
                <a:solidFill>
                  <a:srgbClr val="000000"/>
                </a:solidFill>
                <a:latin typeface="Century Schoolbook"/>
              </a:rPr>
              <a:t> </a:t>
            </a:r>
            <a:endParaRPr b="0" lang="en-US" sz="1800" spc="-1" strike="noStrike">
              <a:solidFill>
                <a:srgbClr val="000000"/>
              </a:solidFill>
              <a:latin typeface="Century Schoolbook"/>
            </a:endParaRPr>
          </a:p>
          <a:p>
            <a:endParaRPr b="0" lang="en-US" sz="18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 </a:t>
            </a:r>
            <a:r>
              <a:rPr b="0" lang="en-US" sz="2400" spc="-1" strike="noStrike">
                <a:solidFill>
                  <a:srgbClr val="000000"/>
                </a:solidFill>
                <a:latin typeface="Century Schoolbook"/>
              </a:rPr>
              <a:t>Artificial Intelligence</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build and understand intelligent entities or agents</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2 main approaches: “engineering” versus “cognitive modeling”</a:t>
            </a:r>
            <a:endParaRPr b="0" lang="en-US" sz="2100" spc="-1" strike="noStrike">
              <a:solidFill>
                <a:srgbClr val="000000"/>
              </a:solidFill>
              <a:latin typeface="Century Schoolbook"/>
            </a:endParaRPr>
          </a:p>
          <a:p>
            <a:pPr marL="640080" indent="-273960">
              <a:lnSpc>
                <a:spcPct val="100000"/>
              </a:lnSpc>
              <a:spcBef>
                <a:spcPts val="420"/>
              </a:spcBef>
            </a:pPr>
            <a:endParaRPr b="0" lang="en-US" sz="2100" spc="-1" strike="noStrike">
              <a:solidFill>
                <a:srgbClr val="000000"/>
              </a:solidFill>
              <a:latin typeface="Century Schoolbook"/>
            </a:endParaRPr>
          </a:p>
        </p:txBody>
      </p:sp>
      <p:sp>
        <p:nvSpPr>
          <p:cNvPr id="309"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6F54C45F-668D-4A86-A4F5-739AC1043E6B}"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609480" y="304920"/>
            <a:ext cx="7772040" cy="609120"/>
          </a:xfrm>
          <a:prstGeom prst="rect">
            <a:avLst/>
          </a:prstGeom>
          <a:noFill/>
          <a:ln>
            <a:noFill/>
          </a:ln>
        </p:spPr>
        <p:txBody>
          <a:bodyPr lIns="90000" rIns="90000" tIns="45000" bIns="45000" anchor="b"/>
          <a:p>
            <a:pPr>
              <a:lnSpc>
                <a:spcPct val="100000"/>
              </a:lnSpc>
            </a:pPr>
            <a:r>
              <a:rPr b="0" lang="en-US" sz="2800" spc="-1" strike="noStrike" cap="small">
                <a:solidFill>
                  <a:srgbClr val="575f6d"/>
                </a:solidFill>
                <a:latin typeface="Century Schoolbook"/>
              </a:rPr>
              <a:t>Can we build hardware as complex as the brain?</a:t>
            </a:r>
            <a:endParaRPr b="0" lang="en-US" sz="2800" spc="-1" strike="noStrike">
              <a:solidFill>
                <a:srgbClr val="000000"/>
              </a:solidFill>
              <a:latin typeface="Century Schoolbook"/>
            </a:endParaRPr>
          </a:p>
        </p:txBody>
      </p:sp>
      <p:sp>
        <p:nvSpPr>
          <p:cNvPr id="408" name="TextShape 2"/>
          <p:cNvSpPr txBox="1"/>
          <p:nvPr/>
        </p:nvSpPr>
        <p:spPr>
          <a:xfrm>
            <a:off x="152280" y="1219320"/>
            <a:ext cx="7848360" cy="548604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complicated is our brain?</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a neuron, or nerve cell, is the basic information processing unit</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estimated to be on the order of 10 </a:t>
            </a:r>
            <a:r>
              <a:rPr b="0" lang="en-US" sz="2100" spc="-1" strike="noStrike" baseline="30000">
                <a:solidFill>
                  <a:srgbClr val="000000"/>
                </a:solidFill>
                <a:latin typeface="Century Schoolbook"/>
              </a:rPr>
              <a:t>12 </a:t>
            </a:r>
            <a:r>
              <a:rPr b="0" lang="en-US" sz="2100" spc="-1" strike="noStrike">
                <a:solidFill>
                  <a:srgbClr val="000000"/>
                </a:solidFill>
                <a:latin typeface="Century Schoolbook"/>
              </a:rPr>
              <a:t>neurons in a human brain</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many more synapses (10 </a:t>
            </a:r>
            <a:r>
              <a:rPr b="0" lang="en-US" sz="2100" spc="-1" strike="noStrike" baseline="30000">
                <a:solidFill>
                  <a:srgbClr val="000000"/>
                </a:solidFill>
                <a:latin typeface="Century Schoolbook"/>
              </a:rPr>
              <a:t>14</a:t>
            </a:r>
            <a:r>
              <a:rPr b="0" lang="en-US" sz="2100" spc="-1" strike="noStrike">
                <a:solidFill>
                  <a:srgbClr val="000000"/>
                </a:solidFill>
                <a:latin typeface="Century Schoolbook"/>
              </a:rPr>
              <a:t>) connecting these neurons</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cycle time: 10 </a:t>
            </a:r>
            <a:r>
              <a:rPr b="0" lang="en-US" sz="2100" spc="-1" strike="noStrike" baseline="30000">
                <a:solidFill>
                  <a:srgbClr val="000000"/>
                </a:solidFill>
                <a:latin typeface="Century Schoolbook"/>
              </a:rPr>
              <a:t>-3 </a:t>
            </a:r>
            <a:r>
              <a:rPr b="0" lang="en-US" sz="2100" spc="-1" strike="noStrike">
                <a:solidFill>
                  <a:srgbClr val="000000"/>
                </a:solidFill>
                <a:latin typeface="Century Schoolbook"/>
              </a:rPr>
              <a:t>seconds (1 millisecond)</a:t>
            </a:r>
            <a:br/>
            <a:r>
              <a:rPr b="0" lang="en-US" sz="2100" spc="-1" strike="noStrike">
                <a:solidFill>
                  <a:srgbClr val="000000"/>
                </a:solidFill>
                <a:latin typeface="Century Schoolbook"/>
              </a:rPr>
              <a:t> </a:t>
            </a:r>
            <a:endParaRPr b="0" lang="en-US" sz="21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complex can we make computers?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10</a:t>
            </a:r>
            <a:r>
              <a:rPr b="0" lang="en-US" sz="2100" spc="-1" strike="noStrike" baseline="30000">
                <a:solidFill>
                  <a:srgbClr val="000000"/>
                </a:solidFill>
                <a:latin typeface="Century Schoolbook"/>
              </a:rPr>
              <a:t>8</a:t>
            </a:r>
            <a:r>
              <a:rPr b="0" lang="en-US" sz="2100" spc="-1" strike="noStrike">
                <a:solidFill>
                  <a:srgbClr val="000000"/>
                </a:solidFill>
                <a:latin typeface="Century Schoolbook"/>
              </a:rPr>
              <a:t> or more transistors per CPU </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supercomputer: hundreds of CPUs, 10</a:t>
            </a:r>
            <a:r>
              <a:rPr b="0" lang="en-US" sz="2100" spc="-1" strike="noStrike" baseline="30000">
                <a:solidFill>
                  <a:srgbClr val="000000"/>
                </a:solidFill>
                <a:latin typeface="Century Schoolbook"/>
              </a:rPr>
              <a:t>12</a:t>
            </a:r>
            <a:r>
              <a:rPr b="0" lang="en-US" sz="2100" spc="-1" strike="noStrike">
                <a:solidFill>
                  <a:srgbClr val="000000"/>
                </a:solidFill>
                <a:latin typeface="Century Schoolbook"/>
              </a:rPr>
              <a:t> bits of RAM </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cycle times: order of 10 </a:t>
            </a:r>
            <a:r>
              <a:rPr b="0" lang="en-US" sz="2100" spc="-1" strike="noStrike" baseline="30000">
                <a:solidFill>
                  <a:srgbClr val="000000"/>
                </a:solidFill>
                <a:latin typeface="Century Schoolbook"/>
              </a:rPr>
              <a:t>- 9 </a:t>
            </a:r>
            <a:r>
              <a:rPr b="0" lang="en-US" sz="2100" spc="-1" strike="noStrike">
                <a:solidFill>
                  <a:srgbClr val="000000"/>
                </a:solidFill>
                <a:latin typeface="Century Schoolbook"/>
              </a:rPr>
              <a:t>seconds</a:t>
            </a:r>
            <a:br/>
            <a:r>
              <a:rPr b="0" lang="en-US" sz="2100" spc="-1" strike="noStrike">
                <a:solidFill>
                  <a:srgbClr val="000000"/>
                </a:solidFill>
                <a:latin typeface="Century Schoolbook"/>
              </a:rPr>
              <a:t> </a:t>
            </a:r>
            <a:endParaRPr b="0" lang="en-US" sz="21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Conclusion</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YES: in the near future we can have computers with as many basic processing elements as our brain, but with</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far fewer interconnections (wires or synapses) than the brain</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much faster updates than the brain</a:t>
            </a:r>
            <a:endParaRPr b="0" lang="en-US" sz="18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but building hardware is very different from making a computer behave like a brain!</a:t>
            </a:r>
            <a:endParaRPr b="0" lang="en-US" sz="2100" spc="-1" strike="noStrike">
              <a:solidFill>
                <a:srgbClr val="000000"/>
              </a:solidFill>
              <a:latin typeface="Century Schoolbook"/>
            </a:endParaRPr>
          </a:p>
        </p:txBody>
      </p:sp>
      <p:pic>
        <p:nvPicPr>
          <p:cNvPr id="409" name="Picture 2" descr=""/>
          <p:cNvPicPr/>
          <p:nvPr/>
        </p:nvPicPr>
        <p:blipFill>
          <a:blip r:embed="rId1"/>
          <a:stretch/>
        </p:blipFill>
        <p:spPr>
          <a:xfrm>
            <a:off x="6781680" y="2514600"/>
            <a:ext cx="2339280" cy="1752120"/>
          </a:xfrm>
          <a:prstGeom prst="rect">
            <a:avLst/>
          </a:prstGeom>
          <a:ln w="9360">
            <a:noFill/>
          </a:ln>
        </p:spPr>
      </p:pic>
      <p:sp>
        <p:nvSpPr>
          <p:cNvPr id="410"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4138113E-1B91-458D-94BA-6F721DA4A23A}"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Can Computers beat Humans at Chess?</a:t>
            </a:r>
            <a:endParaRPr b="0" lang="en-US" sz="3000" spc="-1" strike="noStrike">
              <a:solidFill>
                <a:srgbClr val="000000"/>
              </a:solidFill>
              <a:latin typeface="Century Schoolbook"/>
            </a:endParaRPr>
          </a:p>
        </p:txBody>
      </p:sp>
      <p:sp>
        <p:nvSpPr>
          <p:cNvPr id="412" name="TextShape 2"/>
          <p:cNvSpPr txBox="1"/>
          <p:nvPr/>
        </p:nvSpPr>
        <p:spPr>
          <a:xfrm>
            <a:off x="609480" y="1447920"/>
            <a:ext cx="7848360" cy="502884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Chess Playing is a classic AI problem</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well-defined problem</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very complex: difficult for humans to play well</a:t>
            </a:r>
            <a:br/>
            <a:br/>
            <a:br/>
            <a:br/>
            <a:br/>
            <a:br/>
            <a:br/>
            <a:br/>
            <a:br/>
            <a:br/>
            <a:br/>
            <a:br/>
            <a:br/>
            <a:br/>
            <a:br/>
            <a:r>
              <a:rPr b="0" lang="en-US" sz="2100" spc="-1" strike="noStrike">
                <a:solidFill>
                  <a:srgbClr val="000000"/>
                </a:solidFill>
                <a:latin typeface="Century Schoolbook"/>
              </a:rPr>
              <a:t> </a:t>
            </a:r>
            <a:endParaRPr b="0" lang="en-US" sz="21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Conclusion: </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YES: today’s computers can beat even the best human</a:t>
            </a:r>
            <a:endParaRPr b="0" lang="en-US" sz="2100" spc="-1" strike="noStrike">
              <a:solidFill>
                <a:srgbClr val="000000"/>
              </a:solidFill>
              <a:latin typeface="Century Schoolbook"/>
            </a:endParaRPr>
          </a:p>
        </p:txBody>
      </p:sp>
      <p:graphicFrame>
        <p:nvGraphicFramePr>
          <p:cNvPr id="413" name="Object 3"/>
          <p:cNvGraphicFramePr/>
          <p:nvPr/>
        </p:nvGraphicFramePr>
        <p:xfrm>
          <a:off x="1295280" y="2209680"/>
          <a:ext cx="6171840" cy="3578040"/>
        </p:xfrm>
        <a:graphic>
          <a:graphicData uri="http://schemas.openxmlformats.org/presentationml/2006/ole">
            <p:oleObj progId="MSGraph.Chart.8" r:id="rId1" spid="">
              <p:embed/>
              <p:pic>
                <p:nvPicPr>
                  <p:cNvPr id="414" name="Object 4" descr=""/>
                  <p:cNvPicPr/>
                  <p:nvPr/>
                </p:nvPicPr>
                <p:blipFill>
                  <a:blip r:embed="rId2"/>
                  <a:stretch/>
                </p:blipFill>
                <p:spPr>
                  <a:xfrm>
                    <a:off x="1295280" y="2209680"/>
                    <a:ext cx="6171840" cy="3578040"/>
                  </a:xfrm>
                  <a:prstGeom prst="rect">
                    <a:avLst/>
                  </a:prstGeom>
                  <a:ln>
                    <a:noFill/>
                  </a:ln>
                </p:spPr>
              </p:pic>
            </p:oleObj>
          </a:graphicData>
        </a:graphic>
      </p:graphicFrame>
      <p:sp>
        <p:nvSpPr>
          <p:cNvPr id="415" name="Line 4"/>
          <p:cNvSpPr/>
          <p:nvPr/>
        </p:nvSpPr>
        <p:spPr>
          <a:xfrm>
            <a:off x="1904760" y="2971800"/>
            <a:ext cx="4619520" cy="360"/>
          </a:xfrm>
          <a:prstGeom prst="line">
            <a:avLst/>
          </a:prstGeom>
          <a:ln cap="rnd" w="12600">
            <a:solidFill>
              <a:schemeClr val="tx1"/>
            </a:solidFill>
            <a:custDash>
              <a:ds d="800000" sp="300000"/>
            </a:custDash>
            <a:round/>
          </a:ln>
        </p:spPr>
        <p:style>
          <a:lnRef idx="0"/>
          <a:fillRef idx="0"/>
          <a:effectRef idx="0"/>
          <a:fontRef idx="minor"/>
        </p:style>
      </p:sp>
      <p:sp>
        <p:nvSpPr>
          <p:cNvPr id="416" name="CustomShape 5"/>
          <p:cNvSpPr/>
          <p:nvPr/>
        </p:nvSpPr>
        <p:spPr>
          <a:xfrm>
            <a:off x="2326680" y="2743200"/>
            <a:ext cx="2364840" cy="285480"/>
          </a:xfrm>
          <a:prstGeom prst="rect">
            <a:avLst/>
          </a:prstGeom>
          <a:noFill/>
          <a:ln w="12600">
            <a:noFill/>
          </a:ln>
        </p:spPr>
        <p:style>
          <a:lnRef idx="0"/>
          <a:fillRef idx="0"/>
          <a:effectRef idx="0"/>
          <a:fontRef idx="minor"/>
        </p:style>
        <p:txBody>
          <a:bodyPr wrap="none" lIns="73080" rIns="73080" tIns="36360" bIns="36360"/>
          <a:p>
            <a:pPr>
              <a:lnSpc>
                <a:spcPct val="100000"/>
              </a:lnSpc>
            </a:pPr>
            <a:r>
              <a:rPr b="0" lang="en-US" sz="1400" spc="-1" strike="noStrike">
                <a:solidFill>
                  <a:srgbClr val="000000"/>
                </a:solidFill>
                <a:latin typeface="Century Schoolbook"/>
              </a:rPr>
              <a:t>Human World Champion</a:t>
            </a:r>
            <a:r>
              <a:rPr b="0" lang="en-US" sz="1100" spc="-1" strike="noStrike">
                <a:solidFill>
                  <a:srgbClr val="000000"/>
                </a:solidFill>
                <a:latin typeface="Century Schoolbook"/>
              </a:rPr>
              <a:t> </a:t>
            </a:r>
            <a:endParaRPr b="0" lang="en-US" sz="1100" spc="-1" strike="noStrike">
              <a:latin typeface="Arial"/>
            </a:endParaRPr>
          </a:p>
        </p:txBody>
      </p:sp>
      <p:sp>
        <p:nvSpPr>
          <p:cNvPr id="417" name="CustomShape 6"/>
          <p:cNvSpPr/>
          <p:nvPr/>
        </p:nvSpPr>
        <p:spPr>
          <a:xfrm>
            <a:off x="5861880" y="2590920"/>
            <a:ext cx="1066320" cy="285480"/>
          </a:xfrm>
          <a:prstGeom prst="rect">
            <a:avLst/>
          </a:prstGeom>
          <a:noFill/>
          <a:ln w="12600">
            <a:noFill/>
          </a:ln>
        </p:spPr>
        <p:style>
          <a:lnRef idx="0"/>
          <a:fillRef idx="0"/>
          <a:effectRef idx="0"/>
          <a:fontRef idx="minor"/>
        </p:style>
        <p:txBody>
          <a:bodyPr wrap="none" lIns="73080" rIns="73080" tIns="36360" bIns="36360"/>
          <a:p>
            <a:pPr>
              <a:lnSpc>
                <a:spcPct val="100000"/>
              </a:lnSpc>
            </a:pPr>
            <a:r>
              <a:rPr b="0" lang="en-US" sz="1400" spc="-1" strike="noStrike">
                <a:solidFill>
                  <a:srgbClr val="000000"/>
                </a:solidFill>
                <a:latin typeface="Century Schoolbook"/>
              </a:rPr>
              <a:t>Deep Blue</a:t>
            </a:r>
            <a:endParaRPr b="0" lang="en-US" sz="1400" spc="-1" strike="noStrike">
              <a:latin typeface="Arial"/>
            </a:endParaRPr>
          </a:p>
        </p:txBody>
      </p:sp>
      <p:sp>
        <p:nvSpPr>
          <p:cNvPr id="418" name="CustomShape 7"/>
          <p:cNvSpPr/>
          <p:nvPr/>
        </p:nvSpPr>
        <p:spPr>
          <a:xfrm>
            <a:off x="5212800" y="3200400"/>
            <a:ext cx="1410840" cy="285480"/>
          </a:xfrm>
          <a:prstGeom prst="rect">
            <a:avLst/>
          </a:prstGeom>
          <a:noFill/>
          <a:ln w="12600">
            <a:noFill/>
          </a:ln>
        </p:spPr>
        <p:style>
          <a:lnRef idx="0"/>
          <a:fillRef idx="0"/>
          <a:effectRef idx="0"/>
          <a:fontRef idx="minor"/>
        </p:style>
        <p:txBody>
          <a:bodyPr wrap="none" lIns="73080" rIns="73080" tIns="36360" bIns="36360"/>
          <a:p>
            <a:pPr>
              <a:lnSpc>
                <a:spcPct val="100000"/>
              </a:lnSpc>
            </a:pPr>
            <a:r>
              <a:rPr b="0" lang="en-US" sz="1400" spc="-1" strike="noStrike">
                <a:solidFill>
                  <a:srgbClr val="000000"/>
                </a:solidFill>
                <a:latin typeface="Century Schoolbook"/>
              </a:rPr>
              <a:t>Deep Thought</a:t>
            </a:r>
            <a:endParaRPr b="0" lang="en-US" sz="1400" spc="-1" strike="noStrike">
              <a:latin typeface="Arial"/>
            </a:endParaRPr>
          </a:p>
        </p:txBody>
      </p:sp>
      <p:sp>
        <p:nvSpPr>
          <p:cNvPr id="419" name="CustomShape 8"/>
          <p:cNvSpPr/>
          <p:nvPr/>
        </p:nvSpPr>
        <p:spPr>
          <a:xfrm rot="16200000">
            <a:off x="144360" y="3710880"/>
            <a:ext cx="1797840" cy="362880"/>
          </a:xfrm>
          <a:prstGeom prst="rect">
            <a:avLst/>
          </a:prstGeom>
          <a:noFill/>
          <a:ln w="12600">
            <a:noFill/>
          </a:ln>
        </p:spPr>
        <p:style>
          <a:lnRef idx="0"/>
          <a:fillRef idx="0"/>
          <a:effectRef idx="0"/>
          <a:fontRef idx="minor"/>
        </p:style>
        <p:txBody>
          <a:bodyPr wrap="none" lIns="90360" rIns="90360" tIns="44280" bIns="44280"/>
          <a:p>
            <a:pPr>
              <a:lnSpc>
                <a:spcPct val="100000"/>
              </a:lnSpc>
            </a:pPr>
            <a:r>
              <a:rPr b="0" lang="en-US" sz="1800" spc="-1" strike="noStrike">
                <a:solidFill>
                  <a:srgbClr val="000000"/>
                </a:solidFill>
                <a:latin typeface="Century Schoolbook"/>
              </a:rPr>
              <a:t>Points Ratings</a:t>
            </a:r>
            <a:endParaRPr b="0" lang="en-US" sz="1800" spc="-1" strike="noStrike">
              <a:latin typeface="Arial"/>
            </a:endParaRPr>
          </a:p>
        </p:txBody>
      </p:sp>
      <p:sp>
        <p:nvSpPr>
          <p:cNvPr id="420" name="TextShape 9"/>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1891D22A-5A21-4422-8FE7-07EBE647A246}"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457200" y="-30492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Can Computers Talk?</a:t>
            </a:r>
            <a:endParaRPr b="0" lang="en-US" sz="3000" spc="-1" strike="noStrike">
              <a:solidFill>
                <a:srgbClr val="000000"/>
              </a:solidFill>
              <a:latin typeface="Century Schoolbook"/>
            </a:endParaRPr>
          </a:p>
        </p:txBody>
      </p:sp>
      <p:sp>
        <p:nvSpPr>
          <p:cNvPr id="422" name="TextShape 2"/>
          <p:cNvSpPr txBox="1"/>
          <p:nvPr/>
        </p:nvSpPr>
        <p:spPr>
          <a:xfrm>
            <a:off x="228600" y="838080"/>
            <a:ext cx="8229240" cy="609552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000" spc="-1" strike="noStrike">
                <a:solidFill>
                  <a:srgbClr val="000000"/>
                </a:solidFill>
                <a:latin typeface="Century Schoolbook"/>
              </a:rPr>
              <a:t>This is known as “speech synthesis”</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translate text to phonetic form</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e.g., “fictitious”  -&gt; fik-tish-es</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use pronunciation rules to map phonemes to actual sound</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e.g., “tish”  -&gt; sequence of basic audio sounds</a:t>
            </a:r>
            <a:endParaRPr b="0" lang="en-US" sz="20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600" spc="-1" strike="noStrike">
                <a:solidFill>
                  <a:srgbClr val="000000"/>
                </a:solidFill>
                <a:latin typeface="Century Schoolbook"/>
              </a:rPr>
              <a:t>Difficulties</a:t>
            </a:r>
            <a:endParaRPr b="0" lang="en-US" sz="26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sounds made by this “lookup” approach sound unnatural</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sounds are not independent</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e.g., “act” and “action”</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modern systems (e.g., at AT&amp;T) can handle this pretty well</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a harder problem is emphasis, emotion, etc</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humans understand what they are saying</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machines don’t: so they sound unnatural</a:t>
            </a:r>
            <a:endParaRPr b="0" lang="en-US" sz="20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600" spc="-1" strike="noStrike">
                <a:solidFill>
                  <a:srgbClr val="000000"/>
                </a:solidFill>
                <a:latin typeface="Century Schoolbook"/>
              </a:rPr>
              <a:t>Conclusion: </a:t>
            </a:r>
            <a:endParaRPr b="0" lang="en-US" sz="26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ff0000"/>
                </a:solidFill>
                <a:latin typeface="Century Schoolbook"/>
              </a:rPr>
              <a:t>NO</a:t>
            </a:r>
            <a:r>
              <a:rPr b="0" lang="en-US" sz="2000" spc="-1" strike="noStrike">
                <a:solidFill>
                  <a:srgbClr val="000000"/>
                </a:solidFill>
                <a:latin typeface="Century Schoolbook"/>
              </a:rPr>
              <a:t>,</a:t>
            </a:r>
            <a:r>
              <a:rPr b="1" lang="en-US" sz="2000" spc="-1" strike="noStrike">
                <a:solidFill>
                  <a:srgbClr val="000000"/>
                </a:solidFill>
                <a:latin typeface="Century Schoolbook"/>
              </a:rPr>
              <a:t> </a:t>
            </a:r>
            <a:r>
              <a:rPr b="0" lang="en-US" sz="2000" spc="-1" strike="noStrike">
                <a:solidFill>
                  <a:srgbClr val="000000"/>
                </a:solidFill>
                <a:latin typeface="Century Schoolbook"/>
              </a:rPr>
              <a:t>for complete sentences</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ff0000"/>
                </a:solidFill>
                <a:latin typeface="Century Schoolbook"/>
              </a:rPr>
              <a:t>YES,</a:t>
            </a:r>
            <a:r>
              <a:rPr b="0" lang="en-US" sz="2000" spc="-1" strike="noStrike">
                <a:solidFill>
                  <a:srgbClr val="000000"/>
                </a:solidFill>
                <a:latin typeface="Century Schoolbook"/>
              </a:rPr>
              <a:t> for individual words</a:t>
            </a:r>
            <a:br/>
            <a:br/>
            <a:r>
              <a:rPr b="0" lang="en-US" sz="2000" spc="-1" strike="noStrike">
                <a:solidFill>
                  <a:srgbClr val="000000"/>
                </a:solidFill>
                <a:latin typeface="Century Schoolbook"/>
              </a:rPr>
              <a:t> </a:t>
            </a:r>
            <a:endParaRPr b="0" lang="en-US" sz="2000" spc="-1" strike="noStrike">
              <a:solidFill>
                <a:srgbClr val="000000"/>
              </a:solidFill>
              <a:latin typeface="Century Schoolbook"/>
            </a:endParaRPr>
          </a:p>
        </p:txBody>
      </p:sp>
      <p:sp>
        <p:nvSpPr>
          <p:cNvPr id="423"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F4FDE924-1383-4680-A5CD-71CBCA63F9D2}"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Can Computers Recognize Speech?</a:t>
            </a:r>
            <a:endParaRPr b="0" lang="en-US" sz="3000" spc="-1" strike="noStrike">
              <a:solidFill>
                <a:srgbClr val="000000"/>
              </a:solidFill>
              <a:latin typeface="Century Schoolbook"/>
            </a:endParaRPr>
          </a:p>
        </p:txBody>
      </p:sp>
      <p:sp>
        <p:nvSpPr>
          <p:cNvPr id="425" name="TextShape 2"/>
          <p:cNvSpPr txBox="1"/>
          <p:nvPr/>
        </p:nvSpPr>
        <p:spPr>
          <a:xfrm>
            <a:off x="457200" y="1447920"/>
            <a:ext cx="7467120" cy="487332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000" spc="-1" strike="noStrike">
                <a:solidFill>
                  <a:srgbClr val="000000"/>
                </a:solidFill>
                <a:latin typeface="Century Schoolbook"/>
              </a:rPr>
              <a:t>Speech Recognition:</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mapping sounds from a microphone into a list of words</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classic problem in AI, very difficult</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a:t>
            </a:r>
            <a:r>
              <a:rPr b="0" lang="en-US" sz="2000" spc="-1" strike="noStrike">
                <a:solidFill>
                  <a:srgbClr val="000000"/>
                </a:solidFill>
                <a:latin typeface="Century Schoolbook"/>
              </a:rPr>
              <a:t>Lets talk about how to wreck a nice beach”</a:t>
            </a:r>
            <a:br/>
            <a:r>
              <a:rPr b="0" lang="en-US" sz="2000" spc="-1" strike="noStrike">
                <a:solidFill>
                  <a:srgbClr val="000000"/>
                </a:solidFill>
                <a:latin typeface="Century Schoolbook"/>
              </a:rPr>
              <a:t> </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(I really said “________________________”)</a:t>
            </a:r>
            <a:br/>
            <a:r>
              <a:rPr b="0" lang="en-US" sz="2000" spc="-1" strike="noStrike">
                <a:solidFill>
                  <a:srgbClr val="000000"/>
                </a:solidFill>
                <a:latin typeface="Century Schoolbook"/>
              </a:rPr>
              <a:t> </a:t>
            </a:r>
            <a:endParaRPr b="0" lang="en-US" sz="20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000" spc="-1" strike="noStrike">
                <a:solidFill>
                  <a:srgbClr val="000000"/>
                </a:solidFill>
                <a:latin typeface="Century Schoolbook"/>
              </a:rPr>
              <a:t> </a:t>
            </a:r>
            <a:r>
              <a:rPr b="0" lang="en-US" sz="2000" spc="-1" strike="noStrike">
                <a:solidFill>
                  <a:srgbClr val="000000"/>
                </a:solidFill>
                <a:latin typeface="Century Schoolbook"/>
              </a:rPr>
              <a:t>Recognizing single words from a small vocabulary</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systems can do this with high accuracy (order of 99%)</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e.g., directory inquiries </a:t>
            </a:r>
            <a:endParaRPr b="0" lang="en-US" sz="2000" spc="-1" strike="noStrike">
              <a:solidFill>
                <a:srgbClr val="000000"/>
              </a:solidFill>
              <a:latin typeface="Century Schoolbook"/>
            </a:endParaRPr>
          </a:p>
          <a:p>
            <a:pPr lvl="3" marL="1188720" indent="-182520">
              <a:lnSpc>
                <a:spcPct val="100000"/>
              </a:lnSpc>
              <a:spcBef>
                <a:spcPts val="400"/>
              </a:spcBef>
              <a:buClr>
                <a:srgbClr val="fec2ae"/>
              </a:buClr>
              <a:buSzPct val="60000"/>
              <a:buFont typeface="Wingdings" charset="2"/>
              <a:buChar char=""/>
            </a:pPr>
            <a:r>
              <a:rPr b="0" lang="en-US" sz="2000" spc="-1" strike="noStrike">
                <a:solidFill>
                  <a:srgbClr val="000000"/>
                </a:solidFill>
                <a:latin typeface="Century Schoolbook"/>
              </a:rPr>
              <a:t>limited vocabulary (area codes, city names)</a:t>
            </a:r>
            <a:endParaRPr b="0" lang="en-US" sz="2000" spc="-1" strike="noStrike">
              <a:solidFill>
                <a:srgbClr val="000000"/>
              </a:solidFill>
              <a:latin typeface="Century Schoolbook"/>
            </a:endParaRPr>
          </a:p>
          <a:p>
            <a:pPr lvl="3" marL="1188720" indent="-182520">
              <a:lnSpc>
                <a:spcPct val="100000"/>
              </a:lnSpc>
              <a:spcBef>
                <a:spcPts val="400"/>
              </a:spcBef>
              <a:buClr>
                <a:srgbClr val="fec2ae"/>
              </a:buClr>
              <a:buSzPct val="60000"/>
              <a:buFont typeface="Wingdings" charset="2"/>
              <a:buChar char=""/>
            </a:pPr>
            <a:r>
              <a:rPr b="0" lang="en-US" sz="2000" spc="-1" strike="noStrike">
                <a:solidFill>
                  <a:srgbClr val="000000"/>
                </a:solidFill>
                <a:latin typeface="Century Schoolbook"/>
              </a:rPr>
              <a:t>computer tries to recognize you first, if unsuccessful hands you over to a human operator</a:t>
            </a:r>
            <a:endParaRPr b="0" lang="en-US" sz="2000" spc="-1" strike="noStrike">
              <a:solidFill>
                <a:srgbClr val="000000"/>
              </a:solidFill>
              <a:latin typeface="Century Schoolbook"/>
            </a:endParaRPr>
          </a:p>
          <a:p>
            <a:pPr lvl="3" marL="1188720" indent="-182520">
              <a:lnSpc>
                <a:spcPct val="100000"/>
              </a:lnSpc>
              <a:spcBef>
                <a:spcPts val="400"/>
              </a:spcBef>
              <a:buClr>
                <a:srgbClr val="fec2ae"/>
              </a:buClr>
              <a:buSzPct val="60000"/>
              <a:buFont typeface="Wingdings" charset="2"/>
              <a:buChar char=""/>
            </a:pPr>
            <a:r>
              <a:rPr b="0" lang="en-US" sz="2000" spc="-1" strike="noStrike">
                <a:solidFill>
                  <a:srgbClr val="000000"/>
                </a:solidFill>
                <a:latin typeface="Century Schoolbook"/>
              </a:rPr>
              <a:t>saves millions of dollars a year for the phone companies </a:t>
            </a:r>
            <a:endParaRPr b="0" lang="en-US" sz="2000" spc="-1" strike="noStrike">
              <a:solidFill>
                <a:srgbClr val="000000"/>
              </a:solidFill>
              <a:latin typeface="Century Schoolbook"/>
            </a:endParaRPr>
          </a:p>
        </p:txBody>
      </p:sp>
      <p:sp>
        <p:nvSpPr>
          <p:cNvPr id="426"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3046C67-7D30-47B0-81AE-EA36A02FD34D}"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457200" y="-30492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Recognizing human speech…</a:t>
            </a:r>
            <a:endParaRPr b="0" lang="en-US" sz="3000" spc="-1" strike="noStrike">
              <a:solidFill>
                <a:srgbClr val="000000"/>
              </a:solidFill>
              <a:latin typeface="Century Schoolbook"/>
            </a:endParaRPr>
          </a:p>
        </p:txBody>
      </p:sp>
      <p:sp>
        <p:nvSpPr>
          <p:cNvPr id="428" name="TextShape 2"/>
          <p:cNvSpPr txBox="1"/>
          <p:nvPr/>
        </p:nvSpPr>
        <p:spPr>
          <a:xfrm>
            <a:off x="457200" y="1066680"/>
            <a:ext cx="7467120" cy="487332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000" spc="-1" strike="noStrike">
                <a:solidFill>
                  <a:srgbClr val="000000"/>
                </a:solidFill>
                <a:latin typeface="Century Schoolbook"/>
              </a:rPr>
              <a:t>Recognizing normal speech is much more difficult</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speech is continuous: where are the boundaries between words?</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e.g., “John’s car has a flat tire”</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large vocabularies</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can be many thousands of possible words</a:t>
            </a:r>
            <a:endParaRPr b="0" lang="en-US" sz="2000" spc="-1" strike="noStrike">
              <a:solidFill>
                <a:srgbClr val="000000"/>
              </a:solidFill>
              <a:latin typeface="Century Schoolbook"/>
            </a:endParaRPr>
          </a:p>
          <a:p>
            <a:pPr lvl="2" marL="914400" indent="-182520">
              <a:lnSpc>
                <a:spcPct val="100000"/>
              </a:lnSpc>
              <a:spcBef>
                <a:spcPts val="400"/>
              </a:spcBef>
              <a:buClr>
                <a:srgbClr val="e07630"/>
              </a:buClr>
              <a:buSzPct val="60000"/>
              <a:buFont typeface="Wingdings" charset="2"/>
              <a:buChar char=""/>
            </a:pPr>
            <a:r>
              <a:rPr b="0" lang="en-US" sz="2000" spc="-1" strike="noStrike">
                <a:solidFill>
                  <a:srgbClr val="000000"/>
                </a:solidFill>
                <a:latin typeface="Century Schoolbook"/>
              </a:rPr>
              <a:t>we can use </a:t>
            </a:r>
            <a:r>
              <a:rPr b="1" lang="en-US" sz="2000" spc="-1" strike="noStrike">
                <a:solidFill>
                  <a:srgbClr val="000000"/>
                </a:solidFill>
                <a:latin typeface="Century Schoolbook"/>
              </a:rPr>
              <a:t>context </a:t>
            </a:r>
            <a:r>
              <a:rPr b="0" lang="en-US" sz="2000" spc="-1" strike="noStrike">
                <a:solidFill>
                  <a:srgbClr val="000000"/>
                </a:solidFill>
                <a:latin typeface="Century Schoolbook"/>
              </a:rPr>
              <a:t>to help figure out what someone said</a:t>
            </a:r>
            <a:endParaRPr b="0" lang="en-US" sz="2000" spc="-1" strike="noStrike">
              <a:solidFill>
                <a:srgbClr val="000000"/>
              </a:solidFill>
              <a:latin typeface="Century Schoolbook"/>
            </a:endParaRPr>
          </a:p>
          <a:p>
            <a:pPr lvl="3" marL="1188720" indent="-182520">
              <a:lnSpc>
                <a:spcPct val="100000"/>
              </a:lnSpc>
              <a:spcBef>
                <a:spcPts val="400"/>
              </a:spcBef>
              <a:buClr>
                <a:srgbClr val="fec2ae"/>
              </a:buClr>
              <a:buSzPct val="60000"/>
              <a:buFont typeface="Wingdings" charset="2"/>
              <a:buChar char=""/>
            </a:pPr>
            <a:r>
              <a:rPr b="0" lang="en-US" sz="2000" spc="-1" strike="noStrike">
                <a:solidFill>
                  <a:srgbClr val="000000"/>
                </a:solidFill>
                <a:latin typeface="Century Schoolbook"/>
              </a:rPr>
              <a:t>e.g., hypothesize and test</a:t>
            </a:r>
            <a:endParaRPr b="0" lang="en-US" sz="2000" spc="-1" strike="noStrike">
              <a:solidFill>
                <a:srgbClr val="000000"/>
              </a:solidFill>
              <a:latin typeface="Century Schoolbook"/>
            </a:endParaRPr>
          </a:p>
          <a:p>
            <a:pPr lvl="3" marL="1188720" indent="-182520">
              <a:lnSpc>
                <a:spcPct val="100000"/>
              </a:lnSpc>
              <a:spcBef>
                <a:spcPts val="400"/>
              </a:spcBef>
              <a:buClr>
                <a:srgbClr val="fec2ae"/>
              </a:buClr>
              <a:buSzPct val="60000"/>
              <a:buFont typeface="Wingdings" charset="2"/>
              <a:buChar char=""/>
            </a:pPr>
            <a:r>
              <a:rPr b="0" lang="en-US" sz="2000" spc="-1" strike="noStrike">
                <a:solidFill>
                  <a:srgbClr val="000000"/>
                </a:solidFill>
                <a:latin typeface="Century Schoolbook"/>
              </a:rPr>
              <a:t>try telling a waiter in a restaurant:</a:t>
            </a:r>
            <a:br/>
            <a:r>
              <a:rPr b="0" lang="en-US" sz="2000" spc="-1" strike="noStrike">
                <a:solidFill>
                  <a:srgbClr val="000000"/>
                </a:solidFill>
                <a:latin typeface="Century Schoolbook"/>
              </a:rPr>
              <a:t>     “I would like some dream and sugar in my coffee” </a:t>
            </a:r>
            <a:endParaRPr b="0" lang="en-US" sz="2000" spc="-1" strike="noStrike">
              <a:solidFill>
                <a:srgbClr val="000000"/>
              </a:solidFill>
              <a:latin typeface="Century Schoolbook"/>
            </a:endParaRPr>
          </a:p>
        </p:txBody>
      </p:sp>
      <p:sp>
        <p:nvSpPr>
          <p:cNvPr id="429"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3432715A-4691-43DC-AF8B-6812B7CC77D1}"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457200" y="-30492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Recognizing human speech…</a:t>
            </a:r>
            <a:endParaRPr b="0" lang="en-US" sz="3000" spc="-1" strike="noStrike">
              <a:solidFill>
                <a:srgbClr val="000000"/>
              </a:solidFill>
              <a:latin typeface="Century Schoolbook"/>
            </a:endParaRPr>
          </a:p>
        </p:txBody>
      </p:sp>
      <p:sp>
        <p:nvSpPr>
          <p:cNvPr id="431" name="TextShape 2"/>
          <p:cNvSpPr txBox="1"/>
          <p:nvPr/>
        </p:nvSpPr>
        <p:spPr>
          <a:xfrm>
            <a:off x="457200" y="1066680"/>
            <a:ext cx="7467120" cy="4873320"/>
          </a:xfrm>
          <a:prstGeom prst="rect">
            <a:avLst/>
          </a:prstGeom>
          <a:noFill/>
          <a:ln>
            <a:noFill/>
          </a:ln>
        </p:spPr>
        <p:txBody>
          <a:bodyPr lIns="90000" rIns="90000" tIns="45000" bIns="45000"/>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background noise, other speakers, accents, colds, etc</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on normal speech, modern systems are only about 60-70% accurate</a:t>
            </a:r>
            <a:endParaRPr b="0" lang="en-US" sz="20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300" spc="-1" strike="noStrike">
                <a:solidFill>
                  <a:srgbClr val="000000"/>
                </a:solidFill>
                <a:latin typeface="Century Schoolbook"/>
              </a:rPr>
              <a:t>Conclusion: </a:t>
            </a:r>
            <a:endParaRPr b="0" lang="en-US" sz="23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NO, normal speech is too complex to accurately recognize</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YES, for restricted problems (small vocabulary, single speaker)</a:t>
            </a:r>
            <a:endParaRPr b="0" lang="en-US" sz="2000" spc="-1" strike="noStrike">
              <a:solidFill>
                <a:srgbClr val="000000"/>
              </a:solidFill>
              <a:latin typeface="Century Schoolbook"/>
            </a:endParaRPr>
          </a:p>
        </p:txBody>
      </p:sp>
      <p:sp>
        <p:nvSpPr>
          <p:cNvPr id="432"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D07BA66-F08C-42EA-845D-89C9CBEEAEAD}"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Can Computers Understand speech?</a:t>
            </a:r>
            <a:endParaRPr b="0" lang="en-US" sz="3000" spc="-1" strike="noStrike">
              <a:solidFill>
                <a:srgbClr val="000000"/>
              </a:solidFill>
              <a:latin typeface="Century Schoolbook"/>
            </a:endParaRPr>
          </a:p>
        </p:txBody>
      </p:sp>
      <p:sp>
        <p:nvSpPr>
          <p:cNvPr id="434"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Understanding is different to recognition:</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a:t>
            </a:r>
            <a:r>
              <a:rPr b="0" lang="en-US" sz="2100" spc="-1" strike="noStrike">
                <a:solidFill>
                  <a:srgbClr val="000000"/>
                </a:solidFill>
                <a:latin typeface="Century Schoolbook"/>
              </a:rPr>
              <a:t>Time flies like an arrow”</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assume the computer can recognize all the words</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how many different interpretations are there? </a:t>
            </a:r>
            <a:endParaRPr b="0" lang="en-US" sz="1800" spc="-1" strike="noStrike">
              <a:solidFill>
                <a:srgbClr val="000000"/>
              </a:solidFill>
              <a:latin typeface="Century Schoolbook"/>
            </a:endParaRPr>
          </a:p>
        </p:txBody>
      </p:sp>
      <p:sp>
        <p:nvSpPr>
          <p:cNvPr id="435"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327957CA-26FD-49D7-9971-08A88B56089A}"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Can Computers Understand speech?</a:t>
            </a:r>
            <a:endParaRPr b="0" lang="en-US" sz="3000" spc="-1" strike="noStrike">
              <a:solidFill>
                <a:srgbClr val="000000"/>
              </a:solidFill>
              <a:latin typeface="Century Schoolbook"/>
            </a:endParaRPr>
          </a:p>
        </p:txBody>
      </p:sp>
      <p:sp>
        <p:nvSpPr>
          <p:cNvPr id="437"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Understanding is different to recognition:</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a:t>
            </a:r>
            <a:r>
              <a:rPr b="0" lang="en-US" sz="2100" spc="-1" strike="noStrike">
                <a:solidFill>
                  <a:srgbClr val="000000"/>
                </a:solidFill>
                <a:latin typeface="Century Schoolbook"/>
              </a:rPr>
              <a:t>Time flies like an arrow”</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assume the computer can recognize all the words</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how many different interpretations are there?</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1. time passes quickly like an arrow?</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2. command: time the flies the way an arrow times the flies</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3. command: only time those flies which are like an arrow</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4. “time-flies”  are fond of arrows </a:t>
            </a:r>
            <a:endParaRPr b="0" lang="en-US" sz="1800" spc="-1" strike="noStrike">
              <a:solidFill>
                <a:srgbClr val="000000"/>
              </a:solidFill>
              <a:latin typeface="Century Schoolbook"/>
            </a:endParaRPr>
          </a:p>
        </p:txBody>
      </p:sp>
      <p:sp>
        <p:nvSpPr>
          <p:cNvPr id="438"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AB397D61-DBEB-4CDB-BF76-82E1C64F1AF7}"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Can Computers Understand speech?</a:t>
            </a:r>
            <a:endParaRPr b="0" lang="en-US" sz="3000" spc="-1" strike="noStrike">
              <a:solidFill>
                <a:srgbClr val="000000"/>
              </a:solidFill>
              <a:latin typeface="Century Schoolbook"/>
            </a:endParaRPr>
          </a:p>
        </p:txBody>
      </p:sp>
      <p:sp>
        <p:nvSpPr>
          <p:cNvPr id="440" name="TextShape 2"/>
          <p:cNvSpPr txBox="1"/>
          <p:nvPr/>
        </p:nvSpPr>
        <p:spPr>
          <a:xfrm>
            <a:off x="457200" y="1600200"/>
            <a:ext cx="7467120" cy="487332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Understanding is different to recognition:</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a:t>
            </a:r>
            <a:r>
              <a:rPr b="0" lang="en-US" sz="2100" spc="-1" strike="noStrike">
                <a:solidFill>
                  <a:srgbClr val="000000"/>
                </a:solidFill>
                <a:latin typeface="Century Schoolbook"/>
              </a:rPr>
              <a:t>Time flies like an arrow”</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assume the computer can recognize all the words</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how many different interpretations are there?</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1. time passes quickly like an arrow?</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2. command: time the flies the way an arrow times the flies</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3. command: only time those flies which are like an arrow</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4. “time-flies”  are fond of arrows</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only 1. makes any sense, </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but how could a computer figure this out?</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clearly humans use a lot of implicit commonsense knowledge in communication</a:t>
            </a:r>
            <a:endParaRPr b="0" lang="en-US" sz="1800" spc="-1" strike="noStrike">
              <a:solidFill>
                <a:srgbClr val="000000"/>
              </a:solidFill>
              <a:latin typeface="Century Schoolbook"/>
            </a:endParaRPr>
          </a:p>
          <a:p>
            <a:pPr lvl="2" marL="914400" indent="-182520">
              <a:lnSpc>
                <a:spcPct val="100000"/>
              </a:lnSpc>
              <a:spcBef>
                <a:spcPts val="420"/>
              </a:spcBef>
              <a:buClr>
                <a:srgbClr val="e07630"/>
              </a:buClr>
              <a:buSzPct val="60000"/>
              <a:buFont typeface="Wingdings" charset="2"/>
              <a:buChar char=""/>
            </a:pPr>
            <a:r>
              <a:rPr b="0" lang="en-US" sz="2100" spc="-1" strike="noStrike">
                <a:solidFill>
                  <a:srgbClr val="000000"/>
                </a:solidFill>
                <a:latin typeface="Century Schoolbook"/>
              </a:rPr>
              <a:t>“</a:t>
            </a:r>
            <a:r>
              <a:rPr b="0" lang="en-US" sz="2100" spc="-1" strike="noStrike">
                <a:solidFill>
                  <a:srgbClr val="000000"/>
                </a:solidFill>
                <a:latin typeface="Century Schoolbook"/>
              </a:rPr>
              <a:t>Mary made her duck”</a:t>
            </a:r>
            <a:endParaRPr b="0" lang="en-US" sz="21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Conclusion: NO, much of what we say is beyond the capabilities of a computer to understand at present</a:t>
            </a:r>
            <a:endParaRPr b="0" lang="en-US" sz="2400" spc="-1" strike="noStrike">
              <a:solidFill>
                <a:srgbClr val="000000"/>
              </a:solidFill>
              <a:latin typeface="Century Schoolbook"/>
            </a:endParaRPr>
          </a:p>
        </p:txBody>
      </p:sp>
      <p:sp>
        <p:nvSpPr>
          <p:cNvPr id="441"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A84221EB-E5AC-442F-BCCD-DEE8C7252509}"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457200" y="-1522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Can Computers Learn and Adapt ?</a:t>
            </a:r>
            <a:endParaRPr b="0" lang="en-US" sz="3000" spc="-1" strike="noStrike">
              <a:solidFill>
                <a:srgbClr val="000000"/>
              </a:solidFill>
              <a:latin typeface="Century Schoolbook"/>
            </a:endParaRPr>
          </a:p>
        </p:txBody>
      </p:sp>
      <p:sp>
        <p:nvSpPr>
          <p:cNvPr id="443" name="TextShape 2"/>
          <p:cNvSpPr txBox="1"/>
          <p:nvPr/>
        </p:nvSpPr>
        <p:spPr>
          <a:xfrm>
            <a:off x="533520" y="1219320"/>
            <a:ext cx="7848360" cy="502884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Learning and Adaptation</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consider a computer learning to drive on the freeway</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we could teach it lots of rules about what to do</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or we could let it drive and steer it back on course when it heads for the embankment</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systems like this are under development (e.g., Daimler Benz)</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e.g., RALPH at CMU</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 </a:t>
            </a:r>
            <a:r>
              <a:rPr b="0" lang="en-US" sz="1800" spc="-1" strike="noStrike">
                <a:solidFill>
                  <a:srgbClr val="000000"/>
                </a:solidFill>
                <a:latin typeface="Century Schoolbook"/>
              </a:rPr>
              <a:t>in mid 90’s it drove 98% of the way from Pittsburgh to San Diego without any human assistance</a:t>
            </a:r>
            <a:endParaRPr b="0" lang="en-US" sz="18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1" lang="en-US" sz="2100" spc="-1" strike="noStrike">
                <a:solidFill>
                  <a:srgbClr val="000000"/>
                </a:solidFill>
                <a:latin typeface="Century Schoolbook"/>
              </a:rPr>
              <a:t>machine learning </a:t>
            </a:r>
            <a:r>
              <a:rPr b="0" lang="en-US" sz="2100" spc="-1" strike="noStrike">
                <a:solidFill>
                  <a:srgbClr val="000000"/>
                </a:solidFill>
                <a:latin typeface="Century Schoolbook"/>
              </a:rPr>
              <a:t>allows computers to learn to do things without explicit programming</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many successful applications:</a:t>
            </a:r>
            <a:r>
              <a:rPr b="0" lang="en-US" sz="2100" spc="-1" strike="noStrike">
                <a:solidFill>
                  <a:srgbClr val="000000"/>
                </a:solidFill>
                <a:latin typeface="Century Schoolbook"/>
              </a:rPr>
              <a:t>	</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requires some “set-up”: does not mean your PC can learn to forecast the stock market or become a brain surgeon</a:t>
            </a:r>
            <a:br/>
            <a:r>
              <a:rPr b="0" lang="en-US" sz="1800" spc="-1" strike="noStrike">
                <a:solidFill>
                  <a:srgbClr val="000000"/>
                </a:solidFill>
                <a:latin typeface="Century Schoolbook"/>
              </a:rPr>
              <a:t> </a:t>
            </a:r>
            <a:endParaRPr b="0" lang="en-US" sz="18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Conclusion: YES, computers can learn and adapt, when presented with information in the appropriate way</a:t>
            </a:r>
            <a:br/>
            <a:r>
              <a:rPr b="0" lang="en-US" sz="2400" spc="-1" strike="noStrike">
                <a:solidFill>
                  <a:srgbClr val="000000"/>
                </a:solidFill>
                <a:latin typeface="Century Schoolbook"/>
              </a:rPr>
              <a:t> </a:t>
            </a:r>
            <a:endParaRPr b="0" lang="en-US" sz="2400" spc="-1" strike="noStrike">
              <a:solidFill>
                <a:srgbClr val="000000"/>
              </a:solidFill>
              <a:latin typeface="Century Schoolbook"/>
            </a:endParaRPr>
          </a:p>
        </p:txBody>
      </p:sp>
      <p:sp>
        <p:nvSpPr>
          <p:cNvPr id="444"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115BC258-D2D3-4845-94AE-6D507053F1FD}"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Tahoma"/>
              </a:rPr>
              <a:t>What is AI?</a:t>
            </a:r>
            <a:endParaRPr b="0" lang="en-US" sz="3000" spc="-1" strike="noStrike">
              <a:solidFill>
                <a:srgbClr val="000000"/>
              </a:solidFill>
              <a:latin typeface="Century Schoolbook"/>
            </a:endParaRPr>
          </a:p>
        </p:txBody>
      </p:sp>
      <p:sp>
        <p:nvSpPr>
          <p:cNvPr id="311" name="CustomShape 2"/>
          <p:cNvSpPr/>
          <p:nvPr/>
        </p:nvSpPr>
        <p:spPr>
          <a:xfrm>
            <a:off x="230040" y="1535040"/>
            <a:ext cx="4036680" cy="1766160"/>
          </a:xfrm>
          <a:prstGeom prst="rect">
            <a:avLst/>
          </a:prstGeom>
          <a:noFill/>
          <a:ln w="9360">
            <a:solidFill>
              <a:schemeClr val="tx1"/>
            </a:solidFill>
            <a:miter/>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Tahoma"/>
              </a:rPr>
              <a:t>The exciting new effort to make computers thinks … </a:t>
            </a:r>
            <a:r>
              <a:rPr b="0" i="1" lang="en-US" sz="2200" spc="-1" strike="noStrike">
                <a:solidFill>
                  <a:srgbClr val="000000"/>
                </a:solidFill>
                <a:latin typeface="Tahoma"/>
              </a:rPr>
              <a:t>machine with minds,</a:t>
            </a:r>
            <a:r>
              <a:rPr b="0" lang="en-US" sz="2200" spc="-1" strike="noStrike">
                <a:solidFill>
                  <a:srgbClr val="000000"/>
                </a:solidFill>
                <a:latin typeface="Tahoma"/>
              </a:rPr>
              <a:t> in the full and literal sense” </a:t>
            </a:r>
            <a:endParaRPr b="0" lang="en-US" sz="2200" spc="-1" strike="noStrike">
              <a:latin typeface="Arial"/>
            </a:endParaRPr>
          </a:p>
          <a:p>
            <a:pPr>
              <a:lnSpc>
                <a:spcPct val="100000"/>
              </a:lnSpc>
            </a:pPr>
            <a:r>
              <a:rPr b="0" lang="en-US" sz="2200" spc="-1" strike="noStrike">
                <a:solidFill>
                  <a:srgbClr val="000000"/>
                </a:solidFill>
                <a:latin typeface="Tahoma"/>
              </a:rPr>
              <a:t>(Haugeland 1985)</a:t>
            </a:r>
            <a:endParaRPr b="0" lang="en-US" sz="2200" spc="-1" strike="noStrike">
              <a:latin typeface="Arial"/>
            </a:endParaRPr>
          </a:p>
        </p:txBody>
      </p:sp>
      <p:sp>
        <p:nvSpPr>
          <p:cNvPr id="312" name="CustomShape 3"/>
          <p:cNvSpPr/>
          <p:nvPr/>
        </p:nvSpPr>
        <p:spPr>
          <a:xfrm>
            <a:off x="230040" y="3405240"/>
            <a:ext cx="4036680" cy="2100600"/>
          </a:xfrm>
          <a:prstGeom prst="rect">
            <a:avLst/>
          </a:prstGeom>
          <a:noFill/>
          <a:ln w="9360">
            <a:solidFill>
              <a:schemeClr val="tx1"/>
            </a:solidFill>
            <a:miter/>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Tahoma"/>
              </a:rPr>
              <a:t>“</a:t>
            </a:r>
            <a:r>
              <a:rPr b="0" lang="en-US" sz="2200" spc="-1" strike="noStrike">
                <a:solidFill>
                  <a:srgbClr val="000000"/>
                </a:solidFill>
                <a:latin typeface="Tahoma"/>
              </a:rPr>
              <a:t>The art of creating machines that perform functions that require intelligence when performed by people” (Kurzweil, 1990)</a:t>
            </a:r>
            <a:endParaRPr b="0" lang="en-US" sz="2200" spc="-1" strike="noStrike">
              <a:latin typeface="Arial"/>
            </a:endParaRPr>
          </a:p>
        </p:txBody>
      </p:sp>
      <p:sp>
        <p:nvSpPr>
          <p:cNvPr id="313" name="CustomShape 4"/>
          <p:cNvSpPr/>
          <p:nvPr/>
        </p:nvSpPr>
        <p:spPr>
          <a:xfrm>
            <a:off x="4356000" y="1535040"/>
            <a:ext cx="4463640" cy="1766160"/>
          </a:xfrm>
          <a:prstGeom prst="rect">
            <a:avLst/>
          </a:prstGeom>
          <a:noFill/>
          <a:ln w="9360">
            <a:solidFill>
              <a:schemeClr val="tx1"/>
            </a:solidFill>
            <a:miter/>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Tahoma"/>
              </a:rPr>
              <a:t>“</a:t>
            </a:r>
            <a:r>
              <a:rPr b="0" lang="en-US" sz="2200" spc="-1" strike="noStrike">
                <a:solidFill>
                  <a:srgbClr val="000000"/>
                </a:solidFill>
                <a:latin typeface="Tahoma"/>
              </a:rPr>
              <a:t>The study of mental faculties through the use of computational models” </a:t>
            </a:r>
            <a:endParaRPr b="0" lang="en-US" sz="2200" spc="-1" strike="noStrike">
              <a:latin typeface="Arial"/>
            </a:endParaRPr>
          </a:p>
          <a:p>
            <a:pPr>
              <a:lnSpc>
                <a:spcPct val="100000"/>
              </a:lnSpc>
            </a:pPr>
            <a:r>
              <a:rPr b="0" lang="en-US" sz="2200" spc="-1" strike="noStrike">
                <a:solidFill>
                  <a:srgbClr val="000000"/>
                </a:solidFill>
                <a:latin typeface="Tahoma"/>
              </a:rPr>
              <a:t>(Charniak et al. 1985)</a:t>
            </a:r>
            <a:endParaRPr b="0" lang="en-US" sz="2200" spc="-1" strike="noStrike">
              <a:latin typeface="Arial"/>
            </a:endParaRPr>
          </a:p>
          <a:p>
            <a:pPr>
              <a:lnSpc>
                <a:spcPct val="100000"/>
              </a:lnSpc>
            </a:pPr>
            <a:endParaRPr b="0" lang="en-US" sz="2200" spc="-1" strike="noStrike">
              <a:latin typeface="Arial"/>
            </a:endParaRPr>
          </a:p>
        </p:txBody>
      </p:sp>
      <p:sp>
        <p:nvSpPr>
          <p:cNvPr id="314" name="CustomShape 5"/>
          <p:cNvSpPr/>
          <p:nvPr/>
        </p:nvSpPr>
        <p:spPr>
          <a:xfrm>
            <a:off x="4356000" y="3405240"/>
            <a:ext cx="4441320" cy="1766160"/>
          </a:xfrm>
          <a:prstGeom prst="rect">
            <a:avLst/>
          </a:prstGeom>
          <a:noFill/>
          <a:ln w="9360">
            <a:solidFill>
              <a:schemeClr val="tx1"/>
            </a:solidFill>
            <a:miter/>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Tahoma"/>
              </a:rPr>
              <a:t>A field of study that seeks to explain and emulate intelligent behavior in terms of computational processes” (Schalkol, 1990)</a:t>
            </a:r>
            <a:endParaRPr b="0" lang="en-US" sz="2200" spc="-1" strike="noStrike">
              <a:latin typeface="Arial"/>
            </a:endParaRPr>
          </a:p>
        </p:txBody>
      </p:sp>
      <p:sp>
        <p:nvSpPr>
          <p:cNvPr id="315" name="CustomShape 6"/>
          <p:cNvSpPr/>
          <p:nvPr/>
        </p:nvSpPr>
        <p:spPr>
          <a:xfrm>
            <a:off x="533520" y="5257800"/>
            <a:ext cx="3746160" cy="699480"/>
          </a:xfrm>
          <a:prstGeom prst="rect">
            <a:avLst/>
          </a:prstGeom>
          <a:noFill/>
          <a:ln w="9360">
            <a:solidFill>
              <a:schemeClr val="tx1"/>
            </a:solidFill>
            <a:miter/>
          </a:ln>
        </p:spPr>
        <p:style>
          <a:lnRef idx="0"/>
          <a:fillRef idx="0"/>
          <a:effectRef idx="0"/>
          <a:fontRef idx="minor"/>
        </p:style>
        <p:txBody>
          <a:bodyPr lIns="90000" rIns="90000" tIns="45000" bIns="45000"/>
          <a:p>
            <a:pPr>
              <a:lnSpc>
                <a:spcPct val="100000"/>
              </a:lnSpc>
            </a:pPr>
            <a:r>
              <a:rPr b="0" lang="en-US" sz="2000" spc="-1" strike="noStrike">
                <a:solidFill>
                  <a:srgbClr val="cc3300"/>
                </a:solidFill>
                <a:latin typeface="Tahoma"/>
              </a:rPr>
              <a:t>Systems that think like humans</a:t>
            </a:r>
            <a:endParaRPr b="0" lang="en-US" sz="2000" spc="-1" strike="noStrike">
              <a:latin typeface="Arial"/>
            </a:endParaRPr>
          </a:p>
        </p:txBody>
      </p:sp>
      <p:sp>
        <p:nvSpPr>
          <p:cNvPr id="316" name="CustomShape 7"/>
          <p:cNvSpPr/>
          <p:nvPr/>
        </p:nvSpPr>
        <p:spPr>
          <a:xfrm>
            <a:off x="4356000" y="5257800"/>
            <a:ext cx="3744720" cy="699480"/>
          </a:xfrm>
          <a:prstGeom prst="rect">
            <a:avLst/>
          </a:prstGeom>
          <a:noFill/>
          <a:ln w="9360">
            <a:solidFill>
              <a:schemeClr val="tx1"/>
            </a:solidFill>
            <a:miter/>
          </a:ln>
        </p:spPr>
        <p:style>
          <a:lnRef idx="0"/>
          <a:fillRef idx="0"/>
          <a:effectRef idx="0"/>
          <a:fontRef idx="minor"/>
        </p:style>
        <p:txBody>
          <a:bodyPr lIns="90000" rIns="90000" tIns="45000" bIns="45000"/>
          <a:p>
            <a:pPr>
              <a:lnSpc>
                <a:spcPct val="100000"/>
              </a:lnSpc>
            </a:pPr>
            <a:r>
              <a:rPr b="0" lang="en-US" sz="2000" spc="-1" strike="noStrike">
                <a:solidFill>
                  <a:srgbClr val="33cc33"/>
                </a:solidFill>
                <a:latin typeface="Tahoma"/>
              </a:rPr>
              <a:t>Systems that think rationally</a:t>
            </a:r>
            <a:endParaRPr b="0" lang="en-US" sz="2000" spc="-1" strike="noStrike">
              <a:latin typeface="Arial"/>
            </a:endParaRPr>
          </a:p>
        </p:txBody>
      </p:sp>
      <p:sp>
        <p:nvSpPr>
          <p:cNvPr id="317" name="CustomShape 8"/>
          <p:cNvSpPr/>
          <p:nvPr/>
        </p:nvSpPr>
        <p:spPr>
          <a:xfrm>
            <a:off x="533520" y="5689440"/>
            <a:ext cx="3746160" cy="699480"/>
          </a:xfrm>
          <a:prstGeom prst="rect">
            <a:avLst/>
          </a:prstGeom>
          <a:noFill/>
          <a:ln w="9360">
            <a:solidFill>
              <a:schemeClr val="tx1"/>
            </a:solidFill>
            <a:miter/>
          </a:ln>
        </p:spPr>
        <p:style>
          <a:lnRef idx="0"/>
          <a:fillRef idx="0"/>
          <a:effectRef idx="0"/>
          <a:fontRef idx="minor"/>
        </p:style>
        <p:txBody>
          <a:bodyPr lIns="90000" rIns="90000" tIns="45000" bIns="45000"/>
          <a:p>
            <a:pPr>
              <a:lnSpc>
                <a:spcPct val="100000"/>
              </a:lnSpc>
            </a:pPr>
            <a:r>
              <a:rPr b="0" lang="en-US" sz="2000" spc="-1" strike="noStrike">
                <a:solidFill>
                  <a:srgbClr val="fe8637"/>
                </a:solidFill>
                <a:latin typeface="Tahoma"/>
              </a:rPr>
              <a:t>Systems that act like humans</a:t>
            </a:r>
            <a:endParaRPr b="0" lang="en-US" sz="2000" spc="-1" strike="noStrike">
              <a:latin typeface="Arial"/>
            </a:endParaRPr>
          </a:p>
        </p:txBody>
      </p:sp>
      <p:sp>
        <p:nvSpPr>
          <p:cNvPr id="318" name="CustomShape 9"/>
          <p:cNvSpPr/>
          <p:nvPr/>
        </p:nvSpPr>
        <p:spPr>
          <a:xfrm>
            <a:off x="4356000" y="5689440"/>
            <a:ext cx="3744720" cy="395280"/>
          </a:xfrm>
          <a:prstGeom prst="rect">
            <a:avLst/>
          </a:prstGeom>
          <a:noFill/>
          <a:ln w="9360">
            <a:solidFill>
              <a:schemeClr val="tx1"/>
            </a:solidFill>
            <a:miter/>
          </a:ln>
        </p:spPr>
        <p:style>
          <a:lnRef idx="0"/>
          <a:fillRef idx="0"/>
          <a:effectRef idx="0"/>
          <a:fontRef idx="minor"/>
        </p:style>
        <p:txBody>
          <a:bodyPr lIns="90000" rIns="90000" tIns="45000" bIns="45000"/>
          <a:p>
            <a:pPr>
              <a:lnSpc>
                <a:spcPct val="100000"/>
              </a:lnSpc>
            </a:pPr>
            <a:r>
              <a:rPr b="0" lang="en-US" sz="2000" spc="-1" strike="noStrike">
                <a:solidFill>
                  <a:srgbClr val="0066ff"/>
                </a:solidFill>
                <a:latin typeface="Tahoma"/>
              </a:rPr>
              <a:t>Systems that act rationally</a:t>
            </a:r>
            <a:endParaRPr b="0" lang="en-US" sz="2000" spc="-1" strike="noStrike">
              <a:latin typeface="Arial"/>
            </a:endParaRPr>
          </a:p>
        </p:txBody>
      </p:sp>
      <p:sp>
        <p:nvSpPr>
          <p:cNvPr id="319" name="TextShape 10"/>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BD139EA1-29FB-4475-914B-8F3F7041E45D}"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457200" y="-7632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Can Computers “see”?</a:t>
            </a:r>
            <a:endParaRPr b="0" lang="en-US" sz="3000" spc="-1" strike="noStrike">
              <a:solidFill>
                <a:srgbClr val="000000"/>
              </a:solidFill>
              <a:latin typeface="Century Schoolbook"/>
            </a:endParaRPr>
          </a:p>
        </p:txBody>
      </p:sp>
      <p:sp>
        <p:nvSpPr>
          <p:cNvPr id="446" name="TextShape 2"/>
          <p:cNvSpPr txBox="1"/>
          <p:nvPr/>
        </p:nvSpPr>
        <p:spPr>
          <a:xfrm>
            <a:off x="609480" y="1219320"/>
            <a:ext cx="7848360" cy="502884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Recognition v. Understanding (like Speech)</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Recognition and Understanding of Objects in a scene</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look around this room</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you can effortlessly recognize objects</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human brain can map 2d visual image to 3d “map” </a:t>
            </a:r>
            <a:br/>
            <a:r>
              <a:rPr b="0" lang="en-US" sz="1800" spc="-1" strike="noStrike">
                <a:solidFill>
                  <a:srgbClr val="000000"/>
                </a:solidFill>
                <a:latin typeface="Century Schoolbook"/>
              </a:rPr>
              <a:t> </a:t>
            </a:r>
            <a:endParaRPr b="0" lang="en-US" sz="18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Why is visual recognition a hard problem?</a:t>
            </a:r>
            <a:br/>
            <a:br/>
            <a:br/>
            <a:br/>
            <a:br/>
            <a:br/>
            <a:br/>
            <a:r>
              <a:rPr b="0" lang="en-US" sz="2400" spc="-1" strike="noStrike">
                <a:solidFill>
                  <a:srgbClr val="000000"/>
                </a:solidFill>
                <a:latin typeface="Century Schoolbook"/>
              </a:rPr>
              <a:t> </a:t>
            </a: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Conclusion: </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mostly NO:</a:t>
            </a:r>
            <a:r>
              <a:rPr b="1" lang="en-US" sz="2100" spc="-1" strike="noStrike">
                <a:solidFill>
                  <a:srgbClr val="000000"/>
                </a:solidFill>
                <a:latin typeface="Century Schoolbook"/>
              </a:rPr>
              <a:t> </a:t>
            </a:r>
            <a:r>
              <a:rPr b="0" lang="en-US" sz="2100" spc="-1" strike="noStrike">
                <a:solidFill>
                  <a:srgbClr val="000000"/>
                </a:solidFill>
                <a:latin typeface="Century Schoolbook"/>
              </a:rPr>
              <a:t>computers can only “see” certain types of objects under limited circumstances</a:t>
            </a:r>
            <a:endParaRPr b="0" lang="en-US" sz="21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YES for certain constrained problems (e.g., face recognition)</a:t>
            </a:r>
            <a:endParaRPr b="0" lang="en-US" sz="2100" spc="-1" strike="noStrike">
              <a:solidFill>
                <a:srgbClr val="000000"/>
              </a:solidFill>
              <a:latin typeface="Century Schoolbook"/>
            </a:endParaRPr>
          </a:p>
        </p:txBody>
      </p:sp>
      <p:grpSp>
        <p:nvGrpSpPr>
          <p:cNvPr id="447" name="Group 3"/>
          <p:cNvGrpSpPr/>
          <p:nvPr/>
        </p:nvGrpSpPr>
        <p:grpSpPr>
          <a:xfrm>
            <a:off x="1822320" y="3435120"/>
            <a:ext cx="5410080" cy="1143000"/>
            <a:chOff x="1822320" y="3435120"/>
            <a:chExt cx="5410080" cy="1143000"/>
          </a:xfrm>
        </p:grpSpPr>
        <p:sp>
          <p:nvSpPr>
            <p:cNvPr id="448" name="Line 4"/>
            <p:cNvSpPr/>
            <p:nvPr/>
          </p:nvSpPr>
          <p:spPr>
            <a:xfrm flipH="1">
              <a:off x="1822320" y="3663720"/>
              <a:ext cx="317520" cy="596880"/>
            </a:xfrm>
            <a:prstGeom prst="line">
              <a:avLst/>
            </a:prstGeom>
            <a:ln w="12600">
              <a:solidFill>
                <a:schemeClr val="tx1"/>
              </a:solidFill>
              <a:round/>
            </a:ln>
          </p:spPr>
          <p:style>
            <a:lnRef idx="0"/>
            <a:fillRef idx="0"/>
            <a:effectRef idx="0"/>
            <a:fontRef idx="minor"/>
          </p:style>
        </p:sp>
        <p:sp>
          <p:nvSpPr>
            <p:cNvPr id="449" name="Line 5"/>
            <p:cNvSpPr/>
            <p:nvPr/>
          </p:nvSpPr>
          <p:spPr>
            <a:xfrm>
              <a:off x="2139840" y="3663720"/>
              <a:ext cx="139680" cy="596880"/>
            </a:xfrm>
            <a:prstGeom prst="line">
              <a:avLst/>
            </a:prstGeom>
            <a:ln w="12600">
              <a:solidFill>
                <a:schemeClr val="tx1"/>
              </a:solidFill>
              <a:round/>
            </a:ln>
          </p:spPr>
          <p:style>
            <a:lnRef idx="0"/>
            <a:fillRef idx="0"/>
            <a:effectRef idx="0"/>
            <a:fontRef idx="minor"/>
          </p:style>
        </p:sp>
        <p:sp>
          <p:nvSpPr>
            <p:cNvPr id="450" name="Line 6"/>
            <p:cNvSpPr/>
            <p:nvPr/>
          </p:nvSpPr>
          <p:spPr>
            <a:xfrm>
              <a:off x="1987200" y="3962160"/>
              <a:ext cx="216000" cy="360"/>
            </a:xfrm>
            <a:prstGeom prst="line">
              <a:avLst/>
            </a:prstGeom>
            <a:ln w="12600">
              <a:solidFill>
                <a:schemeClr val="tx1"/>
              </a:solidFill>
              <a:round/>
            </a:ln>
          </p:spPr>
          <p:style>
            <a:lnRef idx="0"/>
            <a:fillRef idx="0"/>
            <a:effectRef idx="0"/>
            <a:fontRef idx="minor"/>
          </p:style>
        </p:sp>
        <p:sp>
          <p:nvSpPr>
            <p:cNvPr id="451" name="Line 7"/>
            <p:cNvSpPr/>
            <p:nvPr/>
          </p:nvSpPr>
          <p:spPr>
            <a:xfrm>
              <a:off x="3447720" y="3828960"/>
              <a:ext cx="266760" cy="571320"/>
            </a:xfrm>
            <a:prstGeom prst="line">
              <a:avLst/>
            </a:prstGeom>
            <a:ln cap="rnd" w="38160">
              <a:solidFill>
                <a:schemeClr val="tx1"/>
              </a:solidFill>
              <a:custDash>
                <a:ds d="800000" sp="300000"/>
              </a:custDash>
              <a:round/>
            </a:ln>
          </p:spPr>
          <p:style>
            <a:lnRef idx="0"/>
            <a:fillRef idx="0"/>
            <a:effectRef idx="0"/>
            <a:fontRef idx="minor"/>
          </p:style>
        </p:sp>
        <p:sp>
          <p:nvSpPr>
            <p:cNvPr id="452" name="Line 8"/>
            <p:cNvSpPr/>
            <p:nvPr/>
          </p:nvSpPr>
          <p:spPr>
            <a:xfrm flipH="1">
              <a:off x="3714480" y="3828960"/>
              <a:ext cx="190440" cy="571320"/>
            </a:xfrm>
            <a:prstGeom prst="line">
              <a:avLst/>
            </a:prstGeom>
            <a:ln cap="rnd" w="38160">
              <a:solidFill>
                <a:schemeClr val="tx1"/>
              </a:solidFill>
              <a:custDash>
                <a:ds d="800000" sp="300000"/>
              </a:custDash>
              <a:round/>
            </a:ln>
          </p:spPr>
          <p:style>
            <a:lnRef idx="0"/>
            <a:fillRef idx="0"/>
            <a:effectRef idx="0"/>
            <a:fontRef idx="minor"/>
          </p:style>
        </p:sp>
        <p:sp>
          <p:nvSpPr>
            <p:cNvPr id="453" name="Line 9"/>
            <p:cNvSpPr/>
            <p:nvPr/>
          </p:nvSpPr>
          <p:spPr>
            <a:xfrm flipH="1">
              <a:off x="3562200" y="4114800"/>
              <a:ext cx="266760" cy="360"/>
            </a:xfrm>
            <a:prstGeom prst="line">
              <a:avLst/>
            </a:prstGeom>
            <a:ln cap="rnd" w="38160">
              <a:solidFill>
                <a:schemeClr val="tx1"/>
              </a:solidFill>
              <a:custDash>
                <a:ds d="800000" sp="300000"/>
              </a:custDash>
              <a:round/>
            </a:ln>
          </p:spPr>
          <p:style>
            <a:lnRef idx="0"/>
            <a:fillRef idx="0"/>
            <a:effectRef idx="0"/>
            <a:fontRef idx="minor"/>
          </p:style>
        </p:sp>
        <p:grpSp>
          <p:nvGrpSpPr>
            <p:cNvPr id="454" name="Group 10"/>
            <p:cNvGrpSpPr/>
            <p:nvPr/>
          </p:nvGrpSpPr>
          <p:grpSpPr>
            <a:xfrm>
              <a:off x="4927320" y="4012920"/>
              <a:ext cx="507960" cy="457200"/>
              <a:chOff x="4927320" y="4012920"/>
              <a:chExt cx="507960" cy="457200"/>
            </a:xfrm>
          </p:grpSpPr>
          <p:sp>
            <p:nvSpPr>
              <p:cNvPr id="455" name="Line 11"/>
              <p:cNvSpPr/>
              <p:nvPr/>
            </p:nvSpPr>
            <p:spPr>
              <a:xfrm flipV="1">
                <a:off x="4927320" y="4063680"/>
                <a:ext cx="507960" cy="406440"/>
              </a:xfrm>
              <a:prstGeom prst="line">
                <a:avLst/>
              </a:prstGeom>
              <a:ln w="101520">
                <a:solidFill>
                  <a:schemeClr val="tx1"/>
                </a:solidFill>
                <a:round/>
              </a:ln>
            </p:spPr>
            <p:style>
              <a:lnRef idx="0"/>
              <a:fillRef idx="0"/>
              <a:effectRef idx="0"/>
              <a:fontRef idx="minor"/>
            </p:style>
          </p:sp>
          <p:sp>
            <p:nvSpPr>
              <p:cNvPr id="456" name="Line 12"/>
              <p:cNvSpPr/>
              <p:nvPr/>
            </p:nvSpPr>
            <p:spPr>
              <a:xfrm>
                <a:off x="4927320" y="4012920"/>
                <a:ext cx="507960" cy="50760"/>
              </a:xfrm>
              <a:prstGeom prst="line">
                <a:avLst/>
              </a:prstGeom>
              <a:ln w="101520">
                <a:solidFill>
                  <a:schemeClr val="tx1"/>
                </a:solidFill>
                <a:round/>
              </a:ln>
            </p:spPr>
            <p:style>
              <a:lnRef idx="0"/>
              <a:fillRef idx="0"/>
              <a:effectRef idx="0"/>
              <a:fontRef idx="minor"/>
            </p:style>
          </p:sp>
          <p:sp>
            <p:nvSpPr>
              <p:cNvPr id="457" name="Line 13"/>
              <p:cNvSpPr/>
              <p:nvPr/>
            </p:nvSpPr>
            <p:spPr>
              <a:xfrm>
                <a:off x="5181480" y="4089240"/>
                <a:ext cx="360" cy="127080"/>
              </a:xfrm>
              <a:prstGeom prst="line">
                <a:avLst/>
              </a:prstGeom>
              <a:ln w="101520">
                <a:solidFill>
                  <a:schemeClr val="tx1"/>
                </a:solidFill>
                <a:round/>
              </a:ln>
            </p:spPr>
            <p:style>
              <a:lnRef idx="0"/>
              <a:fillRef idx="0"/>
              <a:effectRef idx="0"/>
              <a:fontRef idx="minor"/>
            </p:style>
          </p:sp>
        </p:grpSp>
        <p:grpSp>
          <p:nvGrpSpPr>
            <p:cNvPr id="458" name="Group 14"/>
            <p:cNvGrpSpPr/>
            <p:nvPr/>
          </p:nvGrpSpPr>
          <p:grpSpPr>
            <a:xfrm>
              <a:off x="2749320" y="4349520"/>
              <a:ext cx="292320" cy="228600"/>
              <a:chOff x="2749320" y="4349520"/>
              <a:chExt cx="292320" cy="228600"/>
            </a:xfrm>
          </p:grpSpPr>
          <p:sp>
            <p:nvSpPr>
              <p:cNvPr id="459" name="Line 15"/>
              <p:cNvSpPr/>
              <p:nvPr/>
            </p:nvSpPr>
            <p:spPr>
              <a:xfrm flipV="1">
                <a:off x="2749320" y="4413240"/>
                <a:ext cx="292320" cy="164880"/>
              </a:xfrm>
              <a:prstGeom prst="line">
                <a:avLst/>
              </a:prstGeom>
              <a:ln w="12600">
                <a:solidFill>
                  <a:schemeClr val="tx1"/>
                </a:solidFill>
                <a:round/>
              </a:ln>
            </p:spPr>
            <p:style>
              <a:lnRef idx="0"/>
              <a:fillRef idx="0"/>
              <a:effectRef idx="0"/>
              <a:fontRef idx="minor"/>
            </p:style>
          </p:sp>
          <p:sp>
            <p:nvSpPr>
              <p:cNvPr id="460" name="Line 16"/>
              <p:cNvSpPr/>
              <p:nvPr/>
            </p:nvSpPr>
            <p:spPr>
              <a:xfrm>
                <a:off x="2749320" y="4349520"/>
                <a:ext cx="292320" cy="63720"/>
              </a:xfrm>
              <a:prstGeom prst="line">
                <a:avLst/>
              </a:prstGeom>
              <a:ln w="12600">
                <a:solidFill>
                  <a:schemeClr val="tx1"/>
                </a:solidFill>
                <a:round/>
              </a:ln>
            </p:spPr>
            <p:style>
              <a:lnRef idx="0"/>
              <a:fillRef idx="0"/>
              <a:effectRef idx="0"/>
              <a:fontRef idx="minor"/>
            </p:style>
          </p:sp>
          <p:sp>
            <p:nvSpPr>
              <p:cNvPr id="461" name="Line 17"/>
              <p:cNvSpPr/>
              <p:nvPr/>
            </p:nvSpPr>
            <p:spPr>
              <a:xfrm>
                <a:off x="2895480" y="4387680"/>
                <a:ext cx="360" cy="101520"/>
              </a:xfrm>
              <a:prstGeom prst="line">
                <a:avLst/>
              </a:prstGeom>
              <a:ln w="12600">
                <a:solidFill>
                  <a:schemeClr val="tx1"/>
                </a:solidFill>
                <a:round/>
              </a:ln>
            </p:spPr>
            <p:style>
              <a:lnRef idx="0"/>
              <a:fillRef idx="0"/>
              <a:effectRef idx="0"/>
              <a:fontRef idx="minor"/>
            </p:style>
          </p:sp>
        </p:grpSp>
        <p:sp>
          <p:nvSpPr>
            <p:cNvPr id="462" name="Line 18"/>
            <p:cNvSpPr/>
            <p:nvPr/>
          </p:nvSpPr>
          <p:spPr>
            <a:xfrm>
              <a:off x="5721120" y="3435120"/>
              <a:ext cx="596880" cy="1054080"/>
            </a:xfrm>
            <a:prstGeom prst="line">
              <a:avLst/>
            </a:prstGeom>
            <a:ln w="12600">
              <a:solidFill>
                <a:schemeClr val="tx1"/>
              </a:solidFill>
              <a:round/>
            </a:ln>
          </p:spPr>
          <p:style>
            <a:lnRef idx="0"/>
            <a:fillRef idx="0"/>
            <a:effectRef idx="0"/>
            <a:fontRef idx="minor"/>
          </p:style>
        </p:sp>
        <p:sp>
          <p:nvSpPr>
            <p:cNvPr id="463" name="Line 19"/>
            <p:cNvSpPr/>
            <p:nvPr/>
          </p:nvSpPr>
          <p:spPr>
            <a:xfrm>
              <a:off x="5721120" y="3435120"/>
              <a:ext cx="1511280" cy="1054080"/>
            </a:xfrm>
            <a:prstGeom prst="line">
              <a:avLst/>
            </a:prstGeom>
            <a:ln w="12600">
              <a:solidFill>
                <a:schemeClr val="tx1"/>
              </a:solidFill>
              <a:round/>
            </a:ln>
          </p:spPr>
          <p:style>
            <a:lnRef idx="0"/>
            <a:fillRef idx="0"/>
            <a:effectRef idx="0"/>
            <a:fontRef idx="minor"/>
          </p:style>
        </p:sp>
        <p:sp>
          <p:nvSpPr>
            <p:cNvPr id="464" name="Line 20"/>
            <p:cNvSpPr/>
            <p:nvPr/>
          </p:nvSpPr>
          <p:spPr>
            <a:xfrm>
              <a:off x="6026040" y="3962160"/>
              <a:ext cx="444600" cy="360"/>
            </a:xfrm>
            <a:prstGeom prst="line">
              <a:avLst/>
            </a:prstGeom>
            <a:ln w="12600">
              <a:solidFill>
                <a:schemeClr val="tx1"/>
              </a:solidFill>
              <a:round/>
            </a:ln>
          </p:spPr>
          <p:style>
            <a:lnRef idx="0"/>
            <a:fillRef idx="0"/>
            <a:effectRef idx="0"/>
            <a:fontRef idx="minor"/>
          </p:style>
        </p:sp>
      </p:grpSp>
      <p:sp>
        <p:nvSpPr>
          <p:cNvPr id="465" name="TextShape 21"/>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3BEE6DE7-72B2-4914-B3DB-4030452F004D}"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TextShape 1"/>
          <p:cNvSpPr txBox="1"/>
          <p:nvPr/>
        </p:nvSpPr>
        <p:spPr>
          <a:xfrm>
            <a:off x="685800" y="304920"/>
            <a:ext cx="7772040" cy="609120"/>
          </a:xfrm>
          <a:prstGeom prst="rect">
            <a:avLst/>
          </a:prstGeom>
          <a:noFill/>
          <a:ln>
            <a:noFill/>
          </a:ln>
        </p:spPr>
        <p:txBody>
          <a:bodyPr lIns="90000" rIns="90000" tIns="45000" bIns="45000" anchor="b"/>
          <a:p>
            <a:pPr>
              <a:lnSpc>
                <a:spcPct val="100000"/>
              </a:lnSpc>
            </a:pPr>
            <a:r>
              <a:rPr b="0" lang="en-US" sz="2800" spc="-1" strike="noStrike" cap="small">
                <a:solidFill>
                  <a:srgbClr val="575f6d"/>
                </a:solidFill>
                <a:latin typeface="Century Schoolbook"/>
              </a:rPr>
              <a:t>Can computers plan and make optimal decisions?</a:t>
            </a:r>
            <a:endParaRPr b="0" lang="en-US" sz="2800" spc="-1" strike="noStrike">
              <a:solidFill>
                <a:srgbClr val="000000"/>
              </a:solidFill>
              <a:latin typeface="Century Schoolbook"/>
            </a:endParaRPr>
          </a:p>
        </p:txBody>
      </p:sp>
      <p:sp>
        <p:nvSpPr>
          <p:cNvPr id="467" name="TextShape 2"/>
          <p:cNvSpPr txBox="1"/>
          <p:nvPr/>
        </p:nvSpPr>
        <p:spPr>
          <a:xfrm>
            <a:off x="380880" y="838080"/>
            <a:ext cx="7848360" cy="502884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Intelligence</a:t>
            </a:r>
            <a:endParaRPr b="0" lang="en-US" sz="2400" spc="-1" strike="noStrike">
              <a:solidFill>
                <a:srgbClr val="000000"/>
              </a:solidFill>
              <a:latin typeface="Century Schoolbook"/>
            </a:endParaRPr>
          </a:p>
          <a:p>
            <a:pPr lvl="1" marL="640080" indent="-273960">
              <a:lnSpc>
                <a:spcPct val="100000"/>
              </a:lnSpc>
              <a:spcBef>
                <a:spcPts val="360"/>
              </a:spcBef>
              <a:buClr>
                <a:srgbClr val="fe8637"/>
              </a:buClr>
              <a:buSzPct val="80000"/>
              <a:buFont typeface="Wingdings 2" charset="2"/>
              <a:buChar char=""/>
            </a:pPr>
            <a:r>
              <a:rPr b="0" lang="en-US" sz="1800" spc="-1" strike="noStrike">
                <a:solidFill>
                  <a:srgbClr val="000000"/>
                </a:solidFill>
                <a:latin typeface="Century Schoolbook"/>
              </a:rPr>
              <a:t>involves solving problems and making decisions and plans</a:t>
            </a:r>
            <a:endParaRPr b="0" lang="en-US" sz="1800" spc="-1" strike="noStrike">
              <a:solidFill>
                <a:srgbClr val="000000"/>
              </a:solidFill>
              <a:latin typeface="Century Schoolbook"/>
            </a:endParaRPr>
          </a:p>
          <a:p>
            <a:pPr lvl="1" marL="640080" indent="-273960">
              <a:lnSpc>
                <a:spcPct val="100000"/>
              </a:lnSpc>
              <a:spcBef>
                <a:spcPts val="360"/>
              </a:spcBef>
              <a:buClr>
                <a:srgbClr val="fe8637"/>
              </a:buClr>
              <a:buSzPct val="80000"/>
              <a:buFont typeface="Wingdings 2" charset="2"/>
              <a:buChar char=""/>
            </a:pPr>
            <a:r>
              <a:rPr b="0" lang="en-US" sz="1800" spc="-1" strike="noStrike">
                <a:solidFill>
                  <a:srgbClr val="000000"/>
                </a:solidFill>
                <a:latin typeface="Century Schoolbook"/>
              </a:rPr>
              <a:t>e.g., you want to take a holiday in Brazil</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you need to decide on dates, flights</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you need to get to the airport, etc</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involves a sequence of decisions, plans, and actions</a:t>
            </a:r>
            <a:endParaRPr b="0" lang="en-US" sz="18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What makes planning hard?</a:t>
            </a:r>
            <a:endParaRPr b="0" lang="en-US" sz="2400" spc="-1" strike="noStrike">
              <a:solidFill>
                <a:srgbClr val="000000"/>
              </a:solidFill>
              <a:latin typeface="Century Schoolbook"/>
            </a:endParaRPr>
          </a:p>
          <a:p>
            <a:pPr lvl="1" marL="640080" indent="-273960">
              <a:lnSpc>
                <a:spcPct val="100000"/>
              </a:lnSpc>
              <a:spcBef>
                <a:spcPts val="360"/>
              </a:spcBef>
              <a:buClr>
                <a:srgbClr val="fe8637"/>
              </a:buClr>
              <a:buSzPct val="80000"/>
              <a:buFont typeface="Wingdings 2" charset="2"/>
              <a:buChar char=""/>
            </a:pPr>
            <a:r>
              <a:rPr b="0" lang="en-US" sz="1800" spc="-1" strike="noStrike">
                <a:solidFill>
                  <a:srgbClr val="000000"/>
                </a:solidFill>
                <a:latin typeface="Century Schoolbook"/>
              </a:rPr>
              <a:t>the world is not predictable:</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your flight is canceled or there’s a backup on the 405</a:t>
            </a:r>
            <a:endParaRPr b="0" lang="en-US" sz="1800" spc="-1" strike="noStrike">
              <a:solidFill>
                <a:srgbClr val="000000"/>
              </a:solidFill>
              <a:latin typeface="Century Schoolbook"/>
            </a:endParaRPr>
          </a:p>
          <a:p>
            <a:pPr lvl="1" marL="640080" indent="-273960">
              <a:lnSpc>
                <a:spcPct val="100000"/>
              </a:lnSpc>
              <a:spcBef>
                <a:spcPts val="360"/>
              </a:spcBef>
              <a:buClr>
                <a:srgbClr val="fe8637"/>
              </a:buClr>
              <a:buSzPct val="80000"/>
              <a:buFont typeface="Wingdings 2" charset="2"/>
              <a:buChar char=""/>
            </a:pPr>
            <a:r>
              <a:rPr b="0" lang="en-US" sz="1800" spc="-1" strike="noStrike">
                <a:solidFill>
                  <a:srgbClr val="000000"/>
                </a:solidFill>
                <a:latin typeface="Century Schoolbook"/>
              </a:rPr>
              <a:t>there are a potentially huge number of details</a:t>
            </a:r>
            <a:endParaRPr b="0" lang="en-US" sz="18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do you consider all flights? all dates?</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no: commonsense constrains your solutions</a:t>
            </a:r>
            <a:endParaRPr b="0" lang="en-US" sz="1800" spc="-1" strike="noStrike">
              <a:solidFill>
                <a:srgbClr val="000000"/>
              </a:solidFill>
              <a:latin typeface="Century Schoolbook"/>
            </a:endParaRPr>
          </a:p>
          <a:p>
            <a:pPr lvl="1" marL="640080" indent="-273960">
              <a:lnSpc>
                <a:spcPct val="100000"/>
              </a:lnSpc>
              <a:spcBef>
                <a:spcPts val="360"/>
              </a:spcBef>
              <a:buClr>
                <a:srgbClr val="fe8637"/>
              </a:buClr>
              <a:buSzPct val="80000"/>
              <a:buFont typeface="Wingdings 2" charset="2"/>
              <a:buChar char=""/>
            </a:pPr>
            <a:r>
              <a:rPr b="0" lang="en-US" sz="1800" spc="-1" strike="noStrike">
                <a:solidFill>
                  <a:srgbClr val="000000"/>
                </a:solidFill>
                <a:latin typeface="Century Schoolbook"/>
              </a:rPr>
              <a:t> </a:t>
            </a:r>
            <a:r>
              <a:rPr b="0" lang="en-US" sz="1800" spc="-1" strike="noStrike">
                <a:solidFill>
                  <a:srgbClr val="000000"/>
                </a:solidFill>
                <a:latin typeface="Century Schoolbook"/>
              </a:rPr>
              <a:t>AI systems are only successful in constrained planning problems</a:t>
            </a:r>
            <a:endParaRPr b="0" lang="en-US" sz="18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Conclusion: </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NO, real-world planning and decision-making is still beyond the capabilities of modern computers </a:t>
            </a:r>
            <a:endParaRPr b="0" lang="en-US" sz="2100" spc="-1" strike="noStrike">
              <a:solidFill>
                <a:srgbClr val="000000"/>
              </a:solidFill>
              <a:latin typeface="Century Schoolbook"/>
            </a:endParaRPr>
          </a:p>
          <a:p>
            <a:pPr lvl="1" marL="640080" indent="-273960">
              <a:lnSpc>
                <a:spcPct val="100000"/>
              </a:lnSpc>
              <a:spcBef>
                <a:spcPts val="360"/>
              </a:spcBef>
              <a:buClr>
                <a:srgbClr val="fe8637"/>
              </a:buClr>
              <a:buSzPct val="80000"/>
              <a:buFont typeface="Wingdings 2" charset="2"/>
              <a:buChar char=""/>
            </a:pPr>
            <a:r>
              <a:rPr b="0" lang="en-US" sz="1800" spc="-1" strike="noStrike">
                <a:solidFill>
                  <a:srgbClr val="000000"/>
                </a:solidFill>
                <a:latin typeface="Century Schoolbook"/>
              </a:rPr>
              <a:t>exception: very well-defined, constrained problems </a:t>
            </a:r>
            <a:endParaRPr b="0" lang="en-US" sz="1800" spc="-1" strike="noStrike">
              <a:solidFill>
                <a:srgbClr val="000000"/>
              </a:solidFill>
              <a:latin typeface="Century Schoolbook"/>
            </a:endParaRPr>
          </a:p>
        </p:txBody>
      </p:sp>
      <p:sp>
        <p:nvSpPr>
          <p:cNvPr id="468"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6790412C-2FD5-462B-B5FD-AF7002AE4913}"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How to achieve AI?</a:t>
            </a:r>
            <a:endParaRPr b="0" lang="en-US" sz="3000" spc="-1" strike="noStrike">
              <a:solidFill>
                <a:srgbClr val="000000"/>
              </a:solidFill>
              <a:latin typeface="Century Schoolbook"/>
            </a:endParaRPr>
          </a:p>
        </p:txBody>
      </p:sp>
      <p:sp>
        <p:nvSpPr>
          <p:cNvPr id="470" name="TextShape 2"/>
          <p:cNvSpPr txBox="1"/>
          <p:nvPr/>
        </p:nvSpPr>
        <p:spPr>
          <a:xfrm>
            <a:off x="457200" y="1295280"/>
            <a:ext cx="8457840" cy="4762080"/>
          </a:xfrm>
          <a:prstGeom prst="rect">
            <a:avLst/>
          </a:prstGeom>
          <a:noFill/>
          <a:ln>
            <a:noFill/>
          </a:ln>
        </p:spPr>
        <p:txBody>
          <a:bodyPr lIns="90000" rIns="90000" tIns="45000" bIns="45000">
            <a:normAutofit/>
          </a:bodyPr>
          <a:p>
            <a:pPr marL="274320" indent="-273960">
              <a:lnSpc>
                <a:spcPct val="9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is AI research done? </a:t>
            </a:r>
            <a:endParaRPr b="0" lang="en-US" sz="2400" spc="-1" strike="noStrike">
              <a:solidFill>
                <a:srgbClr val="000000"/>
              </a:solidFill>
              <a:latin typeface="Century Schoolbook"/>
            </a:endParaRPr>
          </a:p>
          <a:p>
            <a:pPr>
              <a:lnSpc>
                <a:spcPct val="90000"/>
              </a:lnSpc>
              <a:spcBef>
                <a:spcPts val="601"/>
              </a:spcBef>
            </a:pPr>
            <a:endParaRPr b="0" lang="en-US" sz="24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0" lang="en-US" sz="2400" spc="-1" strike="noStrike">
                <a:solidFill>
                  <a:srgbClr val="000000"/>
                </a:solidFill>
                <a:latin typeface="Century Schoolbook"/>
              </a:rPr>
              <a:t>AI research has both </a:t>
            </a:r>
            <a:r>
              <a:rPr b="0" lang="en-US" sz="2400" spc="-1" strike="noStrike" u="sng">
                <a:solidFill>
                  <a:srgbClr val="000000"/>
                </a:solidFill>
                <a:uFillTx/>
                <a:latin typeface="Century Schoolbook"/>
              </a:rPr>
              <a:t>theoretical</a:t>
            </a:r>
            <a:r>
              <a:rPr b="0" lang="en-US" sz="2400" spc="-1" strike="noStrike">
                <a:solidFill>
                  <a:srgbClr val="000000"/>
                </a:solidFill>
                <a:latin typeface="Century Schoolbook"/>
              </a:rPr>
              <a:t> and </a:t>
            </a:r>
            <a:r>
              <a:rPr b="0" lang="en-US" sz="2400" spc="-1" strike="noStrike" u="sng">
                <a:solidFill>
                  <a:srgbClr val="000000"/>
                </a:solidFill>
                <a:uFillTx/>
                <a:latin typeface="Century Schoolbook"/>
              </a:rPr>
              <a:t>experimental</a:t>
            </a:r>
            <a:r>
              <a:rPr b="0" lang="en-US" sz="2400" spc="-1" strike="noStrike">
                <a:solidFill>
                  <a:srgbClr val="000000"/>
                </a:solidFill>
                <a:latin typeface="Century Schoolbook"/>
              </a:rPr>
              <a:t> sides. The experimental side has both basic and applied aspects. </a:t>
            </a:r>
            <a:endParaRPr b="0" lang="en-US" sz="2400" spc="-1" strike="noStrike">
              <a:solidFill>
                <a:srgbClr val="000000"/>
              </a:solidFill>
              <a:latin typeface="Century Schoolbook"/>
            </a:endParaRPr>
          </a:p>
          <a:p>
            <a:pPr>
              <a:lnSpc>
                <a:spcPct val="90000"/>
              </a:lnSpc>
              <a:spcBef>
                <a:spcPts val="601"/>
              </a:spcBef>
            </a:pPr>
            <a:endParaRPr b="0" lang="en-US" sz="24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0" lang="en-US" sz="2400" spc="-1" strike="noStrike">
                <a:solidFill>
                  <a:srgbClr val="000000"/>
                </a:solidFill>
                <a:latin typeface="Century Schoolbook"/>
              </a:rPr>
              <a:t>There are two main lines of research:</a:t>
            </a:r>
            <a:endParaRPr b="0" lang="en-US" sz="2400" spc="-1" strike="noStrike">
              <a:solidFill>
                <a:srgbClr val="000000"/>
              </a:solidFill>
              <a:latin typeface="Century Schoolbook"/>
            </a:endParaRPr>
          </a:p>
          <a:p>
            <a:pPr lvl="1" marL="640080" indent="-273960">
              <a:lnSpc>
                <a:spcPct val="90000"/>
              </a:lnSpc>
              <a:spcBef>
                <a:spcPts val="400"/>
              </a:spcBef>
              <a:buClr>
                <a:srgbClr val="fe8637"/>
              </a:buClr>
              <a:buSzPct val="80000"/>
              <a:buFont typeface="Wingdings 2" charset="2"/>
              <a:buChar char=""/>
            </a:pPr>
            <a:r>
              <a:rPr b="0" lang="en-US" sz="2000" spc="-1" strike="noStrike">
                <a:solidFill>
                  <a:srgbClr val="000000"/>
                </a:solidFill>
                <a:latin typeface="Century Schoolbook"/>
              </a:rPr>
              <a:t>One is </a:t>
            </a:r>
            <a:r>
              <a:rPr b="0" lang="en-US" sz="2000" spc="-1" strike="noStrike" u="sng">
                <a:solidFill>
                  <a:srgbClr val="000000"/>
                </a:solidFill>
                <a:uFillTx/>
                <a:latin typeface="Century Schoolbook"/>
              </a:rPr>
              <a:t>biological</a:t>
            </a:r>
            <a:r>
              <a:rPr b="0" lang="en-US" sz="2000" spc="-1" strike="noStrike">
                <a:solidFill>
                  <a:srgbClr val="000000"/>
                </a:solidFill>
                <a:latin typeface="Century Schoolbook"/>
              </a:rPr>
              <a:t>, based on the idea that since humans are intelligent, AI should study humans and imitate their psychology or physiology. </a:t>
            </a:r>
            <a:endParaRPr b="0" lang="en-US" sz="2000" spc="-1" strike="noStrike">
              <a:solidFill>
                <a:srgbClr val="000000"/>
              </a:solidFill>
              <a:latin typeface="Century Schoolbook"/>
            </a:endParaRPr>
          </a:p>
          <a:p>
            <a:pPr lvl="1" marL="640080" indent="-273960">
              <a:lnSpc>
                <a:spcPct val="90000"/>
              </a:lnSpc>
              <a:spcBef>
                <a:spcPts val="400"/>
              </a:spcBef>
              <a:buClr>
                <a:srgbClr val="fe8637"/>
              </a:buClr>
              <a:buSzPct val="80000"/>
              <a:buFont typeface="Wingdings 2" charset="2"/>
              <a:buChar char=""/>
            </a:pPr>
            <a:r>
              <a:rPr b="0" lang="en-US" sz="2000" spc="-1" strike="noStrike">
                <a:solidFill>
                  <a:srgbClr val="000000"/>
                </a:solidFill>
                <a:latin typeface="Century Schoolbook"/>
              </a:rPr>
              <a:t>The other is </a:t>
            </a:r>
            <a:r>
              <a:rPr b="0" lang="en-US" sz="2000" spc="-1" strike="noStrike" u="sng">
                <a:solidFill>
                  <a:srgbClr val="000000"/>
                </a:solidFill>
                <a:uFillTx/>
                <a:latin typeface="Century Schoolbook"/>
              </a:rPr>
              <a:t>phenomenal</a:t>
            </a:r>
            <a:r>
              <a:rPr b="0" lang="en-US" sz="2000" spc="-1" strike="noStrike">
                <a:solidFill>
                  <a:srgbClr val="000000"/>
                </a:solidFill>
                <a:latin typeface="Century Schoolbook"/>
              </a:rPr>
              <a:t>, based on studying and formalizing common sense facts about the world and the problems that the world presents to the achievement of goals. </a:t>
            </a:r>
            <a:endParaRPr b="0" lang="en-US" sz="2000" spc="-1" strike="noStrike">
              <a:solidFill>
                <a:srgbClr val="000000"/>
              </a:solidFill>
              <a:latin typeface="Century Schoolbook"/>
            </a:endParaRPr>
          </a:p>
          <a:p>
            <a:pPr>
              <a:lnSpc>
                <a:spcPct val="90000"/>
              </a:lnSpc>
              <a:spcBef>
                <a:spcPts val="601"/>
              </a:spcBef>
            </a:pPr>
            <a:endParaRPr b="0" lang="en-US" sz="20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0" lang="en-US" sz="2400" spc="-1" strike="noStrike">
                <a:solidFill>
                  <a:srgbClr val="000000"/>
                </a:solidFill>
                <a:latin typeface="Century Schoolbook"/>
              </a:rPr>
              <a:t>The two approaches interact to some extent, and both should eventually succeed. It is a race, but both racers seem to be walking. [</a:t>
            </a:r>
            <a:r>
              <a:rPr b="1" lang="en-US" sz="2400" spc="-1" strike="noStrike">
                <a:solidFill>
                  <a:srgbClr val="000000"/>
                </a:solidFill>
                <a:latin typeface="Century Schoolbook"/>
              </a:rPr>
              <a:t>John McCarthy]</a:t>
            </a:r>
            <a:endParaRPr b="0" lang="en-US" sz="2400" spc="-1" strike="noStrike">
              <a:solidFill>
                <a:srgbClr val="000000"/>
              </a:solidFill>
              <a:latin typeface="Century Schoolbook"/>
            </a:endParaRPr>
          </a:p>
        </p:txBody>
      </p:sp>
      <p:sp>
        <p:nvSpPr>
          <p:cNvPr id="471"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F416055F-3346-4830-94CE-3F277E76B9BC}"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TextShape 1"/>
          <p:cNvSpPr txBox="1"/>
          <p:nvPr/>
        </p:nvSpPr>
        <p:spPr>
          <a:xfrm>
            <a:off x="762120" y="304920"/>
            <a:ext cx="7772040" cy="60912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Different Types of Artificial Intelligence</a:t>
            </a:r>
            <a:endParaRPr b="0" lang="en-US" sz="3000" spc="-1" strike="noStrike">
              <a:solidFill>
                <a:srgbClr val="000000"/>
              </a:solidFill>
              <a:latin typeface="Century Schoolbook"/>
            </a:endParaRPr>
          </a:p>
        </p:txBody>
      </p:sp>
      <p:sp>
        <p:nvSpPr>
          <p:cNvPr id="473" name="TextShape 2"/>
          <p:cNvSpPr txBox="1"/>
          <p:nvPr/>
        </p:nvSpPr>
        <p:spPr>
          <a:xfrm>
            <a:off x="609480" y="1295280"/>
            <a:ext cx="7848360" cy="510516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AutoNum type="arabicPeriod"/>
            </a:pPr>
            <a:r>
              <a:rPr b="0" lang="en-US" sz="2400" spc="-1" strike="noStrike">
                <a:solidFill>
                  <a:srgbClr val="000000"/>
                </a:solidFill>
                <a:latin typeface="Century Schoolbook"/>
              </a:rPr>
              <a:t>Modeling exactly how humans actually think</a:t>
            </a:r>
            <a:endParaRPr b="0" lang="en-US" sz="2400" spc="-1" strike="noStrike">
              <a:solidFill>
                <a:srgbClr val="000000"/>
              </a:solidFill>
              <a:latin typeface="Century Schoolbook"/>
            </a:endParaRPr>
          </a:p>
          <a:p>
            <a:pPr marL="762120" indent="-304560">
              <a:lnSpc>
                <a:spcPct val="100000"/>
              </a:lnSpc>
              <a:spcBef>
                <a:spcPts val="420"/>
              </a:spcBef>
            </a:pPr>
            <a:r>
              <a:rPr b="0" lang="en-US" sz="2100" spc="-1" strike="noStrike">
                <a:solidFill>
                  <a:srgbClr val="000000"/>
                </a:solidFill>
                <a:latin typeface="Century Schoolbook"/>
              </a:rPr>
              <a:t> </a:t>
            </a:r>
            <a:endParaRPr b="0" lang="en-US" sz="21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AutoNum type="arabicPeriod"/>
            </a:pPr>
            <a:r>
              <a:rPr b="0" lang="en-US" sz="2400" spc="-1" strike="noStrike">
                <a:solidFill>
                  <a:srgbClr val="000000"/>
                </a:solidFill>
                <a:latin typeface="Century Schoolbook"/>
              </a:rPr>
              <a:t>Modeling exactly how humans actually act</a:t>
            </a:r>
            <a:endParaRPr b="0" lang="en-US" sz="2400" spc="-1" strike="noStrike">
              <a:solidFill>
                <a:srgbClr val="000000"/>
              </a:solidFill>
              <a:latin typeface="Century Schoolbook"/>
            </a:endParaRPr>
          </a:p>
          <a:p>
            <a:pPr marL="762120" indent="-304560">
              <a:lnSpc>
                <a:spcPct val="100000"/>
              </a:lnSpc>
              <a:spcBef>
                <a:spcPts val="420"/>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AutoNum type="arabicPeriod"/>
            </a:pPr>
            <a:r>
              <a:rPr b="0" lang="en-US" sz="2400" spc="-1" strike="noStrike">
                <a:solidFill>
                  <a:srgbClr val="000000"/>
                </a:solidFill>
                <a:latin typeface="Century Schoolbook"/>
              </a:rPr>
              <a:t>Modeling how ideal agents “should think” </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AutoNum type="arabicPeriod"/>
            </a:pPr>
            <a:r>
              <a:rPr b="0" lang="en-US" sz="2400" spc="-1" strike="noStrike">
                <a:solidFill>
                  <a:srgbClr val="000000"/>
                </a:solidFill>
                <a:latin typeface="Century Schoolbook"/>
              </a:rPr>
              <a:t>Modeling how ideal agents “should act”  </a:t>
            </a:r>
            <a:endParaRPr b="0" lang="en-US" sz="2400" spc="-1" strike="noStrike">
              <a:solidFill>
                <a:srgbClr val="000000"/>
              </a:solidFill>
              <a:latin typeface="Century Schoolbook"/>
            </a:endParaRPr>
          </a:p>
          <a:p>
            <a:endParaRPr b="0" lang="en-US" sz="2400" spc="-1" strike="noStrike">
              <a:solidFill>
                <a:srgbClr val="000000"/>
              </a:solidFill>
              <a:latin typeface="Century Schoolbook"/>
            </a:endParaRPr>
          </a:p>
          <a:p>
            <a:endParaRPr b="0" lang="en-US" sz="2400" spc="-1" strike="noStrike">
              <a:solidFill>
                <a:srgbClr val="000000"/>
              </a:solidFill>
              <a:latin typeface="Century Schoolbook"/>
            </a:endParaRPr>
          </a:p>
          <a:p>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Modern AI focuses on the last definition</a:t>
            </a:r>
            <a:endParaRPr b="0" lang="en-US" sz="2400" spc="-1" strike="noStrike">
              <a:solidFill>
                <a:srgbClr val="000000"/>
              </a:solidFill>
              <a:latin typeface="Century Schoolbook"/>
            </a:endParaRPr>
          </a:p>
          <a:p>
            <a:pPr lvl="1" marL="762120" indent="-3045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we will also focus on this “engineering” approach</a:t>
            </a:r>
            <a:endParaRPr b="0" lang="en-US" sz="2100" spc="-1" strike="noStrike">
              <a:solidFill>
                <a:srgbClr val="000000"/>
              </a:solidFill>
              <a:latin typeface="Century Schoolbook"/>
            </a:endParaRPr>
          </a:p>
          <a:p>
            <a:pPr lvl="1" marL="762120" indent="-3045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success is judged by how well the agent performs</a:t>
            </a:r>
            <a:endParaRPr b="0" lang="en-US" sz="2100" spc="-1" strike="noStrike">
              <a:solidFill>
                <a:srgbClr val="000000"/>
              </a:solidFill>
              <a:latin typeface="Century Schoolbook"/>
            </a:endParaRPr>
          </a:p>
        </p:txBody>
      </p:sp>
      <p:sp>
        <p:nvSpPr>
          <p:cNvPr id="474"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1EFACB01-8994-4F25-87D5-6F0EF9FA6831}"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Branches of AI</a:t>
            </a:r>
            <a:endParaRPr b="0" lang="en-US" sz="3000" spc="-1" strike="noStrike">
              <a:solidFill>
                <a:srgbClr val="000000"/>
              </a:solidFill>
              <a:latin typeface="Century Schoolbook"/>
            </a:endParaRPr>
          </a:p>
        </p:txBody>
      </p:sp>
      <p:sp>
        <p:nvSpPr>
          <p:cNvPr id="476" name="TextShape 2"/>
          <p:cNvSpPr txBox="1"/>
          <p:nvPr/>
        </p:nvSpPr>
        <p:spPr>
          <a:xfrm>
            <a:off x="457200" y="1600200"/>
            <a:ext cx="7467120" cy="4873320"/>
          </a:xfrm>
          <a:prstGeom prst="rect">
            <a:avLst/>
          </a:prstGeom>
          <a:noFill/>
          <a:ln>
            <a:noFill/>
          </a:ln>
        </p:spPr>
        <p:txBody>
          <a:bodyPr lIns="90000" rIns="90000" tIns="45000" bIns="45000">
            <a:normAutofit/>
          </a:bodyPr>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Logical AI</a:t>
            </a:r>
            <a:r>
              <a:rPr b="0" lang="en-US" sz="1800" spc="-1" strike="noStrike">
                <a:solidFill>
                  <a:srgbClr val="000000"/>
                </a:solidFill>
                <a:latin typeface="Century Schoolbook"/>
              </a:rPr>
              <a:t> </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Search</a:t>
            </a:r>
            <a:r>
              <a:rPr b="0" lang="en-US" sz="1800" spc="-1" strike="noStrike">
                <a:solidFill>
                  <a:srgbClr val="000000"/>
                </a:solidFill>
                <a:latin typeface="Century Schoolbook"/>
              </a:rPr>
              <a:t> </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Natural language processing</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pattern recognition </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Knowledge representation</a:t>
            </a:r>
            <a:r>
              <a:rPr b="0" lang="en-US" sz="1800" spc="-1" strike="noStrike">
                <a:solidFill>
                  <a:srgbClr val="000000"/>
                </a:solidFill>
                <a:latin typeface="Century Schoolbook"/>
              </a:rPr>
              <a:t> </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Inference</a:t>
            </a:r>
            <a:r>
              <a:rPr b="0" lang="en-US" sz="1800" spc="-1" strike="noStrike">
                <a:solidFill>
                  <a:srgbClr val="000000"/>
                </a:solidFill>
                <a:latin typeface="Century Schoolbook"/>
              </a:rPr>
              <a:t> From some facts, others can be inferred. </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Automated reasoning </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Learning from experience</a:t>
            </a:r>
            <a:r>
              <a:rPr b="0" lang="en-US" sz="1800" spc="-1" strike="noStrike">
                <a:solidFill>
                  <a:srgbClr val="000000"/>
                </a:solidFill>
                <a:latin typeface="Century Schoolbook"/>
              </a:rPr>
              <a:t> </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Planning</a:t>
            </a:r>
            <a:r>
              <a:rPr b="0" lang="en-US" sz="1800" spc="-1" strike="noStrike">
                <a:solidFill>
                  <a:srgbClr val="000000"/>
                </a:solidFill>
                <a:latin typeface="Century Schoolbook"/>
              </a:rPr>
              <a:t> To generate a strategy for achieving some goal</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Epistemology</a:t>
            </a:r>
            <a:r>
              <a:rPr b="0" lang="en-US" sz="1800" spc="-1" strike="noStrike">
                <a:solidFill>
                  <a:srgbClr val="000000"/>
                </a:solidFill>
                <a:latin typeface="Century Schoolbook"/>
              </a:rPr>
              <a:t> Study of the kinds of knowledge that are required for solving problems in the world. </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Ontology</a:t>
            </a:r>
            <a:r>
              <a:rPr b="0" lang="en-US" sz="1800" spc="-1" strike="noStrike">
                <a:solidFill>
                  <a:srgbClr val="000000"/>
                </a:solidFill>
                <a:latin typeface="Century Schoolbook"/>
              </a:rPr>
              <a:t> Study of the kinds of things that exist. In AI, the programs and sentences deal with various kinds of objects, and we study what these kinds are and what their basic properties are. </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Genetic programming</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1" lang="en-US" sz="1800" spc="-1" strike="noStrike">
                <a:solidFill>
                  <a:srgbClr val="000000"/>
                </a:solidFill>
                <a:latin typeface="Century Schoolbook"/>
              </a:rPr>
              <a:t>Emotions???</a:t>
            </a:r>
            <a:endParaRPr b="0" lang="en-US" sz="18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0" lang="en-US" sz="1800" spc="-1" strike="noStrike">
                <a:solidFill>
                  <a:srgbClr val="000000"/>
                </a:solidFill>
                <a:latin typeface="Century Schoolbook"/>
              </a:rPr>
              <a:t>…</a:t>
            </a:r>
            <a:endParaRPr b="0" lang="en-US" sz="1800" spc="-1" strike="noStrike">
              <a:solidFill>
                <a:srgbClr val="000000"/>
              </a:solidFill>
              <a:latin typeface="Century Schoolbook"/>
            </a:endParaRPr>
          </a:p>
        </p:txBody>
      </p:sp>
      <p:sp>
        <p:nvSpPr>
          <p:cNvPr id="477"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A84060FB-97DC-42E5-99DE-AB06E6B869AF}"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AI State of the art</a:t>
            </a:r>
            <a:endParaRPr b="0" lang="en-US" sz="3000" spc="-1" strike="noStrike">
              <a:solidFill>
                <a:srgbClr val="000000"/>
              </a:solidFill>
              <a:latin typeface="Century Schoolbook"/>
            </a:endParaRPr>
          </a:p>
        </p:txBody>
      </p:sp>
      <p:sp>
        <p:nvSpPr>
          <p:cNvPr id="479" name="TextShape 2"/>
          <p:cNvSpPr txBox="1"/>
          <p:nvPr/>
        </p:nvSpPr>
        <p:spPr>
          <a:xfrm>
            <a:off x="457200" y="1600200"/>
            <a:ext cx="7467120" cy="487332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800" spc="-1" strike="noStrike">
                <a:solidFill>
                  <a:srgbClr val="000000"/>
                </a:solidFill>
                <a:latin typeface="Century Schoolbook"/>
              </a:rPr>
              <a:t>Have the following been achieved by AI?</a:t>
            </a:r>
            <a:endParaRPr b="0" lang="en-US" sz="28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World-class chess playing</a:t>
            </a:r>
            <a:endParaRPr b="0" lang="en-US" sz="24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Playing table tennis</a:t>
            </a:r>
            <a:endParaRPr b="0" lang="en-US" sz="24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Cross-country driving</a:t>
            </a:r>
            <a:endParaRPr b="0" lang="en-US" sz="24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Solving mathematical problems</a:t>
            </a:r>
            <a:endParaRPr b="0" lang="en-US" sz="24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Discover and prove mathematical theories</a:t>
            </a:r>
            <a:endParaRPr b="0" lang="en-US" sz="24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Engage in a meaningful conversation</a:t>
            </a:r>
            <a:endParaRPr b="0" lang="en-US" sz="24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Understand spoken language</a:t>
            </a:r>
            <a:endParaRPr b="0" lang="en-US" sz="24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Observe and understand human emotions</a:t>
            </a:r>
            <a:endParaRPr b="0" lang="en-US" sz="24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Express emotions</a:t>
            </a:r>
            <a:endParaRPr b="0" lang="en-US" sz="24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a:t>
            </a:r>
            <a:endParaRPr b="0" lang="en-US" sz="2400" spc="-1" strike="noStrike">
              <a:solidFill>
                <a:srgbClr val="000000"/>
              </a:solidFill>
              <a:latin typeface="Century Schoolbook"/>
            </a:endParaRPr>
          </a:p>
          <a:p>
            <a:endParaRPr b="0" lang="en-US" sz="2400" spc="-1" strike="noStrike">
              <a:solidFill>
                <a:srgbClr val="000000"/>
              </a:solidFill>
              <a:latin typeface="Century Schoolbook"/>
            </a:endParaRPr>
          </a:p>
        </p:txBody>
      </p:sp>
      <p:sp>
        <p:nvSpPr>
          <p:cNvPr id="480"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3C757948-8A14-435A-B6E5-7362B61A9B47}"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457200" y="272880"/>
            <a:ext cx="754344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Course Overview</a:t>
            </a:r>
            <a:endParaRPr b="0" lang="en-US" sz="3000" spc="-1" strike="noStrike">
              <a:solidFill>
                <a:srgbClr val="000000"/>
              </a:solidFill>
              <a:latin typeface="Century Schoolbook"/>
            </a:endParaRPr>
          </a:p>
        </p:txBody>
      </p:sp>
      <p:sp>
        <p:nvSpPr>
          <p:cNvPr id="482" name="TextShape 2"/>
          <p:cNvSpPr txBox="1"/>
          <p:nvPr/>
        </p:nvSpPr>
        <p:spPr>
          <a:xfrm>
            <a:off x="380880" y="1523880"/>
            <a:ext cx="3733560" cy="472392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Brief introduction to AI</a:t>
            </a: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1" lang="en-US" sz="2400" spc="-1" strike="noStrike">
                <a:solidFill>
                  <a:srgbClr val="ff0000"/>
                </a:solidFill>
                <a:latin typeface="Century Schoolbook"/>
              </a:rPr>
              <a:t>Intelligent Agents.</a:t>
            </a:r>
            <a:endParaRPr b="0" lang="en-US" sz="24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Intelligent agents and artificial intelligence</a:t>
            </a: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Fundamentals and types of </a:t>
            </a:r>
            <a:r>
              <a:rPr b="0" lang="en-US" sz="2400" spc="-1" strike="noStrike">
                <a:solidFill>
                  <a:srgbClr val="ff0000"/>
                </a:solidFill>
                <a:latin typeface="Century Schoolbook"/>
              </a:rPr>
              <a:t>KBS.</a:t>
            </a:r>
            <a:r>
              <a:rPr b="0" lang="en-US" sz="2400" spc="-1" strike="noStrike">
                <a:solidFill>
                  <a:srgbClr val="000000"/>
                </a:solidFill>
                <a:latin typeface="Century Schoolbook"/>
              </a:rPr>
              <a:t> </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KBS is a software system capable of supporting the explicit representation of knowledge in some specific competence domain and of exploiting it through appropriate reasoning mechanisms in order to provide high-level problem-solving performance.</a:t>
            </a:r>
            <a:endParaRPr b="0" lang="en-US" sz="2100" spc="-1" strike="noStrike">
              <a:solidFill>
                <a:srgbClr val="000000"/>
              </a:solidFill>
              <a:latin typeface="Century Schoolbook"/>
            </a:endParaRPr>
          </a:p>
          <a:p>
            <a:pPr>
              <a:lnSpc>
                <a:spcPct val="100000"/>
              </a:lnSpc>
              <a:spcBef>
                <a:spcPts val="601"/>
              </a:spcBef>
            </a:pPr>
            <a:endParaRPr b="0" lang="en-US" sz="2100" spc="-1" strike="noStrike">
              <a:solidFill>
                <a:srgbClr val="000000"/>
              </a:solidFill>
              <a:latin typeface="Century Schoolbook"/>
            </a:endParaRPr>
          </a:p>
        </p:txBody>
      </p:sp>
      <p:sp>
        <p:nvSpPr>
          <p:cNvPr id="483" name="TextShape 3"/>
          <p:cNvSpPr txBox="1"/>
          <p:nvPr/>
        </p:nvSpPr>
        <p:spPr>
          <a:xfrm>
            <a:off x="4371840" y="2362320"/>
            <a:ext cx="3657240" cy="3885840"/>
          </a:xfrm>
          <a:prstGeom prst="rect">
            <a:avLst/>
          </a:prstGeom>
          <a:noFill/>
          <a:ln>
            <a:noFill/>
          </a:ln>
        </p:spPr>
        <p:txBody>
          <a:bodyPr lIns="90000" rIns="90000" tIns="45000" bIns="45000"/>
          <a:p>
            <a:endParaRPr b="0" lang="en-US" sz="2400" spc="-1" strike="noStrike">
              <a:solidFill>
                <a:srgbClr val="000000"/>
              </a:solidFill>
              <a:latin typeface="Century Schoolbook"/>
            </a:endParaRPr>
          </a:p>
        </p:txBody>
      </p:sp>
      <p:sp>
        <p:nvSpPr>
          <p:cNvPr id="484" name="TextShape 4"/>
          <p:cNvSpPr txBox="1"/>
          <p:nvPr/>
        </p:nvSpPr>
        <p:spPr>
          <a:xfrm>
            <a:off x="4343400" y="1569600"/>
            <a:ext cx="3657240" cy="658080"/>
          </a:xfrm>
          <a:prstGeom prst="rect">
            <a:avLst/>
          </a:prstGeom>
          <a:solidFill>
            <a:srgbClr val="fe8637"/>
          </a:solidFill>
          <a:ln>
            <a:noFill/>
          </a:ln>
        </p:spPr>
        <p:txBody>
          <a:bodyPr lIns="90000" rIns="90000" tIns="45000" bIns="45000" anchor="ctr"/>
          <a:p>
            <a:endParaRPr b="0" lang="en-US" sz="2400" spc="-1" strike="noStrike">
              <a:solidFill>
                <a:srgbClr val="000000"/>
              </a:solidFill>
              <a:latin typeface="Century Schoolbook"/>
            </a:endParaRPr>
          </a:p>
        </p:txBody>
      </p:sp>
      <p:pic>
        <p:nvPicPr>
          <p:cNvPr id="485" name="Picture 3" descr=""/>
          <p:cNvPicPr/>
          <p:nvPr/>
        </p:nvPicPr>
        <p:blipFill>
          <a:blip r:embed="rId1"/>
          <a:stretch/>
        </p:blipFill>
        <p:spPr>
          <a:xfrm>
            <a:off x="4191120" y="1523880"/>
            <a:ext cx="4876560" cy="4581000"/>
          </a:xfrm>
          <a:prstGeom prst="rect">
            <a:avLst/>
          </a:prstGeom>
          <a:ln w="9360">
            <a:noFill/>
          </a:ln>
        </p:spPr>
      </p:pic>
      <p:sp>
        <p:nvSpPr>
          <p:cNvPr id="486" name="TextShape 5"/>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485B9EE7-4069-4887-8275-C9414FE4883D}"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TextShape 1"/>
          <p:cNvSpPr txBox="1"/>
          <p:nvPr/>
        </p:nvSpPr>
        <p:spPr>
          <a:xfrm>
            <a:off x="6781680" y="6324480"/>
            <a:ext cx="1904760" cy="456840"/>
          </a:xfrm>
          <a:prstGeom prst="rect">
            <a:avLst/>
          </a:prstGeom>
          <a:noFill/>
          <a:ln>
            <a:noFill/>
          </a:ln>
        </p:spPr>
        <p:txBody>
          <a:bodyPr lIns="90000" rIns="90000" tIns="45000" bIns="45000" anchor="ctr"/>
          <a:p>
            <a:pPr algn="ctr">
              <a:lnSpc>
                <a:spcPct val="100000"/>
              </a:lnSpc>
            </a:pPr>
            <a:fld id="{B7EAB88E-F0BA-4CD8-8B09-E2B6BF1D2484}" type="slidenum">
              <a:rPr b="1" lang="en-US" sz="1400" spc="-1" strike="noStrike">
                <a:solidFill>
                  <a:srgbClr val="ffffff"/>
                </a:solidFill>
                <a:latin typeface="Century Schoolbook"/>
              </a:rPr>
              <a:t>&lt;number&gt;</a:t>
            </a:fld>
            <a:endParaRPr b="0" lang="en-US" sz="1400" spc="-1" strike="noStrike">
              <a:latin typeface="Times New Roman"/>
            </a:endParaRPr>
          </a:p>
        </p:txBody>
      </p:sp>
      <p:sp>
        <p:nvSpPr>
          <p:cNvPr id="488" name="TextShape 2"/>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Course Overview…</a:t>
            </a:r>
            <a:endParaRPr b="0" lang="en-US" sz="3000" spc="-1" strike="noStrike">
              <a:solidFill>
                <a:srgbClr val="000000"/>
              </a:solidFill>
              <a:latin typeface="Century Schoolbook"/>
            </a:endParaRPr>
          </a:p>
        </p:txBody>
      </p:sp>
      <p:sp>
        <p:nvSpPr>
          <p:cNvPr id="489" name="TextShape 3"/>
          <p:cNvSpPr txBox="1"/>
          <p:nvPr/>
        </p:nvSpPr>
        <p:spPr>
          <a:xfrm>
            <a:off x="1182600" y="1523880"/>
            <a:ext cx="7772040" cy="460800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3200" spc="-1" strike="noStrike">
                <a:solidFill>
                  <a:srgbClr val="000000"/>
                </a:solidFill>
                <a:latin typeface="Century Schoolbook"/>
              </a:rPr>
              <a:t>Knowledge-based systems</a:t>
            </a:r>
            <a:endParaRPr b="0" lang="en-US" sz="32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Medical Diagnosis - MYCIN</a:t>
            </a:r>
            <a:endParaRPr b="0" lang="en-US" sz="2400" spc="-1" strike="noStrike">
              <a:solidFill>
                <a:srgbClr val="000000"/>
              </a:solidFill>
              <a:latin typeface="Century Schoolbook"/>
            </a:endParaRPr>
          </a:p>
          <a:p>
            <a:pPr lvl="2" marL="914400" indent="-182520">
              <a:lnSpc>
                <a:spcPct val="100000"/>
              </a:lnSpc>
              <a:spcBef>
                <a:spcPts val="479"/>
              </a:spcBef>
              <a:buClr>
                <a:srgbClr val="e07630"/>
              </a:buClr>
              <a:buSzPct val="60000"/>
              <a:buFont typeface="Wingdings" charset="2"/>
              <a:buChar char=""/>
            </a:pPr>
            <a:r>
              <a:rPr b="0" lang="en-US" sz="2400" spc="-1" strike="noStrike">
                <a:solidFill>
                  <a:srgbClr val="000000"/>
                </a:solidFill>
                <a:latin typeface="Century Schoolbook"/>
              </a:rPr>
              <a:t>1971, A program that could diagnose blood infections. It had 450 rules</a:t>
            </a:r>
            <a:endParaRPr b="0" lang="en-US" sz="24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Mineral Prospecting - PROSPECTOR</a:t>
            </a:r>
            <a:endParaRPr b="0" lang="en-US" sz="2400" spc="-1" strike="noStrike">
              <a:solidFill>
                <a:srgbClr val="000000"/>
              </a:solidFill>
              <a:latin typeface="Century Schoolbook"/>
            </a:endParaRPr>
          </a:p>
          <a:p>
            <a:pPr lvl="2" marL="914400" indent="-182520">
              <a:lnSpc>
                <a:spcPct val="100000"/>
              </a:lnSpc>
              <a:spcBef>
                <a:spcPts val="479"/>
              </a:spcBef>
              <a:buClr>
                <a:srgbClr val="e07630"/>
              </a:buClr>
              <a:buSzPct val="60000"/>
              <a:buFont typeface="Wingdings" charset="2"/>
              <a:buChar char=""/>
            </a:pPr>
            <a:r>
              <a:rPr b="0" lang="en-US" sz="2400" spc="-1" strike="noStrike">
                <a:solidFill>
                  <a:srgbClr val="000000"/>
                </a:solidFill>
                <a:latin typeface="Century Schoolbook"/>
              </a:rPr>
              <a:t>1979, A program that with geological data. It recommended exploratory drilling sites that proved to have substantial molybdenum deposits.</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TextShape 1"/>
          <p:cNvSpPr txBox="1"/>
          <p:nvPr/>
        </p:nvSpPr>
        <p:spPr>
          <a:xfrm>
            <a:off x="457200" y="-7632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Course Overview…</a:t>
            </a:r>
            <a:endParaRPr b="0" lang="en-US" sz="3000" spc="-1" strike="noStrike">
              <a:solidFill>
                <a:srgbClr val="000000"/>
              </a:solidFill>
              <a:latin typeface="Century Schoolbook"/>
            </a:endParaRPr>
          </a:p>
        </p:txBody>
      </p:sp>
      <p:sp>
        <p:nvSpPr>
          <p:cNvPr id="491" name="TextShape 2"/>
          <p:cNvSpPr txBox="1"/>
          <p:nvPr/>
        </p:nvSpPr>
        <p:spPr>
          <a:xfrm>
            <a:off x="228600" y="1143000"/>
            <a:ext cx="8457840" cy="556236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1" lang="en-US" sz="2200" spc="-1" strike="noStrike">
                <a:solidFill>
                  <a:srgbClr val="ff0000"/>
                </a:solidFill>
                <a:latin typeface="Century Schoolbook"/>
                <a:ea typeface="SimSun"/>
              </a:rPr>
              <a:t>Knowledge engineering</a:t>
            </a:r>
            <a:endParaRPr b="0" lang="en-US" sz="2200" spc="-1" strike="noStrike">
              <a:solidFill>
                <a:srgbClr val="000000"/>
              </a:solidFill>
              <a:latin typeface="Century Schoolbook"/>
            </a:endParaRPr>
          </a:p>
          <a:p>
            <a:pPr lvl="1" marL="640080" indent="-273960">
              <a:lnSpc>
                <a:spcPct val="100000"/>
              </a:lnSpc>
              <a:spcBef>
                <a:spcPts val="439"/>
              </a:spcBef>
              <a:buClr>
                <a:srgbClr val="fe8637"/>
              </a:buClr>
              <a:buSzPct val="80000"/>
              <a:buFont typeface="Wingdings 2" charset="2"/>
              <a:buChar char=""/>
            </a:pPr>
            <a:r>
              <a:rPr b="0" lang="en-US" sz="2200" spc="-1" strike="noStrike">
                <a:solidFill>
                  <a:srgbClr val="000000"/>
                </a:solidFill>
                <a:latin typeface="Century Schoolbook"/>
                <a:ea typeface="SimSun"/>
              </a:rPr>
              <a:t>Knowledge Engineering is the process of developing knowledge based systems in any field, whether it be in the public or private sector, in commerce or industry”</a:t>
            </a:r>
            <a:endParaRPr b="0" lang="en-US" sz="2200" spc="-1" strike="noStrike">
              <a:solidFill>
                <a:srgbClr val="000000"/>
              </a:solidFill>
              <a:latin typeface="Century Schoolbook"/>
            </a:endParaRPr>
          </a:p>
          <a:p>
            <a:pPr lvl="1" marL="640080" indent="-273960">
              <a:lnSpc>
                <a:spcPct val="100000"/>
              </a:lnSpc>
              <a:spcBef>
                <a:spcPts val="439"/>
              </a:spcBef>
              <a:buClr>
                <a:srgbClr val="fe8637"/>
              </a:buClr>
              <a:buSzPct val="80000"/>
              <a:buFont typeface="Wingdings 2" charset="2"/>
              <a:buChar char=""/>
            </a:pPr>
            <a:r>
              <a:rPr b="0" lang="en-US" sz="2200" spc="-1" strike="noStrike">
                <a:solidFill>
                  <a:srgbClr val="000000"/>
                </a:solidFill>
                <a:latin typeface="Century Schoolbook"/>
                <a:ea typeface="SimSun"/>
              </a:rPr>
              <a:t>Activities - Knowledge Acquisition, Knowledge Representation, Design of an Inference strategy, Design of an Explanation facility, System Validation</a:t>
            </a:r>
            <a:endParaRPr b="0" lang="en-US" sz="22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1" lang="en-US" sz="2200" spc="-1" strike="noStrike">
                <a:solidFill>
                  <a:srgbClr val="ff0000"/>
                </a:solidFill>
                <a:latin typeface="Century Schoolbook"/>
                <a:ea typeface="SimSun"/>
              </a:rPr>
              <a:t>Reasoning</a:t>
            </a:r>
            <a:endParaRPr b="0" lang="en-US" sz="2200" spc="-1" strike="noStrike">
              <a:solidFill>
                <a:srgbClr val="000000"/>
              </a:solidFill>
              <a:latin typeface="Century Schoolbook"/>
            </a:endParaRPr>
          </a:p>
          <a:p>
            <a:pPr lvl="1" marL="640080" indent="-273960">
              <a:lnSpc>
                <a:spcPct val="100000"/>
              </a:lnSpc>
              <a:spcBef>
                <a:spcPts val="439"/>
              </a:spcBef>
              <a:buClr>
                <a:srgbClr val="fe8637"/>
              </a:buClr>
              <a:buSzPct val="80000"/>
              <a:buFont typeface="Wingdings 2" charset="2"/>
              <a:buChar char=""/>
            </a:pPr>
            <a:r>
              <a:rPr b="0" lang="en-US" sz="2200" spc="-1" strike="noStrike">
                <a:solidFill>
                  <a:srgbClr val="000000"/>
                </a:solidFill>
                <a:latin typeface="Century Schoolbook"/>
                <a:ea typeface="SimSun"/>
              </a:rPr>
              <a:t> </a:t>
            </a:r>
            <a:r>
              <a:rPr b="0" lang="en-US" sz="2200" spc="-1" strike="noStrike">
                <a:solidFill>
                  <a:srgbClr val="000000"/>
                </a:solidFill>
                <a:latin typeface="Century Schoolbook"/>
                <a:ea typeface="SimSun"/>
              </a:rPr>
              <a:t>The process of drawing inferences or conclusions; moving from what is known (fact) to what is unknown (inference).</a:t>
            </a:r>
            <a:endParaRPr b="0" lang="en-US" sz="2200" spc="-1" strike="noStrike">
              <a:solidFill>
                <a:srgbClr val="000000"/>
              </a:solidFill>
              <a:latin typeface="Century Schoolbook"/>
            </a:endParaRPr>
          </a:p>
          <a:p>
            <a:pPr lvl="1" marL="640080" indent="-273960">
              <a:lnSpc>
                <a:spcPct val="100000"/>
              </a:lnSpc>
              <a:spcBef>
                <a:spcPts val="439"/>
              </a:spcBef>
              <a:buClr>
                <a:srgbClr val="fe8637"/>
              </a:buClr>
              <a:buSzPct val="80000"/>
              <a:buFont typeface="Wingdings 2" charset="2"/>
              <a:buChar char=""/>
            </a:pPr>
            <a:r>
              <a:rPr b="0" lang="en-US" sz="2200" spc="-1" strike="noStrike">
                <a:solidFill>
                  <a:srgbClr val="000000"/>
                </a:solidFill>
                <a:latin typeface="Century Schoolbook"/>
                <a:ea typeface="SimSun"/>
              </a:rPr>
              <a:t>Inferencing - The process of accessing the knowledge stored in the knowledge base in order to make conclusions.</a:t>
            </a:r>
            <a:endParaRPr b="0" lang="en-US" sz="2200" spc="-1" strike="noStrike">
              <a:solidFill>
                <a:srgbClr val="000000"/>
              </a:solidFill>
              <a:latin typeface="Century Schoolbook"/>
            </a:endParaRPr>
          </a:p>
          <a:p>
            <a:pPr lvl="1" marL="640080" indent="-273960">
              <a:lnSpc>
                <a:spcPct val="100000"/>
              </a:lnSpc>
              <a:spcBef>
                <a:spcPts val="439"/>
              </a:spcBef>
              <a:buClr>
                <a:srgbClr val="fe8637"/>
              </a:buClr>
              <a:buSzPct val="80000"/>
              <a:buFont typeface="Wingdings 2" charset="2"/>
              <a:buChar char=""/>
            </a:pPr>
            <a:r>
              <a:rPr b="0" lang="en-US" sz="2200" spc="-1" strike="noStrike">
                <a:solidFill>
                  <a:srgbClr val="000000"/>
                </a:solidFill>
                <a:latin typeface="Century Schoolbook"/>
                <a:ea typeface="SimSun"/>
              </a:rPr>
              <a:t>Proposition and predicate logic. </a:t>
            </a:r>
            <a:endParaRPr b="0" lang="en-US" sz="2200" spc="-1" strike="noStrike">
              <a:solidFill>
                <a:srgbClr val="000000"/>
              </a:solidFill>
              <a:latin typeface="Century Schoolbook"/>
            </a:endParaRPr>
          </a:p>
          <a:p>
            <a:endParaRPr b="0" lang="en-US" sz="2200" spc="-1" strike="noStrike">
              <a:solidFill>
                <a:srgbClr val="000000"/>
              </a:solidFill>
              <a:latin typeface="Century Schoolbook"/>
            </a:endParaRPr>
          </a:p>
          <a:p>
            <a:pPr>
              <a:lnSpc>
                <a:spcPct val="100000"/>
              </a:lnSpc>
              <a:spcBef>
                <a:spcPts val="601"/>
              </a:spcBef>
            </a:pPr>
            <a:endParaRPr b="0" lang="en-US" sz="2200" spc="-1" strike="noStrike">
              <a:solidFill>
                <a:srgbClr val="000000"/>
              </a:solidFill>
              <a:latin typeface="Century Schoolbook"/>
            </a:endParaRPr>
          </a:p>
        </p:txBody>
      </p:sp>
      <p:sp>
        <p:nvSpPr>
          <p:cNvPr id="492"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10EFF37E-6BD7-46D3-B30E-CB177F2382EE}"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extShape 1"/>
          <p:cNvSpPr txBox="1"/>
          <p:nvPr/>
        </p:nvSpPr>
        <p:spPr>
          <a:xfrm>
            <a:off x="457200" y="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Course Overview…</a:t>
            </a:r>
            <a:endParaRPr b="0" lang="en-US" sz="3000" spc="-1" strike="noStrike">
              <a:solidFill>
                <a:srgbClr val="000000"/>
              </a:solidFill>
              <a:latin typeface="Century Schoolbook"/>
            </a:endParaRPr>
          </a:p>
        </p:txBody>
      </p:sp>
      <p:sp>
        <p:nvSpPr>
          <p:cNvPr id="494" name="TextShape 2"/>
          <p:cNvSpPr txBox="1"/>
          <p:nvPr/>
        </p:nvSpPr>
        <p:spPr>
          <a:xfrm>
            <a:off x="457200" y="1295280"/>
            <a:ext cx="7467120" cy="487332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1" lang="en-US" sz="2000" spc="-1" strike="noStrike">
                <a:solidFill>
                  <a:srgbClr val="ff0000"/>
                </a:solidFill>
                <a:latin typeface="Century Schoolbook"/>
              </a:rPr>
              <a:t>Inference in logic, belief networks and decision theory</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rPr>
              <a:t>Dealing with uncertainty</a:t>
            </a:r>
            <a:endParaRPr b="0" lang="en-US" sz="20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1" lang="en-US" sz="2000" spc="-1" strike="noStrike">
                <a:solidFill>
                  <a:srgbClr val="ff0000"/>
                </a:solidFill>
                <a:latin typeface="Century Schoolbook"/>
                <a:ea typeface="SimSun"/>
              </a:rPr>
              <a:t>Uncertainty</a:t>
            </a:r>
            <a:r>
              <a:rPr b="0" lang="en-US" sz="2000" spc="-1" strike="noStrike">
                <a:solidFill>
                  <a:srgbClr val="000000"/>
                </a:solidFill>
                <a:latin typeface="Century Schoolbook"/>
                <a:ea typeface="SimSun"/>
              </a:rPr>
              <a:t> and incompleteness representation and management </a:t>
            </a:r>
            <a:endParaRPr b="0" lang="en-US" sz="20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1" lang="en-US" sz="2000" spc="-1" strike="noStrike">
                <a:solidFill>
                  <a:srgbClr val="ff0000"/>
                </a:solidFill>
                <a:latin typeface="Century Schoolbook"/>
                <a:ea typeface="SimSun"/>
              </a:rPr>
              <a:t>Fuzzy logic and evolutionary techniques.</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ea typeface="MS Gothic"/>
              </a:rPr>
              <a:t>Fuzzy Systems</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ea typeface="MS Gothic"/>
              </a:rPr>
              <a:t>Bayesian and statistical approaches</a:t>
            </a:r>
            <a:endParaRPr b="0" lang="en-US" sz="20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1" lang="en-US" sz="2000" spc="-1" strike="noStrike">
                <a:solidFill>
                  <a:srgbClr val="ff0000"/>
                </a:solidFill>
                <a:latin typeface="Century Schoolbook"/>
                <a:ea typeface="MS Gothic"/>
              </a:rPr>
              <a:t>Strategies for space search such as data and goal driven, and heuristics.  </a:t>
            </a:r>
            <a:endParaRPr b="0" lang="en-US" sz="2000" spc="-1" strike="noStrike">
              <a:solidFill>
                <a:srgbClr val="000000"/>
              </a:solidFill>
              <a:latin typeface="Century Schoolbook"/>
            </a:endParaRPr>
          </a:p>
          <a:p>
            <a:pPr lvl="1" marL="640080" indent="-273960">
              <a:lnSpc>
                <a:spcPct val="100000"/>
              </a:lnSpc>
              <a:spcBef>
                <a:spcPts val="400"/>
              </a:spcBef>
              <a:buClr>
                <a:srgbClr val="fe8637"/>
              </a:buClr>
              <a:buSzPct val="80000"/>
              <a:buFont typeface="Wingdings 2" charset="2"/>
              <a:buChar char=""/>
            </a:pPr>
            <a:r>
              <a:rPr b="0" lang="en-US" sz="2000" spc="-1" strike="noStrike">
                <a:solidFill>
                  <a:srgbClr val="000000"/>
                </a:solidFill>
                <a:latin typeface="Century Schoolbook"/>
                <a:ea typeface="MS Gothic"/>
              </a:rPr>
              <a:t>Search - The sequence of applying rules of inference to the knowledge base is important when processing knowledge. The inference engine must know how to search the state space or the structure of the knowledge base.</a:t>
            </a:r>
            <a:endParaRPr b="0" lang="en-US" sz="2000" spc="-1" strike="noStrike">
              <a:solidFill>
                <a:srgbClr val="000000"/>
              </a:solidFill>
              <a:latin typeface="Century Schoolbook"/>
            </a:endParaRPr>
          </a:p>
        </p:txBody>
      </p:sp>
      <p:sp>
        <p:nvSpPr>
          <p:cNvPr id="495"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BA25C5AD-5385-47EA-A54B-A3C8C377DBC1}"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Why study AI?</a:t>
            </a:r>
            <a:endParaRPr b="0" lang="en-US" sz="3000" spc="-1" strike="noStrike">
              <a:solidFill>
                <a:srgbClr val="000000"/>
              </a:solidFill>
              <a:latin typeface="Century Schoolbook"/>
            </a:endParaRPr>
          </a:p>
        </p:txBody>
      </p:sp>
      <p:pic>
        <p:nvPicPr>
          <p:cNvPr id="321" name="Picture 4" descr=""/>
          <p:cNvPicPr/>
          <p:nvPr/>
        </p:nvPicPr>
        <p:blipFill>
          <a:blip r:embed="rId1"/>
          <a:stretch/>
        </p:blipFill>
        <p:spPr>
          <a:xfrm>
            <a:off x="457200" y="1905120"/>
            <a:ext cx="2514240" cy="3428640"/>
          </a:xfrm>
          <a:prstGeom prst="rect">
            <a:avLst/>
          </a:prstGeom>
          <a:ln>
            <a:noFill/>
          </a:ln>
        </p:spPr>
      </p:pic>
      <p:pic>
        <p:nvPicPr>
          <p:cNvPr id="322" name="Picture 6" descr=""/>
          <p:cNvPicPr/>
          <p:nvPr/>
        </p:nvPicPr>
        <p:blipFill>
          <a:blip r:embed="rId2"/>
          <a:stretch/>
        </p:blipFill>
        <p:spPr>
          <a:xfrm>
            <a:off x="3276720" y="1295280"/>
            <a:ext cx="2333160" cy="2060280"/>
          </a:xfrm>
          <a:prstGeom prst="rect">
            <a:avLst/>
          </a:prstGeom>
          <a:ln>
            <a:noFill/>
          </a:ln>
        </p:spPr>
      </p:pic>
      <p:pic>
        <p:nvPicPr>
          <p:cNvPr id="323" name="Picture 7" descr=""/>
          <p:cNvPicPr/>
          <p:nvPr/>
        </p:nvPicPr>
        <p:blipFill>
          <a:blip r:embed="rId3"/>
          <a:stretch/>
        </p:blipFill>
        <p:spPr>
          <a:xfrm>
            <a:off x="5867280" y="1752480"/>
            <a:ext cx="1523520" cy="623520"/>
          </a:xfrm>
          <a:prstGeom prst="rect">
            <a:avLst/>
          </a:prstGeom>
          <a:ln>
            <a:noFill/>
          </a:ln>
        </p:spPr>
      </p:pic>
      <p:pic>
        <p:nvPicPr>
          <p:cNvPr id="324" name="Picture 8" descr=""/>
          <p:cNvPicPr/>
          <p:nvPr/>
        </p:nvPicPr>
        <p:blipFill>
          <a:blip r:embed="rId4"/>
          <a:stretch/>
        </p:blipFill>
        <p:spPr>
          <a:xfrm>
            <a:off x="6324480" y="2514600"/>
            <a:ext cx="1679040" cy="353520"/>
          </a:xfrm>
          <a:prstGeom prst="rect">
            <a:avLst/>
          </a:prstGeom>
          <a:ln>
            <a:noFill/>
          </a:ln>
        </p:spPr>
      </p:pic>
      <p:sp>
        <p:nvSpPr>
          <p:cNvPr id="325" name="CustomShape 2"/>
          <p:cNvSpPr/>
          <p:nvPr/>
        </p:nvSpPr>
        <p:spPr>
          <a:xfrm>
            <a:off x="6213960" y="2971800"/>
            <a:ext cx="193536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entury Schoolbook"/>
              </a:rPr>
              <a:t>Search engines</a:t>
            </a:r>
            <a:endParaRPr b="0" lang="en-US" sz="1800" spc="-1" strike="noStrike">
              <a:latin typeface="Arial"/>
            </a:endParaRPr>
          </a:p>
        </p:txBody>
      </p:sp>
      <p:sp>
        <p:nvSpPr>
          <p:cNvPr id="326" name="CustomShape 3"/>
          <p:cNvSpPr/>
          <p:nvPr/>
        </p:nvSpPr>
        <p:spPr>
          <a:xfrm>
            <a:off x="1260360" y="5486400"/>
            <a:ext cx="82872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entury Schoolbook"/>
              </a:rPr>
              <a:t>Labor</a:t>
            </a:r>
            <a:endParaRPr b="0" lang="en-US" sz="1800" spc="-1" strike="noStrike">
              <a:latin typeface="Arial"/>
            </a:endParaRPr>
          </a:p>
        </p:txBody>
      </p:sp>
      <p:sp>
        <p:nvSpPr>
          <p:cNvPr id="327" name="CustomShape 4"/>
          <p:cNvSpPr/>
          <p:nvPr/>
        </p:nvSpPr>
        <p:spPr>
          <a:xfrm>
            <a:off x="3890160" y="3352680"/>
            <a:ext cx="106488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entury Schoolbook"/>
              </a:rPr>
              <a:t>Science</a:t>
            </a:r>
            <a:endParaRPr b="0" lang="en-US" sz="1800" spc="-1" strike="noStrike">
              <a:latin typeface="Arial"/>
            </a:endParaRPr>
          </a:p>
        </p:txBody>
      </p:sp>
      <p:pic>
        <p:nvPicPr>
          <p:cNvPr id="328" name="Picture 12" descr=""/>
          <p:cNvPicPr/>
          <p:nvPr/>
        </p:nvPicPr>
        <p:blipFill>
          <a:blip r:embed="rId5"/>
          <a:stretch/>
        </p:blipFill>
        <p:spPr>
          <a:xfrm>
            <a:off x="6858000" y="3597120"/>
            <a:ext cx="845640" cy="914040"/>
          </a:xfrm>
          <a:prstGeom prst="rect">
            <a:avLst/>
          </a:prstGeom>
          <a:ln>
            <a:noFill/>
          </a:ln>
        </p:spPr>
      </p:pic>
      <p:sp>
        <p:nvSpPr>
          <p:cNvPr id="329" name="CustomShape 5"/>
          <p:cNvSpPr/>
          <p:nvPr/>
        </p:nvSpPr>
        <p:spPr>
          <a:xfrm>
            <a:off x="6539040" y="4587840"/>
            <a:ext cx="1293480" cy="6390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entury Schoolbook"/>
              </a:rPr>
              <a:t>Medicine/</a:t>
            </a:r>
            <a:endParaRPr b="0" lang="en-US" sz="1800" spc="-1" strike="noStrike">
              <a:latin typeface="Arial"/>
            </a:endParaRPr>
          </a:p>
          <a:p>
            <a:pPr>
              <a:lnSpc>
                <a:spcPct val="100000"/>
              </a:lnSpc>
            </a:pPr>
            <a:r>
              <a:rPr b="0" lang="en-US" sz="1800" spc="-1" strike="noStrike">
                <a:solidFill>
                  <a:srgbClr val="000000"/>
                </a:solidFill>
                <a:latin typeface="Century Schoolbook"/>
              </a:rPr>
              <a:t>Diagnosis</a:t>
            </a:r>
            <a:endParaRPr b="0" lang="en-US" sz="1800" spc="-1" strike="noStrike">
              <a:latin typeface="Arial"/>
            </a:endParaRPr>
          </a:p>
        </p:txBody>
      </p:sp>
      <p:pic>
        <p:nvPicPr>
          <p:cNvPr id="330" name="Picture 14" descr=""/>
          <p:cNvPicPr/>
          <p:nvPr/>
        </p:nvPicPr>
        <p:blipFill>
          <a:blip r:embed="rId6"/>
          <a:stretch/>
        </p:blipFill>
        <p:spPr>
          <a:xfrm>
            <a:off x="3733920" y="4114800"/>
            <a:ext cx="1301400" cy="1301400"/>
          </a:xfrm>
          <a:prstGeom prst="rect">
            <a:avLst/>
          </a:prstGeom>
          <a:ln>
            <a:noFill/>
          </a:ln>
        </p:spPr>
      </p:pic>
      <p:pic>
        <p:nvPicPr>
          <p:cNvPr id="331" name="Picture 5" descr=""/>
          <p:cNvPicPr/>
          <p:nvPr/>
        </p:nvPicPr>
        <p:blipFill>
          <a:blip r:embed="rId7"/>
          <a:stretch/>
        </p:blipFill>
        <p:spPr>
          <a:xfrm>
            <a:off x="4495680" y="5029200"/>
            <a:ext cx="1371240" cy="1085400"/>
          </a:xfrm>
          <a:prstGeom prst="rect">
            <a:avLst/>
          </a:prstGeom>
          <a:ln>
            <a:noFill/>
          </a:ln>
        </p:spPr>
      </p:pic>
      <p:pic>
        <p:nvPicPr>
          <p:cNvPr id="332" name="Picture 15" descr=""/>
          <p:cNvPicPr/>
          <p:nvPr/>
        </p:nvPicPr>
        <p:blipFill>
          <a:blip r:embed="rId8"/>
          <a:srcRect l="1998" t="1998" r="5003" b="5003"/>
          <a:stretch/>
        </p:blipFill>
        <p:spPr>
          <a:xfrm>
            <a:off x="5257800" y="4343400"/>
            <a:ext cx="761760" cy="761760"/>
          </a:xfrm>
          <a:prstGeom prst="rect">
            <a:avLst/>
          </a:prstGeom>
          <a:ln>
            <a:noFill/>
          </a:ln>
        </p:spPr>
      </p:pic>
      <p:sp>
        <p:nvSpPr>
          <p:cNvPr id="333" name="CustomShape 6"/>
          <p:cNvSpPr/>
          <p:nvPr/>
        </p:nvSpPr>
        <p:spPr>
          <a:xfrm>
            <a:off x="3264840" y="5791320"/>
            <a:ext cx="142452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entury Schoolbook"/>
              </a:rPr>
              <a:t>Appliances</a:t>
            </a:r>
            <a:endParaRPr b="0" lang="en-US" sz="1800" spc="-1" strike="noStrike">
              <a:latin typeface="Arial"/>
            </a:endParaRPr>
          </a:p>
        </p:txBody>
      </p:sp>
      <p:sp>
        <p:nvSpPr>
          <p:cNvPr id="334" name="CustomShape 7"/>
          <p:cNvSpPr/>
          <p:nvPr/>
        </p:nvSpPr>
        <p:spPr>
          <a:xfrm>
            <a:off x="6781680" y="5791320"/>
            <a:ext cx="1752120" cy="364680"/>
          </a:xfrm>
          <a:prstGeom prst="rect">
            <a:avLst/>
          </a:prstGeom>
          <a:noFill/>
          <a:ln w="93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000000"/>
                </a:solidFill>
                <a:latin typeface="Century Schoolbook"/>
              </a:rPr>
              <a:t>What else?</a:t>
            </a:r>
            <a:endParaRPr b="0" lang="en-US" sz="1800" spc="-1" strike="noStrike">
              <a:latin typeface="Arial"/>
            </a:endParaRPr>
          </a:p>
        </p:txBody>
      </p:sp>
      <p:sp>
        <p:nvSpPr>
          <p:cNvPr id="335" name="TextShape 8"/>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D49AAF44-997E-4640-9588-5CC10AD82B4D}"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TextShape 1"/>
          <p:cNvSpPr txBox="1"/>
          <p:nvPr/>
        </p:nvSpPr>
        <p:spPr>
          <a:xfrm>
            <a:off x="469800" y="152280"/>
            <a:ext cx="8152920" cy="6854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Course Overview…</a:t>
            </a:r>
            <a:endParaRPr b="0" lang="en-US" sz="3000" spc="-1" strike="noStrike">
              <a:solidFill>
                <a:srgbClr val="000000"/>
              </a:solidFill>
              <a:latin typeface="Century Schoolbook"/>
            </a:endParaRPr>
          </a:p>
        </p:txBody>
      </p:sp>
      <p:sp>
        <p:nvSpPr>
          <p:cNvPr id="497" name="TextShape 2"/>
          <p:cNvSpPr txBox="1"/>
          <p:nvPr/>
        </p:nvSpPr>
        <p:spPr>
          <a:xfrm>
            <a:off x="457200" y="762120"/>
            <a:ext cx="4012920" cy="4762080"/>
          </a:xfrm>
          <a:prstGeom prst="rect">
            <a:avLst/>
          </a:prstGeom>
          <a:noFill/>
          <a:ln>
            <a:noFill/>
          </a:ln>
        </p:spPr>
        <p:txBody>
          <a:bodyPr lIns="90000" rIns="90000" tIns="45000" bIns="45000"/>
          <a:p>
            <a:pPr marL="274320" indent="-273960">
              <a:lnSpc>
                <a:spcPct val="100000"/>
              </a:lnSpc>
              <a:spcBef>
                <a:spcPts val="601"/>
              </a:spcBef>
              <a:buClr>
                <a:srgbClr val="fe8637"/>
              </a:buClr>
              <a:buSzPct val="70000"/>
              <a:buFont typeface="Wingdings" charset="2"/>
              <a:buChar char=""/>
            </a:pPr>
            <a:r>
              <a:rPr b="1" lang="en-US" sz="2400" spc="-1" strike="noStrike">
                <a:solidFill>
                  <a:srgbClr val="ff0000"/>
                </a:solidFill>
                <a:latin typeface="Century Schoolbook"/>
              </a:rPr>
              <a:t>Learning.</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Learning from observation and examples</a:t>
            </a:r>
            <a:endParaRPr b="0" lang="en-US" sz="2100" spc="-1" strike="noStrike">
              <a:solidFill>
                <a:srgbClr val="000000"/>
              </a:solidFill>
              <a:latin typeface="Century Schoolbook"/>
            </a:endParaRPr>
          </a:p>
          <a:p>
            <a:pPr lvl="1" marL="640080" indent="-273960">
              <a:lnSpc>
                <a:spcPct val="100000"/>
              </a:lnSpc>
              <a:spcBef>
                <a:spcPts val="479"/>
              </a:spcBef>
              <a:buClr>
                <a:srgbClr val="fe8637"/>
              </a:buClr>
              <a:buSzPct val="80000"/>
              <a:buFont typeface="Wingdings 2" charset="2"/>
              <a:buChar char=""/>
            </a:pPr>
            <a:r>
              <a:rPr b="0" lang="en-US" sz="2400" spc="-1" strike="noStrike">
                <a:solidFill>
                  <a:srgbClr val="000000"/>
                </a:solidFill>
                <a:latin typeface="Century Schoolbook"/>
              </a:rPr>
              <a:t>Decision trees and ID3 algorithm</a:t>
            </a: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1" lang="en-US" sz="2400" spc="-1" strike="noStrike">
                <a:solidFill>
                  <a:srgbClr val="ff0000"/>
                </a:solidFill>
                <a:latin typeface="Century Schoolbook"/>
              </a:rPr>
              <a:t>Neural Networks.</a:t>
            </a:r>
            <a:r>
              <a:rPr b="0" lang="en-US" sz="2400" spc="-1" strike="noStrike">
                <a:solidFill>
                  <a:srgbClr val="000000"/>
                </a:solidFill>
                <a:latin typeface="Century Schoolbook"/>
              </a:rPr>
              <a:t> </a:t>
            </a:r>
            <a:endParaRPr b="0" lang="en-US" sz="2400" spc="-1" strike="noStrike">
              <a:solidFill>
                <a:srgbClr val="000000"/>
              </a:solidFill>
              <a:latin typeface="Century Schoolbook"/>
            </a:endParaRPr>
          </a:p>
          <a:p>
            <a:pPr marL="274320" indent="-273960">
              <a:lnSpc>
                <a:spcPct val="100000"/>
              </a:lnSpc>
              <a:spcBef>
                <a:spcPts val="601"/>
              </a:spcBef>
            </a:pPr>
            <a:r>
              <a:rPr b="0" lang="en-US" sz="2400" spc="-1" strike="noStrike">
                <a:solidFill>
                  <a:srgbClr val="d2611c"/>
                </a:solidFill>
                <a:latin typeface="Century Schoolbook"/>
              </a:rPr>
              <a:t>	</a:t>
            </a:r>
            <a:r>
              <a:rPr b="0" lang="en-US" sz="2400" spc="-1" strike="noStrike">
                <a:solidFill>
                  <a:srgbClr val="000000"/>
                </a:solidFill>
                <a:latin typeface="Century Schoolbook"/>
              </a:rPr>
              <a:t>Introduction to perceptrons. What can neural networks achieve? </a:t>
            </a:r>
            <a:endParaRPr b="0" lang="en-US" sz="2400" spc="-1" strike="noStrike">
              <a:solidFill>
                <a:srgbClr val="000000"/>
              </a:solidFill>
              <a:latin typeface="Century Schoolbook"/>
            </a:endParaRPr>
          </a:p>
        </p:txBody>
      </p:sp>
      <p:graphicFrame>
        <p:nvGraphicFramePr>
          <p:cNvPr id="498" name="Object 3"/>
          <p:cNvGraphicFramePr/>
          <p:nvPr/>
        </p:nvGraphicFramePr>
        <p:xfrm>
          <a:off x="482760" y="4937040"/>
          <a:ext cx="4012920" cy="1767960"/>
        </p:xfrm>
        <a:graphic>
          <a:graphicData uri="http://schemas.openxmlformats.org/presentationml/2006/ole">
            <p:oleObj progId="Word.Document.8" r:id="rId1" spid="">
              <p:embed/>
              <p:pic>
                <p:nvPicPr>
                  <p:cNvPr id="499" name="Object 4" descr=""/>
                  <p:cNvPicPr/>
                  <p:nvPr/>
                </p:nvPicPr>
                <p:blipFill>
                  <a:blip r:embed="rId2"/>
                  <a:stretch/>
                </p:blipFill>
                <p:spPr>
                  <a:xfrm>
                    <a:off x="482760" y="4937040"/>
                    <a:ext cx="4012920" cy="1767960"/>
                  </a:xfrm>
                  <a:prstGeom prst="rect">
                    <a:avLst/>
                  </a:prstGeom>
                  <a:ln>
                    <a:noFill/>
                  </a:ln>
                </p:spPr>
              </p:pic>
            </p:oleObj>
          </a:graphicData>
        </a:graphic>
      </p:graphicFrame>
      <p:pic>
        <p:nvPicPr>
          <p:cNvPr id="500" name="Picture 6" descr=""/>
          <p:cNvPicPr/>
          <p:nvPr/>
        </p:nvPicPr>
        <p:blipFill>
          <a:blip r:embed="rId3"/>
          <a:stretch/>
        </p:blipFill>
        <p:spPr>
          <a:xfrm>
            <a:off x="4876920" y="1447920"/>
            <a:ext cx="3831840" cy="4038120"/>
          </a:xfrm>
          <a:prstGeom prst="rect">
            <a:avLst/>
          </a:prstGeom>
          <a:ln>
            <a:noFill/>
          </a:ln>
        </p:spPr>
      </p:pic>
      <p:sp>
        <p:nvSpPr>
          <p:cNvPr id="501" name="TextShape 4"/>
          <p:cNvSpPr txBox="1"/>
          <p:nvPr/>
        </p:nvSpPr>
        <p:spPr>
          <a:xfrm>
            <a:off x="6730920" y="6229440"/>
            <a:ext cx="1904760" cy="456840"/>
          </a:xfrm>
          <a:prstGeom prst="rect">
            <a:avLst/>
          </a:prstGeom>
          <a:noFill/>
          <a:ln>
            <a:noFill/>
          </a:ln>
        </p:spPr>
        <p:txBody>
          <a:bodyPr lIns="90000" rIns="90000" tIns="45000" bIns="45000" anchor="ctr"/>
          <a:p>
            <a:pPr algn="ctr">
              <a:lnSpc>
                <a:spcPct val="100000"/>
              </a:lnSpc>
            </a:pPr>
            <a:fld id="{D1A86D98-5E26-4C14-B64D-DE3DBD228B38}"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Course Overview…</a:t>
            </a:r>
            <a:endParaRPr b="0" lang="en-US" sz="3000" spc="-1" strike="noStrike">
              <a:solidFill>
                <a:srgbClr val="000000"/>
              </a:solidFill>
              <a:latin typeface="Century Schoolbook"/>
            </a:endParaRPr>
          </a:p>
        </p:txBody>
      </p:sp>
      <p:sp>
        <p:nvSpPr>
          <p:cNvPr id="503" name="TextShape 2"/>
          <p:cNvSpPr txBox="1"/>
          <p:nvPr/>
        </p:nvSpPr>
        <p:spPr>
          <a:xfrm>
            <a:off x="457200" y="1600200"/>
            <a:ext cx="7467120" cy="487332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Expert systems.</a:t>
            </a:r>
            <a:endParaRPr b="0" lang="en-US" sz="2400" spc="-1" strike="noStrike">
              <a:solidFill>
                <a:srgbClr val="000000"/>
              </a:solid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latin typeface="Century Schoolbook"/>
              </a:rPr>
              <a:t>Introduction to JESS. Overview of modern rule-based expert systems.</a:t>
            </a:r>
            <a:endParaRPr b="0" lang="en-US" sz="21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Natural Language Processing.</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Planning</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p:txBody>
      </p:sp>
      <p:pic>
        <p:nvPicPr>
          <p:cNvPr id="504" name="Picture 4" descr=""/>
          <p:cNvPicPr/>
          <p:nvPr/>
        </p:nvPicPr>
        <p:blipFill>
          <a:blip r:embed="rId1"/>
          <a:stretch/>
        </p:blipFill>
        <p:spPr>
          <a:xfrm>
            <a:off x="1600200" y="3200400"/>
            <a:ext cx="2514240" cy="1599840"/>
          </a:xfrm>
          <a:prstGeom prst="rect">
            <a:avLst/>
          </a:prstGeom>
          <a:ln w="9360">
            <a:noFill/>
          </a:ln>
        </p:spPr>
      </p:pic>
      <p:pic>
        <p:nvPicPr>
          <p:cNvPr id="505" name="Picture 5" descr=""/>
          <p:cNvPicPr/>
          <p:nvPr/>
        </p:nvPicPr>
        <p:blipFill>
          <a:blip r:embed="rId2"/>
          <a:stretch/>
        </p:blipFill>
        <p:spPr>
          <a:xfrm>
            <a:off x="5450040" y="2590920"/>
            <a:ext cx="1941120" cy="2209320"/>
          </a:xfrm>
          <a:prstGeom prst="rect">
            <a:avLst/>
          </a:prstGeom>
          <a:ln w="9360">
            <a:noFill/>
          </a:ln>
        </p:spPr>
      </p:pic>
      <p:sp>
        <p:nvSpPr>
          <p:cNvPr id="506"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A78BE23-BB52-4E59-A115-55B938074F78}"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Course Overview…</a:t>
            </a:r>
            <a:endParaRPr b="0" lang="en-US" sz="3000" spc="-1" strike="noStrike">
              <a:solidFill>
                <a:srgbClr val="000000"/>
              </a:solidFill>
              <a:latin typeface="Century Schoolbook"/>
            </a:endParaRPr>
          </a:p>
        </p:txBody>
      </p:sp>
      <p:sp>
        <p:nvSpPr>
          <p:cNvPr id="508" name="TextShape 2"/>
          <p:cNvSpPr txBox="1"/>
          <p:nvPr/>
        </p:nvSpPr>
        <p:spPr>
          <a:xfrm>
            <a:off x="457200" y="1600200"/>
            <a:ext cx="7467120" cy="487332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000" spc="-1" strike="noStrike">
                <a:solidFill>
                  <a:srgbClr val="ff0000"/>
                </a:solidFill>
                <a:latin typeface="Century Schoolbook"/>
              </a:rPr>
              <a:t>Robotics.</a:t>
            </a:r>
            <a:r>
              <a:rPr b="0" lang="en-US" sz="2000" spc="-1" strike="noStrike">
                <a:solidFill>
                  <a:srgbClr val="000000"/>
                </a:solidFill>
                <a:latin typeface="Century Schoolbook"/>
              </a:rPr>
              <a:t> A </a:t>
            </a:r>
            <a:r>
              <a:rPr b="1" lang="en-US" sz="2000" spc="-1" strike="noStrike">
                <a:solidFill>
                  <a:srgbClr val="000000"/>
                </a:solidFill>
                <a:latin typeface="Century Schoolbook"/>
              </a:rPr>
              <a:t>robot</a:t>
            </a:r>
            <a:r>
              <a:rPr b="0" lang="en-US" sz="2000" spc="-1" strike="noStrike">
                <a:solidFill>
                  <a:srgbClr val="000000"/>
                </a:solidFill>
                <a:latin typeface="Century Schoolbook"/>
              </a:rPr>
              <a:t> is a mechanical or virtual intelligent agent that can perform tasks automatically or with guidance, typically by remote control (autonomous, semi-autonomous or remotely controlled)</a:t>
            </a:r>
            <a:endParaRPr b="0" lang="en-US" sz="2000" spc="-1" strike="noStrike">
              <a:solidFill>
                <a:srgbClr val="000000"/>
              </a:solidFill>
              <a:latin typeface="Century Schoolbook"/>
            </a:endParaRPr>
          </a:p>
          <a:p>
            <a:pPr>
              <a:lnSpc>
                <a:spcPct val="100000"/>
              </a:lnSpc>
              <a:spcBef>
                <a:spcPts val="601"/>
              </a:spcBef>
            </a:pPr>
            <a:endParaRPr b="0" lang="en-US" sz="2000" spc="-1" strike="noStrike">
              <a:solidFill>
                <a:srgbClr val="000000"/>
              </a:solidFill>
              <a:latin typeface="Century Schoolbook"/>
            </a:endParaRPr>
          </a:p>
        </p:txBody>
      </p:sp>
      <p:pic>
        <p:nvPicPr>
          <p:cNvPr id="509" name="Picture 3" descr=""/>
          <p:cNvPicPr/>
          <p:nvPr/>
        </p:nvPicPr>
        <p:blipFill>
          <a:blip r:embed="rId1"/>
          <a:stretch/>
        </p:blipFill>
        <p:spPr>
          <a:xfrm>
            <a:off x="762120" y="4981680"/>
            <a:ext cx="2542680" cy="1800000"/>
          </a:xfrm>
          <a:prstGeom prst="rect">
            <a:avLst/>
          </a:prstGeom>
          <a:ln w="9360">
            <a:noFill/>
          </a:ln>
        </p:spPr>
      </p:pic>
      <p:pic>
        <p:nvPicPr>
          <p:cNvPr id="510" name="Picture 4" descr=""/>
          <p:cNvPicPr/>
          <p:nvPr/>
        </p:nvPicPr>
        <p:blipFill>
          <a:blip r:embed="rId2"/>
          <a:srcRect l="0" t="0" r="47681" b="0"/>
          <a:stretch/>
        </p:blipFill>
        <p:spPr>
          <a:xfrm>
            <a:off x="6629400" y="4952880"/>
            <a:ext cx="1294920" cy="1847520"/>
          </a:xfrm>
          <a:prstGeom prst="rect">
            <a:avLst/>
          </a:prstGeom>
          <a:ln w="9360">
            <a:noFill/>
          </a:ln>
        </p:spPr>
      </p:pic>
      <p:pic>
        <p:nvPicPr>
          <p:cNvPr id="511" name="Picture 5" descr=""/>
          <p:cNvPicPr/>
          <p:nvPr/>
        </p:nvPicPr>
        <p:blipFill>
          <a:blip r:embed="rId3"/>
          <a:stretch/>
        </p:blipFill>
        <p:spPr>
          <a:xfrm>
            <a:off x="4191120" y="5029200"/>
            <a:ext cx="1733040" cy="1533240"/>
          </a:xfrm>
          <a:prstGeom prst="rect">
            <a:avLst/>
          </a:prstGeom>
          <a:ln w="9360">
            <a:noFill/>
          </a:ln>
        </p:spPr>
      </p:pic>
      <p:pic>
        <p:nvPicPr>
          <p:cNvPr id="512" name="Picture 6" descr=""/>
          <p:cNvPicPr/>
          <p:nvPr/>
        </p:nvPicPr>
        <p:blipFill>
          <a:blip r:embed="rId4"/>
          <a:stretch/>
        </p:blipFill>
        <p:spPr>
          <a:xfrm>
            <a:off x="762120" y="3029040"/>
            <a:ext cx="2381040" cy="1923840"/>
          </a:xfrm>
          <a:prstGeom prst="rect">
            <a:avLst/>
          </a:prstGeom>
          <a:ln w="9360">
            <a:noFill/>
          </a:ln>
        </p:spPr>
      </p:pic>
      <p:pic>
        <p:nvPicPr>
          <p:cNvPr id="513" name="Picture 7" descr=""/>
          <p:cNvPicPr/>
          <p:nvPr/>
        </p:nvPicPr>
        <p:blipFill>
          <a:blip r:embed="rId5"/>
          <a:stretch/>
        </p:blipFill>
        <p:spPr>
          <a:xfrm>
            <a:off x="6477120" y="304920"/>
            <a:ext cx="2076120" cy="1133280"/>
          </a:xfrm>
          <a:prstGeom prst="rect">
            <a:avLst/>
          </a:prstGeom>
          <a:ln w="9360">
            <a:noFill/>
          </a:ln>
        </p:spPr>
      </p:pic>
      <p:pic>
        <p:nvPicPr>
          <p:cNvPr id="514" name="Picture 8" descr=""/>
          <p:cNvPicPr/>
          <p:nvPr/>
        </p:nvPicPr>
        <p:blipFill>
          <a:blip r:embed="rId6"/>
          <a:stretch/>
        </p:blipFill>
        <p:spPr>
          <a:xfrm>
            <a:off x="6629400" y="2666880"/>
            <a:ext cx="1980720" cy="2314080"/>
          </a:xfrm>
          <a:prstGeom prst="rect">
            <a:avLst/>
          </a:prstGeom>
          <a:ln w="9360">
            <a:noFill/>
          </a:ln>
        </p:spPr>
      </p:pic>
      <p:pic>
        <p:nvPicPr>
          <p:cNvPr id="515" name="Picture 9" descr=""/>
          <p:cNvPicPr/>
          <p:nvPr/>
        </p:nvPicPr>
        <p:blipFill>
          <a:blip r:embed="rId7"/>
          <a:stretch/>
        </p:blipFill>
        <p:spPr>
          <a:xfrm>
            <a:off x="3962520" y="2971800"/>
            <a:ext cx="2552400" cy="1790280"/>
          </a:xfrm>
          <a:prstGeom prst="rect">
            <a:avLst/>
          </a:prstGeom>
          <a:ln w="9360">
            <a:noFill/>
          </a:ln>
        </p:spPr>
      </p:pic>
      <p:sp>
        <p:nvSpPr>
          <p:cNvPr id="516"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1A0A281D-1C90-4D79-888B-DE187B704384}"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Major issues</a:t>
            </a:r>
            <a:endParaRPr b="0" lang="en-US" sz="3000" spc="-1" strike="noStrike">
              <a:solidFill>
                <a:srgbClr val="000000"/>
              </a:solidFill>
              <a:latin typeface="Century Schoolbook"/>
            </a:endParaRPr>
          </a:p>
        </p:txBody>
      </p:sp>
      <p:sp>
        <p:nvSpPr>
          <p:cNvPr id="518" name="TextShape 2"/>
          <p:cNvSpPr txBox="1"/>
          <p:nvPr/>
        </p:nvSpPr>
        <p:spPr>
          <a:xfrm>
            <a:off x="228600" y="1295280"/>
            <a:ext cx="8762760" cy="4762080"/>
          </a:xfrm>
          <a:prstGeom prst="rect">
            <a:avLst/>
          </a:prstGeom>
          <a:noFill/>
          <a:ln>
            <a:noFill/>
          </a:ln>
        </p:spPr>
        <p:txBody>
          <a:bodyPr lIns="90000" rIns="90000" tIns="45000" bIns="45000">
            <a:norm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to represent knowledge about the world?</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to react to new perceived events?</a:t>
            </a: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to integrate new percepts to past experience?</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to understand the user?</a:t>
            </a: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to optimize balance between user goals &amp; environment constraints?</a:t>
            </a: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to use reasoning to decide on the best course of action?</a:t>
            </a: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to communicate back with the user?</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to plan ahead?</a:t>
            </a: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How to learn from experience?</a:t>
            </a:r>
            <a:endParaRPr b="0" lang="en-US" sz="2400" spc="-1" strike="noStrike">
              <a:solidFill>
                <a:srgbClr val="000000"/>
              </a:solidFill>
              <a:latin typeface="Century Schoolbook"/>
            </a:endParaRPr>
          </a:p>
        </p:txBody>
      </p:sp>
      <p:sp>
        <p:nvSpPr>
          <p:cNvPr id="519"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E662344B-784F-4C2E-9D9A-4B2E63EED448}"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TextShape 1"/>
          <p:cNvSpPr txBox="1"/>
          <p:nvPr/>
        </p:nvSpPr>
        <p:spPr>
          <a:xfrm>
            <a:off x="6781680" y="6324480"/>
            <a:ext cx="1904760" cy="456840"/>
          </a:xfrm>
          <a:prstGeom prst="rect">
            <a:avLst/>
          </a:prstGeom>
          <a:noFill/>
          <a:ln>
            <a:noFill/>
          </a:ln>
        </p:spPr>
        <p:txBody>
          <a:bodyPr lIns="90000" rIns="90000" tIns="45000" bIns="45000" anchor="ctr"/>
          <a:p>
            <a:pPr algn="ctr">
              <a:lnSpc>
                <a:spcPct val="100000"/>
              </a:lnSpc>
            </a:pPr>
            <a:fld id="{42BB28B2-F16D-4305-9466-D74F48C7CC12}" type="slidenum">
              <a:rPr b="1" lang="en-US" sz="1400" spc="-1" strike="noStrike">
                <a:solidFill>
                  <a:srgbClr val="ffffff"/>
                </a:solidFill>
                <a:latin typeface="Century Schoolbook"/>
              </a:rPr>
              <a:t>&lt;number&gt;</a:t>
            </a:fld>
            <a:endParaRPr b="0" lang="en-US" sz="1400" spc="-1" strike="noStrike">
              <a:latin typeface="Times New Roman"/>
            </a:endParaRPr>
          </a:p>
        </p:txBody>
      </p:sp>
      <p:sp>
        <p:nvSpPr>
          <p:cNvPr id="521" name="TextShape 2"/>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AI, a Multi-disciplinary domain</a:t>
            </a:r>
            <a:endParaRPr b="0" lang="en-US" sz="3000" spc="-1" strike="noStrike">
              <a:solidFill>
                <a:srgbClr val="000000"/>
              </a:solidFill>
              <a:latin typeface="Century Schoolbook"/>
            </a:endParaRPr>
          </a:p>
        </p:txBody>
      </p:sp>
      <p:sp>
        <p:nvSpPr>
          <p:cNvPr id="522" name="TextShape 3"/>
          <p:cNvSpPr txBox="1"/>
          <p:nvPr/>
        </p:nvSpPr>
        <p:spPr>
          <a:xfrm>
            <a:off x="1182600" y="1523880"/>
            <a:ext cx="7772040" cy="4608000"/>
          </a:xfrm>
          <a:prstGeom prst="rect">
            <a:avLst/>
          </a:prstGeom>
          <a:noFill/>
          <a:ln>
            <a:noFill/>
          </a:ln>
        </p:spPr>
        <p:txBody>
          <a:bodyPr lIns="90000" rIns="90000" tIns="45000" bIns="45000"/>
          <a:p>
            <a:pPr marL="274320" indent="-273960">
              <a:lnSpc>
                <a:spcPct val="90000"/>
              </a:lnSpc>
              <a:spcBef>
                <a:spcPts val="601"/>
              </a:spcBef>
              <a:buClr>
                <a:srgbClr val="fe8637"/>
              </a:buClr>
              <a:buSzPct val="70000"/>
              <a:buFont typeface="Wingdings" charset="2"/>
              <a:buChar char=""/>
            </a:pPr>
            <a:r>
              <a:rPr b="0" lang="en-US" sz="2000" spc="-1" strike="noStrike">
                <a:solidFill>
                  <a:srgbClr val="000000"/>
                </a:solidFill>
                <a:latin typeface="Century Schoolbook"/>
              </a:rPr>
              <a:t>Engineering: </a:t>
            </a:r>
            <a:endParaRPr b="0" lang="en-US" sz="2000" spc="-1" strike="noStrike">
              <a:solidFill>
                <a:srgbClr val="000000"/>
              </a:solidFill>
              <a:latin typeface="Century Schoolbook"/>
            </a:endParaRPr>
          </a:p>
          <a:p>
            <a:pPr lvl="1" marL="640080" indent="-273960">
              <a:lnSpc>
                <a:spcPct val="90000"/>
              </a:lnSpc>
              <a:spcBef>
                <a:spcPts val="400"/>
              </a:spcBef>
              <a:buClr>
                <a:srgbClr val="fe8637"/>
              </a:buClr>
              <a:buSzPct val="80000"/>
              <a:buFont typeface="Wingdings 2" charset="2"/>
              <a:buChar char=""/>
            </a:pPr>
            <a:r>
              <a:rPr b="0" lang="en-US" sz="2000" spc="-1" strike="noStrike">
                <a:solidFill>
                  <a:srgbClr val="000000"/>
                </a:solidFill>
                <a:latin typeface="Century Schoolbook"/>
              </a:rPr>
              <a:t>robotics, vision, control-expert systems, biometrics,</a:t>
            </a:r>
            <a:endParaRPr b="0" lang="en-US" sz="20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0" lang="en-US" sz="2000" spc="-1" strike="noStrike">
                <a:solidFill>
                  <a:srgbClr val="000000"/>
                </a:solidFill>
                <a:latin typeface="Century Schoolbook"/>
              </a:rPr>
              <a:t>Computer Science: </a:t>
            </a:r>
            <a:endParaRPr b="0" lang="en-US" sz="2000" spc="-1" strike="noStrike">
              <a:solidFill>
                <a:srgbClr val="000000"/>
              </a:solidFill>
              <a:latin typeface="Century Schoolbook"/>
            </a:endParaRPr>
          </a:p>
          <a:p>
            <a:pPr lvl="1" marL="640080" indent="-273960">
              <a:lnSpc>
                <a:spcPct val="90000"/>
              </a:lnSpc>
              <a:spcBef>
                <a:spcPts val="400"/>
              </a:spcBef>
              <a:buClr>
                <a:srgbClr val="fe8637"/>
              </a:buClr>
              <a:buSzPct val="80000"/>
              <a:buFont typeface="Wingdings 2" charset="2"/>
              <a:buChar char=""/>
            </a:pPr>
            <a:r>
              <a:rPr b="0" lang="en-US" sz="2000" spc="-1" strike="noStrike">
                <a:solidFill>
                  <a:srgbClr val="000000"/>
                </a:solidFill>
                <a:latin typeface="Century Schoolbook"/>
              </a:rPr>
              <a:t>AI-languages , knowledge representation, algorithms, …</a:t>
            </a:r>
            <a:endParaRPr b="0" lang="en-US" sz="20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0" lang="en-US" sz="2000" spc="-1" strike="noStrike">
                <a:solidFill>
                  <a:srgbClr val="000000"/>
                </a:solidFill>
                <a:latin typeface="Century Schoolbook"/>
              </a:rPr>
              <a:t>Pure Sciences:</a:t>
            </a:r>
            <a:endParaRPr b="0" lang="en-US" sz="2000" spc="-1" strike="noStrike">
              <a:solidFill>
                <a:srgbClr val="000000"/>
              </a:solidFill>
              <a:latin typeface="Century Schoolbook"/>
            </a:endParaRPr>
          </a:p>
          <a:p>
            <a:pPr lvl="1" marL="640080" indent="-273960">
              <a:lnSpc>
                <a:spcPct val="90000"/>
              </a:lnSpc>
              <a:spcBef>
                <a:spcPts val="400"/>
              </a:spcBef>
              <a:buClr>
                <a:srgbClr val="fe8637"/>
              </a:buClr>
              <a:buSzPct val="80000"/>
              <a:buFont typeface="Wingdings 2" charset="2"/>
              <a:buChar char=""/>
            </a:pPr>
            <a:r>
              <a:rPr b="0" lang="en-US" sz="2000" spc="-1" strike="noStrike">
                <a:solidFill>
                  <a:srgbClr val="000000"/>
                </a:solidFill>
                <a:latin typeface="Century Schoolbook"/>
              </a:rPr>
              <a:t>statistics approaches, neural nets, fuzzy logic, …</a:t>
            </a:r>
            <a:endParaRPr b="0" lang="en-US" sz="20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0" lang="en-US" sz="2000" spc="-1" strike="noStrike">
                <a:solidFill>
                  <a:srgbClr val="000000"/>
                </a:solidFill>
                <a:latin typeface="Century Schoolbook"/>
              </a:rPr>
              <a:t>Linguistics:</a:t>
            </a:r>
            <a:endParaRPr b="0" lang="en-US" sz="2000" spc="-1" strike="noStrike">
              <a:solidFill>
                <a:srgbClr val="000000"/>
              </a:solidFill>
              <a:latin typeface="Century Schoolbook"/>
            </a:endParaRPr>
          </a:p>
          <a:p>
            <a:pPr lvl="1" marL="640080" indent="-273960">
              <a:lnSpc>
                <a:spcPct val="90000"/>
              </a:lnSpc>
              <a:spcBef>
                <a:spcPts val="400"/>
              </a:spcBef>
              <a:buClr>
                <a:srgbClr val="fe8637"/>
              </a:buClr>
              <a:buSzPct val="80000"/>
              <a:buFont typeface="Wingdings 2" charset="2"/>
              <a:buChar char=""/>
            </a:pPr>
            <a:r>
              <a:rPr b="0" lang="en-US" sz="2000" spc="-1" strike="noStrike">
                <a:solidFill>
                  <a:srgbClr val="000000"/>
                </a:solidFill>
                <a:latin typeface="Century Schoolbook"/>
              </a:rPr>
              <a:t>computational linguistics, phonetics and speech, …</a:t>
            </a:r>
            <a:endParaRPr b="0" lang="en-US" sz="20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0" lang="en-US" sz="2000" spc="-1" strike="noStrike">
                <a:solidFill>
                  <a:srgbClr val="000000"/>
                </a:solidFill>
                <a:latin typeface="Century Schoolbook"/>
              </a:rPr>
              <a:t>Psychology:</a:t>
            </a:r>
            <a:endParaRPr b="0" lang="en-US" sz="2000" spc="-1" strike="noStrike">
              <a:solidFill>
                <a:srgbClr val="000000"/>
              </a:solidFill>
              <a:latin typeface="Century Schoolbook"/>
            </a:endParaRPr>
          </a:p>
          <a:p>
            <a:pPr lvl="1" marL="640080" indent="-273960">
              <a:lnSpc>
                <a:spcPct val="90000"/>
              </a:lnSpc>
              <a:spcBef>
                <a:spcPts val="400"/>
              </a:spcBef>
              <a:buClr>
                <a:srgbClr val="fe8637"/>
              </a:buClr>
              <a:buSzPct val="80000"/>
              <a:buFont typeface="Wingdings 2" charset="2"/>
              <a:buChar char=""/>
            </a:pPr>
            <a:r>
              <a:rPr b="0" lang="en-US" sz="2000" spc="-1" strike="noStrike">
                <a:solidFill>
                  <a:srgbClr val="000000"/>
                </a:solidFill>
                <a:latin typeface="Century Schoolbook"/>
              </a:rPr>
              <a:t>cognitive models, knowledge-extraction from experts, …</a:t>
            </a:r>
            <a:endParaRPr b="0" lang="en-US" sz="2000" spc="-1" strike="noStrike">
              <a:solidFill>
                <a:srgbClr val="000000"/>
              </a:solidFill>
              <a:latin typeface="Century Schoolbook"/>
            </a:endParaRPr>
          </a:p>
          <a:p>
            <a:pPr marL="274320" indent="-273960">
              <a:lnSpc>
                <a:spcPct val="90000"/>
              </a:lnSpc>
              <a:spcBef>
                <a:spcPts val="601"/>
              </a:spcBef>
              <a:buClr>
                <a:srgbClr val="fe8637"/>
              </a:buClr>
              <a:buSzPct val="70000"/>
              <a:buFont typeface="Wingdings" charset="2"/>
              <a:buChar char=""/>
            </a:pPr>
            <a:r>
              <a:rPr b="0" lang="en-US" sz="2000" spc="-1" strike="noStrike">
                <a:solidFill>
                  <a:srgbClr val="000000"/>
                </a:solidFill>
                <a:latin typeface="Century Schoolbook"/>
              </a:rPr>
              <a:t>Medicine:</a:t>
            </a:r>
            <a:endParaRPr b="0" lang="en-US" sz="2000" spc="-1" strike="noStrike">
              <a:solidFill>
                <a:srgbClr val="000000"/>
              </a:solidFill>
              <a:latin typeface="Century Schoolbook"/>
            </a:endParaRPr>
          </a:p>
          <a:p>
            <a:pPr lvl="1" marL="640080" indent="-273960">
              <a:lnSpc>
                <a:spcPct val="90000"/>
              </a:lnSpc>
              <a:spcBef>
                <a:spcPts val="400"/>
              </a:spcBef>
              <a:buClr>
                <a:srgbClr val="fe8637"/>
              </a:buClr>
              <a:buSzPct val="80000"/>
              <a:buFont typeface="Wingdings 2" charset="2"/>
              <a:buChar char=""/>
            </a:pPr>
            <a:r>
              <a:rPr b="0" lang="en-US" sz="2000" spc="-1" strike="noStrike">
                <a:solidFill>
                  <a:srgbClr val="000000"/>
                </a:solidFill>
                <a:latin typeface="Century Schoolbook"/>
              </a:rPr>
              <a:t>human neural models, neuro-science,...</a:t>
            </a:r>
            <a:endParaRPr b="0" lang="en-US" sz="2000" spc="-1" strike="noStrike">
              <a:solidFill>
                <a:srgbClr val="000000"/>
              </a:solidFill>
              <a:latin typeface="Century Schoolbook"/>
            </a:endParaRPr>
          </a:p>
          <a:p>
            <a:pPr>
              <a:lnSpc>
                <a:spcPct val="100000"/>
              </a:lnSpc>
              <a:spcBef>
                <a:spcPts val="601"/>
              </a:spcBef>
            </a:pPr>
            <a:endParaRPr b="0" lang="en-US" sz="2000" spc="-1" strike="noStrike">
              <a:solidFill>
                <a:srgbClr val="000000"/>
              </a:solidFill>
              <a:latin typeface="Century Schoolbook"/>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Outlook</a:t>
            </a:r>
            <a:endParaRPr b="0" lang="en-US" sz="3000" spc="-1" strike="noStrike">
              <a:solidFill>
                <a:srgbClr val="000000"/>
              </a:solidFill>
              <a:latin typeface="Century Schoolbook"/>
            </a:endParaRPr>
          </a:p>
        </p:txBody>
      </p:sp>
      <p:sp>
        <p:nvSpPr>
          <p:cNvPr id="524" name="TextShape 2"/>
          <p:cNvSpPr txBox="1"/>
          <p:nvPr/>
        </p:nvSpPr>
        <p:spPr>
          <a:xfrm>
            <a:off x="457200" y="1600200"/>
            <a:ext cx="7467120" cy="4343040"/>
          </a:xfrm>
          <a:prstGeom prst="rect">
            <a:avLst/>
          </a:prstGeom>
          <a:noFill/>
          <a:ln>
            <a:noFill/>
          </a:ln>
        </p:spPr>
        <p:txBody>
          <a:bodyPr lIns="90000" rIns="90000" tIns="45000" bIns="45000">
            <a:normAutofit/>
          </a:bodyPr>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AI is a very exciting area right now.</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This course will teach you the foundations.</a:t>
            </a: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a:p>
            <a:pPr marL="274320" indent="-273960">
              <a:lnSpc>
                <a:spcPct val="100000"/>
              </a:lnSpc>
              <a:spcBef>
                <a:spcPts val="601"/>
              </a:spcBef>
            </a:pPr>
            <a:endParaRPr b="0" lang="en-US" sz="2400" spc="-1" strike="noStrike">
              <a:solidFill>
                <a:srgbClr val="000000"/>
              </a:solidFill>
              <a:latin typeface="Century Schoolbook"/>
            </a:endParaRPr>
          </a:p>
          <a:p>
            <a:pPr>
              <a:lnSpc>
                <a:spcPct val="100000"/>
              </a:lnSpc>
              <a:spcBef>
                <a:spcPts val="601"/>
              </a:spcBef>
            </a:pPr>
            <a:endParaRPr b="0" lang="en-US" sz="2400" spc="-1" strike="noStrike">
              <a:solidFill>
                <a:srgbClr val="000000"/>
              </a:solidFill>
              <a:latin typeface="Century Schoolbook"/>
            </a:endParaRPr>
          </a:p>
        </p:txBody>
      </p:sp>
      <p:sp>
        <p:nvSpPr>
          <p:cNvPr id="525"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ACDE5283-BCA0-4BFC-8437-5BC29536DBC8}"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Honda Humanoid Robot</a:t>
            </a:r>
            <a:endParaRPr b="0" lang="en-US" sz="3000" spc="-1" strike="noStrike">
              <a:solidFill>
                <a:srgbClr val="000000"/>
              </a:solidFill>
              <a:latin typeface="Century Schoolbook"/>
            </a:endParaRPr>
          </a:p>
        </p:txBody>
      </p:sp>
      <p:pic>
        <p:nvPicPr>
          <p:cNvPr id="337" name="honda06.avi" descr=""/>
          <p:cNvPicPr/>
          <p:nvPr/>
        </p:nvPicPr>
        <p:blipFill>
          <a:blip r:embed="rId1"/>
          <a:stretch/>
        </p:blipFill>
        <p:spPr>
          <a:xfrm>
            <a:off x="533520" y="1828800"/>
            <a:ext cx="2514240" cy="1885680"/>
          </a:xfrm>
          <a:prstGeom prst="rect">
            <a:avLst/>
          </a:prstGeom>
          <a:ln>
            <a:noFill/>
          </a:ln>
        </p:spPr>
      </p:pic>
      <p:pic>
        <p:nvPicPr>
          <p:cNvPr id="338" name="honda-turn.avi" descr=""/>
          <p:cNvPicPr/>
          <p:nvPr/>
        </p:nvPicPr>
        <p:blipFill>
          <a:blip r:embed="rId2"/>
          <a:stretch/>
        </p:blipFill>
        <p:spPr>
          <a:xfrm>
            <a:off x="3048120" y="2971800"/>
            <a:ext cx="2514240" cy="1885680"/>
          </a:xfrm>
          <a:prstGeom prst="rect">
            <a:avLst/>
          </a:prstGeom>
          <a:ln>
            <a:noFill/>
          </a:ln>
        </p:spPr>
      </p:pic>
      <p:pic>
        <p:nvPicPr>
          <p:cNvPr id="339" name="honda-step.avi" descr=""/>
          <p:cNvPicPr/>
          <p:nvPr/>
        </p:nvPicPr>
        <p:blipFill>
          <a:blip r:embed="rId3"/>
          <a:stretch/>
        </p:blipFill>
        <p:spPr>
          <a:xfrm>
            <a:off x="5638680" y="4267080"/>
            <a:ext cx="2514240" cy="1885680"/>
          </a:xfrm>
          <a:prstGeom prst="rect">
            <a:avLst/>
          </a:prstGeom>
          <a:ln>
            <a:noFill/>
          </a:ln>
        </p:spPr>
      </p:pic>
      <p:sp>
        <p:nvSpPr>
          <p:cNvPr id="340" name="CustomShape 2"/>
          <p:cNvSpPr/>
          <p:nvPr/>
        </p:nvSpPr>
        <p:spPr>
          <a:xfrm>
            <a:off x="1219320" y="3886200"/>
            <a:ext cx="990360" cy="364680"/>
          </a:xfrm>
          <a:prstGeom prst="rect">
            <a:avLst/>
          </a:prstGeom>
          <a:noFill/>
          <a:ln w="9360">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Century Schoolbook"/>
              </a:rPr>
              <a:t>Walk</a:t>
            </a:r>
            <a:endParaRPr b="0" lang="en-US" sz="1800" spc="-1" strike="noStrike">
              <a:latin typeface="Arial"/>
            </a:endParaRPr>
          </a:p>
        </p:txBody>
      </p:sp>
      <p:sp>
        <p:nvSpPr>
          <p:cNvPr id="341" name="CustomShape 3"/>
          <p:cNvSpPr/>
          <p:nvPr/>
        </p:nvSpPr>
        <p:spPr>
          <a:xfrm>
            <a:off x="3809880" y="5105520"/>
            <a:ext cx="990360" cy="364680"/>
          </a:xfrm>
          <a:prstGeom prst="rect">
            <a:avLst/>
          </a:prstGeom>
          <a:noFill/>
          <a:ln w="9360">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Century Schoolbook"/>
              </a:rPr>
              <a:t>Turn</a:t>
            </a:r>
            <a:endParaRPr b="0" lang="en-US" sz="1800" spc="-1" strike="noStrike">
              <a:latin typeface="Arial"/>
            </a:endParaRPr>
          </a:p>
        </p:txBody>
      </p:sp>
      <p:sp>
        <p:nvSpPr>
          <p:cNvPr id="342" name="CustomShape 4"/>
          <p:cNvSpPr/>
          <p:nvPr/>
        </p:nvSpPr>
        <p:spPr>
          <a:xfrm>
            <a:off x="6629400" y="6095880"/>
            <a:ext cx="990360" cy="364680"/>
          </a:xfrm>
          <a:prstGeom prst="rect">
            <a:avLst/>
          </a:prstGeom>
          <a:noFill/>
          <a:ln w="9360">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Century Schoolbook"/>
              </a:rPr>
              <a:t>Stairs</a:t>
            </a:r>
            <a:endParaRPr b="0" lang="en-US" sz="1800" spc="-1" strike="noStrike">
              <a:latin typeface="Arial"/>
            </a:endParaRPr>
          </a:p>
        </p:txBody>
      </p:sp>
      <p:sp>
        <p:nvSpPr>
          <p:cNvPr id="343" name="CustomShape 5"/>
          <p:cNvSpPr/>
          <p:nvPr/>
        </p:nvSpPr>
        <p:spPr>
          <a:xfrm>
            <a:off x="164520" y="5985000"/>
            <a:ext cx="362088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omic Sans MS"/>
              </a:rPr>
              <a:t>http://world.honda.com/robot/</a:t>
            </a:r>
            <a:endParaRPr b="0" lang="en-US" sz="1800" spc="-1" strike="noStrike">
              <a:latin typeface="Arial"/>
            </a:endParaRPr>
          </a:p>
        </p:txBody>
      </p:sp>
      <p:sp>
        <p:nvSpPr>
          <p:cNvPr id="344" name="TextShape 6"/>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FB37816D-06F2-4CEC-8A89-84501A6B22A6}"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9" dur="indefinite" restart="never" nodeType="tmRoot">
          <p:childTnLst>
            <p:seq>
              <p:cTn id="10" restart="whenNotActive" nodeType="interactiveSeq" fill="hold">
                <p:childTnLst>
                  <p:par>
                    <p:cTn id="11" fill="hold">
                      <p:childTnLst>
                        <p:par>
                          <p:cTn id="12" fill="hold">
                            <p:stCondLst>
                              <p:cond delay="0"/>
                            </p:stCondLst>
                            <p:childTnLst>
                              <p:par>
                                <p:cTn id="13" nodeType="clickEffect" fill="hold" presetClass="mediacall">
                                  <p:stCondLst>
                                    <p:cond delay="0"/>
                                  </p:stCondLst>
                                  <p:childTnLst>
                                    <p:cmd type="call" cmd="togglePause">
                                      <p:cBhvr>
                                        <p:cTn id="14" dur="1" fill="hold"/>
                                        <p:tgtEl>
                                          <p:spTgt spid="337"/>
                                        </p:tgtEl>
                                      </p:cBhvr>
                                    </p:cmd>
                                  </p:childTnLst>
                                </p:cTn>
                              </p:par>
                            </p:childTnLst>
                          </p:cTn>
                        </p:par>
                      </p:childTnLst>
                    </p:cTn>
                  </p:par>
                </p:childTnLst>
              </p:cTn>
              <p:prevCondLst>
                <p:cond delay="0" evt="onPrev">
                  <p:tgtEl>
                    <p:sldTgt/>
                  </p:tgtEl>
                </p:cond>
              </p:prevCondLst>
              <p:nextCondLst>
                <p:cond delay="0" evt="onNext">
                  <p:tgtEl>
                    <p:sldTgt/>
                  </p:tgtEl>
                </p:cond>
              </p:nextCondLst>
            </p:seq>
            <p:seq>
              <p:cTn id="15" restart="whenNotActive" nodeType="interactiveSeq" fill="hold">
                <p:childTnLst>
                  <p:par>
                    <p:cTn id="16" fill="hold">
                      <p:childTnLst>
                        <p:par>
                          <p:cTn id="17" fill="hold">
                            <p:stCondLst>
                              <p:cond delay="0"/>
                            </p:stCondLst>
                            <p:childTnLst>
                              <p:par>
                                <p:cTn id="18" nodeType="clickEffect" fill="hold" presetClass="mediacall">
                                  <p:stCondLst>
                                    <p:cond delay="0"/>
                                  </p:stCondLst>
                                  <p:childTnLst>
                                    <p:cmd type="call" cmd="togglePause">
                                      <p:cBhvr>
                                        <p:cTn id="19" dur="1" fill="hold"/>
                                        <p:tgtEl>
                                          <p:spTgt spid="338"/>
                                        </p:tgtEl>
                                      </p:cBhvr>
                                    </p:cmd>
                                  </p:childTnLst>
                                </p:cTn>
                              </p:par>
                            </p:childTnLst>
                          </p:cTn>
                        </p:par>
                      </p:childTnLst>
                    </p:cTn>
                  </p:par>
                </p:childTnLst>
              </p:cTn>
              <p:prevCondLst>
                <p:cond delay="0" evt="onPrev">
                  <p:tgtEl>
                    <p:sldTgt/>
                  </p:tgtEl>
                </p:cond>
              </p:prevCondLst>
              <p:nextCondLst>
                <p:cond delay="0" evt="onNext">
                  <p:tgtEl>
                    <p:sldTgt/>
                  </p:tgtEl>
                </p:cond>
              </p:nextCondLst>
            </p:seq>
            <p:seq>
              <p:cTn id="20" restart="whenNotActive" nodeType="interactiveSeq" fill="hold">
                <p:childTnLst>
                  <p:par>
                    <p:cTn id="21" fill="hold">
                      <p:childTnLst>
                        <p:par>
                          <p:cTn id="22" fill="hold">
                            <p:stCondLst>
                              <p:cond delay="0"/>
                            </p:stCondLst>
                            <p:childTnLst>
                              <p:par>
                                <p:cTn id="23" nodeType="clickEffect" fill="hold" presetClass="mediacall">
                                  <p:stCondLst>
                                    <p:cond delay="0"/>
                                  </p:stCondLst>
                                  <p:childTnLst>
                                    <p:cmd type="call" cmd="togglePause">
                                      <p:cBhvr>
                                        <p:cTn id="24" dur="1" fill="hold"/>
                                        <p:tgtEl>
                                          <p:spTgt spid="339"/>
                                        </p:tgtEl>
                                      </p:cBhvr>
                                    </p:cmd>
                                  </p:childTnLst>
                                </p:cTn>
                              </p:par>
                            </p:childTnLst>
                          </p:cTn>
                        </p:par>
                      </p:childTnLst>
                    </p:cTn>
                  </p:par>
                </p:childTnLst>
              </p:cTn>
              <p:prevCondLst>
                <p:cond delay="0" evt="onPrev">
                  <p:tgtEl>
                    <p:sldTgt/>
                  </p:tgtEl>
                </p:cond>
              </p:prevCondLst>
              <p:nextCondLst>
                <p:cond delay="0" evt="onNext">
                  <p:tgtEl>
                    <p:sldTgt/>
                  </p:tgtEl>
                </p:cond>
              </p:nextCondLst>
            </p:seq>
            <p:seq>
              <p:cTn id="25"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Sony AIBO</a:t>
            </a:r>
            <a:endParaRPr b="0" lang="en-US" sz="3000" spc="-1" strike="noStrike">
              <a:solidFill>
                <a:srgbClr val="000000"/>
              </a:solidFill>
              <a:latin typeface="Century Schoolbook"/>
            </a:endParaRPr>
          </a:p>
        </p:txBody>
      </p:sp>
      <p:pic>
        <p:nvPicPr>
          <p:cNvPr id="346" name="aibo-bark.mpg" descr=""/>
          <p:cNvPicPr/>
          <p:nvPr/>
        </p:nvPicPr>
        <p:blipFill>
          <a:blip r:embed="rId1"/>
          <a:stretch/>
        </p:blipFill>
        <p:spPr>
          <a:xfrm>
            <a:off x="5410080" y="1504800"/>
            <a:ext cx="3200040" cy="2400120"/>
          </a:xfrm>
          <a:prstGeom prst="rect">
            <a:avLst/>
          </a:prstGeom>
          <a:ln>
            <a:noFill/>
          </a:ln>
        </p:spPr>
      </p:pic>
      <p:pic>
        <p:nvPicPr>
          <p:cNvPr id="347" name="aibo-day12.mpg" descr=""/>
          <p:cNvPicPr/>
          <p:nvPr/>
        </p:nvPicPr>
        <p:blipFill>
          <a:blip r:embed="rId2"/>
          <a:stretch/>
        </p:blipFill>
        <p:spPr>
          <a:xfrm>
            <a:off x="5410080" y="4038480"/>
            <a:ext cx="3200040" cy="2400120"/>
          </a:xfrm>
          <a:prstGeom prst="rect">
            <a:avLst/>
          </a:prstGeom>
          <a:ln>
            <a:noFill/>
          </a:ln>
        </p:spPr>
      </p:pic>
      <p:pic>
        <p:nvPicPr>
          <p:cNvPr id="348" name="Picture 5" descr=""/>
          <p:cNvPicPr/>
          <p:nvPr/>
        </p:nvPicPr>
        <p:blipFill>
          <a:blip r:embed="rId3"/>
          <a:stretch/>
        </p:blipFill>
        <p:spPr>
          <a:xfrm>
            <a:off x="152280" y="1523880"/>
            <a:ext cx="5105160" cy="4325400"/>
          </a:xfrm>
          <a:prstGeom prst="rect">
            <a:avLst/>
          </a:prstGeom>
          <a:ln>
            <a:noFill/>
          </a:ln>
        </p:spPr>
      </p:pic>
      <p:sp>
        <p:nvSpPr>
          <p:cNvPr id="349" name="CustomShape 2"/>
          <p:cNvSpPr/>
          <p:nvPr/>
        </p:nvSpPr>
        <p:spPr>
          <a:xfrm>
            <a:off x="291600" y="6137280"/>
            <a:ext cx="254196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omic Sans MS"/>
              </a:rPr>
              <a:t>http://www.aibo.com</a:t>
            </a:r>
            <a:endParaRPr b="0" lang="en-US" sz="1800" spc="-1" strike="noStrike">
              <a:latin typeface="Arial"/>
            </a:endParaRPr>
          </a:p>
        </p:txBody>
      </p:sp>
      <p:sp>
        <p:nvSpPr>
          <p:cNvPr id="350"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EEFF7F4-C1CC-42A2-8BDD-6B749F092E96}"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26" dur="indefinite" restart="never" nodeType="tmRoot">
          <p:childTnLst>
            <p:seq>
              <p:cTn id="27" restart="whenNotActive" nodeType="interactiveSeq" fill="hold">
                <p:childTnLst>
                  <p:par>
                    <p:cTn id="28" fill="hold">
                      <p:childTnLst>
                        <p:par>
                          <p:cTn id="29" fill="hold">
                            <p:stCondLst>
                              <p:cond delay="0"/>
                            </p:stCondLst>
                            <p:childTnLst>
                              <p:par>
                                <p:cTn id="30" nodeType="clickEffect" fill="hold" presetClass="mediacall">
                                  <p:stCondLst>
                                    <p:cond delay="0"/>
                                  </p:stCondLst>
                                  <p:childTnLst>
                                    <p:cmd type="call" cmd="togglePause">
                                      <p:cBhvr>
                                        <p:cTn id="31" dur="1" fill="hold"/>
                                        <p:tgtEl>
                                          <p:spTgt spid="346"/>
                                        </p:tgtEl>
                                      </p:cBhvr>
                                    </p:cmd>
                                  </p:childTnLst>
                                </p:cTn>
                              </p:par>
                            </p:childTnLst>
                          </p:cTn>
                        </p:par>
                      </p:childTnLst>
                    </p:cTn>
                  </p:par>
                </p:childTnLst>
              </p:cTn>
              <p:prevCondLst>
                <p:cond delay="0" evt="onPrev">
                  <p:tgtEl>
                    <p:sldTgt/>
                  </p:tgtEl>
                </p:cond>
              </p:prevCondLst>
              <p:nextCondLst>
                <p:cond delay="0" evt="onNext">
                  <p:tgtEl>
                    <p:sldTgt/>
                  </p:tgtEl>
                </p:cond>
              </p:nextCondLst>
            </p:seq>
            <p:seq>
              <p:cTn id="32" restart="whenNotActive" nodeType="interactiveSeq" fill="hold">
                <p:childTnLst>
                  <p:par>
                    <p:cTn id="33" fill="hold">
                      <p:childTnLst>
                        <p:par>
                          <p:cTn id="34" fill="hold">
                            <p:stCondLst>
                              <p:cond delay="0"/>
                            </p:stCondLst>
                            <p:childTnLst>
                              <p:par>
                                <p:cTn id="35" nodeType="clickEffect" fill="hold" presetClass="mediacall">
                                  <p:stCondLst>
                                    <p:cond delay="0"/>
                                  </p:stCondLst>
                                  <p:childTnLst>
                                    <p:cmd type="call" cmd="togglePause">
                                      <p:cBhvr>
                                        <p:cTn id="36" dur="1" fill="hold"/>
                                        <p:tgtEl>
                                          <p:spTgt spid="347"/>
                                        </p:tgtEl>
                                      </p:cBhvr>
                                    </p:cmd>
                                  </p:childTnLst>
                                </p:cTn>
                              </p:par>
                            </p:childTnLst>
                          </p:cTn>
                        </p:par>
                      </p:childTnLst>
                    </p:cTn>
                  </p:par>
                </p:childTnLst>
              </p:cTn>
              <p:prevCondLst>
                <p:cond delay="0" evt="onPrev">
                  <p:tgtEl>
                    <p:sldTgt/>
                  </p:tgtEl>
                </p:cond>
              </p:prevCondLst>
              <p:nextCondLst>
                <p:cond delay="0" evt="onNext">
                  <p:tgtEl>
                    <p:sldTgt/>
                  </p:tgtEl>
                </p:cond>
              </p:nextCondLst>
            </p:seq>
            <p:seq>
              <p:cTn id="37"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0" lang="en-US" sz="3000" spc="-1" strike="noStrike" cap="small">
                <a:solidFill>
                  <a:srgbClr val="575f6d"/>
                </a:solidFill>
                <a:latin typeface="Century Schoolbook"/>
              </a:rPr>
              <a:t>Natural Language Question Answering</a:t>
            </a:r>
            <a:endParaRPr b="0" lang="en-US" sz="3000" spc="-1" strike="noStrike">
              <a:solidFill>
                <a:srgbClr val="000000"/>
              </a:solidFill>
              <a:latin typeface="Century Schoolbook"/>
            </a:endParaRPr>
          </a:p>
        </p:txBody>
      </p:sp>
      <p:sp>
        <p:nvSpPr>
          <p:cNvPr id="352" name="CustomShape 2"/>
          <p:cNvSpPr/>
          <p:nvPr/>
        </p:nvSpPr>
        <p:spPr>
          <a:xfrm>
            <a:off x="4458600" y="6095880"/>
            <a:ext cx="457632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u="sng">
                <a:solidFill>
                  <a:srgbClr val="d2611c"/>
                </a:solidFill>
                <a:uFillTx/>
                <a:latin typeface="Comic Sans MS"/>
                <a:hlinkClick r:id="rId1"/>
              </a:rPr>
              <a:t>http://www.ai.mit.edu/projects/infolab/</a:t>
            </a:r>
            <a:endParaRPr b="0" lang="en-US" sz="1800" spc="-1" strike="noStrike">
              <a:latin typeface="Arial"/>
            </a:endParaRPr>
          </a:p>
        </p:txBody>
      </p:sp>
      <p:sp>
        <p:nvSpPr>
          <p:cNvPr id="353" name="CustomShape 3"/>
          <p:cNvSpPr/>
          <p:nvPr/>
        </p:nvSpPr>
        <p:spPr>
          <a:xfrm>
            <a:off x="113040" y="6095880"/>
            <a:ext cx="371232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800" spc="-1" strike="noStrike" u="sng">
                <a:solidFill>
                  <a:srgbClr val="d2611c"/>
                </a:solidFill>
                <a:uFillTx/>
                <a:latin typeface="Comic Sans MS"/>
              </a:rPr>
              <a:t>http://aimovie.warnerbros.com</a:t>
            </a:r>
            <a:endParaRPr b="0" lang="en-US" sz="1800" spc="-1" strike="noStrike">
              <a:latin typeface="Arial"/>
            </a:endParaRPr>
          </a:p>
        </p:txBody>
      </p:sp>
      <p:pic>
        <p:nvPicPr>
          <p:cNvPr id="354" name="Picture 5" descr=""/>
          <p:cNvPicPr/>
          <p:nvPr/>
        </p:nvPicPr>
        <p:blipFill>
          <a:blip r:embed="rId2"/>
          <a:stretch/>
        </p:blipFill>
        <p:spPr>
          <a:xfrm>
            <a:off x="838080" y="1371600"/>
            <a:ext cx="7238520" cy="4731840"/>
          </a:xfrm>
          <a:prstGeom prst="rect">
            <a:avLst/>
          </a:prstGeom>
          <a:ln>
            <a:noFill/>
          </a:ln>
        </p:spPr>
      </p:pic>
      <p:sp>
        <p:nvSpPr>
          <p:cNvPr id="355" name="TextShape 4"/>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475EA7C3-67ED-4178-A34F-3A35B9D65E52}" type="slidenum">
              <a:rPr b="1" lang="en-US" sz="1400" spc="-1" strike="noStrike">
                <a:solidFill>
                  <a:srgbClr val="ffffff"/>
                </a:solidFill>
                <a:latin typeface="Century Schoolbook"/>
              </a:rPr>
              <a:t>&lt;number&gt;</a:t>
            </a:fld>
            <a:endParaRPr b="0" lang="en-US" sz="1400" spc="-1" strike="noStrike">
              <a:latin typeface="Times New Roman"/>
            </a:endParaRPr>
          </a:p>
        </p:txBody>
      </p:sp>
    </p:spTree>
  </p:cSld>
  <p:timing>
    <p:tnLst>
      <p:par>
        <p:cTn id="38" dur="indefinite" restart="never" nodeType="tmRoot">
          <p:childTnLst>
            <p:seq>
              <p:cTn id="39"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72CEB649-F6CB-4F78-9866-1694D4D2006E}" type="slidenum">
              <a:rPr b="1" lang="en-US" sz="1400" spc="-1" strike="noStrike">
                <a:solidFill>
                  <a:srgbClr val="ffffff"/>
                </a:solidFill>
                <a:latin typeface="Century Schoolbook"/>
              </a:rPr>
              <a:t>&lt;number&gt;</a:t>
            </a:fld>
            <a:endParaRPr b="0" lang="en-US" sz="1400" spc="-1" strike="noStrike">
              <a:latin typeface="Times New Roman"/>
            </a:endParaRPr>
          </a:p>
        </p:txBody>
      </p:sp>
      <p:sp>
        <p:nvSpPr>
          <p:cNvPr id="357" name="TextShape 2"/>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Playing games:Draughts</a:t>
            </a:r>
            <a:endParaRPr b="0" lang="en-US" sz="3000" spc="-1" strike="noStrike">
              <a:solidFill>
                <a:srgbClr val="000000"/>
              </a:solidFill>
              <a:latin typeface="Century Schoolbook"/>
            </a:endParaRPr>
          </a:p>
        </p:txBody>
      </p:sp>
      <p:pic>
        <p:nvPicPr>
          <p:cNvPr id="358" name="Picture 3" descr=""/>
          <p:cNvPicPr/>
          <p:nvPr/>
        </p:nvPicPr>
        <p:blipFill>
          <a:blip r:embed="rId1"/>
          <a:stretch/>
        </p:blipFill>
        <p:spPr>
          <a:xfrm>
            <a:off x="609480" y="1371600"/>
            <a:ext cx="2595240" cy="2895120"/>
          </a:xfrm>
          <a:prstGeom prst="rect">
            <a:avLst/>
          </a:prstGeom>
          <a:ln>
            <a:noFill/>
          </a:ln>
        </p:spPr>
      </p:pic>
      <p:pic>
        <p:nvPicPr>
          <p:cNvPr id="359" name="Picture 4" descr=""/>
          <p:cNvPicPr/>
          <p:nvPr/>
        </p:nvPicPr>
        <p:blipFill>
          <a:blip r:embed="rId2"/>
          <a:stretch/>
        </p:blipFill>
        <p:spPr>
          <a:xfrm>
            <a:off x="5410080" y="3276720"/>
            <a:ext cx="3123720" cy="2507760"/>
          </a:xfrm>
          <a:prstGeom prst="rect">
            <a:avLst/>
          </a:prstGeom>
          <a:ln>
            <a:noFill/>
          </a:ln>
        </p:spPr>
      </p:pic>
      <p:pic>
        <p:nvPicPr>
          <p:cNvPr id="360" name="Picture 5" descr=""/>
          <p:cNvPicPr/>
          <p:nvPr/>
        </p:nvPicPr>
        <p:blipFill>
          <a:blip r:embed="rId3"/>
          <a:stretch/>
        </p:blipFill>
        <p:spPr>
          <a:xfrm>
            <a:off x="6400800" y="1558800"/>
            <a:ext cx="2057040" cy="1580760"/>
          </a:xfrm>
          <a:prstGeom prst="rect">
            <a:avLst/>
          </a:prstGeom>
          <a:ln>
            <a:noFill/>
          </a:ln>
        </p:spPr>
      </p:pic>
      <p:pic>
        <p:nvPicPr>
          <p:cNvPr id="361" name="Picture 6" descr=""/>
          <p:cNvPicPr/>
          <p:nvPr/>
        </p:nvPicPr>
        <p:blipFill>
          <a:blip r:embed="rId4"/>
          <a:stretch/>
        </p:blipFill>
        <p:spPr>
          <a:xfrm>
            <a:off x="3962520" y="1676520"/>
            <a:ext cx="1780920" cy="1611000"/>
          </a:xfrm>
          <a:prstGeom prst="rect">
            <a:avLst/>
          </a:prstGeom>
          <a:ln>
            <a:noFill/>
          </a:ln>
        </p:spPr>
      </p:pic>
      <p:pic>
        <p:nvPicPr>
          <p:cNvPr id="362" name="Picture 7" descr=""/>
          <p:cNvPicPr/>
          <p:nvPr/>
        </p:nvPicPr>
        <p:blipFill>
          <a:blip r:embed="rId5"/>
          <a:stretch/>
        </p:blipFill>
        <p:spPr>
          <a:xfrm>
            <a:off x="1447920" y="4191120"/>
            <a:ext cx="3047760" cy="2447640"/>
          </a:xfrm>
          <a:prstGeom prst="rect">
            <a:avLst/>
          </a:prstGeom>
          <a:ln>
            <a:noFill/>
          </a:ln>
        </p:spPr>
      </p:pic>
      <p:sp>
        <p:nvSpPr>
          <p:cNvPr id="363" name="CustomShape 3"/>
          <p:cNvSpPr/>
          <p:nvPr/>
        </p:nvSpPr>
        <p:spPr>
          <a:xfrm>
            <a:off x="4242960" y="5884920"/>
            <a:ext cx="4480200" cy="643320"/>
          </a:xfrm>
          <a:prstGeom prst="rect">
            <a:avLst/>
          </a:prstGeom>
          <a:noFill/>
          <a:ln w="9360">
            <a:noFill/>
          </a:ln>
        </p:spPr>
        <p:style>
          <a:lnRef idx="0"/>
          <a:fillRef idx="0"/>
          <a:effectRef idx="0"/>
          <a:fontRef idx="minor"/>
        </p:style>
        <p:txBody>
          <a:bodyPr wrap="none" lIns="90000" rIns="90000" tIns="45000" bIns="45000"/>
          <a:p>
            <a:pPr>
              <a:lnSpc>
                <a:spcPct val="80000"/>
              </a:lnSpc>
              <a:spcBef>
                <a:spcPts val="901"/>
              </a:spcBef>
            </a:pPr>
            <a:r>
              <a:rPr b="0" lang="en-US" sz="1800" spc="-1" strike="noStrike">
                <a:solidFill>
                  <a:srgbClr val="3b435b"/>
                </a:solidFill>
                <a:latin typeface="Century Schoolbook"/>
              </a:rPr>
              <a:t>Is a computer more intelligent</a:t>
            </a:r>
            <a:endParaRPr b="0" lang="en-US" sz="1800" spc="-1" strike="noStrike">
              <a:latin typeface="Arial"/>
            </a:endParaRPr>
          </a:p>
          <a:p>
            <a:pPr>
              <a:lnSpc>
                <a:spcPct val="80000"/>
              </a:lnSpc>
              <a:spcBef>
                <a:spcPts val="901"/>
              </a:spcBef>
            </a:pPr>
            <a:r>
              <a:rPr b="0" lang="en-US" sz="1800" spc="-1" strike="noStrike">
                <a:solidFill>
                  <a:srgbClr val="3b435b"/>
                </a:solidFill>
                <a:latin typeface="Century Schoolbook"/>
              </a:rPr>
              <a:t>if it beats you in a game of draughts?</a:t>
            </a:r>
            <a:endParaRPr b="0" lang="en-US" sz="1800" spc="-1" strike="noStrike">
              <a:latin typeface="Arial"/>
            </a:endParaRPr>
          </a:p>
        </p:txBody>
      </p:sp>
    </p:spTree>
  </p:cSld>
  <p:timing>
    <p:tnLst>
      <p:par>
        <p:cTn id="40" dur="indefinite" restart="never" nodeType="tmRoot">
          <p:childTnLst>
            <p:seq>
              <p:cTn id="41"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68F3F1D1-8665-41C4-8E86-33D86C5A92FA}" type="slidenum">
              <a:rPr b="1" lang="en-US" sz="1400" spc="-1" strike="noStrike">
                <a:solidFill>
                  <a:srgbClr val="ffffff"/>
                </a:solidFill>
                <a:latin typeface="Century Schoolbook"/>
              </a:rPr>
              <a:t>&lt;number&gt;</a:t>
            </a:fld>
            <a:endParaRPr b="0" lang="en-US" sz="1400" spc="-1" strike="noStrike">
              <a:latin typeface="Times New Roman"/>
            </a:endParaRPr>
          </a:p>
        </p:txBody>
      </p:sp>
      <p:sp>
        <p:nvSpPr>
          <p:cNvPr id="365" name="TextShape 2"/>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latin typeface="Century Schoolbook"/>
              </a:rPr>
              <a:t>Playing games:Scrabble</a:t>
            </a:r>
            <a:endParaRPr b="0" lang="en-US" sz="3000" spc="-1" strike="noStrike">
              <a:solidFill>
                <a:srgbClr val="000000"/>
              </a:solidFill>
              <a:latin typeface="Century Schoolbook"/>
            </a:endParaRPr>
          </a:p>
        </p:txBody>
      </p:sp>
      <p:sp>
        <p:nvSpPr>
          <p:cNvPr id="366" name="CustomShape 3"/>
          <p:cNvSpPr/>
          <p:nvPr/>
        </p:nvSpPr>
        <p:spPr>
          <a:xfrm>
            <a:off x="3708720" y="5715000"/>
            <a:ext cx="4430160" cy="643320"/>
          </a:xfrm>
          <a:prstGeom prst="rect">
            <a:avLst/>
          </a:prstGeom>
          <a:noFill/>
          <a:ln w="9360">
            <a:noFill/>
          </a:ln>
        </p:spPr>
        <p:style>
          <a:lnRef idx="0"/>
          <a:fillRef idx="0"/>
          <a:effectRef idx="0"/>
          <a:fontRef idx="minor"/>
        </p:style>
        <p:txBody>
          <a:bodyPr wrap="none" lIns="90000" rIns="90000" tIns="45000" bIns="45000"/>
          <a:p>
            <a:pPr>
              <a:lnSpc>
                <a:spcPct val="80000"/>
              </a:lnSpc>
              <a:spcBef>
                <a:spcPts val="901"/>
              </a:spcBef>
            </a:pPr>
            <a:r>
              <a:rPr b="0" lang="en-US" sz="1800" spc="-1" strike="noStrike">
                <a:solidFill>
                  <a:srgbClr val="3b435b"/>
                </a:solidFill>
                <a:latin typeface="Century Schoolbook"/>
              </a:rPr>
              <a:t>Is a computer more intelligent</a:t>
            </a:r>
            <a:endParaRPr b="0" lang="en-US" sz="1800" spc="-1" strike="noStrike">
              <a:latin typeface="Arial"/>
            </a:endParaRPr>
          </a:p>
          <a:p>
            <a:pPr>
              <a:lnSpc>
                <a:spcPct val="80000"/>
              </a:lnSpc>
              <a:spcBef>
                <a:spcPts val="901"/>
              </a:spcBef>
            </a:pPr>
            <a:r>
              <a:rPr b="0" lang="en-US" sz="1800" spc="-1" strike="noStrike">
                <a:solidFill>
                  <a:srgbClr val="3b435b"/>
                </a:solidFill>
                <a:latin typeface="Century Schoolbook"/>
              </a:rPr>
              <a:t>if it beats you in a game of scrabble?</a:t>
            </a:r>
            <a:endParaRPr b="0" lang="en-US" sz="1800" spc="-1" strike="noStrike">
              <a:latin typeface="Arial"/>
            </a:endParaRPr>
          </a:p>
        </p:txBody>
      </p:sp>
      <p:pic>
        <p:nvPicPr>
          <p:cNvPr id="367" name="Picture 9" descr=""/>
          <p:cNvPicPr/>
          <p:nvPr/>
        </p:nvPicPr>
        <p:blipFill>
          <a:blip r:embed="rId1"/>
          <a:stretch/>
        </p:blipFill>
        <p:spPr>
          <a:xfrm>
            <a:off x="1981080" y="1628640"/>
            <a:ext cx="4424040" cy="3063600"/>
          </a:xfrm>
          <a:prstGeom prst="rect">
            <a:avLst/>
          </a:prstGeom>
          <a:ln>
            <a:noFill/>
          </a:ln>
        </p:spPr>
      </p:pic>
    </p:spTree>
  </p:cSld>
  <p:timing>
    <p:tnLst>
      <p:par>
        <p:cTn id="42" dur="indefinite" restart="never" nodeType="tmRoot">
          <p:childTnLst>
            <p:seq>
              <p:cTn id="43"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Oriel</Template>
  <TotalTime>118</TotalTime>
  <Application>LibreOffice/6.0.7.3$Linux_X86_64 LibreOffice_project/00m0$Build-3</Application>
  <Words>2562</Words>
  <Paragraphs>451</Paragraphs>
  <Company>KSPS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2012-01-12T06:30:18Z</dcterms:created>
  <dc:creator>l.wanzare</dc:creator>
  <dc:description/>
  <dc:language>en-US</dc:language>
  <cp:lastModifiedBy/>
  <dcterms:modified xsi:type="dcterms:W3CDTF">2021-11-16T21:56:48Z</dcterms:modified>
  <cp:revision>24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KSPS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5</vt:i4>
  </property>
  <property fmtid="{D5CDD505-2E9C-101B-9397-08002B2CF9AE}" pid="8" name="Notes">
    <vt:i4>17</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45</vt:i4>
  </property>
</Properties>
</file>