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62" r:id="rId3"/>
    <p:sldId id="257" r:id="rId4"/>
    <p:sldId id="258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63713-4018-44AA-8A74-E69E4D5495A6}" v="1073" dt="2021-08-13T05:27:15.972"/>
    <p1510:client id="{7C28C350-1B68-E3F4-9B28-C0EF54FE44D3}" v="416" dt="2021-08-14T05:57:56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1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2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0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0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2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2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9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2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8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2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8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7" r:id="rId5"/>
    <p:sldLayoutId id="2147483688" r:id="rId6"/>
    <p:sldLayoutId id="2147483693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Heart+Disease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eed lines technology abstract">
            <a:extLst>
              <a:ext uri="{FF2B5EF4-FFF2-40B4-BE49-F238E27FC236}">
                <a16:creationId xmlns:a16="http://schemas.microsoft.com/office/drawing/2014/main" id="{52031AE3-C7B8-42DF-A466-200FB65610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69" r="-2" b="1628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/>
              <a:t>Heart Attack Risk </a:t>
            </a:r>
            <a:r>
              <a:rPr lang="en-US" sz="8000" dirty="0"/>
              <a:t>Indicators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Eric Dickey</a:t>
            </a:r>
          </a:p>
          <a:p>
            <a:pPr algn="l"/>
            <a:r>
              <a:rPr lang="en-US" dirty="0"/>
              <a:t>DSC 530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6A00-9C83-4B83-AA9B-BA476069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F120D-D08E-4161-A54A-082EB561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Is heart rate a good indicator of a heart </a:t>
            </a:r>
            <a:r>
              <a:rPr lang="en-US">
                <a:ea typeface="+mn-lt"/>
                <a:cs typeface="+mn-lt"/>
              </a:rPr>
              <a:t>attack</a:t>
            </a:r>
            <a:r>
              <a:rPr lang="en-US"/>
              <a:t>?</a:t>
            </a:r>
          </a:p>
          <a:p>
            <a:r>
              <a:rPr lang="en-US"/>
              <a:t>Is high cholesterol a good predictor for a heart attack?</a:t>
            </a:r>
          </a:p>
        </p:txBody>
      </p:sp>
    </p:spTree>
    <p:extLst>
      <p:ext uri="{BB962C8B-B14F-4D97-AF65-F5344CB8AC3E}">
        <p14:creationId xmlns:p14="http://schemas.microsoft.com/office/powerpoint/2010/main" val="149993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DDA0-9D96-4FB1-936C-555E8A7C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5F1CA-429C-4BF5-957A-709B71095B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Source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D2FCC-B970-407C-B8B0-17272165CA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University of California, Irvine Machine Learning Repository</a:t>
            </a:r>
          </a:p>
          <a:p>
            <a:r>
              <a:rPr lang="en-US"/>
              <a:t>"Cleveland" dataset 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2A3AE-BA4A-4282-93BD-A08B50244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1340" y="1147187"/>
            <a:ext cx="6648659" cy="761999"/>
          </a:xfrm>
        </p:spPr>
        <p:txBody>
          <a:bodyPr/>
          <a:lstStyle/>
          <a:p>
            <a:r>
              <a:rPr lang="en-US"/>
              <a:t>Variables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78669-61C7-4920-AD16-F2441F520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1341" y="1962168"/>
            <a:ext cx="6648657" cy="4133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14 total variables, 303 instances</a:t>
            </a:r>
          </a:p>
          <a:p>
            <a:r>
              <a:rPr lang="en-US" dirty="0"/>
              <a:t>Analysis done on the following variables:</a:t>
            </a:r>
          </a:p>
          <a:p>
            <a:pPr lvl="1"/>
            <a:r>
              <a:rPr lang="en-US" dirty="0"/>
              <a:t>age – Age in years</a:t>
            </a:r>
          </a:p>
          <a:p>
            <a:pPr lvl="1"/>
            <a:r>
              <a:rPr lang="en-US" err="1"/>
              <a:t>trtbps</a:t>
            </a:r>
            <a:r>
              <a:rPr lang="en-US" dirty="0"/>
              <a:t> – Resting blood pressure in mm Hg on hospital admission</a:t>
            </a:r>
          </a:p>
          <a:p>
            <a:pPr lvl="1"/>
            <a:r>
              <a:rPr lang="en-US" err="1"/>
              <a:t>chol</a:t>
            </a:r>
            <a:r>
              <a:rPr lang="en-US" dirty="0"/>
              <a:t> – Serum </a:t>
            </a:r>
            <a:r>
              <a:rPr lang="en-US"/>
              <a:t>cholesterol</a:t>
            </a:r>
            <a:r>
              <a:rPr lang="en-US" dirty="0"/>
              <a:t> in mg/dl</a:t>
            </a:r>
          </a:p>
          <a:p>
            <a:pPr lvl="1"/>
            <a:r>
              <a:rPr lang="en-US" err="1"/>
              <a:t>thalachh</a:t>
            </a:r>
            <a:r>
              <a:rPr lang="en-US" dirty="0"/>
              <a:t> – Maximum heart rate</a:t>
            </a:r>
          </a:p>
          <a:p>
            <a:pPr lvl="1"/>
            <a:r>
              <a:rPr lang="en-US" dirty="0"/>
              <a:t>sex – Gender of patient</a:t>
            </a:r>
          </a:p>
          <a:p>
            <a:pPr lvl="1"/>
            <a:r>
              <a:rPr lang="en-US"/>
              <a:t>output– Heart attack Y(1) N (0)</a:t>
            </a:r>
          </a:p>
        </p:txBody>
      </p:sp>
    </p:spTree>
    <p:extLst>
      <p:ext uri="{BB962C8B-B14F-4D97-AF65-F5344CB8AC3E}">
        <p14:creationId xmlns:p14="http://schemas.microsoft.com/office/powerpoint/2010/main" val="47222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0DE7-8604-4E70-8AFC-C7FCCD4B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11" y="463597"/>
            <a:ext cx="10668000" cy="758952"/>
          </a:xfrm>
        </p:spPr>
        <p:txBody>
          <a:bodyPr/>
          <a:lstStyle/>
          <a:p>
            <a:r>
              <a:rPr lang="en-US"/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BEE6C-0514-4886-814E-A808C7D19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088571"/>
            <a:ext cx="10734990" cy="653141"/>
          </a:xfrm>
        </p:spPr>
        <p:txBody>
          <a:bodyPr/>
          <a:lstStyle/>
          <a:p>
            <a:r>
              <a:rPr lang="en-US"/>
              <a:t>Understanding the variables</a:t>
            </a:r>
          </a:p>
        </p:txBody>
      </p:sp>
      <p:pic>
        <p:nvPicPr>
          <p:cNvPr id="8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5645B3F2-B4F4-491E-A5DC-DC8A984515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67122" y="1908978"/>
            <a:ext cx="2154500" cy="2740955"/>
          </a:xfrm>
        </p:spPr>
      </p:pic>
      <p:pic>
        <p:nvPicPr>
          <p:cNvPr id="9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6A7A9470-0615-4443-B01C-E0453A190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95" y="1906826"/>
            <a:ext cx="2223655" cy="2741282"/>
          </a:xfrm>
          <a:prstGeom prst="rect">
            <a:avLst/>
          </a:prstGeom>
        </p:spPr>
      </p:pic>
      <p:pic>
        <p:nvPicPr>
          <p:cNvPr id="10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8F6EEECC-D6C2-4876-BE81-ECE857425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627" y="1907235"/>
            <a:ext cx="2249632" cy="2740463"/>
          </a:xfrm>
          <a:prstGeom prst="rect">
            <a:avLst/>
          </a:prstGeom>
        </p:spPr>
      </p:pic>
      <p:pic>
        <p:nvPicPr>
          <p:cNvPr id="11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DCE41F3B-7AE9-4299-998D-87CE1B719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968" y="1906994"/>
            <a:ext cx="2145723" cy="2740944"/>
          </a:xfrm>
          <a:prstGeom prst="rect">
            <a:avLst/>
          </a:prstGeom>
        </p:spPr>
      </p:pic>
      <p:pic>
        <p:nvPicPr>
          <p:cNvPr id="12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DAF8755D-51A2-4267-9EE8-CCC99A1A9B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786" y="1907576"/>
            <a:ext cx="2275610" cy="2739778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5B48185-02AD-4BB3-868C-B20A8C1DF4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7319" y="4806281"/>
            <a:ext cx="3276600" cy="1876889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CF70B875-D5A3-44F8-8652-C84D54041A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0246" y="4967718"/>
            <a:ext cx="2743200" cy="1544805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D3BA762B-B191-44F0-A52F-0ECC2C0D30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7829" y="4858077"/>
            <a:ext cx="2743200" cy="17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3E7A-E88F-4B11-8877-FCDF2E51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8620"/>
            <a:ext cx="9144000" cy="745489"/>
          </a:xfrm>
        </p:spPr>
        <p:txBody>
          <a:bodyPr/>
          <a:lstStyle/>
          <a:p>
            <a:r>
              <a:rPr lang="en-US"/>
              <a:t>PMF AND CDF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8CF20A4-2BA0-46D7-9171-0596E358A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93" y="1133955"/>
            <a:ext cx="5613686" cy="2801649"/>
          </a:xfrm>
        </p:spPr>
      </p:pic>
      <p:pic>
        <p:nvPicPr>
          <p:cNvPr id="5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BDB2DB8A-746D-425E-B34B-EDF41B91D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774" y="1132853"/>
            <a:ext cx="5606980" cy="2800337"/>
          </a:xfrm>
          <a:prstGeom prst="rect">
            <a:avLst/>
          </a:prstGeo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26862E37-13DB-4220-8A29-29A6C90AD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76" y="4129524"/>
            <a:ext cx="2743200" cy="1831003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0F6E410-B0F9-4E00-BFE2-19902A0B8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527" y="4109987"/>
            <a:ext cx="2743200" cy="1853333"/>
          </a:xfrm>
          <a:prstGeom prst="rect">
            <a:avLst/>
          </a:prstGeom>
        </p:spPr>
      </p:pic>
      <p:pic>
        <p:nvPicPr>
          <p:cNvPr id="3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A4D395D-0EAF-42DD-911B-05E45D5392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2300" y="4359404"/>
            <a:ext cx="2743200" cy="1362452"/>
          </a:xfrm>
          <a:prstGeom prst="rect">
            <a:avLst/>
          </a:prstGeom>
        </p:spPr>
      </p:pic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701EA8F-6089-4CB3-9D6B-411F9B9528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4321351"/>
            <a:ext cx="2743200" cy="144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5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2DB4-1197-4D91-94B9-6F3F16A9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34" y="184220"/>
            <a:ext cx="9144000" cy="702617"/>
          </a:xfrm>
        </p:spPr>
        <p:txBody>
          <a:bodyPr/>
          <a:lstStyle/>
          <a:p>
            <a:r>
              <a:rPr lang="en-US"/>
              <a:t>Scatterplots</a:t>
            </a:r>
          </a:p>
        </p:txBody>
      </p:sp>
      <p:pic>
        <p:nvPicPr>
          <p:cNvPr id="4" name="Picture 4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91B65820-4BF8-425C-936C-DFC864732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218" y="1203708"/>
            <a:ext cx="4481565" cy="2181330"/>
          </a:xfr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7A99A86-AD65-4F15-94F1-9E60D2413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37" y="3676222"/>
            <a:ext cx="5766078" cy="2913622"/>
          </a:xfrm>
          <a:prstGeom prst="rect">
            <a:avLst/>
          </a:prstGeom>
        </p:spPr>
      </p:pic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D0BF2DF-B706-49B1-895E-86BD5EA17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676" y="3675557"/>
            <a:ext cx="5967045" cy="291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6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444E-B56D-478A-81F0-4DE2D5F1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9748"/>
            <a:ext cx="10668000" cy="758952"/>
          </a:xfrm>
        </p:spPr>
        <p:txBody>
          <a:bodyPr/>
          <a:lstStyle/>
          <a:p>
            <a:r>
              <a:rPr lang="en-US"/>
              <a:t>Correlation and Permutation Test</a:t>
            </a:r>
          </a:p>
        </p:txBody>
      </p:sp>
      <p:pic>
        <p:nvPicPr>
          <p:cNvPr id="11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6BAAC8C4-C2D3-49F1-9CB1-9E7FF50D4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17" y="1210303"/>
            <a:ext cx="5205046" cy="53093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5D3A95-14EE-48DC-A5BE-93E7A2C8D048}"/>
              </a:ext>
            </a:extLst>
          </p:cNvPr>
          <p:cNvSpPr txBox="1"/>
          <p:nvPr/>
        </p:nvSpPr>
        <p:spPr>
          <a:xfrm>
            <a:off x="7264400" y="261112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Heart rate + heart attack pvalue: </a:t>
            </a:r>
            <a:r>
              <a:rPr lang="en-US" dirty="0">
                <a:ea typeface="+mn-lt"/>
                <a:cs typeface="+mn-lt"/>
              </a:rPr>
              <a:t>0.0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27607-103F-4B0B-B4BF-18A43130699D}"/>
              </a:ext>
            </a:extLst>
          </p:cNvPr>
          <p:cNvSpPr txBox="1"/>
          <p:nvPr/>
        </p:nvSpPr>
        <p:spPr>
          <a:xfrm>
            <a:off x="7264400" y="399288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Cholesterol + heart attack pvalue: </a:t>
            </a:r>
            <a:r>
              <a:rPr lang="en-US" dirty="0"/>
              <a:t>0.0</a:t>
            </a:r>
          </a:p>
        </p:txBody>
      </p:sp>
    </p:spTree>
    <p:extLst>
      <p:ext uri="{BB962C8B-B14F-4D97-AF65-F5344CB8AC3E}">
        <p14:creationId xmlns:p14="http://schemas.microsoft.com/office/powerpoint/2010/main" val="35916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86D3-0FB8-4F9A-8894-17E708E8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27055"/>
            <a:ext cx="9144000" cy="710990"/>
          </a:xfrm>
        </p:spPr>
        <p:txBody>
          <a:bodyPr/>
          <a:lstStyle/>
          <a:p>
            <a:r>
              <a:rPr lang="en-US"/>
              <a:t>Logistic Regression Model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8194946-4925-4354-9914-F41E3AA4B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5960" y="1423935"/>
            <a:ext cx="3748454" cy="652306"/>
          </a:xfrm>
        </p:spPr>
      </p:pic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9896063B-E840-425C-B1D8-4F2D16C46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957" y="2519884"/>
            <a:ext cx="4743715" cy="32322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347C1A-D21B-452D-97C0-6DB8A567B1D9}"/>
              </a:ext>
            </a:extLst>
          </p:cNvPr>
          <p:cNvSpPr txBox="1"/>
          <p:nvPr/>
        </p:nvSpPr>
        <p:spPr>
          <a:xfrm>
            <a:off x="7848544" y="58752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Heart Rate only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696CD2-3D95-43F5-8FB6-B99B27C61C35}"/>
              </a:ext>
            </a:extLst>
          </p:cNvPr>
          <p:cNvSpPr txBox="1"/>
          <p:nvPr/>
        </p:nvSpPr>
        <p:spPr>
          <a:xfrm>
            <a:off x="1794970" y="58752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Cholesterol only</a:t>
            </a:r>
          </a:p>
        </p:txBody>
      </p:sp>
      <p:pic>
        <p:nvPicPr>
          <p:cNvPr id="3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7EA1A62-1011-4BE9-B136-42DAB229E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" y="2523482"/>
            <a:ext cx="4775200" cy="334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9888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1F1830"/>
      </a:dk2>
      <a:lt2>
        <a:srgbClr val="F0F3F2"/>
      </a:lt2>
      <a:accent1>
        <a:srgbClr val="E62A64"/>
      </a:accent1>
      <a:accent2>
        <a:srgbClr val="D418A0"/>
      </a:accent2>
      <a:accent3>
        <a:srgbClr val="CC2AE6"/>
      </a:accent3>
      <a:accent4>
        <a:srgbClr val="6C18D4"/>
      </a:accent4>
      <a:accent5>
        <a:srgbClr val="2F2AE6"/>
      </a:accent5>
      <a:accent6>
        <a:srgbClr val="1861D4"/>
      </a:accent6>
      <a:hlink>
        <a:srgbClr val="6C56C6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TornVTI</vt:lpstr>
      <vt:lpstr>Heart Attack Risk Indicators</vt:lpstr>
      <vt:lpstr>Research Questions</vt:lpstr>
      <vt:lpstr>Dataset</vt:lpstr>
      <vt:lpstr>Dataset</vt:lpstr>
      <vt:lpstr>PMF AND CDF</vt:lpstr>
      <vt:lpstr>Scatterplots</vt:lpstr>
      <vt:lpstr>Correlation and Permutation Test</vt:lpstr>
      <vt:lpstr>Logistic Regression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274</cp:revision>
  <dcterms:created xsi:type="dcterms:W3CDTF">2021-08-12T05:07:48Z</dcterms:created>
  <dcterms:modified xsi:type="dcterms:W3CDTF">2021-08-14T17:11:11Z</dcterms:modified>
</cp:coreProperties>
</file>