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layfair Displ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a693c1ed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a693c1ed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aa39142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aa39142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aa391425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aa391425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aa39142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aa39142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aa39142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aa39142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a391425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aa391425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a39142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aa39142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aa391425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aa391425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a693c1ed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a693c1ed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a693c1ed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a693c1ed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d81597a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d81597a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aa391425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aa391425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aa391425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aa391425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a391425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aa391425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aa39142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aa39142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aa391425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aa391425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aa391425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aa391425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aa391425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aa391425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693c1ed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693c1ed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a693c1ed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a693c1ed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a693c1ed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a693c1ed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a693c1ed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a693c1ed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a693c1ed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a693c1ed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aa39142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aa3914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a693c1ed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a693c1ed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An oversimplification of distributed processing</a:t>
            </a:r>
            <a:endParaRPr/>
          </a:p>
        </p:txBody>
      </p:sp>
      <p:pic>
        <p:nvPicPr>
          <p:cNvPr id="69" name="Google Shape;69;p13"/>
          <p:cNvPicPr preferRelativeResize="0"/>
          <p:nvPr/>
        </p:nvPicPr>
        <p:blipFill>
          <a:blip r:embed="rId3">
            <a:alphaModFix/>
          </a:blip>
          <a:stretch>
            <a:fillRect/>
          </a:stretch>
        </p:blipFill>
        <p:spPr>
          <a:xfrm>
            <a:off x="5009475" y="2723725"/>
            <a:ext cx="3017200" cy="160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Programing</a:t>
            </a:r>
            <a:endParaRPr/>
          </a:p>
        </p:txBody>
      </p:sp>
      <p:sp>
        <p:nvSpPr>
          <p:cNvPr id="124" name="Google Shape;124;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Programming focuses on:</a:t>
            </a:r>
            <a:endParaRPr/>
          </a:p>
          <a:p>
            <a:pPr indent="-342900" lvl="0" marL="457200" rtl="0" algn="l">
              <a:spcBef>
                <a:spcPts val="1200"/>
              </a:spcBef>
              <a:spcAft>
                <a:spcPts val="0"/>
              </a:spcAft>
              <a:buSzPts val="1800"/>
              <a:buChar char="●"/>
            </a:pPr>
            <a:r>
              <a:rPr lang="en"/>
              <a:t>Immutability</a:t>
            </a:r>
            <a:endParaRPr/>
          </a:p>
          <a:p>
            <a:pPr indent="-342900" lvl="0" marL="457200" rtl="0" algn="l">
              <a:spcBef>
                <a:spcPts val="0"/>
              </a:spcBef>
              <a:spcAft>
                <a:spcPts val="0"/>
              </a:spcAft>
              <a:buSzPts val="1800"/>
              <a:buChar char="●"/>
            </a:pPr>
            <a:r>
              <a:rPr lang="en"/>
              <a:t>Pure functions</a:t>
            </a:r>
            <a:endParaRPr/>
          </a:p>
          <a:p>
            <a:pPr indent="0" lvl="0" marL="0" rtl="0" algn="l">
              <a:spcBef>
                <a:spcPts val="1200"/>
              </a:spcBef>
              <a:spcAft>
                <a:spcPts val="1200"/>
              </a:spcAft>
              <a:buNone/>
            </a:pPr>
            <a:r>
              <a:rPr lang="en"/>
              <a:t>This reduces the writes to disc and the need for tracking pointers,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586725" y="1353788"/>
            <a:ext cx="79707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MapReduce</a:t>
            </a:r>
            <a:endParaRPr/>
          </a:p>
        </p:txBody>
      </p:sp>
      <p:sp>
        <p:nvSpPr>
          <p:cNvPr id="130" name="Google Shape;130;p23"/>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Map and reduce methods follow functional programing </a:t>
            </a:r>
            <a:r>
              <a:rPr lang="en"/>
              <a:t>paradigms.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Flip the mindset	</a:t>
            </a:r>
            <a:endParaRPr/>
          </a:p>
        </p:txBody>
      </p:sp>
      <p:sp>
        <p:nvSpPr>
          <p:cNvPr id="136" name="Google Shape;136;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Think of MapReduce as a </a:t>
            </a:r>
            <a:r>
              <a:rPr lang="en"/>
              <a:t>mindset</a:t>
            </a:r>
            <a:r>
              <a:rPr lang="en"/>
              <a:t> flip. Instead of sending the data, item by item to the function, you are sending the function to the data.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why a “task” must be </a:t>
            </a:r>
            <a:r>
              <a:rPr lang="en"/>
              <a:t>serializable</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142" name="Google Shape;142;p25"/>
          <p:cNvSpPr txBox="1"/>
          <p:nvPr>
            <p:ph idx="1" type="body"/>
          </p:nvPr>
        </p:nvSpPr>
        <p:spPr>
          <a:xfrm>
            <a:off x="311700" y="1417800"/>
            <a:ext cx="8520600" cy="27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Mapping</a:t>
            </a:r>
            <a:r>
              <a:rPr lang="en"/>
              <a:t> is the </a:t>
            </a:r>
            <a:r>
              <a:rPr lang="en"/>
              <a:t>concept</a:t>
            </a:r>
            <a:r>
              <a:rPr lang="en"/>
              <a:t> of applying a unit of work (or a task) to each item in a </a:t>
            </a:r>
            <a:r>
              <a:rPr i="1" lang="en">
                <a:solidFill>
                  <a:schemeClr val="accent5"/>
                </a:solidFill>
              </a:rPr>
              <a:t>collection</a:t>
            </a:r>
            <a:r>
              <a:rPr lang="en"/>
              <a:t>. Because functional programming focuses on immutability, map functions return a new </a:t>
            </a:r>
            <a:r>
              <a:rPr lang="en">
                <a:solidFill>
                  <a:schemeClr val="accent5"/>
                </a:solidFill>
              </a:rPr>
              <a:t>collection</a:t>
            </a:r>
            <a:r>
              <a:rPr lang="en"/>
              <a:t> rather than updating the existing collection. The advantage of a new collection is to reduce the pointer and memory management.  </a:t>
            </a:r>
            <a:endParaRPr/>
          </a:p>
          <a:p>
            <a:pPr indent="0" lvl="0" marL="0" rtl="0" algn="l">
              <a:spcBef>
                <a:spcPts val="1200"/>
              </a:spcBef>
              <a:spcAft>
                <a:spcPts val="0"/>
              </a:spcAft>
              <a:buNone/>
            </a:pPr>
            <a:r>
              <a:rPr lang="en"/>
              <a:t>The datatype of each item can change.</a:t>
            </a:r>
            <a:endParaRPr/>
          </a:p>
          <a:p>
            <a:pPr indent="0" lvl="0" marL="0" rtl="0" algn="l">
              <a:spcBef>
                <a:spcPts val="1200"/>
              </a:spcBef>
              <a:spcAft>
                <a:spcPts val="1200"/>
              </a:spcAft>
              <a:buNone/>
            </a:pPr>
            <a:r>
              <a:t/>
            </a:r>
            <a:endParaRPr/>
          </a:p>
        </p:txBody>
      </p:sp>
      <p:sp>
        <p:nvSpPr>
          <p:cNvPr id="143" name="Google Shape;143;p25"/>
          <p:cNvSpPr txBox="1"/>
          <p:nvPr/>
        </p:nvSpPr>
        <p:spPr>
          <a:xfrm>
            <a:off x="385300" y="4405050"/>
            <a:ext cx="82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A </a:t>
            </a:r>
            <a:r>
              <a:rPr lang="en">
                <a:solidFill>
                  <a:schemeClr val="accent5"/>
                </a:solidFill>
                <a:latin typeface="Lato"/>
                <a:ea typeface="Lato"/>
                <a:cs typeface="Lato"/>
                <a:sym typeface="Lato"/>
              </a:rPr>
              <a:t>collection</a:t>
            </a:r>
            <a:r>
              <a:rPr lang="en">
                <a:solidFill>
                  <a:schemeClr val="dk1"/>
                </a:solidFill>
                <a:latin typeface="Lato"/>
                <a:ea typeface="Lato"/>
                <a:cs typeface="Lato"/>
                <a:sym typeface="Lato"/>
              </a:rPr>
              <a:t> is something that </a:t>
            </a:r>
            <a:r>
              <a:rPr lang="en">
                <a:solidFill>
                  <a:schemeClr val="dk1"/>
                </a:solidFill>
                <a:latin typeface="Lato"/>
                <a:ea typeface="Lato"/>
                <a:cs typeface="Lato"/>
                <a:sym typeface="Lato"/>
              </a:rPr>
              <a:t>implements</a:t>
            </a:r>
            <a:r>
              <a:rPr lang="en">
                <a:solidFill>
                  <a:schemeClr val="dk1"/>
                </a:solidFill>
                <a:latin typeface="Lato"/>
                <a:ea typeface="Lato"/>
                <a:cs typeface="Lato"/>
                <a:sym typeface="Lato"/>
              </a:rPr>
              <a:t> the </a:t>
            </a:r>
            <a:r>
              <a:rPr lang="en">
                <a:solidFill>
                  <a:schemeClr val="accent2"/>
                </a:solidFill>
                <a:latin typeface="Lato"/>
                <a:ea typeface="Lato"/>
                <a:cs typeface="Lato"/>
                <a:sym typeface="Lato"/>
              </a:rPr>
              <a:t>Traversable </a:t>
            </a:r>
            <a:r>
              <a:rPr lang="en">
                <a:solidFill>
                  <a:schemeClr val="dk1"/>
                </a:solidFill>
                <a:latin typeface="Lato"/>
                <a:ea typeface="Lato"/>
                <a:cs typeface="Lato"/>
                <a:sym typeface="Lato"/>
              </a:rPr>
              <a:t>and</a:t>
            </a:r>
            <a:r>
              <a:rPr lang="en">
                <a:solidFill>
                  <a:schemeClr val="accent2"/>
                </a:solidFill>
                <a:latin typeface="Lato"/>
                <a:ea typeface="Lato"/>
                <a:cs typeface="Lato"/>
                <a:sym typeface="Lato"/>
              </a:rPr>
              <a:t> Countable </a:t>
            </a:r>
            <a:r>
              <a:rPr lang="en">
                <a:solidFill>
                  <a:schemeClr val="dk1"/>
                </a:solidFill>
                <a:latin typeface="Lato"/>
                <a:ea typeface="Lato"/>
                <a:cs typeface="Lato"/>
                <a:sym typeface="Lato"/>
              </a:rPr>
              <a:t>interfaces</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Reduce</a:t>
            </a:r>
            <a:endParaRPr/>
          </a:p>
        </p:txBody>
      </p:sp>
      <p:sp>
        <p:nvSpPr>
          <p:cNvPr id="149" name="Google Shape;149;p2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Reduce actually </a:t>
            </a:r>
            <a:r>
              <a:rPr lang="en"/>
              <a:t>refers</a:t>
            </a:r>
            <a:r>
              <a:rPr lang="en"/>
              <a:t> to </a:t>
            </a:r>
            <a:r>
              <a:rPr lang="en"/>
              <a:t>multiple</a:t>
            </a:r>
            <a:r>
              <a:rPr lang="en"/>
              <a:t> functions or concepts. All reduce the size of the collection in different ways.  Usually, the result is one “item” instead of a collection.</a:t>
            </a:r>
            <a:endParaRPr/>
          </a:p>
          <a:p>
            <a:pPr indent="0" lvl="0" marL="0" rtl="0" algn="l">
              <a:spcBef>
                <a:spcPts val="1200"/>
              </a:spcBef>
              <a:spcAft>
                <a:spcPts val="0"/>
              </a:spcAft>
              <a:buNone/>
            </a:pPr>
            <a:r>
              <a:rPr lang="en"/>
              <a:t>Examples are:</a:t>
            </a:r>
            <a:endParaRPr/>
          </a:p>
          <a:p>
            <a:pPr indent="-342900" lvl="0" marL="457200" rtl="0" algn="l">
              <a:spcBef>
                <a:spcPts val="1200"/>
              </a:spcBef>
              <a:spcAft>
                <a:spcPts val="0"/>
              </a:spcAft>
              <a:buSzPts val="1800"/>
              <a:buChar char="●"/>
            </a:pPr>
            <a:r>
              <a:rPr lang="en"/>
              <a:t>Reduce, reduce left, etc.</a:t>
            </a:r>
            <a:endParaRPr/>
          </a:p>
          <a:p>
            <a:pPr indent="-342900" lvl="0" marL="457200" rtl="0" algn="l">
              <a:spcBef>
                <a:spcPts val="0"/>
              </a:spcBef>
              <a:spcAft>
                <a:spcPts val="0"/>
              </a:spcAft>
              <a:buSzPts val="1800"/>
              <a:buChar char="●"/>
            </a:pPr>
            <a:r>
              <a:rPr lang="en"/>
              <a:t>Fold, fold left, etc.</a:t>
            </a:r>
            <a:endParaRPr/>
          </a:p>
          <a:p>
            <a:pPr indent="-342900" lvl="0" marL="457200" rtl="0" algn="l">
              <a:spcBef>
                <a:spcPts val="0"/>
              </a:spcBef>
              <a:spcAft>
                <a:spcPts val="0"/>
              </a:spcAft>
              <a:buSzPts val="1800"/>
              <a:buChar char="●"/>
            </a:pPr>
            <a:r>
              <a:rPr lang="en">
                <a:solidFill>
                  <a:srgbClr val="F4CCCC"/>
                </a:solidFill>
              </a:rPr>
              <a:t>Scan, scan left, etc.</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Filtering and sorting</a:t>
            </a:r>
            <a:endParaRPr/>
          </a:p>
        </p:txBody>
      </p:sp>
      <p:sp>
        <p:nvSpPr>
          <p:cNvPr id="155" name="Google Shape;155;p2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worth noting that filtering can be applied </a:t>
            </a:r>
            <a:r>
              <a:rPr lang="en"/>
              <a:t>with</a:t>
            </a:r>
            <a:r>
              <a:rPr lang="en"/>
              <a:t> the same mindset. The </a:t>
            </a:r>
            <a:r>
              <a:rPr lang="en"/>
              <a:t>function</a:t>
            </a:r>
            <a:r>
              <a:rPr lang="en"/>
              <a:t> that determines what is filtered or what compares two items for sorting can be much more complex and address </a:t>
            </a:r>
            <a:r>
              <a:rPr lang="en"/>
              <a:t>different</a:t>
            </a:r>
            <a:r>
              <a:rPr lang="en"/>
              <a:t> </a:t>
            </a:r>
            <a:r>
              <a:rPr lang="en"/>
              <a:t>data types</a:t>
            </a:r>
            <a:r>
              <a:rPr lang="en"/>
              <a:t>. For example. How do you sort a collection of </a:t>
            </a:r>
            <a:r>
              <a:rPr lang="en"/>
              <a:t>Objects</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examples</a:t>
            </a:r>
            <a:endParaRPr/>
          </a:p>
        </p:txBody>
      </p:sp>
      <p:sp>
        <p:nvSpPr>
          <p:cNvPr id="161" name="Google Shape;161;p28"/>
          <p:cNvSpPr txBox="1"/>
          <p:nvPr>
            <p:ph idx="1" type="body"/>
          </p:nvPr>
        </p:nvSpPr>
        <p:spPr>
          <a:xfrm>
            <a:off x="311700" y="1417800"/>
            <a:ext cx="8520600" cy="3115800"/>
          </a:xfrm>
          <a:prstGeom prst="rect">
            <a:avLst/>
          </a:prstGeom>
          <a:solidFill>
            <a:srgbClr val="232525"/>
          </a:solidFill>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876AA"/>
                </a:solidFill>
                <a:highlight>
                  <a:srgbClr val="232525"/>
                </a:highlight>
                <a:latin typeface="Courier New"/>
                <a:ea typeface="Courier New"/>
                <a:cs typeface="Courier New"/>
                <a:sym typeface="Courier New"/>
              </a:rPr>
              <a:t>&lt;?php</a:t>
            </a:r>
            <a:endParaRPr sz="800">
              <a:solidFill>
                <a:srgbClr val="9876AA"/>
              </a:solidFill>
              <a:highlight>
                <a:srgbClr val="232525"/>
              </a:highlight>
              <a:latin typeface="Courier New"/>
              <a:ea typeface="Courier New"/>
              <a:cs typeface="Courier New"/>
              <a:sym typeface="Courier New"/>
            </a:endParaRPr>
          </a:p>
          <a:p>
            <a:pPr indent="0" lvl="0" marL="0" rtl="0" algn="l">
              <a:spcBef>
                <a:spcPts val="1200"/>
              </a:spcBef>
              <a:spcAft>
                <a:spcPts val="0"/>
              </a:spcAft>
              <a:buNone/>
            </a:pPr>
            <a:r>
              <a:rPr lang="en" sz="1100">
                <a:solidFill>
                  <a:srgbClr val="9876AA"/>
                </a:solidFill>
                <a:highlight>
                  <a:srgbClr val="232525"/>
                </a:highlight>
                <a:latin typeface="Courier New"/>
                <a:ea typeface="Courier New"/>
                <a:cs typeface="Courier New"/>
                <a:sym typeface="Courier New"/>
              </a:rPr>
              <a:t>$a </a:t>
            </a:r>
            <a:r>
              <a:rPr lang="en" sz="1100">
                <a:solidFill>
                  <a:srgbClr val="A9B7C6"/>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1</a:t>
            </a:r>
            <a:r>
              <a:rPr lang="en" sz="1100">
                <a:solidFill>
                  <a:srgbClr val="CC7832"/>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2</a:t>
            </a:r>
            <a:r>
              <a:rPr lang="en" sz="1100">
                <a:solidFill>
                  <a:srgbClr val="CC7832"/>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3</a:t>
            </a:r>
            <a:r>
              <a:rPr lang="en" sz="1100">
                <a:solidFill>
                  <a:srgbClr val="CC7832"/>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4</a:t>
            </a:r>
            <a:r>
              <a:rPr lang="en" sz="1100">
                <a:solidFill>
                  <a:srgbClr val="CC7832"/>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5</a:t>
            </a:r>
            <a:r>
              <a:rPr lang="en" sz="1100">
                <a:solidFill>
                  <a:srgbClr val="A9B7C6"/>
                </a:solidFill>
                <a:highlight>
                  <a:srgbClr val="232525"/>
                </a:highlight>
                <a:latin typeface="Courier New"/>
                <a:ea typeface="Courier New"/>
                <a:cs typeface="Courier New"/>
                <a:sym typeface="Courier New"/>
              </a:rPr>
              <a:t>]</a:t>
            </a:r>
            <a:r>
              <a:rPr lang="en" sz="1100">
                <a:solidFill>
                  <a:srgbClr val="CC7832"/>
                </a:solidFill>
                <a:highlight>
                  <a:srgbClr val="232525"/>
                </a:highlight>
                <a:latin typeface="Courier New"/>
                <a:ea typeface="Courier New"/>
                <a:cs typeface="Courier New"/>
                <a:sym typeface="Courier New"/>
              </a:rPr>
              <a:t>;</a:t>
            </a:r>
            <a:endParaRPr sz="1100">
              <a:solidFill>
                <a:srgbClr val="CC7832"/>
              </a:solidFill>
              <a:highlight>
                <a:srgbClr val="232525"/>
              </a:highlight>
              <a:latin typeface="Courier New"/>
              <a:ea typeface="Courier New"/>
              <a:cs typeface="Courier New"/>
              <a:sym typeface="Courier New"/>
            </a:endParaRPr>
          </a:p>
          <a:p>
            <a:pPr indent="0" lvl="0" marL="0" rtl="0" algn="l">
              <a:spcBef>
                <a:spcPts val="1200"/>
              </a:spcBef>
              <a:spcAft>
                <a:spcPts val="0"/>
              </a:spcAft>
              <a:buNone/>
            </a:pPr>
            <a:r>
              <a:rPr lang="en" sz="1100">
                <a:solidFill>
                  <a:srgbClr val="9876AA"/>
                </a:solidFill>
                <a:highlight>
                  <a:srgbClr val="232525"/>
                </a:highlight>
                <a:latin typeface="Courier New"/>
                <a:ea typeface="Courier New"/>
                <a:cs typeface="Courier New"/>
                <a:sym typeface="Courier New"/>
              </a:rPr>
              <a:t>$b </a:t>
            </a:r>
            <a:r>
              <a:rPr lang="en" sz="1100">
                <a:solidFill>
                  <a:srgbClr val="A9B7C6"/>
                </a:solidFill>
                <a:highlight>
                  <a:srgbClr val="232525"/>
                </a:highlight>
                <a:latin typeface="Courier New"/>
                <a:ea typeface="Courier New"/>
                <a:cs typeface="Courier New"/>
                <a:sym typeface="Courier New"/>
              </a:rPr>
              <a:t>= array_map(</a:t>
            </a:r>
            <a:r>
              <a:rPr lang="en" sz="1100">
                <a:solidFill>
                  <a:srgbClr val="CC7832"/>
                </a:solidFill>
                <a:highlight>
                  <a:srgbClr val="232525"/>
                </a:highlight>
                <a:latin typeface="Courier New"/>
                <a:ea typeface="Courier New"/>
                <a:cs typeface="Courier New"/>
                <a:sym typeface="Courier New"/>
              </a:rPr>
              <a:t>function</a:t>
            </a:r>
            <a:r>
              <a:rPr lang="en" sz="1100">
                <a:solidFill>
                  <a:srgbClr val="A9B7C6"/>
                </a:solidFill>
                <a:highlight>
                  <a:srgbClr val="232525"/>
                </a:highlight>
                <a:latin typeface="Courier New"/>
                <a:ea typeface="Courier New"/>
                <a:cs typeface="Courier New"/>
                <a:sym typeface="Courier New"/>
              </a:rPr>
              <a:t>(</a:t>
            </a:r>
            <a:r>
              <a:rPr lang="en" sz="1100">
                <a:solidFill>
                  <a:srgbClr val="9876AA"/>
                </a:solidFill>
                <a:highlight>
                  <a:srgbClr val="232525"/>
                </a:highlight>
                <a:latin typeface="Courier New"/>
                <a:ea typeface="Courier New"/>
                <a:cs typeface="Courier New"/>
                <a:sym typeface="Courier New"/>
              </a:rPr>
              <a:t>$value</a:t>
            </a:r>
            <a:r>
              <a:rPr lang="en" sz="1100">
                <a:solidFill>
                  <a:srgbClr val="A9B7C6"/>
                </a:solidFill>
                <a:highlight>
                  <a:srgbClr val="232525"/>
                </a:highlight>
                <a:latin typeface="Courier New"/>
                <a:ea typeface="Courier New"/>
                <a:cs typeface="Courier New"/>
                <a:sym typeface="Courier New"/>
              </a:rPr>
              <a:t>): </a:t>
            </a:r>
            <a:r>
              <a:rPr lang="en" sz="1100">
                <a:solidFill>
                  <a:srgbClr val="CC7832"/>
                </a:solidFill>
                <a:highlight>
                  <a:srgbClr val="232525"/>
                </a:highlight>
                <a:latin typeface="Courier New"/>
                <a:ea typeface="Courier New"/>
                <a:cs typeface="Courier New"/>
                <a:sym typeface="Courier New"/>
              </a:rPr>
              <a:t>int </a:t>
            </a:r>
            <a:r>
              <a:rPr lang="en" sz="1100">
                <a:solidFill>
                  <a:srgbClr val="A9B7C6"/>
                </a:solidFill>
                <a:highlight>
                  <a:srgbClr val="232525"/>
                </a:highlight>
                <a:latin typeface="Courier New"/>
                <a:ea typeface="Courier New"/>
                <a:cs typeface="Courier New"/>
                <a:sym typeface="Courier New"/>
              </a:rPr>
              <a:t>{ </a:t>
            </a:r>
            <a:r>
              <a:rPr lang="en" sz="1100">
                <a:solidFill>
                  <a:srgbClr val="CC7832"/>
                </a:solidFill>
                <a:highlight>
                  <a:srgbClr val="232525"/>
                </a:highlight>
                <a:latin typeface="Courier New"/>
                <a:ea typeface="Courier New"/>
                <a:cs typeface="Courier New"/>
                <a:sym typeface="Courier New"/>
              </a:rPr>
              <a:t>return </a:t>
            </a:r>
            <a:r>
              <a:rPr lang="en" sz="1100">
                <a:solidFill>
                  <a:srgbClr val="9876AA"/>
                </a:solidFill>
                <a:highlight>
                  <a:srgbClr val="232525"/>
                </a:highlight>
                <a:latin typeface="Courier New"/>
                <a:ea typeface="Courier New"/>
                <a:cs typeface="Courier New"/>
                <a:sym typeface="Courier New"/>
              </a:rPr>
              <a:t>$value </a:t>
            </a:r>
            <a:r>
              <a:rPr lang="en" sz="1100">
                <a:solidFill>
                  <a:srgbClr val="A9B7C6"/>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2</a:t>
            </a:r>
            <a:r>
              <a:rPr lang="en" sz="1100">
                <a:solidFill>
                  <a:srgbClr val="CC7832"/>
                </a:solidFill>
                <a:highlight>
                  <a:srgbClr val="232525"/>
                </a:highlight>
                <a:latin typeface="Courier New"/>
                <a:ea typeface="Courier New"/>
                <a:cs typeface="Courier New"/>
                <a:sym typeface="Courier New"/>
              </a:rPr>
              <a:t>;</a:t>
            </a:r>
            <a:r>
              <a:rPr lang="en" sz="1100">
                <a:solidFill>
                  <a:srgbClr val="A9B7C6"/>
                </a:solidFill>
                <a:highlight>
                  <a:srgbClr val="232525"/>
                </a:highlight>
                <a:latin typeface="Courier New"/>
                <a:ea typeface="Courier New"/>
                <a:cs typeface="Courier New"/>
                <a:sym typeface="Courier New"/>
              </a:rPr>
              <a:t>}</a:t>
            </a:r>
            <a:r>
              <a:rPr lang="en" sz="1100">
                <a:solidFill>
                  <a:srgbClr val="CC7832"/>
                </a:solidFill>
                <a:highlight>
                  <a:srgbClr val="232525"/>
                </a:highlight>
                <a:latin typeface="Courier New"/>
                <a:ea typeface="Courier New"/>
                <a:cs typeface="Courier New"/>
                <a:sym typeface="Courier New"/>
              </a:rPr>
              <a:t>, </a:t>
            </a:r>
            <a:r>
              <a:rPr lang="en" sz="1100">
                <a:solidFill>
                  <a:srgbClr val="9876AA"/>
                </a:solidFill>
                <a:highlight>
                  <a:srgbClr val="232525"/>
                </a:highlight>
                <a:latin typeface="Courier New"/>
                <a:ea typeface="Courier New"/>
                <a:cs typeface="Courier New"/>
                <a:sym typeface="Courier New"/>
              </a:rPr>
              <a:t>$a</a:t>
            </a:r>
            <a:r>
              <a:rPr lang="en" sz="1100">
                <a:solidFill>
                  <a:srgbClr val="A9B7C6"/>
                </a:solidFill>
                <a:highlight>
                  <a:srgbClr val="232525"/>
                </a:highlight>
                <a:latin typeface="Courier New"/>
                <a:ea typeface="Courier New"/>
                <a:cs typeface="Courier New"/>
                <a:sym typeface="Courier New"/>
              </a:rPr>
              <a:t>)</a:t>
            </a:r>
            <a:r>
              <a:rPr lang="en" sz="1100">
                <a:solidFill>
                  <a:srgbClr val="CC7832"/>
                </a:solidFill>
                <a:highlight>
                  <a:srgbClr val="232525"/>
                </a:highlight>
                <a:latin typeface="Courier New"/>
                <a:ea typeface="Courier New"/>
                <a:cs typeface="Courier New"/>
                <a:sym typeface="Courier New"/>
              </a:rPr>
              <a:t>;</a:t>
            </a:r>
            <a:br>
              <a:rPr lang="en" sz="1100">
                <a:solidFill>
                  <a:srgbClr val="CC7832"/>
                </a:solidFill>
                <a:highlight>
                  <a:srgbClr val="232525"/>
                </a:highlight>
                <a:latin typeface="Courier New"/>
                <a:ea typeface="Courier New"/>
                <a:cs typeface="Courier New"/>
                <a:sym typeface="Courier New"/>
              </a:rPr>
            </a:br>
            <a:r>
              <a:rPr lang="en" sz="1100">
                <a:solidFill>
                  <a:srgbClr val="CC7832"/>
                </a:solidFill>
                <a:highlight>
                  <a:srgbClr val="232525"/>
                </a:highlight>
                <a:latin typeface="Courier New"/>
                <a:ea typeface="Courier New"/>
                <a:cs typeface="Courier New"/>
                <a:sym typeface="Courier New"/>
              </a:rPr>
              <a:t>//$a = [2, 4, 6, 8, 10];</a:t>
            </a:r>
            <a:endParaRPr sz="1100">
              <a:solidFill>
                <a:srgbClr val="CC7832"/>
              </a:solidFill>
              <a:highlight>
                <a:srgbClr val="232525"/>
              </a:highlight>
              <a:latin typeface="Courier New"/>
              <a:ea typeface="Courier New"/>
              <a:cs typeface="Courier New"/>
              <a:sym typeface="Courier New"/>
            </a:endParaRPr>
          </a:p>
          <a:p>
            <a:pPr indent="0" lvl="0" marL="0" rtl="0" algn="l">
              <a:spcBef>
                <a:spcPts val="1200"/>
              </a:spcBef>
              <a:spcAft>
                <a:spcPts val="0"/>
              </a:spcAft>
              <a:buNone/>
            </a:pPr>
            <a:r>
              <a:rPr lang="en" sz="1100">
                <a:solidFill>
                  <a:srgbClr val="9876AA"/>
                </a:solidFill>
                <a:highlight>
                  <a:srgbClr val="232525"/>
                </a:highlight>
                <a:latin typeface="Courier New"/>
                <a:ea typeface="Courier New"/>
                <a:cs typeface="Courier New"/>
                <a:sym typeface="Courier New"/>
              </a:rPr>
              <a:t>$b1 </a:t>
            </a:r>
            <a:r>
              <a:rPr lang="en" sz="1100">
                <a:solidFill>
                  <a:srgbClr val="A9B7C6"/>
                </a:solidFill>
                <a:highlight>
                  <a:srgbClr val="232525"/>
                </a:highlight>
                <a:latin typeface="Courier New"/>
                <a:ea typeface="Courier New"/>
                <a:cs typeface="Courier New"/>
                <a:sym typeface="Courier New"/>
              </a:rPr>
              <a:t>= array_reduce(</a:t>
            </a:r>
            <a:r>
              <a:rPr lang="en" sz="1100">
                <a:solidFill>
                  <a:srgbClr val="9876AA"/>
                </a:solidFill>
                <a:highlight>
                  <a:srgbClr val="232525"/>
                </a:highlight>
                <a:latin typeface="Courier New"/>
                <a:ea typeface="Courier New"/>
                <a:cs typeface="Courier New"/>
                <a:sym typeface="Courier New"/>
              </a:rPr>
              <a:t>$a</a:t>
            </a:r>
            <a:r>
              <a:rPr lang="en" sz="1100">
                <a:solidFill>
                  <a:srgbClr val="CC7832"/>
                </a:solidFill>
                <a:highlight>
                  <a:srgbClr val="232525"/>
                </a:highlight>
                <a:latin typeface="Courier New"/>
                <a:ea typeface="Courier New"/>
                <a:cs typeface="Courier New"/>
                <a:sym typeface="Courier New"/>
              </a:rPr>
              <a:t>, function</a:t>
            </a:r>
            <a:r>
              <a:rPr lang="en" sz="1100">
                <a:solidFill>
                  <a:srgbClr val="A9B7C6"/>
                </a:solidFill>
                <a:highlight>
                  <a:srgbClr val="232525"/>
                </a:highlight>
                <a:latin typeface="Courier New"/>
                <a:ea typeface="Courier New"/>
                <a:cs typeface="Courier New"/>
                <a:sym typeface="Courier New"/>
              </a:rPr>
              <a:t>(</a:t>
            </a:r>
            <a:r>
              <a:rPr lang="en" sz="1100">
                <a:solidFill>
                  <a:srgbClr val="9876AA"/>
                </a:solidFill>
                <a:highlight>
                  <a:srgbClr val="232525"/>
                </a:highlight>
                <a:latin typeface="Courier New"/>
                <a:ea typeface="Courier New"/>
                <a:cs typeface="Courier New"/>
                <a:sym typeface="Courier New"/>
              </a:rPr>
              <a:t>$x</a:t>
            </a:r>
            <a:r>
              <a:rPr lang="en" sz="1100">
                <a:solidFill>
                  <a:srgbClr val="CC7832"/>
                </a:solidFill>
                <a:highlight>
                  <a:srgbClr val="232525"/>
                </a:highlight>
                <a:latin typeface="Courier New"/>
                <a:ea typeface="Courier New"/>
                <a:cs typeface="Courier New"/>
                <a:sym typeface="Courier New"/>
              </a:rPr>
              <a:t>, </a:t>
            </a:r>
            <a:r>
              <a:rPr lang="en" sz="1100">
                <a:solidFill>
                  <a:srgbClr val="9876AA"/>
                </a:solidFill>
                <a:highlight>
                  <a:srgbClr val="232525"/>
                </a:highlight>
                <a:latin typeface="Courier New"/>
                <a:ea typeface="Courier New"/>
                <a:cs typeface="Courier New"/>
                <a:sym typeface="Courier New"/>
              </a:rPr>
              <a:t>$y</a:t>
            </a:r>
            <a:r>
              <a:rPr lang="en" sz="1100">
                <a:solidFill>
                  <a:srgbClr val="A9B7C6"/>
                </a:solidFill>
                <a:highlight>
                  <a:srgbClr val="232525"/>
                </a:highlight>
                <a:latin typeface="Courier New"/>
                <a:ea typeface="Courier New"/>
                <a:cs typeface="Courier New"/>
                <a:sym typeface="Courier New"/>
              </a:rPr>
              <a:t>) { </a:t>
            </a:r>
            <a:r>
              <a:rPr lang="en" sz="1100">
                <a:solidFill>
                  <a:srgbClr val="CC7832"/>
                </a:solidFill>
                <a:highlight>
                  <a:srgbClr val="232525"/>
                </a:highlight>
                <a:latin typeface="Courier New"/>
                <a:ea typeface="Courier New"/>
                <a:cs typeface="Courier New"/>
                <a:sym typeface="Courier New"/>
              </a:rPr>
              <a:t>return </a:t>
            </a:r>
            <a:r>
              <a:rPr lang="en" sz="1100">
                <a:solidFill>
                  <a:srgbClr val="9876AA"/>
                </a:solidFill>
                <a:highlight>
                  <a:srgbClr val="232525"/>
                </a:highlight>
                <a:latin typeface="Courier New"/>
                <a:ea typeface="Courier New"/>
                <a:cs typeface="Courier New"/>
                <a:sym typeface="Courier New"/>
              </a:rPr>
              <a:t>$x </a:t>
            </a:r>
            <a:r>
              <a:rPr lang="en" sz="1100">
                <a:solidFill>
                  <a:srgbClr val="A9B7C6"/>
                </a:solidFill>
                <a:highlight>
                  <a:srgbClr val="232525"/>
                </a:highlight>
                <a:latin typeface="Courier New"/>
                <a:ea typeface="Courier New"/>
                <a:cs typeface="Courier New"/>
                <a:sym typeface="Courier New"/>
              </a:rPr>
              <a:t>+ </a:t>
            </a:r>
            <a:r>
              <a:rPr lang="en" sz="1100">
                <a:solidFill>
                  <a:srgbClr val="9876AA"/>
                </a:solidFill>
                <a:highlight>
                  <a:srgbClr val="232525"/>
                </a:highlight>
                <a:latin typeface="Courier New"/>
                <a:ea typeface="Courier New"/>
                <a:cs typeface="Courier New"/>
                <a:sym typeface="Courier New"/>
              </a:rPr>
              <a:t>$y</a:t>
            </a:r>
            <a:r>
              <a:rPr lang="en" sz="1100">
                <a:solidFill>
                  <a:srgbClr val="CC7832"/>
                </a:solidFill>
                <a:highlight>
                  <a:srgbClr val="232525"/>
                </a:highlight>
                <a:latin typeface="Courier New"/>
                <a:ea typeface="Courier New"/>
                <a:cs typeface="Courier New"/>
                <a:sym typeface="Courier New"/>
              </a:rPr>
              <a:t>;</a:t>
            </a:r>
            <a:r>
              <a:rPr lang="en" sz="1100">
                <a:solidFill>
                  <a:srgbClr val="A9B7C6"/>
                </a:solidFill>
                <a:highlight>
                  <a:srgbClr val="232525"/>
                </a:highlight>
                <a:latin typeface="Courier New"/>
                <a:ea typeface="Courier New"/>
                <a:cs typeface="Courier New"/>
                <a:sym typeface="Courier New"/>
              </a:rPr>
              <a:t>})</a:t>
            </a:r>
            <a:r>
              <a:rPr lang="en" sz="1100">
                <a:solidFill>
                  <a:srgbClr val="CC7832"/>
                </a:solidFill>
                <a:highlight>
                  <a:srgbClr val="232525"/>
                </a:highlight>
                <a:latin typeface="Courier New"/>
                <a:ea typeface="Courier New"/>
                <a:cs typeface="Courier New"/>
                <a:sym typeface="Courier New"/>
              </a:rPr>
              <a:t>;</a:t>
            </a:r>
            <a:br>
              <a:rPr lang="en" sz="1100">
                <a:solidFill>
                  <a:srgbClr val="CC7832"/>
                </a:solidFill>
                <a:highlight>
                  <a:srgbClr val="232525"/>
                </a:highlight>
                <a:latin typeface="Courier New"/>
                <a:ea typeface="Courier New"/>
                <a:cs typeface="Courier New"/>
                <a:sym typeface="Courier New"/>
              </a:rPr>
            </a:br>
            <a:r>
              <a:rPr lang="en" sz="1100">
                <a:solidFill>
                  <a:srgbClr val="CC7832"/>
                </a:solidFill>
                <a:highlight>
                  <a:srgbClr val="232525"/>
                </a:highlight>
                <a:latin typeface="Courier New"/>
                <a:ea typeface="Courier New"/>
                <a:cs typeface="Courier New"/>
                <a:sym typeface="Courier New"/>
              </a:rPr>
              <a:t>//$b1 = 15;</a:t>
            </a:r>
            <a:endParaRPr sz="1100">
              <a:solidFill>
                <a:srgbClr val="CC7832"/>
              </a:solidFill>
              <a:highlight>
                <a:srgbClr val="232525"/>
              </a:highlight>
              <a:latin typeface="Courier New"/>
              <a:ea typeface="Courier New"/>
              <a:cs typeface="Courier New"/>
              <a:sym typeface="Courier New"/>
            </a:endParaRPr>
          </a:p>
          <a:p>
            <a:pPr indent="0" lvl="0" marL="0" rtl="0" algn="l">
              <a:spcBef>
                <a:spcPts val="1200"/>
              </a:spcBef>
              <a:spcAft>
                <a:spcPts val="0"/>
              </a:spcAft>
              <a:buNone/>
            </a:pPr>
            <a:r>
              <a:rPr lang="en" sz="1100">
                <a:solidFill>
                  <a:srgbClr val="9876AA"/>
                </a:solidFill>
                <a:highlight>
                  <a:srgbClr val="232525"/>
                </a:highlight>
                <a:latin typeface="Courier New"/>
                <a:ea typeface="Courier New"/>
                <a:cs typeface="Courier New"/>
                <a:sym typeface="Courier New"/>
              </a:rPr>
              <a:t>$b2 </a:t>
            </a:r>
            <a:r>
              <a:rPr lang="en" sz="1100">
                <a:solidFill>
                  <a:srgbClr val="A9B7C6"/>
                </a:solidFill>
                <a:highlight>
                  <a:srgbClr val="232525"/>
                </a:highlight>
                <a:latin typeface="Courier New"/>
                <a:ea typeface="Courier New"/>
                <a:cs typeface="Courier New"/>
                <a:sym typeface="Courier New"/>
              </a:rPr>
              <a:t>= array_filter(</a:t>
            </a:r>
            <a:r>
              <a:rPr lang="en" sz="1100">
                <a:solidFill>
                  <a:srgbClr val="9876AA"/>
                </a:solidFill>
                <a:highlight>
                  <a:srgbClr val="232525"/>
                </a:highlight>
                <a:latin typeface="Courier New"/>
                <a:ea typeface="Courier New"/>
                <a:cs typeface="Courier New"/>
                <a:sym typeface="Courier New"/>
              </a:rPr>
              <a:t>$a</a:t>
            </a:r>
            <a:r>
              <a:rPr lang="en" sz="1100">
                <a:solidFill>
                  <a:srgbClr val="CC7832"/>
                </a:solidFill>
                <a:highlight>
                  <a:srgbClr val="232525"/>
                </a:highlight>
                <a:latin typeface="Courier New"/>
                <a:ea typeface="Courier New"/>
                <a:cs typeface="Courier New"/>
                <a:sym typeface="Courier New"/>
              </a:rPr>
              <a:t>, function</a:t>
            </a:r>
            <a:r>
              <a:rPr lang="en" sz="1100">
                <a:solidFill>
                  <a:srgbClr val="A9B7C6"/>
                </a:solidFill>
                <a:highlight>
                  <a:srgbClr val="232525"/>
                </a:highlight>
                <a:latin typeface="Courier New"/>
                <a:ea typeface="Courier New"/>
                <a:cs typeface="Courier New"/>
                <a:sym typeface="Courier New"/>
              </a:rPr>
              <a:t>(</a:t>
            </a:r>
            <a:r>
              <a:rPr lang="en" sz="1100">
                <a:solidFill>
                  <a:srgbClr val="9876AA"/>
                </a:solidFill>
                <a:highlight>
                  <a:srgbClr val="232525"/>
                </a:highlight>
                <a:latin typeface="Courier New"/>
                <a:ea typeface="Courier New"/>
                <a:cs typeface="Courier New"/>
                <a:sym typeface="Courier New"/>
              </a:rPr>
              <a:t>$item</a:t>
            </a:r>
            <a:r>
              <a:rPr lang="en" sz="1100">
                <a:solidFill>
                  <a:srgbClr val="A9B7C6"/>
                </a:solidFill>
                <a:highlight>
                  <a:srgbClr val="232525"/>
                </a:highlight>
                <a:latin typeface="Courier New"/>
                <a:ea typeface="Courier New"/>
                <a:cs typeface="Courier New"/>
                <a:sym typeface="Courier New"/>
              </a:rPr>
              <a:t>) {</a:t>
            </a:r>
            <a:r>
              <a:rPr lang="en" sz="1100">
                <a:solidFill>
                  <a:srgbClr val="CC7832"/>
                </a:solidFill>
                <a:highlight>
                  <a:srgbClr val="232525"/>
                </a:highlight>
                <a:latin typeface="Courier New"/>
                <a:ea typeface="Courier New"/>
                <a:cs typeface="Courier New"/>
                <a:sym typeface="Courier New"/>
              </a:rPr>
              <a:t>return </a:t>
            </a:r>
            <a:r>
              <a:rPr lang="en" sz="1100">
                <a:solidFill>
                  <a:srgbClr val="9876AA"/>
                </a:solidFill>
                <a:highlight>
                  <a:srgbClr val="232525"/>
                </a:highlight>
                <a:latin typeface="Courier New"/>
                <a:ea typeface="Courier New"/>
                <a:cs typeface="Courier New"/>
                <a:sym typeface="Courier New"/>
              </a:rPr>
              <a:t>$item </a:t>
            </a:r>
            <a:r>
              <a:rPr lang="en" sz="1100">
                <a:solidFill>
                  <a:srgbClr val="A9B7C6"/>
                </a:solidFill>
                <a:highlight>
                  <a:srgbClr val="232525"/>
                </a:highlight>
                <a:latin typeface="Courier New"/>
                <a:ea typeface="Courier New"/>
                <a:cs typeface="Courier New"/>
                <a:sym typeface="Courier New"/>
              </a:rPr>
              <a:t>&lt; </a:t>
            </a:r>
            <a:r>
              <a:rPr lang="en" sz="1100">
                <a:solidFill>
                  <a:srgbClr val="6897BB"/>
                </a:solidFill>
                <a:highlight>
                  <a:srgbClr val="232525"/>
                </a:highlight>
                <a:latin typeface="Courier New"/>
                <a:ea typeface="Courier New"/>
                <a:cs typeface="Courier New"/>
                <a:sym typeface="Courier New"/>
              </a:rPr>
              <a:t>3</a:t>
            </a:r>
            <a:r>
              <a:rPr lang="en" sz="1100">
                <a:solidFill>
                  <a:srgbClr val="CC7832"/>
                </a:solidFill>
                <a:highlight>
                  <a:srgbClr val="232525"/>
                </a:highlight>
                <a:latin typeface="Courier New"/>
                <a:ea typeface="Courier New"/>
                <a:cs typeface="Courier New"/>
                <a:sym typeface="Courier New"/>
              </a:rPr>
              <a:t>;</a:t>
            </a:r>
            <a:r>
              <a:rPr lang="en" sz="1100">
                <a:solidFill>
                  <a:srgbClr val="A9B7C6"/>
                </a:solidFill>
                <a:highlight>
                  <a:srgbClr val="232525"/>
                </a:highlight>
                <a:latin typeface="Courier New"/>
                <a:ea typeface="Courier New"/>
                <a:cs typeface="Courier New"/>
                <a:sym typeface="Courier New"/>
              </a:rPr>
              <a:t>})</a:t>
            </a:r>
            <a:r>
              <a:rPr lang="en" sz="1100">
                <a:solidFill>
                  <a:srgbClr val="CC7832"/>
                </a:solidFill>
                <a:highlight>
                  <a:srgbClr val="232525"/>
                </a:highlight>
                <a:latin typeface="Courier New"/>
                <a:ea typeface="Courier New"/>
                <a:cs typeface="Courier New"/>
                <a:sym typeface="Courier New"/>
              </a:rPr>
              <a:t>;</a:t>
            </a:r>
            <a:br>
              <a:rPr lang="en" sz="1100">
                <a:solidFill>
                  <a:srgbClr val="CC7832"/>
                </a:solidFill>
                <a:highlight>
                  <a:srgbClr val="232525"/>
                </a:highlight>
                <a:latin typeface="Courier New"/>
                <a:ea typeface="Courier New"/>
                <a:cs typeface="Courier New"/>
                <a:sym typeface="Courier New"/>
              </a:rPr>
            </a:br>
            <a:r>
              <a:rPr lang="en" sz="1100">
                <a:solidFill>
                  <a:srgbClr val="CC7832"/>
                </a:solidFill>
                <a:highlight>
                  <a:srgbClr val="232525"/>
                </a:highlight>
                <a:latin typeface="Courier New"/>
                <a:ea typeface="Courier New"/>
                <a:cs typeface="Courier New"/>
                <a:sym typeface="Courier New"/>
              </a:rPr>
              <a:t>//$b2 = [1, 2];</a:t>
            </a:r>
            <a:endParaRPr sz="1100">
              <a:solidFill>
                <a:srgbClr val="CC7832"/>
              </a:solidFill>
              <a:highlight>
                <a:srgbClr val="232525"/>
              </a:highlight>
              <a:latin typeface="Courier New"/>
              <a:ea typeface="Courier New"/>
              <a:cs typeface="Courier New"/>
              <a:sym typeface="Courier New"/>
            </a:endParaRPr>
          </a:p>
          <a:p>
            <a:pPr indent="0" lvl="0" marL="0" rtl="0" algn="l">
              <a:spcBef>
                <a:spcPts val="1200"/>
              </a:spcBef>
              <a:spcAft>
                <a:spcPts val="0"/>
              </a:spcAft>
              <a:buNone/>
            </a:pPr>
            <a:r>
              <a:rPr lang="en" sz="1100">
                <a:solidFill>
                  <a:srgbClr val="A9B7C6"/>
                </a:solidFill>
                <a:highlight>
                  <a:srgbClr val="232525"/>
                </a:highlight>
                <a:latin typeface="Courier New"/>
                <a:ea typeface="Courier New"/>
                <a:cs typeface="Courier New"/>
                <a:sym typeface="Courier New"/>
              </a:rPr>
              <a:t>usort(</a:t>
            </a:r>
            <a:r>
              <a:rPr lang="en" sz="1100">
                <a:solidFill>
                  <a:srgbClr val="9876AA"/>
                </a:solidFill>
                <a:highlight>
                  <a:srgbClr val="232525"/>
                </a:highlight>
                <a:latin typeface="Courier New"/>
                <a:ea typeface="Courier New"/>
                <a:cs typeface="Courier New"/>
                <a:sym typeface="Courier New"/>
              </a:rPr>
              <a:t>$a</a:t>
            </a:r>
            <a:r>
              <a:rPr lang="en" sz="1100">
                <a:solidFill>
                  <a:srgbClr val="CC7832"/>
                </a:solidFill>
                <a:highlight>
                  <a:srgbClr val="232525"/>
                </a:highlight>
                <a:latin typeface="Courier New"/>
                <a:ea typeface="Courier New"/>
                <a:cs typeface="Courier New"/>
                <a:sym typeface="Courier New"/>
              </a:rPr>
              <a:t>, function </a:t>
            </a:r>
            <a:r>
              <a:rPr lang="en" sz="1100">
                <a:solidFill>
                  <a:srgbClr val="A9B7C6"/>
                </a:solidFill>
                <a:highlight>
                  <a:srgbClr val="232525"/>
                </a:highlight>
                <a:latin typeface="Courier New"/>
                <a:ea typeface="Courier New"/>
                <a:cs typeface="Courier New"/>
                <a:sym typeface="Courier New"/>
              </a:rPr>
              <a:t>(</a:t>
            </a:r>
            <a:r>
              <a:rPr lang="en" sz="1100">
                <a:solidFill>
                  <a:srgbClr val="9876AA"/>
                </a:solidFill>
                <a:highlight>
                  <a:srgbClr val="232525"/>
                </a:highlight>
                <a:latin typeface="Courier New"/>
                <a:ea typeface="Courier New"/>
                <a:cs typeface="Courier New"/>
                <a:sym typeface="Courier New"/>
              </a:rPr>
              <a:t>$a</a:t>
            </a:r>
            <a:r>
              <a:rPr lang="en" sz="1100">
                <a:solidFill>
                  <a:srgbClr val="CC7832"/>
                </a:solidFill>
                <a:highlight>
                  <a:srgbClr val="232525"/>
                </a:highlight>
                <a:latin typeface="Courier New"/>
                <a:ea typeface="Courier New"/>
                <a:cs typeface="Courier New"/>
                <a:sym typeface="Courier New"/>
              </a:rPr>
              <a:t>, </a:t>
            </a:r>
            <a:r>
              <a:rPr lang="en" sz="1100">
                <a:solidFill>
                  <a:srgbClr val="9876AA"/>
                </a:solidFill>
                <a:highlight>
                  <a:srgbClr val="232525"/>
                </a:highlight>
                <a:latin typeface="Courier New"/>
                <a:ea typeface="Courier New"/>
                <a:cs typeface="Courier New"/>
                <a:sym typeface="Courier New"/>
              </a:rPr>
              <a:t>$b</a:t>
            </a:r>
            <a:r>
              <a:rPr lang="en" sz="1100">
                <a:solidFill>
                  <a:srgbClr val="A9B7C6"/>
                </a:solidFill>
                <a:highlight>
                  <a:srgbClr val="232525"/>
                </a:highlight>
                <a:latin typeface="Courier New"/>
                <a:ea typeface="Courier New"/>
                <a:cs typeface="Courier New"/>
                <a:sym typeface="Courier New"/>
              </a:rPr>
              <a:t>){ </a:t>
            </a:r>
            <a:r>
              <a:rPr lang="en" sz="1100">
                <a:solidFill>
                  <a:srgbClr val="CC7832"/>
                </a:solidFill>
                <a:highlight>
                  <a:srgbClr val="232525"/>
                </a:highlight>
                <a:latin typeface="Courier New"/>
                <a:ea typeface="Courier New"/>
                <a:cs typeface="Courier New"/>
                <a:sym typeface="Courier New"/>
              </a:rPr>
              <a:t>if </a:t>
            </a:r>
            <a:r>
              <a:rPr lang="en" sz="1100">
                <a:solidFill>
                  <a:srgbClr val="A9B7C6"/>
                </a:solidFill>
                <a:highlight>
                  <a:srgbClr val="232525"/>
                </a:highlight>
                <a:latin typeface="Courier New"/>
                <a:ea typeface="Courier New"/>
                <a:cs typeface="Courier New"/>
                <a:sym typeface="Courier New"/>
              </a:rPr>
              <a:t>(</a:t>
            </a:r>
            <a:r>
              <a:rPr lang="en" sz="1100">
                <a:solidFill>
                  <a:srgbClr val="9876AA"/>
                </a:solidFill>
                <a:highlight>
                  <a:srgbClr val="232525"/>
                </a:highlight>
                <a:latin typeface="Courier New"/>
                <a:ea typeface="Courier New"/>
                <a:cs typeface="Courier New"/>
                <a:sym typeface="Courier New"/>
              </a:rPr>
              <a:t>$a </a:t>
            </a:r>
            <a:r>
              <a:rPr lang="en" sz="1100">
                <a:solidFill>
                  <a:srgbClr val="A9B7C6"/>
                </a:solidFill>
                <a:highlight>
                  <a:srgbClr val="232525"/>
                </a:highlight>
                <a:latin typeface="Courier New"/>
                <a:ea typeface="Courier New"/>
                <a:cs typeface="Courier New"/>
                <a:sym typeface="Courier New"/>
              </a:rPr>
              <a:t>== </a:t>
            </a:r>
            <a:r>
              <a:rPr lang="en" sz="1100">
                <a:solidFill>
                  <a:srgbClr val="9876AA"/>
                </a:solidFill>
                <a:highlight>
                  <a:srgbClr val="232525"/>
                </a:highlight>
                <a:latin typeface="Courier New"/>
                <a:ea typeface="Courier New"/>
                <a:cs typeface="Courier New"/>
                <a:sym typeface="Courier New"/>
              </a:rPr>
              <a:t>$b</a:t>
            </a:r>
            <a:r>
              <a:rPr lang="en" sz="1100">
                <a:solidFill>
                  <a:srgbClr val="A9B7C6"/>
                </a:solidFill>
                <a:highlight>
                  <a:srgbClr val="232525"/>
                </a:highlight>
                <a:latin typeface="Courier New"/>
                <a:ea typeface="Courier New"/>
                <a:cs typeface="Courier New"/>
                <a:sym typeface="Courier New"/>
              </a:rPr>
              <a:t>) { </a:t>
            </a:r>
            <a:r>
              <a:rPr lang="en" sz="1100">
                <a:solidFill>
                  <a:srgbClr val="CC7832"/>
                </a:solidFill>
                <a:highlight>
                  <a:srgbClr val="232525"/>
                </a:highlight>
                <a:latin typeface="Courier New"/>
                <a:ea typeface="Courier New"/>
                <a:cs typeface="Courier New"/>
                <a:sym typeface="Courier New"/>
              </a:rPr>
              <a:t>return </a:t>
            </a:r>
            <a:r>
              <a:rPr lang="en" sz="1100">
                <a:solidFill>
                  <a:srgbClr val="6897BB"/>
                </a:solidFill>
                <a:highlight>
                  <a:srgbClr val="232525"/>
                </a:highlight>
                <a:latin typeface="Courier New"/>
                <a:ea typeface="Courier New"/>
                <a:cs typeface="Courier New"/>
                <a:sym typeface="Courier New"/>
              </a:rPr>
              <a:t>0</a:t>
            </a:r>
            <a:r>
              <a:rPr lang="en" sz="1100">
                <a:solidFill>
                  <a:srgbClr val="CC7832"/>
                </a:solidFill>
                <a:highlight>
                  <a:srgbClr val="232525"/>
                </a:highlight>
                <a:latin typeface="Courier New"/>
                <a:ea typeface="Courier New"/>
                <a:cs typeface="Courier New"/>
                <a:sym typeface="Courier New"/>
              </a:rPr>
              <a:t>; </a:t>
            </a:r>
            <a:r>
              <a:rPr lang="en" sz="1100">
                <a:solidFill>
                  <a:srgbClr val="A9B7C6"/>
                </a:solidFill>
                <a:highlight>
                  <a:srgbClr val="232525"/>
                </a:highlight>
                <a:latin typeface="Courier New"/>
                <a:ea typeface="Courier New"/>
                <a:cs typeface="Courier New"/>
                <a:sym typeface="Courier New"/>
              </a:rPr>
              <a:t>}  </a:t>
            </a:r>
            <a:r>
              <a:rPr lang="en" sz="1100">
                <a:solidFill>
                  <a:srgbClr val="CC7832"/>
                </a:solidFill>
                <a:highlight>
                  <a:srgbClr val="232525"/>
                </a:highlight>
                <a:latin typeface="Courier New"/>
                <a:ea typeface="Courier New"/>
                <a:cs typeface="Courier New"/>
                <a:sym typeface="Courier New"/>
              </a:rPr>
              <a:t>return </a:t>
            </a:r>
            <a:r>
              <a:rPr lang="en" sz="1100">
                <a:solidFill>
                  <a:srgbClr val="A9B7C6"/>
                </a:solidFill>
                <a:highlight>
                  <a:srgbClr val="232525"/>
                </a:highlight>
                <a:latin typeface="Courier New"/>
                <a:ea typeface="Courier New"/>
                <a:cs typeface="Courier New"/>
                <a:sym typeface="Courier New"/>
              </a:rPr>
              <a:t>(</a:t>
            </a:r>
            <a:r>
              <a:rPr lang="en" sz="1100">
                <a:solidFill>
                  <a:srgbClr val="9876AA"/>
                </a:solidFill>
                <a:highlight>
                  <a:srgbClr val="232525"/>
                </a:highlight>
                <a:latin typeface="Courier New"/>
                <a:ea typeface="Courier New"/>
                <a:cs typeface="Courier New"/>
                <a:sym typeface="Courier New"/>
              </a:rPr>
              <a:t>$a </a:t>
            </a:r>
            <a:r>
              <a:rPr lang="en" sz="1100">
                <a:solidFill>
                  <a:srgbClr val="A9B7C6"/>
                </a:solidFill>
                <a:highlight>
                  <a:srgbClr val="232525"/>
                </a:highlight>
                <a:latin typeface="Courier New"/>
                <a:ea typeface="Courier New"/>
                <a:cs typeface="Courier New"/>
                <a:sym typeface="Courier New"/>
              </a:rPr>
              <a:t>&lt; </a:t>
            </a:r>
            <a:r>
              <a:rPr lang="en" sz="1100">
                <a:solidFill>
                  <a:srgbClr val="9876AA"/>
                </a:solidFill>
                <a:highlight>
                  <a:srgbClr val="232525"/>
                </a:highlight>
                <a:latin typeface="Courier New"/>
                <a:ea typeface="Courier New"/>
                <a:cs typeface="Courier New"/>
                <a:sym typeface="Courier New"/>
              </a:rPr>
              <a:t>$b</a:t>
            </a:r>
            <a:r>
              <a:rPr lang="en" sz="1100">
                <a:solidFill>
                  <a:srgbClr val="A9B7C6"/>
                </a:solidFill>
                <a:highlight>
                  <a:srgbClr val="232525"/>
                </a:highlight>
                <a:latin typeface="Courier New"/>
                <a:ea typeface="Courier New"/>
                <a:cs typeface="Courier New"/>
                <a:sym typeface="Courier New"/>
              </a:rPr>
              <a:t>) ? </a:t>
            </a:r>
            <a:r>
              <a:rPr lang="en" sz="1100">
                <a:solidFill>
                  <a:srgbClr val="6897BB"/>
                </a:solidFill>
                <a:highlight>
                  <a:srgbClr val="232525"/>
                </a:highlight>
                <a:latin typeface="Courier New"/>
                <a:ea typeface="Courier New"/>
                <a:cs typeface="Courier New"/>
                <a:sym typeface="Courier New"/>
              </a:rPr>
              <a:t>1 </a:t>
            </a:r>
            <a:r>
              <a:rPr lang="en" sz="1100">
                <a:solidFill>
                  <a:srgbClr val="A9B7C6"/>
                </a:solidFill>
                <a:highlight>
                  <a:srgbClr val="232525"/>
                </a:highlight>
                <a:latin typeface="Courier New"/>
                <a:ea typeface="Courier New"/>
                <a:cs typeface="Courier New"/>
                <a:sym typeface="Courier New"/>
              </a:rPr>
              <a:t>: -</a:t>
            </a:r>
            <a:r>
              <a:rPr lang="en" sz="1100">
                <a:solidFill>
                  <a:srgbClr val="6897BB"/>
                </a:solidFill>
                <a:highlight>
                  <a:srgbClr val="232525"/>
                </a:highlight>
                <a:latin typeface="Courier New"/>
                <a:ea typeface="Courier New"/>
                <a:cs typeface="Courier New"/>
                <a:sym typeface="Courier New"/>
              </a:rPr>
              <a:t>1</a:t>
            </a:r>
            <a:r>
              <a:rPr lang="en" sz="1100">
                <a:solidFill>
                  <a:srgbClr val="CC7832"/>
                </a:solidFill>
                <a:highlight>
                  <a:srgbClr val="232525"/>
                </a:highlight>
                <a:latin typeface="Courier New"/>
                <a:ea typeface="Courier New"/>
                <a:cs typeface="Courier New"/>
                <a:sym typeface="Courier New"/>
              </a:rPr>
              <a:t>; </a:t>
            </a:r>
            <a:r>
              <a:rPr lang="en" sz="1100">
                <a:solidFill>
                  <a:srgbClr val="A9B7C6"/>
                </a:solidFill>
                <a:highlight>
                  <a:srgbClr val="232525"/>
                </a:highlight>
                <a:latin typeface="Courier New"/>
                <a:ea typeface="Courier New"/>
                <a:cs typeface="Courier New"/>
                <a:sym typeface="Courier New"/>
              </a:rPr>
              <a:t>})</a:t>
            </a:r>
            <a:r>
              <a:rPr lang="en" sz="1100">
                <a:solidFill>
                  <a:srgbClr val="CC7832"/>
                </a:solidFill>
                <a:highlight>
                  <a:srgbClr val="232525"/>
                </a:highlight>
                <a:latin typeface="Courier New"/>
                <a:ea typeface="Courier New"/>
                <a:cs typeface="Courier New"/>
                <a:sym typeface="Courier New"/>
              </a:rPr>
              <a:t>;</a:t>
            </a:r>
            <a:br>
              <a:rPr lang="en" sz="1100">
                <a:solidFill>
                  <a:srgbClr val="CC7832"/>
                </a:solidFill>
                <a:highlight>
                  <a:srgbClr val="232525"/>
                </a:highlight>
                <a:latin typeface="Courier New"/>
                <a:ea typeface="Courier New"/>
                <a:cs typeface="Courier New"/>
                <a:sym typeface="Courier New"/>
              </a:rPr>
            </a:br>
            <a:r>
              <a:rPr lang="en" sz="1100">
                <a:solidFill>
                  <a:srgbClr val="CC7832"/>
                </a:solidFill>
                <a:highlight>
                  <a:srgbClr val="232525"/>
                </a:highlight>
                <a:latin typeface="Courier New"/>
                <a:ea typeface="Courier New"/>
                <a:cs typeface="Courier New"/>
                <a:sym typeface="Courier New"/>
              </a:rPr>
              <a:t>//$a = [5, 4, 3, 2, 1]; - reverse;</a:t>
            </a:r>
            <a:endParaRPr sz="1100">
              <a:solidFill>
                <a:srgbClr val="CC7832"/>
              </a:solidFill>
              <a:highlight>
                <a:srgbClr val="232525"/>
              </a:highlight>
              <a:latin typeface="Courier New"/>
              <a:ea typeface="Courier New"/>
              <a:cs typeface="Courier New"/>
              <a:sym typeface="Courier New"/>
            </a:endParaRPr>
          </a:p>
          <a:p>
            <a:pPr indent="0" lvl="0" marL="0" rtl="0" algn="l">
              <a:spcBef>
                <a:spcPts val="1200"/>
              </a:spcBef>
              <a:spcAft>
                <a:spcPts val="1200"/>
              </a:spcAft>
              <a:buNone/>
            </a:pPr>
            <a:r>
              <a:rPr lang="en" sz="1100">
                <a:solidFill>
                  <a:srgbClr val="CC7832"/>
                </a:solidFill>
                <a:highlight>
                  <a:srgbClr val="232525"/>
                </a:highlight>
                <a:latin typeface="Courier New"/>
                <a:ea typeface="Courier New"/>
                <a:cs typeface="Courier New"/>
                <a:sym typeface="Courier New"/>
              </a:rPr>
              <a:t>//NOTICE That usort is not follow the “immutable” paradigm. The array is passed by reference </a:t>
            </a:r>
            <a:endParaRPr sz="1100">
              <a:solidFill>
                <a:srgbClr val="CC7832"/>
              </a:solidFill>
              <a:highlight>
                <a:srgbClr val="232525"/>
              </a:highlight>
              <a:latin typeface="Courier New"/>
              <a:ea typeface="Courier New"/>
              <a:cs typeface="Courier New"/>
              <a:sym typeface="Courier New"/>
            </a:endParaRPr>
          </a:p>
        </p:txBody>
      </p:sp>
      <p:sp>
        <p:nvSpPr>
          <p:cNvPr id="162" name="Google Shape;162;p28"/>
          <p:cNvSpPr txBox="1"/>
          <p:nvPr/>
        </p:nvSpPr>
        <p:spPr>
          <a:xfrm>
            <a:off x="539400" y="4392200"/>
            <a:ext cx="36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examples (continued)</a:t>
            </a:r>
            <a:endParaRPr/>
          </a:p>
        </p:txBody>
      </p:sp>
      <p:sp>
        <p:nvSpPr>
          <p:cNvPr id="168" name="Google Shape;168;p29"/>
          <p:cNvSpPr txBox="1"/>
          <p:nvPr>
            <p:ph idx="1" type="body"/>
          </p:nvPr>
        </p:nvSpPr>
        <p:spPr>
          <a:xfrm>
            <a:off x="311700" y="1417800"/>
            <a:ext cx="8520600" cy="20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previous PHP examples, I am using an </a:t>
            </a:r>
            <a:r>
              <a:rPr lang="en"/>
              <a:t>anonymous</a:t>
            </a:r>
            <a:r>
              <a:rPr lang="en"/>
              <a:t> function. You can pass anything that is “callable”. This could be a function reference etc. </a:t>
            </a:r>
            <a:endParaRPr/>
          </a:p>
          <a:p>
            <a:pPr indent="0" lvl="0" marL="0" rtl="0" algn="l">
              <a:spcBef>
                <a:spcPts val="1200"/>
              </a:spcBef>
              <a:spcAft>
                <a:spcPts val="1200"/>
              </a:spcAft>
              <a:buNone/>
            </a:pPr>
            <a:r>
              <a:rPr lang="en"/>
              <a:t>In Spark, </a:t>
            </a:r>
            <a:r>
              <a:rPr lang="en"/>
              <a:t>in</a:t>
            </a:r>
            <a:r>
              <a:rPr lang="en"/>
              <a:t> these </a:t>
            </a:r>
            <a:r>
              <a:rPr lang="en"/>
              <a:t>callable</a:t>
            </a:r>
            <a:r>
              <a:rPr lang="en"/>
              <a:t> items must also be serializable so that spark can send it to the workers, unpack it and apply the methods to each data element.</a:t>
            </a:r>
            <a:endParaRPr/>
          </a:p>
        </p:txBody>
      </p:sp>
      <p:sp>
        <p:nvSpPr>
          <p:cNvPr id="169" name="Google Shape;169;p29"/>
          <p:cNvSpPr txBox="1"/>
          <p:nvPr/>
        </p:nvSpPr>
        <p:spPr>
          <a:xfrm>
            <a:off x="237600" y="3608800"/>
            <a:ext cx="8700900" cy="600300"/>
          </a:xfrm>
          <a:prstGeom prst="rect">
            <a:avLst/>
          </a:prstGeom>
          <a:solidFill>
            <a:srgbClr val="23252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76AA"/>
                </a:solidFill>
                <a:highlight>
                  <a:srgbClr val="232525"/>
                </a:highlight>
                <a:latin typeface="Courier New"/>
                <a:ea typeface="Courier New"/>
                <a:cs typeface="Courier New"/>
                <a:sym typeface="Courier New"/>
              </a:rPr>
              <a:t>$x </a:t>
            </a:r>
            <a:r>
              <a:rPr lang="en">
                <a:solidFill>
                  <a:srgbClr val="A9B7C6"/>
                </a:solidFill>
                <a:highlight>
                  <a:srgbClr val="232525"/>
                </a:highlight>
                <a:latin typeface="Courier New"/>
                <a:ea typeface="Courier New"/>
                <a:cs typeface="Courier New"/>
                <a:sym typeface="Courier New"/>
              </a:rPr>
              <a:t>= </a:t>
            </a:r>
            <a:r>
              <a:rPr lang="en">
                <a:solidFill>
                  <a:srgbClr val="CC7832"/>
                </a:solidFill>
                <a:highlight>
                  <a:srgbClr val="232525"/>
                </a:highlight>
                <a:latin typeface="Courier New"/>
                <a:ea typeface="Courier New"/>
                <a:cs typeface="Courier New"/>
                <a:sym typeface="Courier New"/>
              </a:rPr>
              <a:t>function </a:t>
            </a:r>
            <a:r>
              <a:rPr lang="en">
                <a:solidFill>
                  <a:srgbClr val="A9B7C6"/>
                </a:solidFill>
                <a:highlight>
                  <a:srgbClr val="232525"/>
                </a:highlight>
                <a:latin typeface="Courier New"/>
                <a:ea typeface="Courier New"/>
                <a:cs typeface="Courier New"/>
                <a:sym typeface="Courier New"/>
              </a:rPr>
              <a:t>(</a:t>
            </a:r>
            <a:r>
              <a:rPr lang="en">
                <a:solidFill>
                  <a:srgbClr val="9876AA"/>
                </a:solidFill>
                <a:highlight>
                  <a:srgbClr val="232525"/>
                </a:highlight>
                <a:latin typeface="Courier New"/>
                <a:ea typeface="Courier New"/>
                <a:cs typeface="Courier New"/>
                <a:sym typeface="Courier New"/>
              </a:rPr>
              <a:t>$message</a:t>
            </a:r>
            <a:r>
              <a:rPr lang="en">
                <a:solidFill>
                  <a:srgbClr val="A9B7C6"/>
                </a:solidFill>
                <a:highlight>
                  <a:srgbClr val="232525"/>
                </a:highlight>
                <a:latin typeface="Courier New"/>
                <a:ea typeface="Courier New"/>
                <a:cs typeface="Courier New"/>
                <a:sym typeface="Courier New"/>
              </a:rPr>
              <a:t>) </a:t>
            </a:r>
            <a:r>
              <a:rPr lang="en">
                <a:solidFill>
                  <a:srgbClr val="CC7832"/>
                </a:solidFill>
                <a:highlight>
                  <a:srgbClr val="232525"/>
                </a:highlight>
                <a:latin typeface="Courier New"/>
                <a:ea typeface="Courier New"/>
                <a:cs typeface="Courier New"/>
                <a:sym typeface="Courier New"/>
              </a:rPr>
              <a:t>use </a:t>
            </a:r>
            <a:r>
              <a:rPr lang="en">
                <a:solidFill>
                  <a:srgbClr val="A9B7C6"/>
                </a:solidFill>
                <a:highlight>
                  <a:srgbClr val="232525"/>
                </a:highlight>
                <a:latin typeface="Courier New"/>
                <a:ea typeface="Courier New"/>
                <a:cs typeface="Courier New"/>
                <a:sym typeface="Courier New"/>
              </a:rPr>
              <a:t>(</a:t>
            </a:r>
            <a:r>
              <a:rPr lang="en">
                <a:solidFill>
                  <a:srgbClr val="9876AA"/>
                </a:solidFill>
                <a:highlight>
                  <a:srgbClr val="232525"/>
                </a:highlight>
                <a:latin typeface="Courier New"/>
                <a:ea typeface="Courier New"/>
                <a:cs typeface="Courier New"/>
                <a:sym typeface="Courier New"/>
              </a:rPr>
              <a:t>$returnChar</a:t>
            </a:r>
            <a:r>
              <a:rPr lang="en">
                <a:solidFill>
                  <a:srgbClr val="A9B7C6"/>
                </a:solidFill>
                <a:highlight>
                  <a:srgbClr val="232525"/>
                </a:highlight>
                <a:latin typeface="Courier New"/>
                <a:ea typeface="Courier New"/>
                <a:cs typeface="Courier New"/>
                <a:sym typeface="Courier New"/>
              </a:rPr>
              <a:t>) { </a:t>
            </a:r>
            <a:r>
              <a:rPr lang="en">
                <a:solidFill>
                  <a:srgbClr val="CC7832"/>
                </a:solidFill>
                <a:highlight>
                  <a:srgbClr val="232525"/>
                </a:highlight>
                <a:latin typeface="Courier New"/>
                <a:ea typeface="Courier New"/>
                <a:cs typeface="Courier New"/>
                <a:sym typeface="Courier New"/>
              </a:rPr>
              <a:t>return </a:t>
            </a:r>
            <a:r>
              <a:rPr lang="en">
                <a:solidFill>
                  <a:srgbClr val="9876AA"/>
                </a:solidFill>
                <a:highlight>
                  <a:srgbClr val="232525"/>
                </a:highlight>
                <a:latin typeface="Courier New"/>
                <a:ea typeface="Courier New"/>
                <a:cs typeface="Courier New"/>
                <a:sym typeface="Courier New"/>
              </a:rPr>
              <a:t>$message </a:t>
            </a:r>
            <a:r>
              <a:rPr lang="en">
                <a:solidFill>
                  <a:srgbClr val="A9B7C6"/>
                </a:solidFill>
                <a:highlight>
                  <a:srgbClr val="232525"/>
                </a:highlight>
                <a:latin typeface="Courier New"/>
                <a:ea typeface="Courier New"/>
                <a:cs typeface="Courier New"/>
                <a:sym typeface="Courier New"/>
              </a:rPr>
              <a:t>. </a:t>
            </a:r>
            <a:r>
              <a:rPr lang="en">
                <a:solidFill>
                  <a:srgbClr val="9876AA"/>
                </a:solidFill>
                <a:highlight>
                  <a:srgbClr val="232525"/>
                </a:highlight>
                <a:latin typeface="Courier New"/>
                <a:ea typeface="Courier New"/>
                <a:cs typeface="Courier New"/>
                <a:sym typeface="Courier New"/>
              </a:rPr>
              <a:t>$returnChar</a:t>
            </a:r>
            <a:r>
              <a:rPr lang="en">
                <a:solidFill>
                  <a:srgbClr val="CC7832"/>
                </a:solidFill>
                <a:highlight>
                  <a:srgbClr val="232525"/>
                </a:highlight>
                <a:latin typeface="Courier New"/>
                <a:ea typeface="Courier New"/>
                <a:cs typeface="Courier New"/>
                <a:sym typeface="Courier New"/>
              </a:rPr>
              <a:t>; </a:t>
            </a:r>
            <a:r>
              <a:rPr lang="en">
                <a:solidFill>
                  <a:srgbClr val="A9B7C6"/>
                </a:solidFill>
                <a:highlight>
                  <a:srgbClr val="232525"/>
                </a:highlight>
                <a:latin typeface="Courier New"/>
                <a:ea typeface="Courier New"/>
                <a:cs typeface="Courier New"/>
                <a:sym typeface="Courier New"/>
              </a:rPr>
              <a:t>}</a:t>
            </a:r>
            <a:r>
              <a:rPr lang="en">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spcBef>
                <a:spcPts val="0"/>
              </a:spcBef>
              <a:spcAft>
                <a:spcPts val="0"/>
              </a:spcAft>
              <a:buNone/>
            </a:pPr>
            <a:r>
              <a:t/>
            </a:r>
            <a:endParaRPr sz="13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 frequency index example</a:t>
            </a:r>
            <a:endParaRPr/>
          </a:p>
        </p:txBody>
      </p:sp>
      <p:pic>
        <p:nvPicPr>
          <p:cNvPr id="175" name="Google Shape;175;p30"/>
          <p:cNvPicPr preferRelativeResize="0"/>
          <p:nvPr/>
        </p:nvPicPr>
        <p:blipFill>
          <a:blip r:embed="rId3">
            <a:alphaModFix/>
          </a:blip>
          <a:stretch>
            <a:fillRect/>
          </a:stretch>
        </p:blipFill>
        <p:spPr>
          <a:xfrm>
            <a:off x="2044513" y="1138025"/>
            <a:ext cx="5054986" cy="3820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can do a lot. </a:t>
            </a:r>
            <a:endParaRPr/>
          </a:p>
        </p:txBody>
      </p:sp>
      <p:pic>
        <p:nvPicPr>
          <p:cNvPr id="181" name="Google Shape;181;p31"/>
          <p:cNvPicPr preferRelativeResize="0"/>
          <p:nvPr/>
        </p:nvPicPr>
        <p:blipFill>
          <a:blip r:embed="rId3">
            <a:alphaModFix/>
          </a:blip>
          <a:stretch>
            <a:fillRect/>
          </a:stretch>
        </p:blipFill>
        <p:spPr>
          <a:xfrm>
            <a:off x="1175575" y="1138000"/>
            <a:ext cx="679284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509550" y="1921350"/>
            <a:ext cx="8124900" cy="130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This is not intended to be a </a:t>
            </a:r>
            <a:r>
              <a:rPr lang="en"/>
              <a:t>recommendation</a:t>
            </a:r>
            <a:r>
              <a:rPr lang="en"/>
              <a:t>. Just introducing another way to process a large amount of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You’ll notice in the previous picture, that no RDBMS is listed in the output of Spark. This is because big data follows a different paradigm that a RDBMS is not suited for. </a:t>
            </a:r>
            <a:endParaRPr/>
          </a:p>
          <a:p>
            <a:pPr indent="0" lvl="0" marL="0" rtl="0" algn="l">
              <a:spcBef>
                <a:spcPts val="1200"/>
              </a:spcBef>
              <a:spcAft>
                <a:spcPts val="0"/>
              </a:spcAft>
              <a:buNone/>
            </a:pPr>
            <a:r>
              <a:rPr lang="en"/>
              <a:t>However, it is still possible to do. Writes are </a:t>
            </a:r>
            <a:r>
              <a:rPr lang="en"/>
              <a:t>parallelized as a necessity of the architecture of distributed systems. </a:t>
            </a:r>
            <a:endParaRPr/>
          </a:p>
          <a:p>
            <a:pPr indent="0" lvl="0" marL="0" rtl="0" algn="l">
              <a:spcBef>
                <a:spcPts val="1200"/>
              </a:spcBef>
              <a:spcAft>
                <a:spcPts val="1200"/>
              </a:spcAft>
              <a:buNone/>
            </a:pPr>
            <a:r>
              <a:rPr lang="en"/>
              <a:t>Spark facilitates sending the connection information, not an instantiated database adapter, to each worker. Each worker creates its own DB connection and writes in batches. This is done by native libraries for most RDBMSs.</a:t>
            </a:r>
            <a:endParaRPr/>
          </a:p>
        </p:txBody>
      </p:sp>
      <p:sp>
        <p:nvSpPr>
          <p:cNvPr id="187" name="Google Shape;187;p3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a:t>
            </a:r>
            <a:r>
              <a:rPr lang="en"/>
              <a:t> data to RDBMS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Columnar datastores</a:t>
            </a:r>
            <a:endParaRPr/>
          </a:p>
        </p:txBody>
      </p:sp>
      <p:sp>
        <p:nvSpPr>
          <p:cNvPr id="193" name="Google Shape;193;p3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CSV and RDBMS are row-based datastores</a:t>
            </a:r>
            <a:endParaRPr/>
          </a:p>
          <a:p>
            <a:pPr indent="-342900" lvl="0" marL="457200" rtl="0" algn="l">
              <a:spcBef>
                <a:spcPts val="0"/>
              </a:spcBef>
              <a:spcAft>
                <a:spcPts val="0"/>
              </a:spcAft>
              <a:buSzPts val="1800"/>
              <a:buChar char="●"/>
            </a:pPr>
            <a:r>
              <a:rPr lang="en"/>
              <a:t>Parquet, Hadoop, ORC are </a:t>
            </a:r>
            <a:r>
              <a:rPr lang="en"/>
              <a:t>column</a:t>
            </a:r>
            <a:r>
              <a:rPr lang="en"/>
              <a:t> based stores</a:t>
            </a:r>
            <a:endParaRPr/>
          </a:p>
          <a:p>
            <a:pPr indent="0" lvl="0" marL="0" rtl="0" algn="l">
              <a:spcBef>
                <a:spcPts val="1200"/>
              </a:spcBef>
              <a:spcAft>
                <a:spcPts val="1200"/>
              </a:spcAft>
              <a:buNone/>
            </a:pPr>
            <a:r>
              <a:rPr lang="en"/>
              <a:t>Column-oriented data stores facilitate </a:t>
            </a:r>
            <a:r>
              <a:rPr lang="en"/>
              <a:t>parallel</a:t>
            </a:r>
            <a:r>
              <a:rPr lang="en"/>
              <a:t> reads much more efficiently.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processing downsides</a:t>
            </a:r>
            <a:endParaRPr/>
          </a:p>
        </p:txBody>
      </p:sp>
      <p:sp>
        <p:nvSpPr>
          <p:cNvPr id="199" name="Google Shape;199;p3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Much bigger learning curve. </a:t>
            </a:r>
            <a:endParaRPr/>
          </a:p>
          <a:p>
            <a:pPr indent="-342900" lvl="0" marL="457200" rtl="0" algn="l">
              <a:spcBef>
                <a:spcPts val="0"/>
              </a:spcBef>
              <a:spcAft>
                <a:spcPts val="0"/>
              </a:spcAft>
              <a:buSzPts val="1800"/>
              <a:buChar char="●"/>
            </a:pPr>
            <a:r>
              <a:rPr lang="en"/>
              <a:t>Resource heavy</a:t>
            </a:r>
            <a:endParaRPr/>
          </a:p>
          <a:p>
            <a:pPr indent="-342900" lvl="0" marL="457200" rtl="0" algn="l">
              <a:spcBef>
                <a:spcPts val="0"/>
              </a:spcBef>
              <a:spcAft>
                <a:spcPts val="0"/>
              </a:spcAft>
              <a:buSzPts val="1800"/>
              <a:buChar char="●"/>
            </a:pPr>
            <a:r>
              <a:rPr lang="en"/>
              <a:t>Inefficient</a:t>
            </a:r>
            <a:r>
              <a:rPr lang="en"/>
              <a:t> on small datasets</a:t>
            </a:r>
            <a:endParaRPr/>
          </a:p>
          <a:p>
            <a:pPr indent="0" lvl="0" marL="0" rtl="0" algn="l">
              <a:spcBef>
                <a:spcPts val="1200"/>
              </a:spcBef>
              <a:spcAft>
                <a:spcPts val="0"/>
              </a:spcAft>
              <a:buNone/>
            </a:pPr>
            <a:r>
              <a:rPr lang="en"/>
              <a:t>On AWS:</a:t>
            </a:r>
            <a:endParaRPr/>
          </a:p>
          <a:p>
            <a:pPr indent="-342900" lvl="0" marL="457200" rtl="0" algn="l">
              <a:spcBef>
                <a:spcPts val="1200"/>
              </a:spcBef>
              <a:spcAft>
                <a:spcPts val="0"/>
              </a:spcAft>
              <a:buSzPts val="1800"/>
              <a:buChar char="●"/>
            </a:pPr>
            <a:r>
              <a:rPr lang="en"/>
              <a:t>Provisioning resources can take a long time (15 minutes)</a:t>
            </a:r>
            <a:endParaRPr/>
          </a:p>
          <a:p>
            <a:pPr indent="-342900" lvl="0" marL="457200" rtl="0" algn="l">
              <a:spcBef>
                <a:spcPts val="0"/>
              </a:spcBef>
              <a:spcAft>
                <a:spcPts val="0"/>
              </a:spcAft>
              <a:buSzPts val="1800"/>
              <a:buChar char="●"/>
            </a:pPr>
            <a:r>
              <a:rPr lang="en"/>
              <a:t>No </a:t>
            </a:r>
            <a:r>
              <a:rPr lang="en"/>
              <a:t>observability</a:t>
            </a:r>
            <a:r>
              <a:rPr lang="en"/>
              <a:t> into the process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a:t>
            </a:r>
            <a:endParaRPr/>
          </a:p>
        </p:txBody>
      </p:sp>
      <p:sp>
        <p:nvSpPr>
          <p:cNvPr id="205" name="Google Shape;205;p3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not implemented streaming and spark. But I </a:t>
            </a:r>
            <a:r>
              <a:rPr i="1" lang="en"/>
              <a:t>really</a:t>
            </a:r>
            <a:r>
              <a:rPr lang="en"/>
              <a:t> wanted to.</a:t>
            </a:r>
            <a:endParaRPr/>
          </a:p>
          <a:p>
            <a:pPr indent="0" lvl="0" marL="0" rtl="0" algn="l">
              <a:spcBef>
                <a:spcPts val="1200"/>
              </a:spcBef>
              <a:spcAft>
                <a:spcPts val="1200"/>
              </a:spcAft>
              <a:buNone/>
            </a:pPr>
            <a:r>
              <a:t/>
            </a:r>
            <a:endParaRPr/>
          </a:p>
        </p:txBody>
      </p:sp>
      <p:pic>
        <p:nvPicPr>
          <p:cNvPr id="206" name="Google Shape;206;p35"/>
          <p:cNvPicPr preferRelativeResize="0"/>
          <p:nvPr/>
        </p:nvPicPr>
        <p:blipFill>
          <a:blip r:embed="rId3">
            <a:alphaModFix/>
          </a:blip>
          <a:stretch>
            <a:fillRect/>
          </a:stretch>
        </p:blipFill>
        <p:spPr>
          <a:xfrm>
            <a:off x="402275" y="1997050"/>
            <a:ext cx="4169725" cy="2345461"/>
          </a:xfrm>
          <a:prstGeom prst="rect">
            <a:avLst/>
          </a:prstGeom>
          <a:noFill/>
          <a:ln>
            <a:noFill/>
          </a:ln>
        </p:spPr>
      </p:pic>
      <p:pic>
        <p:nvPicPr>
          <p:cNvPr id="207" name="Google Shape;207;p35"/>
          <p:cNvPicPr preferRelativeResize="0"/>
          <p:nvPr/>
        </p:nvPicPr>
        <p:blipFill>
          <a:blip r:embed="rId4">
            <a:alphaModFix/>
          </a:blip>
          <a:stretch>
            <a:fillRect/>
          </a:stretch>
        </p:blipFill>
        <p:spPr>
          <a:xfrm>
            <a:off x="4617325" y="2197250"/>
            <a:ext cx="4405901" cy="1893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(continued)</a:t>
            </a:r>
            <a:endParaRPr/>
          </a:p>
        </p:txBody>
      </p:sp>
      <p:sp>
        <p:nvSpPr>
          <p:cNvPr id="213" name="Google Shape;213;p36"/>
          <p:cNvSpPr txBox="1"/>
          <p:nvPr>
            <p:ph idx="1" type="body"/>
          </p:nvPr>
        </p:nvSpPr>
        <p:spPr>
          <a:xfrm>
            <a:off x="311700" y="1417800"/>
            <a:ext cx="8520600" cy="13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Cluster needs to be up all to the time during streaming. </a:t>
            </a:r>
            <a:endParaRPr/>
          </a:p>
          <a:p>
            <a:pPr indent="-342900" lvl="0" marL="457200" rtl="0" algn="l">
              <a:spcBef>
                <a:spcPts val="0"/>
              </a:spcBef>
              <a:spcAft>
                <a:spcPts val="0"/>
              </a:spcAft>
              <a:buSzPts val="1800"/>
              <a:buChar char="●"/>
            </a:pPr>
            <a:r>
              <a:rPr lang="en"/>
              <a:t>Additional </a:t>
            </a:r>
            <a:r>
              <a:rPr lang="en"/>
              <a:t>technology</a:t>
            </a:r>
            <a:r>
              <a:rPr lang="en"/>
              <a:t> need to do the streaming</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workflow</a:t>
            </a:r>
            <a:endParaRPr/>
          </a:p>
        </p:txBody>
      </p:sp>
      <p:grpSp>
        <p:nvGrpSpPr>
          <p:cNvPr id="219" name="Google Shape;219;p37"/>
          <p:cNvGrpSpPr/>
          <p:nvPr/>
        </p:nvGrpSpPr>
        <p:grpSpPr>
          <a:xfrm>
            <a:off x="4027832" y="1969431"/>
            <a:ext cx="642100" cy="320828"/>
            <a:chOff x="6292925" y="1072371"/>
            <a:chExt cx="867000" cy="433200"/>
          </a:xfrm>
        </p:grpSpPr>
        <p:sp>
          <p:nvSpPr>
            <p:cNvPr id="220" name="Google Shape;220;p37"/>
            <p:cNvSpPr/>
            <p:nvPr/>
          </p:nvSpPr>
          <p:spPr>
            <a:xfrm>
              <a:off x="6292925" y="1377171"/>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6292925" y="1276142"/>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p:nvPr/>
          </p:nvSpPr>
          <p:spPr>
            <a:xfrm>
              <a:off x="6292925" y="1173401"/>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7"/>
            <p:cNvSpPr/>
            <p:nvPr/>
          </p:nvSpPr>
          <p:spPr>
            <a:xfrm>
              <a:off x="6292925" y="1072371"/>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7"/>
          <p:cNvSpPr txBox="1"/>
          <p:nvPr/>
        </p:nvSpPr>
        <p:spPr>
          <a:xfrm>
            <a:off x="4816800" y="1969425"/>
            <a:ext cx="113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Postgres</a:t>
            </a:r>
            <a:endParaRPr>
              <a:solidFill>
                <a:schemeClr val="dk1"/>
              </a:solidFill>
              <a:latin typeface="Lato"/>
              <a:ea typeface="Lato"/>
              <a:cs typeface="Lato"/>
              <a:sym typeface="Lato"/>
            </a:endParaRPr>
          </a:p>
        </p:txBody>
      </p:sp>
      <p:sp>
        <p:nvSpPr>
          <p:cNvPr id="225" name="Google Shape;225;p37"/>
          <p:cNvSpPr/>
          <p:nvPr/>
        </p:nvSpPr>
        <p:spPr>
          <a:xfrm rot="-5400000">
            <a:off x="1546825" y="1920175"/>
            <a:ext cx="292200" cy="441300"/>
          </a:xfrm>
          <a:prstGeom prst="downArrow">
            <a:avLst>
              <a:gd fmla="val 50000" name="adj1"/>
              <a:gd fmla="val 4772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7"/>
          <p:cNvSpPr/>
          <p:nvPr/>
        </p:nvSpPr>
        <p:spPr>
          <a:xfrm>
            <a:off x="539425" y="1940725"/>
            <a:ext cx="642100" cy="400200"/>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CSV</a:t>
            </a:r>
            <a:endParaRPr/>
          </a:p>
        </p:txBody>
      </p:sp>
      <p:sp>
        <p:nvSpPr>
          <p:cNvPr id="227" name="Google Shape;227;p37"/>
          <p:cNvSpPr/>
          <p:nvPr/>
        </p:nvSpPr>
        <p:spPr>
          <a:xfrm>
            <a:off x="2051675" y="1620525"/>
            <a:ext cx="1258500" cy="10980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a:t>
            </a:r>
            <a:r>
              <a:rPr lang="en" sz="700"/>
              <a:t>park</a:t>
            </a:r>
            <a:endParaRPr sz="700"/>
          </a:p>
          <a:p>
            <a:pPr indent="0" lvl="0" marL="0" rtl="0" algn="ctr">
              <a:spcBef>
                <a:spcPts val="0"/>
              </a:spcBef>
              <a:spcAft>
                <a:spcPts val="0"/>
              </a:spcAft>
              <a:buNone/>
            </a:pPr>
            <a:r>
              <a:rPr lang="en" sz="700"/>
              <a:t>Data transformation</a:t>
            </a:r>
            <a:endParaRPr sz="700"/>
          </a:p>
        </p:txBody>
      </p:sp>
      <p:sp>
        <p:nvSpPr>
          <p:cNvPr id="228" name="Google Shape;228;p37"/>
          <p:cNvSpPr/>
          <p:nvPr/>
        </p:nvSpPr>
        <p:spPr>
          <a:xfrm rot="-5400000">
            <a:off x="3548575" y="1920175"/>
            <a:ext cx="292200" cy="441300"/>
          </a:xfrm>
          <a:prstGeom prst="downArrow">
            <a:avLst>
              <a:gd fmla="val 50000" name="adj1"/>
              <a:gd fmla="val 4772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txBox="1"/>
          <p:nvPr/>
        </p:nvSpPr>
        <p:spPr>
          <a:xfrm>
            <a:off x="462325" y="4379350"/>
            <a:ext cx="36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Brainstorm</a:t>
            </a:r>
            <a:endParaRPr/>
          </a:p>
        </p:txBody>
      </p:sp>
      <p:sp>
        <p:nvSpPr>
          <p:cNvPr id="235" name="Google Shape;235;p38"/>
          <p:cNvSpPr/>
          <p:nvPr/>
        </p:nvSpPr>
        <p:spPr>
          <a:xfrm>
            <a:off x="2305275" y="2257425"/>
            <a:ext cx="192600" cy="786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8"/>
          <p:cNvSpPr/>
          <p:nvPr/>
        </p:nvSpPr>
        <p:spPr>
          <a:xfrm>
            <a:off x="4294275" y="2334500"/>
            <a:ext cx="192600" cy="837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38"/>
          <p:cNvGrpSpPr/>
          <p:nvPr/>
        </p:nvGrpSpPr>
        <p:grpSpPr>
          <a:xfrm>
            <a:off x="4069532" y="4000906"/>
            <a:ext cx="642100" cy="320828"/>
            <a:chOff x="6292925" y="1072371"/>
            <a:chExt cx="867000" cy="433200"/>
          </a:xfrm>
        </p:grpSpPr>
        <p:sp>
          <p:nvSpPr>
            <p:cNvPr id="238" name="Google Shape;238;p38"/>
            <p:cNvSpPr/>
            <p:nvPr/>
          </p:nvSpPr>
          <p:spPr>
            <a:xfrm>
              <a:off x="6292925" y="1377171"/>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6292925" y="1276142"/>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6292925" y="1173401"/>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6292925" y="1072371"/>
              <a:ext cx="867000" cy="1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8"/>
          <p:cNvSpPr txBox="1"/>
          <p:nvPr/>
        </p:nvSpPr>
        <p:spPr>
          <a:xfrm>
            <a:off x="4848925" y="3921525"/>
            <a:ext cx="113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Postgres</a:t>
            </a:r>
            <a:endParaRPr>
              <a:solidFill>
                <a:schemeClr val="dk1"/>
              </a:solidFill>
              <a:latin typeface="Lato"/>
              <a:ea typeface="Lato"/>
              <a:cs typeface="Lato"/>
              <a:sym typeface="Lato"/>
            </a:endParaRPr>
          </a:p>
        </p:txBody>
      </p:sp>
      <p:sp>
        <p:nvSpPr>
          <p:cNvPr id="243" name="Google Shape;243;p38"/>
          <p:cNvSpPr/>
          <p:nvPr/>
        </p:nvSpPr>
        <p:spPr>
          <a:xfrm>
            <a:off x="2356650" y="3106775"/>
            <a:ext cx="533100" cy="4002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flipH="1" rot="10800000">
            <a:off x="3917025" y="1816125"/>
            <a:ext cx="608400" cy="4413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4149825" y="3794075"/>
            <a:ext cx="481500" cy="15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1785150" y="1162250"/>
            <a:ext cx="809082" cy="4001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CSV</a:t>
            </a:r>
            <a:endParaRPr/>
          </a:p>
        </p:txBody>
      </p:sp>
      <p:sp>
        <p:nvSpPr>
          <p:cNvPr id="247" name="Google Shape;247;p38"/>
          <p:cNvSpPr/>
          <p:nvPr/>
        </p:nvSpPr>
        <p:spPr>
          <a:xfrm>
            <a:off x="2255475" y="1689288"/>
            <a:ext cx="292200" cy="441300"/>
          </a:xfrm>
          <a:prstGeom prst="downArrow">
            <a:avLst>
              <a:gd fmla="val 50000" name="adj1"/>
              <a:gd fmla="val 4772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a:off x="2761150" y="2515725"/>
            <a:ext cx="1367750" cy="2697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Transformer</a:t>
            </a:r>
            <a:endParaRPr sz="1100"/>
          </a:p>
        </p:txBody>
      </p:sp>
      <p:sp>
        <p:nvSpPr>
          <p:cNvPr id="249" name="Google Shape;249;p38"/>
          <p:cNvSpPr/>
          <p:nvPr/>
        </p:nvSpPr>
        <p:spPr>
          <a:xfrm>
            <a:off x="3932238" y="3380338"/>
            <a:ext cx="916675" cy="2697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Writer</a:t>
            </a:r>
            <a:endParaRPr sz="1100"/>
          </a:p>
        </p:txBody>
      </p:sp>
      <p:sp>
        <p:nvSpPr>
          <p:cNvPr id="250" name="Google Shape;250;p38"/>
          <p:cNvSpPr txBox="1"/>
          <p:nvPr/>
        </p:nvSpPr>
        <p:spPr>
          <a:xfrm>
            <a:off x="4572000" y="2571750"/>
            <a:ext cx="86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Writer Queue</a:t>
            </a:r>
            <a:endParaRPr sz="800">
              <a:solidFill>
                <a:srgbClr val="FFFFFF"/>
              </a:solidFill>
              <a:latin typeface="Lato"/>
              <a:ea typeface="Lato"/>
              <a:cs typeface="Lato"/>
              <a:sym typeface="Lato"/>
            </a:endParaRPr>
          </a:p>
        </p:txBody>
      </p:sp>
      <p:sp>
        <p:nvSpPr>
          <p:cNvPr id="251" name="Google Shape;251;p38"/>
          <p:cNvSpPr txBox="1"/>
          <p:nvPr/>
        </p:nvSpPr>
        <p:spPr>
          <a:xfrm>
            <a:off x="1059525" y="2496675"/>
            <a:ext cx="1109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Transforming Queue</a:t>
            </a:r>
            <a:endParaRPr sz="8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else do you process that much data?</a:t>
            </a:r>
            <a:endParaRPr/>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Apache spark is the most popular big data distributed processing </a:t>
            </a:r>
            <a:r>
              <a:rPr lang="en"/>
              <a:t>framework. In terms of data size, Spark has been shown to work well up to petabytes. It has been used to sort 100 TB of data 3X faster than Hadoop MapReduce on 1/10th of the machines, winning the 2014 Daytona GraySort Benchmark, as well as to sort 1 PB.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509550" y="1921350"/>
            <a:ext cx="8124900" cy="130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is it so fast? </a:t>
            </a:r>
            <a:endParaRPr/>
          </a:p>
          <a:p>
            <a:pPr indent="0" lvl="0" marL="0" rtl="0" algn="ctr">
              <a:spcBef>
                <a:spcPts val="0"/>
              </a:spcBef>
              <a:spcAft>
                <a:spcPts val="0"/>
              </a:spcAft>
              <a:buNone/>
            </a:pPr>
            <a:r>
              <a:rPr lang="en"/>
              <a:t>Parallelization,</a:t>
            </a:r>
            <a:endParaRPr/>
          </a:p>
          <a:p>
            <a:pPr indent="0" lvl="0" marL="0" rtl="0" algn="ctr">
              <a:spcBef>
                <a:spcPts val="0"/>
              </a:spcBef>
              <a:spcAft>
                <a:spcPts val="0"/>
              </a:spcAft>
              <a:buNone/>
            </a:pPr>
            <a:r>
              <a:rPr lang="en"/>
              <a:t>Functional programming and </a:t>
            </a:r>
            <a:r>
              <a:rPr lang="en"/>
              <a:t>MapReduce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Parallelization</a:t>
            </a:r>
            <a:endParaRPr/>
          </a:p>
        </p:txBody>
      </p:sp>
      <p:sp>
        <p:nvSpPr>
          <p:cNvPr id="91" name="Google Shape;91;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Spark has the ability to </a:t>
            </a:r>
            <a:r>
              <a:rPr lang="en"/>
              <a:t>parallels</a:t>
            </a:r>
            <a:r>
              <a:rPr lang="en"/>
              <a:t> the processing of data at huge levels. The largest number of nodes in a cluster I was able to find was 8k.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92" name="Google Shape;92;p17"/>
          <p:cNvPicPr preferRelativeResize="0"/>
          <p:nvPr/>
        </p:nvPicPr>
        <p:blipFill>
          <a:blip r:embed="rId3">
            <a:alphaModFix/>
          </a:blip>
          <a:stretch>
            <a:fillRect/>
          </a:stretch>
        </p:blipFill>
        <p:spPr>
          <a:xfrm>
            <a:off x="1631026" y="2179651"/>
            <a:ext cx="5040748" cy="2835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Spark Task</a:t>
            </a:r>
            <a:endParaRPr/>
          </a:p>
        </p:txBody>
      </p:sp>
      <p:sp>
        <p:nvSpPr>
          <p:cNvPr id="98" name="Google Shape;98;p18"/>
          <p:cNvSpPr txBox="1"/>
          <p:nvPr>
            <p:ph idx="1" type="body"/>
          </p:nvPr>
        </p:nvSpPr>
        <p:spPr>
          <a:xfrm>
            <a:off x="311700" y="1417800"/>
            <a:ext cx="8520600" cy="21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t>
            </a:r>
            <a:r>
              <a:rPr lang="en"/>
              <a:t>achieve</a:t>
            </a:r>
            <a:r>
              <a:rPr lang="en"/>
              <a:t> the work necessary, </a:t>
            </a:r>
            <a:r>
              <a:rPr lang="en"/>
              <a:t>Spark</a:t>
            </a:r>
            <a:r>
              <a:rPr lang="en"/>
              <a:t> has to send at least two things to each worker: </a:t>
            </a:r>
            <a:endParaRPr/>
          </a:p>
          <a:p>
            <a:pPr indent="-342900" lvl="0" marL="457200" rtl="0" algn="l">
              <a:spcBef>
                <a:spcPts val="1200"/>
              </a:spcBef>
              <a:spcAft>
                <a:spcPts val="0"/>
              </a:spcAft>
              <a:buSzPts val="1800"/>
              <a:buChar char="●"/>
            </a:pPr>
            <a:r>
              <a:rPr lang="en"/>
              <a:t>A slice of data</a:t>
            </a:r>
            <a:endParaRPr/>
          </a:p>
          <a:p>
            <a:pPr indent="-342900" lvl="0" marL="457200" rtl="0" algn="l">
              <a:spcBef>
                <a:spcPts val="0"/>
              </a:spcBef>
              <a:spcAft>
                <a:spcPts val="0"/>
              </a:spcAft>
              <a:buSzPts val="1800"/>
              <a:buChar char="●"/>
            </a:pPr>
            <a:r>
              <a:rPr lang="en"/>
              <a:t>The code needed to transform the data (task)</a:t>
            </a:r>
            <a:endParaRPr/>
          </a:p>
          <a:p>
            <a:pPr indent="0" lvl="0" marL="0" rtl="0" algn="l">
              <a:spcBef>
                <a:spcPts val="1200"/>
              </a:spcBef>
              <a:spcAft>
                <a:spcPts val="0"/>
              </a:spcAft>
              <a:buNone/>
            </a:pPr>
            <a:r>
              <a:rPr lang="en"/>
              <a:t>In Spark, a Task is the smallest individual unit of execution.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Spark Task (continued)</a:t>
            </a:r>
            <a:endParaRPr/>
          </a:p>
        </p:txBody>
      </p:sp>
      <p:sp>
        <p:nvSpPr>
          <p:cNvPr id="104" name="Google Shape;104;p19"/>
          <p:cNvSpPr txBox="1"/>
          <p:nvPr>
            <p:ph idx="1" type="body"/>
          </p:nvPr>
        </p:nvSpPr>
        <p:spPr>
          <a:xfrm>
            <a:off x="387900" y="1417800"/>
            <a:ext cx="8520600" cy="26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task is </a:t>
            </a:r>
            <a:r>
              <a:rPr lang="en"/>
              <a:t>essentially</a:t>
            </a:r>
            <a:r>
              <a:rPr lang="en"/>
              <a:t> a function. It can be:</a:t>
            </a:r>
            <a:endParaRPr/>
          </a:p>
          <a:p>
            <a:pPr indent="-342900" lvl="0" marL="457200" rtl="0" algn="l">
              <a:spcBef>
                <a:spcPts val="1200"/>
              </a:spcBef>
              <a:spcAft>
                <a:spcPts val="0"/>
              </a:spcAft>
              <a:buSzPts val="1800"/>
              <a:buChar char="●"/>
            </a:pPr>
            <a:r>
              <a:rPr lang="en"/>
              <a:t>An anonymous function</a:t>
            </a:r>
            <a:endParaRPr/>
          </a:p>
          <a:p>
            <a:pPr indent="-342900" lvl="0" marL="457200" rtl="0" algn="l">
              <a:spcBef>
                <a:spcPts val="0"/>
              </a:spcBef>
              <a:spcAft>
                <a:spcPts val="0"/>
              </a:spcAft>
              <a:buSzPts val="1800"/>
              <a:buChar char="●"/>
            </a:pPr>
            <a:r>
              <a:rPr lang="en"/>
              <a:t>A reference to a class function (or a UDF)</a:t>
            </a:r>
            <a:endParaRPr/>
          </a:p>
          <a:p>
            <a:pPr indent="-342900" lvl="0" marL="457200" rtl="0" algn="l">
              <a:spcBef>
                <a:spcPts val="0"/>
              </a:spcBef>
              <a:spcAft>
                <a:spcPts val="0"/>
              </a:spcAft>
              <a:buSzPts val="1800"/>
              <a:buChar char="●"/>
            </a:pPr>
            <a:r>
              <a:rPr lang="en"/>
              <a:t>A native function</a:t>
            </a:r>
            <a:endParaRPr/>
          </a:p>
          <a:p>
            <a:pPr indent="0" lvl="0" marL="0" rtl="0" algn="l">
              <a:spcBef>
                <a:spcPts val="1200"/>
              </a:spcBef>
              <a:spcAft>
                <a:spcPts val="1200"/>
              </a:spcAft>
              <a:buNone/>
            </a:pPr>
            <a:r>
              <a:rPr lang="en"/>
              <a:t>In all of the above cases, spark must serialize the function in order to send it to each worker.  This means it must included any additional class references or </a:t>
            </a:r>
            <a:r>
              <a:rPr lang="en"/>
              <a:t>dependencies</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Spark Task (continued 2)</a:t>
            </a:r>
            <a:endParaRPr/>
          </a:p>
        </p:txBody>
      </p:sp>
      <p:sp>
        <p:nvSpPr>
          <p:cNvPr id="110" name="Google Shape;110;p20"/>
          <p:cNvSpPr txBox="1"/>
          <p:nvPr>
            <p:ph idx="1" type="body"/>
          </p:nvPr>
        </p:nvSpPr>
        <p:spPr>
          <a:xfrm>
            <a:off x="387900" y="1417800"/>
            <a:ext cx="8520600" cy="26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task is can be most effective when they follow functional programing </a:t>
            </a:r>
            <a:r>
              <a:rPr lang="en"/>
              <a:t>techniques</a:t>
            </a:r>
            <a:r>
              <a:rPr lang="en"/>
              <a:t> or they are pure functions.  </a:t>
            </a:r>
            <a:endParaRPr/>
          </a:p>
          <a:p>
            <a:pPr indent="0" lvl="0" marL="0" rtl="0" algn="l">
              <a:spcBef>
                <a:spcPts val="1200"/>
              </a:spcBef>
              <a:spcAft>
                <a:spcPts val="0"/>
              </a:spcAft>
              <a:buNone/>
            </a:pPr>
            <a:r>
              <a:rPr lang="en"/>
              <a:t>Most functional programming functions/methods are pure functions.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Pure functions</a:t>
            </a:r>
            <a:endParaRPr/>
          </a:p>
        </p:txBody>
      </p:sp>
      <p:sp>
        <p:nvSpPr>
          <p:cNvPr id="116" name="Google Shape;116;p21"/>
          <p:cNvSpPr txBox="1"/>
          <p:nvPr>
            <p:ph idx="1" type="body"/>
          </p:nvPr>
        </p:nvSpPr>
        <p:spPr>
          <a:xfrm>
            <a:off x="311700" y="1417800"/>
            <a:ext cx="8520600" cy="23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a:t>
            </a:r>
            <a:r>
              <a:rPr lang="en"/>
              <a:t> pure function is a function that has the following properties:</a:t>
            </a:r>
            <a:endParaRPr/>
          </a:p>
          <a:p>
            <a:pPr indent="0" lvl="0" marL="0" rtl="0" algn="l">
              <a:spcBef>
                <a:spcPts val="1200"/>
              </a:spcBef>
              <a:spcAft>
                <a:spcPts val="0"/>
              </a:spcAft>
              <a:buNone/>
            </a:pPr>
            <a:r>
              <a:rPr lang="en"/>
              <a:t>The function always returns the same value for the same inputs.</a:t>
            </a:r>
            <a:endParaRPr/>
          </a:p>
          <a:p>
            <a:pPr indent="0" lvl="0" marL="0" rtl="0" algn="l">
              <a:spcBef>
                <a:spcPts val="1200"/>
              </a:spcBef>
              <a:spcAft>
                <a:spcPts val="0"/>
              </a:spcAft>
              <a:buNone/>
            </a:pPr>
            <a:r>
              <a:rPr lang="en"/>
              <a:t>Evaluation of the function has no side effects. Side effects refer to changing other attributes of the program not contained within the function, such as changing global variable values or using I/O streams.</a:t>
            </a:r>
            <a:endParaRPr/>
          </a:p>
          <a:p>
            <a:pPr indent="0" lvl="0" marL="0" rtl="0" algn="l">
              <a:spcBef>
                <a:spcPts val="1200"/>
              </a:spcBef>
              <a:spcAft>
                <a:spcPts val="1200"/>
              </a:spcAft>
              <a:buNone/>
            </a:pPr>
            <a:r>
              <a:rPr lang="en"/>
              <a:t>Things that make a function impure:</a:t>
            </a:r>
            <a:endParaRPr/>
          </a:p>
        </p:txBody>
      </p:sp>
      <p:sp>
        <p:nvSpPr>
          <p:cNvPr id="117" name="Google Shape;117;p21"/>
          <p:cNvSpPr txBox="1"/>
          <p:nvPr/>
        </p:nvSpPr>
        <p:spPr>
          <a:xfrm>
            <a:off x="378850" y="3822000"/>
            <a:ext cx="36987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$this-&gt;{anything};</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Echo, print, var_dump</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Passed by reference parameters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file_puts, file_gets, flush, ect.</a:t>
            </a:r>
            <a:endParaRPr sz="1300">
              <a:latin typeface="Lato"/>
              <a:ea typeface="Lato"/>
              <a:cs typeface="Lato"/>
              <a:sym typeface="Lato"/>
            </a:endParaRPr>
          </a:p>
        </p:txBody>
      </p:sp>
      <p:sp>
        <p:nvSpPr>
          <p:cNvPr id="118" name="Google Shape;118;p21"/>
          <p:cNvSpPr txBox="1"/>
          <p:nvPr/>
        </p:nvSpPr>
        <p:spPr>
          <a:xfrm>
            <a:off x="4782175" y="3822000"/>
            <a:ext cx="42399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Calls an API</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Connects to a socket</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Any injected dependency that violates pure function requirements</a:t>
            </a:r>
            <a:endParaRPr sz="13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