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j04X73wCiF6+XA9i/TZ279LdTZ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Lato-bold.fntdata"/><Relationship Id="rId14" Type="http://schemas.openxmlformats.org/officeDocument/2006/relationships/slide" Target="slides/slide10.xml"/><Relationship Id="rId36" Type="http://schemas.openxmlformats.org/officeDocument/2006/relationships/font" Target="fonts/Lato-regular.fntdata"/><Relationship Id="rId17" Type="http://schemas.openxmlformats.org/officeDocument/2006/relationships/slide" Target="slides/slide13.xml"/><Relationship Id="rId39" Type="http://schemas.openxmlformats.org/officeDocument/2006/relationships/font" Target="fonts/Lato-boldItalic.fntdata"/><Relationship Id="rId16" Type="http://schemas.openxmlformats.org/officeDocument/2006/relationships/slide" Target="slides/slide12.xml"/><Relationship Id="rId38" Type="http://schemas.openxmlformats.org/officeDocument/2006/relationships/font" Target="fonts/La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2" name="Google Shape;17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9" name="Google Shape;17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6" name="Google Shape;18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4" name="Google Shape;19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2" name="Google Shape;20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0" name="Google Shape;21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9" name="Google Shape;21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7" name="Google Shape;22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6" name="Google Shape;23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5" name="Google Shape;24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7" name="Google Shape;1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4" name="Google Shape;25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3" name="Google Shape;263;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1" name="Google Shape;27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6" name="Google Shape;27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2" name="Google Shape;1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2" name="Google Shape;13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2" name="Google Shape;14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8" name="Google Shape;15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5" name="Google Shape;1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g1e77bad05bd_0_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g1e77bad05bd_0_4"/>
          <p:cNvGrpSpPr/>
          <p:nvPr/>
        </p:nvGrpSpPr>
        <p:grpSpPr>
          <a:xfrm>
            <a:off x="830392" y="1191256"/>
            <a:ext cx="745763" cy="45826"/>
            <a:chOff x="4580561" y="2589004"/>
            <a:chExt cx="1064464" cy="25200"/>
          </a:xfrm>
        </p:grpSpPr>
        <p:sp>
          <p:nvSpPr>
            <p:cNvPr id="16" name="Google Shape;16;g1e77bad05bd_0_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1e77bad05bd_0_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g1e77bad05bd_0_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9" name="Google Shape;19;g1e77bad05bd_0_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g1e77bad05bd_0_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g1e77bad05bd_0_68"/>
          <p:cNvGrpSpPr/>
          <p:nvPr/>
        </p:nvGrpSpPr>
        <p:grpSpPr>
          <a:xfrm>
            <a:off x="830392" y="4169130"/>
            <a:ext cx="745763" cy="45826"/>
            <a:chOff x="4580561" y="2589004"/>
            <a:chExt cx="1064464" cy="25200"/>
          </a:xfrm>
        </p:grpSpPr>
        <p:sp>
          <p:nvSpPr>
            <p:cNvPr id="79" name="Google Shape;79;g1e77bad05bd_0_6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e77bad05bd_0_6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g1e77bad05bd_0_68"/>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82" name="Google Shape;82;g1e77bad05bd_0_68"/>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83" name="Google Shape;83;g1e77bad05bd_0_6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g1e77bad05bd_0_7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spTree>
      <p:nvGrpSpPr>
        <p:cNvPr id="86" name="Shape 86"/>
        <p:cNvGrpSpPr/>
        <p:nvPr/>
      </p:nvGrpSpPr>
      <p:grpSpPr>
        <a:xfrm>
          <a:off x="0" y="0"/>
          <a:ext cx="0" cy="0"/>
          <a:chOff x="0" y="0"/>
          <a:chExt cx="0" cy="0"/>
        </a:xfrm>
      </p:grpSpPr>
      <p:sp>
        <p:nvSpPr>
          <p:cNvPr id="87" name="Google Shape;87;g1e77bad05bd_0_77"/>
          <p:cNvSpPr/>
          <p:nvPr>
            <p:ph idx="2" type="pic"/>
          </p:nvPr>
        </p:nvSpPr>
        <p:spPr>
          <a:xfrm>
            <a:off x="4316250" y="1820770"/>
            <a:ext cx="511500" cy="511500"/>
          </a:xfrm>
          <a:prstGeom prst="rect">
            <a:avLst/>
          </a:prstGeom>
          <a:noFill/>
          <a:ln>
            <a:noFill/>
          </a:ln>
        </p:spPr>
      </p:sp>
      <p:sp>
        <p:nvSpPr>
          <p:cNvPr id="88" name="Google Shape;88;g1e77bad05bd_0_77"/>
          <p:cNvSpPr txBox="1"/>
          <p:nvPr>
            <p:ph idx="1" type="body"/>
          </p:nvPr>
        </p:nvSpPr>
        <p:spPr>
          <a:xfrm>
            <a:off x="756946" y="2444627"/>
            <a:ext cx="7630200" cy="539700"/>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100000"/>
              </a:lnSpc>
              <a:spcBef>
                <a:spcPts val="760"/>
              </a:spcBef>
              <a:spcAft>
                <a:spcPts val="0"/>
              </a:spcAft>
              <a:buClr>
                <a:schemeClr val="dk1"/>
              </a:buClr>
              <a:buSzPts val="1400"/>
              <a:buFont typeface="Arial"/>
              <a:buNone/>
              <a:defRPr b="1" i="0" sz="38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89" name="Google Shape;89;g1e77bad05bd_0_77"/>
          <p:cNvCxnSpPr/>
          <p:nvPr/>
        </p:nvCxnSpPr>
        <p:spPr>
          <a:xfrm>
            <a:off x="3673301" y="3093237"/>
            <a:ext cx="1797300" cy="0"/>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Bullet Points">
  <p:cSld name="Title_Bullet Points">
    <p:spTree>
      <p:nvGrpSpPr>
        <p:cNvPr id="90" name="Shape 90"/>
        <p:cNvGrpSpPr/>
        <p:nvPr/>
      </p:nvGrpSpPr>
      <p:grpSpPr>
        <a:xfrm>
          <a:off x="0" y="0"/>
          <a:ext cx="0" cy="0"/>
          <a:chOff x="0" y="0"/>
          <a:chExt cx="0" cy="0"/>
        </a:xfrm>
      </p:grpSpPr>
      <p:cxnSp>
        <p:nvCxnSpPr>
          <p:cNvPr id="91" name="Google Shape;91;g1e77bad05bd_0_81"/>
          <p:cNvCxnSpPr/>
          <p:nvPr/>
        </p:nvCxnSpPr>
        <p:spPr>
          <a:xfrm>
            <a:off x="-87160" y="4569233"/>
            <a:ext cx="9705900" cy="0"/>
          </a:xfrm>
          <a:prstGeom prst="straightConnector1">
            <a:avLst/>
          </a:prstGeom>
          <a:noFill/>
          <a:ln cap="flat" cmpd="sng" w="9525">
            <a:solidFill>
              <a:schemeClr val="accent1"/>
            </a:solidFill>
            <a:prstDash val="solid"/>
            <a:round/>
            <a:headEnd len="sm" w="sm" type="none"/>
            <a:tailEnd len="sm" w="sm" type="none"/>
          </a:ln>
        </p:spPr>
      </p:cxnSp>
      <p:pic>
        <p:nvPicPr>
          <p:cNvPr descr="footer.eps" id="92" name="Google Shape;92;g1e77bad05bd_0_81"/>
          <p:cNvPicPr preferRelativeResize="0"/>
          <p:nvPr/>
        </p:nvPicPr>
        <p:blipFill rotWithShape="1">
          <a:blip r:embed="rId2">
            <a:alphaModFix/>
          </a:blip>
          <a:srcRect b="0" l="0" r="0" t="0"/>
          <a:stretch/>
        </p:blipFill>
        <p:spPr>
          <a:xfrm>
            <a:off x="454386" y="4811762"/>
            <a:ext cx="633688" cy="124602"/>
          </a:xfrm>
          <a:prstGeom prst="rect">
            <a:avLst/>
          </a:prstGeom>
          <a:noFill/>
          <a:ln>
            <a:noFill/>
          </a:ln>
        </p:spPr>
      </p:pic>
      <p:sp>
        <p:nvSpPr>
          <p:cNvPr id="93" name="Google Shape;93;g1e77bad05bd_0_81"/>
          <p:cNvSpPr txBox="1"/>
          <p:nvPr>
            <p:ph idx="1" type="body"/>
          </p:nvPr>
        </p:nvSpPr>
        <p:spPr>
          <a:xfrm>
            <a:off x="756946" y="473334"/>
            <a:ext cx="7630200" cy="5397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760"/>
              </a:spcBef>
              <a:spcAft>
                <a:spcPts val="0"/>
              </a:spcAft>
              <a:buClr>
                <a:schemeClr val="dk1"/>
              </a:buClr>
              <a:buSzPts val="1400"/>
              <a:buFont typeface="Arial"/>
              <a:buNone/>
              <a:defRPr b="1" i="0" sz="38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94" name="Google Shape;94;g1e77bad05bd_0_81"/>
          <p:cNvCxnSpPr/>
          <p:nvPr/>
        </p:nvCxnSpPr>
        <p:spPr>
          <a:xfrm>
            <a:off x="840350" y="1121944"/>
            <a:ext cx="1797300" cy="0"/>
          </a:xfrm>
          <a:prstGeom prst="straightConnector1">
            <a:avLst/>
          </a:prstGeom>
          <a:noFill/>
          <a:ln cap="flat" cmpd="sng" w="12700">
            <a:solidFill>
              <a:schemeClr val="accent1"/>
            </a:solidFill>
            <a:prstDash val="solid"/>
            <a:round/>
            <a:headEnd len="sm" w="sm" type="none"/>
            <a:tailEnd len="sm" w="sm" type="none"/>
          </a:ln>
        </p:spPr>
      </p:cxnSp>
      <p:sp>
        <p:nvSpPr>
          <p:cNvPr id="95" name="Google Shape;95;g1e77bad05bd_0_81"/>
          <p:cNvSpPr txBox="1"/>
          <p:nvPr>
            <p:ph idx="2" type="body"/>
          </p:nvPr>
        </p:nvSpPr>
        <p:spPr>
          <a:xfrm>
            <a:off x="6040561" y="4729453"/>
            <a:ext cx="2646300" cy="288900"/>
          </a:xfrm>
          <a:prstGeom prst="rect">
            <a:avLst/>
          </a:prstGeom>
          <a:noFill/>
          <a:ln>
            <a:noFill/>
          </a:ln>
        </p:spPr>
        <p:txBody>
          <a:bodyPr anchorCtr="0" anchor="ctr" bIns="91425" lIns="91425" spcFirstLastPara="1" rIns="91425" wrap="square" tIns="91425">
            <a:noAutofit/>
          </a:bodyPr>
          <a:lstStyle>
            <a:lvl1pPr indent="-228600" lvl="0" marL="457200" marR="0" rtl="0" algn="r">
              <a:lnSpc>
                <a:spcPct val="100000"/>
              </a:lnSpc>
              <a:spcBef>
                <a:spcPts val="160"/>
              </a:spcBef>
              <a:spcAft>
                <a:spcPts val="0"/>
              </a:spcAft>
              <a:buClr>
                <a:schemeClr val="dk1"/>
              </a:buClr>
              <a:buSzPts val="1400"/>
              <a:buFont typeface="Arial"/>
              <a:buNone/>
              <a:defRPr b="0" i="0" sz="8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6" name="Google Shape;96;g1e77bad05bd_0_81"/>
          <p:cNvSpPr txBox="1"/>
          <p:nvPr>
            <p:ph idx="3" type="body"/>
          </p:nvPr>
        </p:nvSpPr>
        <p:spPr>
          <a:xfrm>
            <a:off x="756946" y="2237277"/>
            <a:ext cx="4249500" cy="16416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50000"/>
              </a:lnSpc>
              <a:spcBef>
                <a:spcPts val="240"/>
              </a:spcBef>
              <a:spcAft>
                <a:spcPts val="0"/>
              </a:spcAft>
              <a:buClr>
                <a:srgbClr val="FC0019"/>
              </a:buClr>
              <a:buSzPts val="1200"/>
              <a:buFont typeface="Arial"/>
              <a:buChar char="•"/>
              <a:defRPr b="0" i="0" sz="1200" u="none" cap="none" strike="noStrike">
                <a:solidFill>
                  <a:schemeClr val="dk1"/>
                </a:solidFill>
                <a:latin typeface="Arial"/>
                <a:ea typeface="Arial"/>
                <a:cs typeface="Arial"/>
                <a:sym typeface="Arial"/>
              </a:defRPr>
            </a:lvl1pPr>
            <a:lvl2pPr indent="-228600" lvl="1" marL="914400" marR="0" rtl="0" algn="l">
              <a:lnSpc>
                <a:spcPct val="150000"/>
              </a:lnSpc>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50000"/>
              </a:lnSpc>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50000"/>
              </a:lnSpc>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50000"/>
              </a:lnSpc>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7" name="Google Shape;97;g1e77bad05bd_0_81"/>
          <p:cNvSpPr txBox="1"/>
          <p:nvPr>
            <p:ph idx="4" type="body"/>
          </p:nvPr>
        </p:nvSpPr>
        <p:spPr>
          <a:xfrm>
            <a:off x="756946" y="1738313"/>
            <a:ext cx="4249500" cy="4986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360"/>
              </a:spcBef>
              <a:spcAft>
                <a:spcPts val="0"/>
              </a:spcAft>
              <a:buClr>
                <a:schemeClr val="dk1"/>
              </a:buClr>
              <a:buSzPts val="1400"/>
              <a:buFont typeface="Arial"/>
              <a:buNone/>
              <a:defRPr b="1" i="0" sz="1800" u="none" cap="none" strike="noStrike">
                <a:solidFill>
                  <a:schemeClr val="dk1"/>
                </a:solidFill>
                <a:latin typeface="Arial"/>
                <a:ea typeface="Arial"/>
                <a:cs typeface="Arial"/>
                <a:sym typeface="Arial"/>
              </a:defRPr>
            </a:lvl1pPr>
            <a:lvl2pPr indent="-228600" lvl="1" marL="914400" marR="0" rtl="0" algn="ctr">
              <a:lnSpc>
                <a:spcPct val="100000"/>
              </a:lnSpc>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2pPr>
            <a:lvl3pPr indent="-228600" lvl="2" marL="1371600" marR="0" rtl="0" algn="ctr">
              <a:lnSpc>
                <a:spcPct val="100000"/>
              </a:lnSpc>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3pPr>
            <a:lvl4pPr indent="-228600" lvl="3" marL="1828800" marR="0" rtl="0" algn="ctr">
              <a:lnSpc>
                <a:spcPct val="100000"/>
              </a:lnSpc>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rtl="0" algn="ctr">
              <a:lnSpc>
                <a:spcPct val="100000"/>
              </a:lnSpc>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g1e77bad05bd_0_12"/>
          <p:cNvGrpSpPr/>
          <p:nvPr/>
        </p:nvGrpSpPr>
        <p:grpSpPr>
          <a:xfrm>
            <a:off x="830392" y="1191256"/>
            <a:ext cx="745763" cy="45826"/>
            <a:chOff x="4580561" y="2589004"/>
            <a:chExt cx="1064464" cy="25200"/>
          </a:xfrm>
        </p:grpSpPr>
        <p:sp>
          <p:nvSpPr>
            <p:cNvPr id="23" name="Google Shape;23;g1e77bad05bd_0_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1e77bad05bd_0_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g1e77bad05bd_0_1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6" name="Google Shape;26;g1e77bad05bd_0_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g1e77bad05bd_0_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g1e77bad05bd_0_18"/>
          <p:cNvGrpSpPr/>
          <p:nvPr/>
        </p:nvGrpSpPr>
        <p:grpSpPr>
          <a:xfrm>
            <a:off x="830392" y="1191256"/>
            <a:ext cx="745763" cy="45826"/>
            <a:chOff x="4580561" y="2589004"/>
            <a:chExt cx="1064464" cy="25200"/>
          </a:xfrm>
        </p:grpSpPr>
        <p:sp>
          <p:nvSpPr>
            <p:cNvPr id="30" name="Google Shape;30;g1e77bad05bd_0_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1e77bad05bd_0_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g1e77bad05bd_0_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3" name="Google Shape;33;g1e77bad05bd_0_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4" name="Google Shape;34;g1e77bad05bd_0_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g1e77bad05bd_0_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g1e77bad05bd_0_26"/>
          <p:cNvGrpSpPr/>
          <p:nvPr/>
        </p:nvGrpSpPr>
        <p:grpSpPr>
          <a:xfrm>
            <a:off x="830392" y="1191256"/>
            <a:ext cx="745763" cy="45826"/>
            <a:chOff x="4580561" y="2589004"/>
            <a:chExt cx="1064464" cy="25200"/>
          </a:xfrm>
        </p:grpSpPr>
        <p:sp>
          <p:nvSpPr>
            <p:cNvPr id="38" name="Google Shape;38;g1e77bad05bd_0_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1e77bad05bd_0_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g1e77bad05bd_0_2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1" name="Google Shape;41;g1e77bad05bd_0_26"/>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2" name="Google Shape;42;g1e77bad05bd_0_26"/>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3" name="Google Shape;43;g1e77bad05bd_0_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g1e77bad05bd_0_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g1e77bad05bd_0_35"/>
          <p:cNvGrpSpPr/>
          <p:nvPr/>
        </p:nvGrpSpPr>
        <p:grpSpPr>
          <a:xfrm>
            <a:off x="830392" y="1191256"/>
            <a:ext cx="745763" cy="45826"/>
            <a:chOff x="4580561" y="2589004"/>
            <a:chExt cx="1064464" cy="25200"/>
          </a:xfrm>
        </p:grpSpPr>
        <p:sp>
          <p:nvSpPr>
            <p:cNvPr id="47" name="Google Shape;47;g1e77bad05bd_0_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1e77bad05bd_0_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g1e77bad05bd_0_3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0" name="Google Shape;50;g1e77bad05bd_0_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g1e77bad05bd_0_4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g1e77bad05bd_0_42"/>
          <p:cNvGrpSpPr/>
          <p:nvPr/>
        </p:nvGrpSpPr>
        <p:grpSpPr>
          <a:xfrm>
            <a:off x="830392" y="1191256"/>
            <a:ext cx="745763" cy="45826"/>
            <a:chOff x="4580561" y="2589004"/>
            <a:chExt cx="1064464" cy="25200"/>
          </a:xfrm>
        </p:grpSpPr>
        <p:sp>
          <p:nvSpPr>
            <p:cNvPr id="54" name="Google Shape;54;g1e77bad05bd_0_4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1e77bad05bd_0_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g1e77bad05bd_0_42"/>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7" name="Google Shape;57;g1e77bad05bd_0_42"/>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8" name="Google Shape;58;g1e77bad05bd_0_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g1e77bad05bd_0_50"/>
          <p:cNvGrpSpPr/>
          <p:nvPr/>
        </p:nvGrpSpPr>
        <p:grpSpPr>
          <a:xfrm>
            <a:off x="830392" y="4169130"/>
            <a:ext cx="745763" cy="45826"/>
            <a:chOff x="4580561" y="2589004"/>
            <a:chExt cx="1064464" cy="25200"/>
          </a:xfrm>
        </p:grpSpPr>
        <p:sp>
          <p:nvSpPr>
            <p:cNvPr id="61" name="Google Shape;61;g1e77bad05bd_0_5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1e77bad05bd_0_5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g1e77bad05bd_0_5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4" name="Google Shape;64;g1e77bad05bd_0_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g1e77bad05bd_0_5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g1e77bad05bd_0_56"/>
          <p:cNvGrpSpPr/>
          <p:nvPr/>
        </p:nvGrpSpPr>
        <p:grpSpPr>
          <a:xfrm>
            <a:off x="830392" y="1191256"/>
            <a:ext cx="745763" cy="45826"/>
            <a:chOff x="4580561" y="2589004"/>
            <a:chExt cx="1064464" cy="25200"/>
          </a:xfrm>
        </p:grpSpPr>
        <p:sp>
          <p:nvSpPr>
            <p:cNvPr id="68" name="Google Shape;68;g1e77bad05bd_0_5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1e77bad05bd_0_5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g1e77bad05bd_0_5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71" name="Google Shape;71;g1e77bad05bd_0_5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72" name="Google Shape;72;g1e77bad05bd_0_56"/>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3" name="Google Shape;73;g1e77bad05bd_0_5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g1e77bad05bd_0_65"/>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6" name="Google Shape;76;g1e77bad05bd_0_6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g1e77bad05bd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11" name="Google Shape;11;g1e77bad05bd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12" name="Google Shape;12;g1e77bad05bd_0_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asq.org/quality-resources/pdca-cycle" TargetMode="External"/><Relationship Id="rId4" Type="http://schemas.openxmlformats.org/officeDocument/2006/relationships/hyperlink" Target="https://en.wikipedia.org/wiki/PDCA" TargetMode="External"/><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asq.org/quality-resources/pdca-cycle" TargetMode="External"/><Relationship Id="rId4" Type="http://schemas.openxmlformats.org/officeDocument/2006/relationships/hyperlink" Target="https://en.wikipedia.org/wiki/PDCA" TargetMode="External"/><Relationship Id="rId5" Type="http://schemas.openxmlformats.org/officeDocument/2006/relationships/image" Target="../media/image3.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585898" y="1857050"/>
            <a:ext cx="5786100" cy="13518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lt1"/>
              </a:buClr>
              <a:buSzPts val="1400"/>
              <a:buFont typeface="Arial"/>
              <a:buNone/>
            </a:pPr>
            <a:r>
              <a:rPr lang="en-US" sz="3900"/>
              <a:t>Project Management and Process Improvement (PDCA)</a:t>
            </a:r>
            <a:endParaRPr b="1" i="0" sz="3900" u="none" cap="none" strike="noStrike">
              <a:solidFill>
                <a:schemeClr val="lt1"/>
              </a:solidFill>
              <a:latin typeface="Arial"/>
              <a:ea typeface="Arial"/>
              <a:cs typeface="Arial"/>
              <a:sym typeface="Arial"/>
            </a:endParaRPr>
          </a:p>
        </p:txBody>
      </p:sp>
      <p:sp>
        <p:nvSpPr>
          <p:cNvPr id="104" name="Google Shape;104;p1"/>
          <p:cNvSpPr txBox="1"/>
          <p:nvPr>
            <p:ph idx="1" type="subTitle"/>
          </p:nvPr>
        </p:nvSpPr>
        <p:spPr>
          <a:xfrm>
            <a:off x="729627" y="3172900"/>
            <a:ext cx="7688100" cy="54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r>
              <a:rPr lang="en-US"/>
              <a:t>Leadership Training</a:t>
            </a:r>
            <a:endParaRPr b="0" i="1" sz="12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idx="1" type="body"/>
          </p:nvPr>
        </p:nvSpPr>
        <p:spPr>
          <a:xfrm>
            <a:off x="756946" y="473334"/>
            <a:ext cx="7630200" cy="539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sz="3000"/>
              <a:t>Plan phase</a:t>
            </a:r>
            <a:endParaRPr b="1" i="0" sz="3000" u="none" cap="none" strike="noStrike">
              <a:solidFill>
                <a:schemeClr val="dk1"/>
              </a:solidFill>
              <a:latin typeface="Arial"/>
              <a:ea typeface="Arial"/>
              <a:cs typeface="Arial"/>
              <a:sym typeface="Arial"/>
            </a:endParaRPr>
          </a:p>
        </p:txBody>
      </p:sp>
      <p:sp>
        <p:nvSpPr>
          <p:cNvPr id="175" name="Google Shape;175;p10"/>
          <p:cNvSpPr txBox="1"/>
          <p:nvPr/>
        </p:nvSpPr>
        <p:spPr>
          <a:xfrm>
            <a:off x="756950" y="1391325"/>
            <a:ext cx="5210400" cy="1210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Do you need to complete a risk analysis?</a:t>
            </a:r>
            <a:endParaRPr b="1" i="0" sz="1400" u="none" cap="none" strike="noStrike">
              <a:solidFill>
                <a:srgbClr val="000000"/>
              </a:solidFill>
              <a:latin typeface="Arial"/>
              <a:ea typeface="Arial"/>
              <a:cs typeface="Arial"/>
              <a:sym typeface="Arial"/>
            </a:endParaRPr>
          </a:p>
          <a:p>
            <a:pPr indent="-298450" lvl="0" marL="457200" marR="0" rtl="0" algn="l">
              <a:lnSpc>
                <a:spcPct val="100000"/>
              </a:lnSpc>
              <a:spcBef>
                <a:spcPts val="100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What could go wrong? Ask the seven “so whats”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If yes, Create a risk response plan.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176" name="Google Shape;176;p10"/>
          <p:cNvPicPr preferRelativeResize="0"/>
          <p:nvPr/>
        </p:nvPicPr>
        <p:blipFill rotWithShape="1">
          <a:blip r:embed="rId3">
            <a:alphaModFix/>
          </a:blip>
          <a:srcRect b="0" l="0" r="0" t="0"/>
          <a:stretch/>
        </p:blipFill>
        <p:spPr>
          <a:xfrm>
            <a:off x="5967350" y="1794409"/>
            <a:ext cx="2871850" cy="18168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idx="1" type="body"/>
          </p:nvPr>
        </p:nvSpPr>
        <p:spPr>
          <a:xfrm>
            <a:off x="756946" y="473334"/>
            <a:ext cx="7630200" cy="539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sz="3000"/>
              <a:t>Plan phase</a:t>
            </a:r>
            <a:endParaRPr b="1" i="0" sz="3000" u="none" cap="none" strike="noStrike">
              <a:solidFill>
                <a:schemeClr val="dk1"/>
              </a:solidFill>
              <a:latin typeface="Arial"/>
              <a:ea typeface="Arial"/>
              <a:cs typeface="Arial"/>
              <a:sym typeface="Arial"/>
            </a:endParaRPr>
          </a:p>
        </p:txBody>
      </p:sp>
      <p:pic>
        <p:nvPicPr>
          <p:cNvPr id="182" name="Google Shape;182;p11"/>
          <p:cNvPicPr preferRelativeResize="0"/>
          <p:nvPr/>
        </p:nvPicPr>
        <p:blipFill rotWithShape="1">
          <a:blip r:embed="rId3">
            <a:alphaModFix/>
          </a:blip>
          <a:srcRect b="0" l="0" r="0" t="0"/>
          <a:stretch/>
        </p:blipFill>
        <p:spPr>
          <a:xfrm>
            <a:off x="5967350" y="1794409"/>
            <a:ext cx="2871850" cy="1816884"/>
          </a:xfrm>
          <a:prstGeom prst="rect">
            <a:avLst/>
          </a:prstGeom>
          <a:noFill/>
          <a:ln>
            <a:noFill/>
          </a:ln>
        </p:spPr>
      </p:pic>
      <p:sp>
        <p:nvSpPr>
          <p:cNvPr id="183" name="Google Shape;183;p11"/>
          <p:cNvSpPr txBox="1"/>
          <p:nvPr/>
        </p:nvSpPr>
        <p:spPr>
          <a:xfrm>
            <a:off x="756950" y="1391325"/>
            <a:ext cx="52104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Schedule the DO and the Check</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Decide when to start. Do you need a soft rollout?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100"/>
              <a:buFont typeface="Arial"/>
              <a:buNone/>
            </a:pPr>
            <a:r>
              <a:rPr b="0" i="0" lang="en-US" sz="1100" u="none" cap="none" strike="noStrike">
                <a:solidFill>
                  <a:schemeClr val="dk2"/>
                </a:solidFill>
                <a:latin typeface="Impact"/>
                <a:ea typeface="Impact"/>
                <a:cs typeface="Impact"/>
                <a:sym typeface="Impact"/>
              </a:rPr>
              <a:t>The Check should not be at the end of your objective time frame. </a:t>
            </a:r>
            <a:endParaRPr b="0" i="0" sz="1100" u="none" cap="none" strike="noStrike">
              <a:solidFill>
                <a:schemeClr val="dk2"/>
              </a:solidFill>
              <a:latin typeface="Impact"/>
              <a:ea typeface="Impact"/>
              <a:cs typeface="Impact"/>
              <a:sym typeface="Impact"/>
            </a:endParaRPr>
          </a:p>
          <a:p>
            <a:pPr indent="0" lvl="0" marL="0" marR="0" rtl="0" algn="l">
              <a:lnSpc>
                <a:spcPct val="100000"/>
              </a:lnSpc>
              <a:spcBef>
                <a:spcPts val="1000"/>
              </a:spcBef>
              <a:spcAft>
                <a:spcPts val="0"/>
              </a:spcAft>
              <a:buClr>
                <a:srgbClr val="000000"/>
              </a:buClr>
              <a:buSzPts val="1100"/>
              <a:buFont typeface="Arial"/>
              <a:buNone/>
            </a:pPr>
            <a:r>
              <a:rPr b="0" i="0" lang="en-US" sz="1100" u="none" cap="none" strike="noStrike">
                <a:solidFill>
                  <a:schemeClr val="dk2"/>
                </a:solidFill>
                <a:latin typeface="Impact"/>
                <a:ea typeface="Impact"/>
                <a:cs typeface="Impact"/>
                <a:sym typeface="Impact"/>
              </a:rPr>
              <a:t>If you don’t schedule it, it may never happen!</a:t>
            </a:r>
            <a:endParaRPr b="0" i="0" sz="1100" u="none" cap="none" strike="noStrike">
              <a:solidFill>
                <a:schemeClr val="dk2"/>
              </a:solidFill>
              <a:latin typeface="Impact"/>
              <a:ea typeface="Impact"/>
              <a:cs typeface="Impact"/>
              <a:sym typeface="Impac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idx="1" type="body"/>
          </p:nvPr>
        </p:nvSpPr>
        <p:spPr>
          <a:xfrm>
            <a:off x="756946" y="473334"/>
            <a:ext cx="7630200" cy="539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sz="3000"/>
              <a:t>Do phase</a:t>
            </a:r>
            <a:endParaRPr b="1" i="0" sz="3000" u="none" cap="none" strike="noStrike">
              <a:solidFill>
                <a:schemeClr val="dk1"/>
              </a:solidFill>
              <a:latin typeface="Arial"/>
              <a:ea typeface="Arial"/>
              <a:cs typeface="Arial"/>
              <a:sym typeface="Arial"/>
            </a:endParaRPr>
          </a:p>
        </p:txBody>
      </p:sp>
      <p:sp>
        <p:nvSpPr>
          <p:cNvPr id="189" name="Google Shape;189;p12"/>
          <p:cNvSpPr txBox="1"/>
          <p:nvPr/>
        </p:nvSpPr>
        <p:spPr>
          <a:xfrm>
            <a:off x="756950" y="1391325"/>
            <a:ext cx="5210400" cy="103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Execute!</a:t>
            </a:r>
            <a:endParaRPr b="1" i="0" sz="1400" u="none" cap="none" strike="noStrike">
              <a:solidFill>
                <a:srgbClr val="000000"/>
              </a:solidFill>
              <a:latin typeface="Arial"/>
              <a:ea typeface="Arial"/>
              <a:cs typeface="Arial"/>
              <a:sym typeface="Arial"/>
            </a:endParaRPr>
          </a:p>
          <a:p>
            <a:pPr indent="-298450" lvl="0" marL="457200" marR="0" rtl="0" algn="l">
              <a:lnSpc>
                <a:spcPct val="100000"/>
              </a:lnSpc>
              <a:spcBef>
                <a:spcPts val="100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Don’t forget to track the changes and metrics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US" sz="1000" u="none" cap="none" strike="noStrike">
                <a:solidFill>
                  <a:srgbClr val="000000"/>
                </a:solidFill>
                <a:latin typeface="Arial"/>
                <a:ea typeface="Arial"/>
                <a:cs typeface="Arial"/>
                <a:sym typeface="Arial"/>
              </a:rPr>
              <a:t>Track risks and implement any mitigating plans</a:t>
            </a:r>
            <a:endParaRPr b="0" i="0" sz="10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US" sz="1000" u="none" cap="none" strike="noStrike">
                <a:solidFill>
                  <a:srgbClr val="000000"/>
                </a:solidFill>
                <a:latin typeface="Arial"/>
                <a:ea typeface="Arial"/>
                <a:cs typeface="Arial"/>
                <a:sym typeface="Arial"/>
              </a:rPr>
              <a:t>Remove roadblocks </a:t>
            </a:r>
            <a:endParaRPr b="0" i="0" sz="1000" u="none" cap="none" strike="noStrike">
              <a:solidFill>
                <a:srgbClr val="000000"/>
              </a:solidFill>
              <a:latin typeface="Arial"/>
              <a:ea typeface="Arial"/>
              <a:cs typeface="Arial"/>
              <a:sym typeface="Arial"/>
            </a:endParaRPr>
          </a:p>
        </p:txBody>
      </p:sp>
      <p:pic>
        <p:nvPicPr>
          <p:cNvPr id="190" name="Google Shape;190;p12"/>
          <p:cNvPicPr preferRelativeResize="0"/>
          <p:nvPr/>
        </p:nvPicPr>
        <p:blipFill rotWithShape="1">
          <a:blip r:embed="rId3">
            <a:alphaModFix/>
          </a:blip>
          <a:srcRect b="0" l="0" r="0" t="0"/>
          <a:stretch/>
        </p:blipFill>
        <p:spPr>
          <a:xfrm>
            <a:off x="5967350" y="1794409"/>
            <a:ext cx="2871850" cy="1816884"/>
          </a:xfrm>
          <a:prstGeom prst="rect">
            <a:avLst/>
          </a:prstGeom>
          <a:noFill/>
          <a:ln>
            <a:noFill/>
          </a:ln>
        </p:spPr>
      </p:pic>
      <p:pic>
        <p:nvPicPr>
          <p:cNvPr id="191" name="Google Shape;191;p12"/>
          <p:cNvPicPr preferRelativeResize="0"/>
          <p:nvPr/>
        </p:nvPicPr>
        <p:blipFill rotWithShape="1">
          <a:blip r:embed="rId4">
            <a:alphaModFix/>
          </a:blip>
          <a:srcRect b="0" l="0" r="0" t="0"/>
          <a:stretch/>
        </p:blipFill>
        <p:spPr>
          <a:xfrm>
            <a:off x="5967363" y="1794400"/>
            <a:ext cx="2871824" cy="181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ph idx="1" type="body"/>
          </p:nvPr>
        </p:nvSpPr>
        <p:spPr>
          <a:xfrm>
            <a:off x="756946" y="473334"/>
            <a:ext cx="7630200" cy="539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sz="3000"/>
              <a:t>Check phase</a:t>
            </a:r>
            <a:endParaRPr b="1" i="0" sz="3000" u="none" cap="none" strike="noStrike">
              <a:solidFill>
                <a:schemeClr val="dk1"/>
              </a:solidFill>
              <a:latin typeface="Arial"/>
              <a:ea typeface="Arial"/>
              <a:cs typeface="Arial"/>
              <a:sym typeface="Arial"/>
            </a:endParaRPr>
          </a:p>
        </p:txBody>
      </p:sp>
      <p:sp>
        <p:nvSpPr>
          <p:cNvPr id="197" name="Google Shape;197;p13"/>
          <p:cNvSpPr txBox="1"/>
          <p:nvPr/>
        </p:nvSpPr>
        <p:spPr>
          <a:xfrm>
            <a:off x="756950" y="1391325"/>
            <a:ext cx="5210400" cy="181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This is the most important stage of PDCA and crucial to have continuous improvement.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a:p>
            <a:pPr indent="-298450" lvl="0" marL="457200" marR="0" rtl="0" algn="l">
              <a:lnSpc>
                <a:spcPct val="100000"/>
              </a:lnSpc>
              <a:spcBef>
                <a:spcPts val="100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Are you on track to achieve your desired outcome?</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What is the state of anticipated risks?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Was the plan executed as designed?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p:txBody>
      </p:sp>
      <p:pic>
        <p:nvPicPr>
          <p:cNvPr id="198" name="Google Shape;198;p13"/>
          <p:cNvPicPr preferRelativeResize="0"/>
          <p:nvPr/>
        </p:nvPicPr>
        <p:blipFill rotWithShape="1">
          <a:blip r:embed="rId3">
            <a:alphaModFix/>
          </a:blip>
          <a:srcRect b="0" l="0" r="0" t="0"/>
          <a:stretch/>
        </p:blipFill>
        <p:spPr>
          <a:xfrm>
            <a:off x="5967350" y="1794409"/>
            <a:ext cx="2871850" cy="1816884"/>
          </a:xfrm>
          <a:prstGeom prst="rect">
            <a:avLst/>
          </a:prstGeom>
          <a:noFill/>
          <a:ln>
            <a:noFill/>
          </a:ln>
        </p:spPr>
      </p:pic>
      <p:pic>
        <p:nvPicPr>
          <p:cNvPr id="199" name="Google Shape;199;p13"/>
          <p:cNvPicPr preferRelativeResize="0"/>
          <p:nvPr/>
        </p:nvPicPr>
        <p:blipFill rotWithShape="1">
          <a:blip r:embed="rId4">
            <a:alphaModFix/>
          </a:blip>
          <a:srcRect b="0" l="0" r="0" t="0"/>
          <a:stretch/>
        </p:blipFill>
        <p:spPr>
          <a:xfrm>
            <a:off x="5969175" y="1794400"/>
            <a:ext cx="2893775" cy="18307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idx="1" type="body"/>
          </p:nvPr>
        </p:nvSpPr>
        <p:spPr>
          <a:xfrm>
            <a:off x="756946" y="473334"/>
            <a:ext cx="7630200" cy="539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sz="3000"/>
              <a:t>Check phase</a:t>
            </a:r>
            <a:endParaRPr b="1" i="0" sz="3000" u="none" cap="none" strike="noStrike">
              <a:solidFill>
                <a:schemeClr val="dk1"/>
              </a:solidFill>
              <a:latin typeface="Arial"/>
              <a:ea typeface="Arial"/>
              <a:cs typeface="Arial"/>
              <a:sym typeface="Arial"/>
            </a:endParaRPr>
          </a:p>
        </p:txBody>
      </p:sp>
      <p:sp>
        <p:nvSpPr>
          <p:cNvPr id="205" name="Google Shape;205;p14"/>
          <p:cNvSpPr txBox="1"/>
          <p:nvPr/>
        </p:nvSpPr>
        <p:spPr>
          <a:xfrm>
            <a:off x="756950" y="1391325"/>
            <a:ext cx="5210400" cy="223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Plan adjustments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Mostly, this is a rework of the planning phase but should take less time.</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100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What worked?</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What didn’t?</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What should be adjusted, abandoned?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Were the metrics useful and accurate? Should you measure something else?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p:txBody>
      </p:sp>
      <p:pic>
        <p:nvPicPr>
          <p:cNvPr id="206" name="Google Shape;206;p14"/>
          <p:cNvPicPr preferRelativeResize="0"/>
          <p:nvPr/>
        </p:nvPicPr>
        <p:blipFill rotWithShape="1">
          <a:blip r:embed="rId3">
            <a:alphaModFix/>
          </a:blip>
          <a:srcRect b="0" l="0" r="0" t="0"/>
          <a:stretch/>
        </p:blipFill>
        <p:spPr>
          <a:xfrm>
            <a:off x="5967350" y="1794409"/>
            <a:ext cx="2871850" cy="1816884"/>
          </a:xfrm>
          <a:prstGeom prst="rect">
            <a:avLst/>
          </a:prstGeom>
          <a:noFill/>
          <a:ln>
            <a:noFill/>
          </a:ln>
        </p:spPr>
      </p:pic>
      <p:pic>
        <p:nvPicPr>
          <p:cNvPr id="207" name="Google Shape;207;p14"/>
          <p:cNvPicPr preferRelativeResize="0"/>
          <p:nvPr/>
        </p:nvPicPr>
        <p:blipFill rotWithShape="1">
          <a:blip r:embed="rId4">
            <a:alphaModFix/>
          </a:blip>
          <a:srcRect b="0" l="0" r="0" t="0"/>
          <a:stretch/>
        </p:blipFill>
        <p:spPr>
          <a:xfrm>
            <a:off x="5969175" y="1794400"/>
            <a:ext cx="2893775" cy="18307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nvSpPr>
        <p:spPr>
          <a:xfrm>
            <a:off x="756950" y="1391325"/>
            <a:ext cx="5210400" cy="96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Do phase 2.0</a:t>
            </a:r>
            <a:endParaRPr b="1" i="0" sz="1400" u="none" cap="none" strike="noStrike">
              <a:solidFill>
                <a:srgbClr val="000000"/>
              </a:solidFill>
              <a:latin typeface="Arial"/>
              <a:ea typeface="Arial"/>
              <a:cs typeface="Arial"/>
              <a:sym typeface="Arial"/>
            </a:endParaRPr>
          </a:p>
          <a:p>
            <a:pPr indent="-292100" lvl="0" marL="457200" marR="0" rtl="0" algn="l">
              <a:lnSpc>
                <a:spcPct val="100000"/>
              </a:lnSpc>
              <a:spcBef>
                <a:spcPts val="100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This PDCA cycle will now become the baseline</a:t>
            </a:r>
            <a:endParaRPr b="0" i="0" sz="1000" u="none" cap="none" strike="noStrike">
              <a:solidFill>
                <a:srgbClr val="000000"/>
              </a:solidFill>
              <a:latin typeface="Arial"/>
              <a:ea typeface="Arial"/>
              <a:cs typeface="Arial"/>
              <a:sym typeface="Arial"/>
            </a:endParaRPr>
          </a:p>
          <a:p>
            <a:pPr indent="-292100" lvl="0" marL="457200" marR="0" rtl="0" algn="l">
              <a:lnSpc>
                <a:spcPct val="100000"/>
              </a:lnSpc>
              <a:spcBef>
                <a:spcPts val="100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Remember to continue to track or implement new metrics</a:t>
            </a:r>
            <a:endParaRPr b="0" i="0" sz="1000" u="none" cap="none" strike="noStrike">
              <a:solidFill>
                <a:srgbClr val="000000"/>
              </a:solidFill>
              <a:latin typeface="Arial"/>
              <a:ea typeface="Arial"/>
              <a:cs typeface="Arial"/>
              <a:sym typeface="Arial"/>
            </a:endParaRPr>
          </a:p>
        </p:txBody>
      </p:sp>
      <p:sp>
        <p:nvSpPr>
          <p:cNvPr id="213" name="Google Shape;213;p15"/>
          <p:cNvSpPr txBox="1"/>
          <p:nvPr>
            <p:ph idx="1" type="body"/>
          </p:nvPr>
        </p:nvSpPr>
        <p:spPr>
          <a:xfrm>
            <a:off x="756946" y="473334"/>
            <a:ext cx="7630200" cy="539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sz="3000"/>
              <a:t>Act Phase</a:t>
            </a:r>
            <a:endParaRPr b="1" i="0" sz="3000" u="none" cap="none" strike="noStrike">
              <a:solidFill>
                <a:schemeClr val="dk1"/>
              </a:solidFill>
              <a:latin typeface="Arial"/>
              <a:ea typeface="Arial"/>
              <a:cs typeface="Arial"/>
              <a:sym typeface="Arial"/>
            </a:endParaRPr>
          </a:p>
        </p:txBody>
      </p:sp>
      <p:pic>
        <p:nvPicPr>
          <p:cNvPr id="214" name="Google Shape;214;p15"/>
          <p:cNvPicPr preferRelativeResize="0"/>
          <p:nvPr/>
        </p:nvPicPr>
        <p:blipFill rotWithShape="1">
          <a:blip r:embed="rId3">
            <a:alphaModFix/>
          </a:blip>
          <a:srcRect b="0" l="0" r="0" t="0"/>
          <a:stretch/>
        </p:blipFill>
        <p:spPr>
          <a:xfrm>
            <a:off x="5967350" y="1794409"/>
            <a:ext cx="2871850" cy="1816884"/>
          </a:xfrm>
          <a:prstGeom prst="rect">
            <a:avLst/>
          </a:prstGeom>
          <a:noFill/>
          <a:ln>
            <a:noFill/>
          </a:ln>
        </p:spPr>
      </p:pic>
      <p:pic>
        <p:nvPicPr>
          <p:cNvPr id="215" name="Google Shape;215;p15"/>
          <p:cNvPicPr preferRelativeResize="0"/>
          <p:nvPr/>
        </p:nvPicPr>
        <p:blipFill rotWithShape="1">
          <a:blip r:embed="rId4">
            <a:alphaModFix/>
          </a:blip>
          <a:srcRect b="0" l="0" r="0" t="0"/>
          <a:stretch/>
        </p:blipFill>
        <p:spPr>
          <a:xfrm>
            <a:off x="5972500" y="1794413"/>
            <a:ext cx="2871850" cy="18168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idx="1" type="body"/>
          </p:nvPr>
        </p:nvSpPr>
        <p:spPr>
          <a:xfrm>
            <a:off x="756946" y="473334"/>
            <a:ext cx="7630200" cy="53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760"/>
              </a:spcBef>
              <a:spcAft>
                <a:spcPts val="0"/>
              </a:spcAft>
              <a:buSzPts val="1400"/>
              <a:buNone/>
            </a:pPr>
            <a:r>
              <a:rPr lang="en-US"/>
              <a:t>Pitfalls</a:t>
            </a:r>
            <a:endParaRPr/>
          </a:p>
        </p:txBody>
      </p:sp>
      <p:sp>
        <p:nvSpPr>
          <p:cNvPr id="222" name="Google Shape;222;p16"/>
          <p:cNvSpPr txBox="1"/>
          <p:nvPr>
            <p:ph idx="2" type="body"/>
          </p:nvPr>
        </p:nvSpPr>
        <p:spPr>
          <a:xfrm>
            <a:off x="5560898" y="4729450"/>
            <a:ext cx="3126000" cy="288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160"/>
              </a:spcBef>
              <a:spcAft>
                <a:spcPts val="0"/>
              </a:spcAft>
              <a:buSzPts val="1400"/>
              <a:buNone/>
            </a:pPr>
            <a:r>
              <a:rPr i="1" lang="en-US">
                <a:solidFill>
                  <a:schemeClr val="dk2"/>
                </a:solidFill>
              </a:rPr>
              <a:t>https://www.passionned.com/the-5-biggest-pdca-pitfalls/</a:t>
            </a:r>
            <a:endParaRPr i="1">
              <a:solidFill>
                <a:schemeClr val="dk2"/>
              </a:solidFill>
            </a:endParaRPr>
          </a:p>
        </p:txBody>
      </p:sp>
      <p:sp>
        <p:nvSpPr>
          <p:cNvPr id="223" name="Google Shape;223;p16"/>
          <p:cNvSpPr txBox="1"/>
          <p:nvPr>
            <p:ph idx="3" type="body"/>
          </p:nvPr>
        </p:nvSpPr>
        <p:spPr>
          <a:xfrm>
            <a:off x="756950" y="1280498"/>
            <a:ext cx="4239000" cy="29382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240"/>
              </a:spcBef>
              <a:spcAft>
                <a:spcPts val="0"/>
              </a:spcAft>
              <a:buSzPts val="1300"/>
              <a:buChar char="•"/>
            </a:pPr>
            <a:r>
              <a:rPr lang="en-US" sz="1300"/>
              <a:t>Plan-Do, Plan-Do ad nauseum</a:t>
            </a:r>
            <a:endParaRPr sz="1300"/>
          </a:p>
          <a:p>
            <a:pPr indent="-311150" lvl="0" marL="457200" rtl="0" algn="l">
              <a:lnSpc>
                <a:spcPct val="150000"/>
              </a:lnSpc>
              <a:spcBef>
                <a:spcPts val="0"/>
              </a:spcBef>
              <a:spcAft>
                <a:spcPts val="0"/>
              </a:spcAft>
              <a:buSzPts val="1300"/>
              <a:buChar char="•"/>
            </a:pPr>
            <a:r>
              <a:rPr lang="en-US" sz="1300"/>
              <a:t>PDCA without Try and Test</a:t>
            </a:r>
            <a:endParaRPr sz="1300"/>
          </a:p>
          <a:p>
            <a:pPr indent="-311150" lvl="0" marL="457200" rtl="0" algn="l">
              <a:lnSpc>
                <a:spcPct val="150000"/>
              </a:lnSpc>
              <a:spcBef>
                <a:spcPts val="0"/>
              </a:spcBef>
              <a:spcAft>
                <a:spcPts val="0"/>
              </a:spcAft>
              <a:buSzPts val="1300"/>
              <a:buChar char="•"/>
            </a:pPr>
            <a:r>
              <a:rPr lang="en-US" sz="1300"/>
              <a:t>PDCA without a specific improvement goal</a:t>
            </a:r>
            <a:endParaRPr sz="1300"/>
          </a:p>
          <a:p>
            <a:pPr indent="-311150" lvl="0" marL="457200" rtl="0" algn="l">
              <a:lnSpc>
                <a:spcPct val="150000"/>
              </a:lnSpc>
              <a:spcBef>
                <a:spcPts val="0"/>
              </a:spcBef>
              <a:spcAft>
                <a:spcPts val="0"/>
              </a:spcAft>
              <a:buSzPts val="1300"/>
              <a:buChar char="•"/>
            </a:pPr>
            <a:r>
              <a:rPr lang="en-US" sz="1300"/>
              <a:t>PDCA to implement a plan</a:t>
            </a:r>
            <a:endParaRPr sz="1300"/>
          </a:p>
          <a:p>
            <a:pPr indent="-311150" lvl="0" marL="457200" rtl="0" algn="l">
              <a:lnSpc>
                <a:spcPct val="150000"/>
              </a:lnSpc>
              <a:spcBef>
                <a:spcPts val="0"/>
              </a:spcBef>
              <a:spcAft>
                <a:spcPts val="0"/>
              </a:spcAft>
              <a:buSzPts val="1300"/>
              <a:buChar char="•"/>
            </a:pPr>
            <a:r>
              <a:rPr lang="en-US" sz="1300"/>
              <a:t>PDCA without Outcomes, Outputs and data analysis</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idx="1" type="body"/>
          </p:nvPr>
        </p:nvSpPr>
        <p:spPr>
          <a:xfrm>
            <a:off x="756946" y="473334"/>
            <a:ext cx="7630200" cy="53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760"/>
              </a:spcBef>
              <a:spcAft>
                <a:spcPts val="0"/>
              </a:spcAft>
              <a:buSzPts val="1400"/>
              <a:buNone/>
            </a:pPr>
            <a:r>
              <a:rPr lang="en-US"/>
              <a:t>Pitfalls</a:t>
            </a:r>
            <a:endParaRPr/>
          </a:p>
        </p:txBody>
      </p:sp>
      <p:sp>
        <p:nvSpPr>
          <p:cNvPr id="230" name="Google Shape;230;p17"/>
          <p:cNvSpPr txBox="1"/>
          <p:nvPr>
            <p:ph idx="2" type="body"/>
          </p:nvPr>
        </p:nvSpPr>
        <p:spPr>
          <a:xfrm>
            <a:off x="5759949" y="4729450"/>
            <a:ext cx="2926800" cy="288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160"/>
              </a:spcBef>
              <a:spcAft>
                <a:spcPts val="0"/>
              </a:spcAft>
              <a:buSzPts val="1400"/>
              <a:buNone/>
            </a:pPr>
            <a:r>
              <a:rPr i="1" lang="en-US">
                <a:solidFill>
                  <a:schemeClr val="dk2"/>
                </a:solidFill>
              </a:rPr>
              <a:t>https://www.passionned.com/the-5-biggest-pdca-pitfalls/</a:t>
            </a:r>
            <a:endParaRPr/>
          </a:p>
        </p:txBody>
      </p:sp>
      <p:sp>
        <p:nvSpPr>
          <p:cNvPr id="231" name="Google Shape;231;p17"/>
          <p:cNvSpPr txBox="1"/>
          <p:nvPr>
            <p:ph idx="3" type="body"/>
          </p:nvPr>
        </p:nvSpPr>
        <p:spPr>
          <a:xfrm>
            <a:off x="4995950" y="1013025"/>
            <a:ext cx="3961800" cy="2938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240"/>
              </a:spcBef>
              <a:spcAft>
                <a:spcPts val="0"/>
              </a:spcAft>
              <a:buSzPts val="1200"/>
              <a:buNone/>
            </a:pPr>
            <a:r>
              <a:rPr i="1" lang="en-US" sz="1300"/>
              <a:t>The pattern of Plan-Do, Plan-Do keeps repeating itself. Check and Act are left behind. There’s always a new plan you can implement. The mistake here is not applying PDCA consistently. If you want to achieve the desired change, you have to complete the cycle, as quickly and as often as possible. You won’t make the most of PDCA by applying it once a year.</a:t>
            </a:r>
            <a:endParaRPr i="1" sz="1300"/>
          </a:p>
        </p:txBody>
      </p:sp>
      <p:sp>
        <p:nvSpPr>
          <p:cNvPr id="232" name="Google Shape;232;p17"/>
          <p:cNvSpPr txBox="1"/>
          <p:nvPr>
            <p:ph idx="3" type="body"/>
          </p:nvPr>
        </p:nvSpPr>
        <p:spPr>
          <a:xfrm>
            <a:off x="756950" y="1280498"/>
            <a:ext cx="4239000" cy="29382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240"/>
              </a:spcBef>
              <a:spcAft>
                <a:spcPts val="0"/>
              </a:spcAft>
              <a:buSzPts val="1300"/>
              <a:buChar char="•"/>
            </a:pPr>
            <a:r>
              <a:rPr b="1" lang="en-US" sz="1300"/>
              <a:t>Plan-Do, Plan-Do ad nauseum</a:t>
            </a:r>
            <a:endParaRPr b="1" sz="1300"/>
          </a:p>
          <a:p>
            <a:pPr indent="-311150" lvl="0" marL="457200" rtl="0" algn="l">
              <a:lnSpc>
                <a:spcPct val="150000"/>
              </a:lnSpc>
              <a:spcBef>
                <a:spcPts val="0"/>
              </a:spcBef>
              <a:spcAft>
                <a:spcPts val="0"/>
              </a:spcAft>
              <a:buSzPts val="1300"/>
              <a:buChar char="•"/>
            </a:pPr>
            <a:r>
              <a:rPr lang="en-US" sz="1300"/>
              <a:t>PDCA without Try and Test</a:t>
            </a:r>
            <a:endParaRPr sz="1300"/>
          </a:p>
          <a:p>
            <a:pPr indent="-311150" lvl="0" marL="457200" rtl="0" algn="l">
              <a:lnSpc>
                <a:spcPct val="150000"/>
              </a:lnSpc>
              <a:spcBef>
                <a:spcPts val="0"/>
              </a:spcBef>
              <a:spcAft>
                <a:spcPts val="0"/>
              </a:spcAft>
              <a:buSzPts val="1300"/>
              <a:buChar char="•"/>
            </a:pPr>
            <a:r>
              <a:rPr lang="en-US" sz="1300"/>
              <a:t>PDCA without a specific improvement goal</a:t>
            </a:r>
            <a:endParaRPr sz="1300"/>
          </a:p>
          <a:p>
            <a:pPr indent="-311150" lvl="0" marL="457200" rtl="0" algn="l">
              <a:lnSpc>
                <a:spcPct val="150000"/>
              </a:lnSpc>
              <a:spcBef>
                <a:spcPts val="0"/>
              </a:spcBef>
              <a:spcAft>
                <a:spcPts val="0"/>
              </a:spcAft>
              <a:buSzPts val="1300"/>
              <a:buChar char="•"/>
            </a:pPr>
            <a:r>
              <a:rPr lang="en-US" sz="1300"/>
              <a:t>PDCA to implement a plan</a:t>
            </a:r>
            <a:endParaRPr sz="1300"/>
          </a:p>
          <a:p>
            <a:pPr indent="-311150" lvl="0" marL="457200" rtl="0" algn="l">
              <a:lnSpc>
                <a:spcPct val="150000"/>
              </a:lnSpc>
              <a:spcBef>
                <a:spcPts val="0"/>
              </a:spcBef>
              <a:spcAft>
                <a:spcPts val="0"/>
              </a:spcAft>
              <a:buSzPts val="1300"/>
              <a:buChar char="•"/>
            </a:pPr>
            <a:r>
              <a:rPr lang="en-US" sz="1300"/>
              <a:t>PDCA without Outcomes, Outputs and data analysis</a:t>
            </a:r>
            <a:endParaRPr b="1"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idx="1" type="body"/>
          </p:nvPr>
        </p:nvSpPr>
        <p:spPr>
          <a:xfrm>
            <a:off x="756946" y="473334"/>
            <a:ext cx="7630200" cy="53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760"/>
              </a:spcBef>
              <a:spcAft>
                <a:spcPts val="0"/>
              </a:spcAft>
              <a:buSzPts val="1400"/>
              <a:buNone/>
            </a:pPr>
            <a:r>
              <a:rPr lang="en-US"/>
              <a:t>Pitfalls</a:t>
            </a:r>
            <a:endParaRPr/>
          </a:p>
        </p:txBody>
      </p:sp>
      <p:sp>
        <p:nvSpPr>
          <p:cNvPr id="239" name="Google Shape;239;p18"/>
          <p:cNvSpPr txBox="1"/>
          <p:nvPr>
            <p:ph idx="2" type="body"/>
          </p:nvPr>
        </p:nvSpPr>
        <p:spPr>
          <a:xfrm>
            <a:off x="5830574" y="4729450"/>
            <a:ext cx="2856300" cy="288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160"/>
              </a:spcBef>
              <a:spcAft>
                <a:spcPts val="0"/>
              </a:spcAft>
              <a:buSzPts val="1400"/>
              <a:buNone/>
            </a:pPr>
            <a:r>
              <a:rPr i="1" lang="en-US">
                <a:solidFill>
                  <a:schemeClr val="dk2"/>
                </a:solidFill>
              </a:rPr>
              <a:t>https://www.passionned.com/the-5-biggest-pdca-pitfalls/</a:t>
            </a:r>
            <a:endParaRPr/>
          </a:p>
        </p:txBody>
      </p:sp>
      <p:sp>
        <p:nvSpPr>
          <p:cNvPr id="240" name="Google Shape;240;p18"/>
          <p:cNvSpPr txBox="1"/>
          <p:nvPr>
            <p:ph idx="3" type="body"/>
          </p:nvPr>
        </p:nvSpPr>
        <p:spPr>
          <a:xfrm>
            <a:off x="4995950" y="1013025"/>
            <a:ext cx="3961800" cy="2938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240"/>
              </a:spcBef>
              <a:spcAft>
                <a:spcPts val="0"/>
              </a:spcAft>
              <a:buSzPts val="1200"/>
              <a:buNone/>
            </a:pPr>
            <a:r>
              <a:rPr i="1" lang="en-US" sz="1100"/>
              <a:t>This pitfall should be familiar to managers who like to stay in control (control freaks, if you will). They primarily see PDCA as a tool to plan and check the work. That leaves you with an approach that impedes progress, rather than one that solves problems. Those managers don’t want you to experiment, because it’s seen as being too risky. But Try and Test are essential to the Do and Check steps. Also, experimenting is essential to creating a sense of ownership of solutions to the bottlenecks that pop up daily in the workplace. And that sense of ownership is crucial to making progress together.</a:t>
            </a:r>
            <a:endParaRPr i="1" sz="1100"/>
          </a:p>
        </p:txBody>
      </p:sp>
      <p:sp>
        <p:nvSpPr>
          <p:cNvPr id="241" name="Google Shape;241;p18"/>
          <p:cNvSpPr txBox="1"/>
          <p:nvPr>
            <p:ph idx="3" type="body"/>
          </p:nvPr>
        </p:nvSpPr>
        <p:spPr>
          <a:xfrm>
            <a:off x="756950" y="1280498"/>
            <a:ext cx="4239000" cy="29382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240"/>
              </a:spcBef>
              <a:spcAft>
                <a:spcPts val="0"/>
              </a:spcAft>
              <a:buSzPts val="1300"/>
              <a:buChar char="•"/>
            </a:pPr>
            <a:r>
              <a:rPr lang="en-US" sz="1300"/>
              <a:t>Plan-Do, Plan-Do ad nauseum</a:t>
            </a:r>
            <a:endParaRPr sz="1300"/>
          </a:p>
          <a:p>
            <a:pPr indent="-311150" lvl="0" marL="457200" rtl="0" algn="l">
              <a:lnSpc>
                <a:spcPct val="150000"/>
              </a:lnSpc>
              <a:spcBef>
                <a:spcPts val="0"/>
              </a:spcBef>
              <a:spcAft>
                <a:spcPts val="0"/>
              </a:spcAft>
              <a:buSzPts val="1300"/>
              <a:buChar char="•"/>
            </a:pPr>
            <a:r>
              <a:rPr b="1" lang="en-US" sz="1300"/>
              <a:t>PDCA without Try and Test</a:t>
            </a:r>
            <a:endParaRPr b="1" sz="1300"/>
          </a:p>
          <a:p>
            <a:pPr indent="-311150" lvl="0" marL="457200" rtl="0" algn="l">
              <a:lnSpc>
                <a:spcPct val="150000"/>
              </a:lnSpc>
              <a:spcBef>
                <a:spcPts val="0"/>
              </a:spcBef>
              <a:spcAft>
                <a:spcPts val="0"/>
              </a:spcAft>
              <a:buSzPts val="1300"/>
              <a:buChar char="•"/>
            </a:pPr>
            <a:r>
              <a:rPr lang="en-US" sz="1300"/>
              <a:t>PDCA without a specific improvement goal</a:t>
            </a:r>
            <a:endParaRPr sz="1300"/>
          </a:p>
          <a:p>
            <a:pPr indent="-311150" lvl="0" marL="457200" rtl="0" algn="l">
              <a:lnSpc>
                <a:spcPct val="150000"/>
              </a:lnSpc>
              <a:spcBef>
                <a:spcPts val="0"/>
              </a:spcBef>
              <a:spcAft>
                <a:spcPts val="0"/>
              </a:spcAft>
              <a:buSzPts val="1300"/>
              <a:buChar char="•"/>
            </a:pPr>
            <a:r>
              <a:rPr lang="en-US" sz="1300"/>
              <a:t>PDCA to implement a plan</a:t>
            </a:r>
            <a:endParaRPr sz="1300"/>
          </a:p>
          <a:p>
            <a:pPr indent="-311150" lvl="0" marL="457200" rtl="0" algn="l">
              <a:lnSpc>
                <a:spcPct val="150000"/>
              </a:lnSpc>
              <a:spcBef>
                <a:spcPts val="0"/>
              </a:spcBef>
              <a:spcAft>
                <a:spcPts val="0"/>
              </a:spcAft>
              <a:buSzPts val="1300"/>
              <a:buChar char="•"/>
            </a:pPr>
            <a:r>
              <a:rPr lang="en-US" sz="1300"/>
              <a:t>PDCA without Outcomes, Outputs and data analysis</a:t>
            </a:r>
            <a:endParaRPr b="1" sz="1300"/>
          </a:p>
          <a:p>
            <a:pPr indent="0" lvl="0" marL="0" rtl="0" algn="l">
              <a:lnSpc>
                <a:spcPct val="150000"/>
              </a:lnSpc>
              <a:spcBef>
                <a:spcPts val="240"/>
              </a:spcBef>
              <a:spcAft>
                <a:spcPts val="0"/>
              </a:spcAft>
              <a:buSzPts val="1200"/>
              <a:buNone/>
            </a:pPr>
            <a:r>
              <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9"/>
          <p:cNvSpPr txBox="1"/>
          <p:nvPr>
            <p:ph idx="1" type="body"/>
          </p:nvPr>
        </p:nvSpPr>
        <p:spPr>
          <a:xfrm>
            <a:off x="756946" y="473334"/>
            <a:ext cx="7630200" cy="53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760"/>
              </a:spcBef>
              <a:spcAft>
                <a:spcPts val="0"/>
              </a:spcAft>
              <a:buSzPts val="1400"/>
              <a:buNone/>
            </a:pPr>
            <a:r>
              <a:rPr lang="en-US"/>
              <a:t>Pitfalls</a:t>
            </a:r>
            <a:endParaRPr/>
          </a:p>
        </p:txBody>
      </p:sp>
      <p:sp>
        <p:nvSpPr>
          <p:cNvPr id="248" name="Google Shape;248;p19"/>
          <p:cNvSpPr txBox="1"/>
          <p:nvPr>
            <p:ph idx="2" type="body"/>
          </p:nvPr>
        </p:nvSpPr>
        <p:spPr>
          <a:xfrm>
            <a:off x="5830574" y="4729450"/>
            <a:ext cx="2856300" cy="288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160"/>
              </a:spcBef>
              <a:spcAft>
                <a:spcPts val="0"/>
              </a:spcAft>
              <a:buSzPts val="1400"/>
              <a:buNone/>
            </a:pPr>
            <a:r>
              <a:rPr i="1" lang="en-US">
                <a:solidFill>
                  <a:schemeClr val="dk2"/>
                </a:solidFill>
              </a:rPr>
              <a:t>https://www.passionned.com/the-5-biggest-pdca-pitfalls/</a:t>
            </a:r>
            <a:endParaRPr/>
          </a:p>
        </p:txBody>
      </p:sp>
      <p:sp>
        <p:nvSpPr>
          <p:cNvPr id="249" name="Google Shape;249;p19"/>
          <p:cNvSpPr txBox="1"/>
          <p:nvPr>
            <p:ph idx="3" type="body"/>
          </p:nvPr>
        </p:nvSpPr>
        <p:spPr>
          <a:xfrm>
            <a:off x="756950" y="1280498"/>
            <a:ext cx="4239000" cy="29382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240"/>
              </a:spcBef>
              <a:spcAft>
                <a:spcPts val="0"/>
              </a:spcAft>
              <a:buSzPts val="1300"/>
              <a:buChar char="•"/>
            </a:pPr>
            <a:r>
              <a:rPr lang="en-US" sz="1300"/>
              <a:t>Plan-Do, Plan-Do ad nauseum</a:t>
            </a:r>
            <a:endParaRPr sz="1300"/>
          </a:p>
          <a:p>
            <a:pPr indent="-311150" lvl="0" marL="457200" rtl="0" algn="l">
              <a:lnSpc>
                <a:spcPct val="150000"/>
              </a:lnSpc>
              <a:spcBef>
                <a:spcPts val="0"/>
              </a:spcBef>
              <a:spcAft>
                <a:spcPts val="0"/>
              </a:spcAft>
              <a:buSzPts val="1300"/>
              <a:buChar char="•"/>
            </a:pPr>
            <a:r>
              <a:rPr lang="en-US" sz="1300"/>
              <a:t>PDCA without Try and Test</a:t>
            </a:r>
            <a:endParaRPr sz="1300"/>
          </a:p>
          <a:p>
            <a:pPr indent="-311150" lvl="0" marL="457200" rtl="0" algn="l">
              <a:lnSpc>
                <a:spcPct val="150000"/>
              </a:lnSpc>
              <a:spcBef>
                <a:spcPts val="0"/>
              </a:spcBef>
              <a:spcAft>
                <a:spcPts val="0"/>
              </a:spcAft>
              <a:buSzPts val="1300"/>
              <a:buChar char="•"/>
            </a:pPr>
            <a:r>
              <a:rPr b="1" lang="en-US" sz="1300"/>
              <a:t>PDCA without a specific improvement goal</a:t>
            </a:r>
            <a:endParaRPr b="1" sz="1300"/>
          </a:p>
          <a:p>
            <a:pPr indent="-311150" lvl="0" marL="457200" rtl="0" algn="l">
              <a:lnSpc>
                <a:spcPct val="150000"/>
              </a:lnSpc>
              <a:spcBef>
                <a:spcPts val="0"/>
              </a:spcBef>
              <a:spcAft>
                <a:spcPts val="0"/>
              </a:spcAft>
              <a:buSzPts val="1300"/>
              <a:buChar char="•"/>
            </a:pPr>
            <a:r>
              <a:rPr lang="en-US" sz="1300"/>
              <a:t>PDCA to implement a plan</a:t>
            </a:r>
            <a:endParaRPr sz="1300"/>
          </a:p>
          <a:p>
            <a:pPr indent="-311150" lvl="0" marL="457200" rtl="0" algn="l">
              <a:lnSpc>
                <a:spcPct val="150000"/>
              </a:lnSpc>
              <a:spcBef>
                <a:spcPts val="0"/>
              </a:spcBef>
              <a:spcAft>
                <a:spcPts val="0"/>
              </a:spcAft>
              <a:buSzPts val="1300"/>
              <a:buChar char="•"/>
            </a:pPr>
            <a:r>
              <a:rPr lang="en-US" sz="1300"/>
              <a:t>PDCA without Outcomes, Outputs and data analysis</a:t>
            </a:r>
            <a:endParaRPr sz="1300"/>
          </a:p>
        </p:txBody>
      </p:sp>
      <p:sp>
        <p:nvSpPr>
          <p:cNvPr id="250" name="Google Shape;250;p19"/>
          <p:cNvSpPr txBox="1"/>
          <p:nvPr>
            <p:ph idx="3" type="body"/>
          </p:nvPr>
        </p:nvSpPr>
        <p:spPr>
          <a:xfrm>
            <a:off x="4995950" y="1013025"/>
            <a:ext cx="3961800" cy="2938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240"/>
              </a:spcBef>
              <a:spcAft>
                <a:spcPts val="0"/>
              </a:spcAft>
              <a:buSzPts val="1200"/>
              <a:buNone/>
            </a:pPr>
            <a:r>
              <a:rPr i="1" lang="en-US"/>
              <a:t>Too often, we still see organizations applying PDCA to help execute the regular process. This is the third pitfall. They may be looking for the missing link in the process. Then they add that missing link, so that the process functions as intended once again. Very useful, but it doesn’t contribute to the continuous improvement of processes. Without a specific goal for improvement in mind, PDCA doesn’t reach its full potential. But keep in mind that continuous improvement should be a standard part of the function.</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idx="1" type="body"/>
          </p:nvPr>
        </p:nvSpPr>
        <p:spPr>
          <a:xfrm>
            <a:off x="756950" y="2444625"/>
            <a:ext cx="8227500" cy="539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lang="en-US"/>
              <a:t>What is PDCA? </a:t>
            </a:r>
            <a:endParaRPr b="1" i="0" sz="3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idx="1" type="body"/>
          </p:nvPr>
        </p:nvSpPr>
        <p:spPr>
          <a:xfrm>
            <a:off x="756946" y="473334"/>
            <a:ext cx="7630200" cy="53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760"/>
              </a:spcBef>
              <a:spcAft>
                <a:spcPts val="0"/>
              </a:spcAft>
              <a:buSzPts val="1400"/>
              <a:buNone/>
            </a:pPr>
            <a:r>
              <a:rPr lang="en-US"/>
              <a:t>Pitfalls</a:t>
            </a:r>
            <a:endParaRPr/>
          </a:p>
        </p:txBody>
      </p:sp>
      <p:sp>
        <p:nvSpPr>
          <p:cNvPr id="257" name="Google Shape;257;p20"/>
          <p:cNvSpPr txBox="1"/>
          <p:nvPr>
            <p:ph idx="2" type="body"/>
          </p:nvPr>
        </p:nvSpPr>
        <p:spPr>
          <a:xfrm>
            <a:off x="5830574" y="4729450"/>
            <a:ext cx="2856300" cy="288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160"/>
              </a:spcBef>
              <a:spcAft>
                <a:spcPts val="0"/>
              </a:spcAft>
              <a:buSzPts val="1400"/>
              <a:buNone/>
            </a:pPr>
            <a:r>
              <a:rPr i="1" lang="en-US">
                <a:solidFill>
                  <a:schemeClr val="dk2"/>
                </a:solidFill>
              </a:rPr>
              <a:t>https://www.passionned.com/the-5-biggest-pdca-pitfalls/</a:t>
            </a:r>
            <a:endParaRPr/>
          </a:p>
        </p:txBody>
      </p:sp>
      <p:sp>
        <p:nvSpPr>
          <p:cNvPr id="258" name="Google Shape;258;p20"/>
          <p:cNvSpPr txBox="1"/>
          <p:nvPr>
            <p:ph idx="3" type="body"/>
          </p:nvPr>
        </p:nvSpPr>
        <p:spPr>
          <a:xfrm>
            <a:off x="756950" y="1280498"/>
            <a:ext cx="4239000" cy="29382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240"/>
              </a:spcBef>
              <a:spcAft>
                <a:spcPts val="0"/>
              </a:spcAft>
              <a:buSzPts val="1300"/>
              <a:buChar char="•"/>
            </a:pPr>
            <a:r>
              <a:rPr lang="en-US" sz="1300"/>
              <a:t>Plan-Do, Plan-Do ad nauseum</a:t>
            </a:r>
            <a:endParaRPr sz="1300"/>
          </a:p>
          <a:p>
            <a:pPr indent="-311150" lvl="0" marL="457200" rtl="0" algn="l">
              <a:lnSpc>
                <a:spcPct val="150000"/>
              </a:lnSpc>
              <a:spcBef>
                <a:spcPts val="0"/>
              </a:spcBef>
              <a:spcAft>
                <a:spcPts val="0"/>
              </a:spcAft>
              <a:buSzPts val="1300"/>
              <a:buChar char="•"/>
            </a:pPr>
            <a:r>
              <a:rPr lang="en-US" sz="1300"/>
              <a:t>PDCA without Try and Test</a:t>
            </a:r>
            <a:endParaRPr sz="1300"/>
          </a:p>
          <a:p>
            <a:pPr indent="-311150" lvl="0" marL="457200" rtl="0" algn="l">
              <a:lnSpc>
                <a:spcPct val="150000"/>
              </a:lnSpc>
              <a:spcBef>
                <a:spcPts val="0"/>
              </a:spcBef>
              <a:spcAft>
                <a:spcPts val="0"/>
              </a:spcAft>
              <a:buSzPts val="1300"/>
              <a:buChar char="•"/>
            </a:pPr>
            <a:r>
              <a:rPr lang="en-US" sz="1300"/>
              <a:t>PDCA without a specific improvement goal</a:t>
            </a:r>
            <a:endParaRPr sz="1300"/>
          </a:p>
          <a:p>
            <a:pPr indent="-311150" lvl="0" marL="457200" rtl="0" algn="l">
              <a:lnSpc>
                <a:spcPct val="150000"/>
              </a:lnSpc>
              <a:spcBef>
                <a:spcPts val="0"/>
              </a:spcBef>
              <a:spcAft>
                <a:spcPts val="0"/>
              </a:spcAft>
              <a:buSzPts val="1300"/>
              <a:buChar char="•"/>
            </a:pPr>
            <a:r>
              <a:rPr b="1" lang="en-US" sz="1300"/>
              <a:t>PDCA to implement a plan</a:t>
            </a:r>
            <a:endParaRPr b="1" sz="1300"/>
          </a:p>
          <a:p>
            <a:pPr indent="-311150" lvl="0" marL="457200" rtl="0" algn="l">
              <a:lnSpc>
                <a:spcPct val="150000"/>
              </a:lnSpc>
              <a:spcBef>
                <a:spcPts val="0"/>
              </a:spcBef>
              <a:spcAft>
                <a:spcPts val="0"/>
              </a:spcAft>
              <a:buSzPts val="1300"/>
              <a:buChar char="•"/>
            </a:pPr>
            <a:r>
              <a:rPr lang="en-US" sz="1300"/>
              <a:t>PDCA without Outcomes, Outputs and data analysis</a:t>
            </a:r>
            <a:endParaRPr sz="1300"/>
          </a:p>
        </p:txBody>
      </p:sp>
      <p:sp>
        <p:nvSpPr>
          <p:cNvPr id="259" name="Google Shape;259;p20"/>
          <p:cNvSpPr txBox="1"/>
          <p:nvPr>
            <p:ph idx="3" type="body"/>
          </p:nvPr>
        </p:nvSpPr>
        <p:spPr>
          <a:xfrm>
            <a:off x="4995950" y="1013025"/>
            <a:ext cx="3961800" cy="2938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240"/>
              </a:spcBef>
              <a:spcAft>
                <a:spcPts val="0"/>
              </a:spcAft>
              <a:buSzPts val="1200"/>
              <a:buNone/>
            </a:pPr>
            <a:r>
              <a:rPr i="1" lang="en-US" sz="1050"/>
              <a:t>This pitfall starts with a plan that came from the upper management echelons without any rhyme or reason. But the plan has already been defined from start to finish. Management will pull out all the stops to execute this plan no matter the cost, even if it turns out that the plan is based on erroneous assumptions. This also misses the point of PDCA. The workplace ends up having to contort itself into all kinds of awkward shapes to be able to implement the plan, or at least make it look like the plan’s been implemented. At the same time, they try to keep doing whatever’s actually useful. It’s exhausting and irritating, and it negatively affects morale and your bottom line.</a:t>
            </a:r>
            <a:endParaRPr i="1" sz="10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idx="1" type="body"/>
          </p:nvPr>
        </p:nvSpPr>
        <p:spPr>
          <a:xfrm>
            <a:off x="756946" y="473334"/>
            <a:ext cx="7630200" cy="53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760"/>
              </a:spcBef>
              <a:spcAft>
                <a:spcPts val="0"/>
              </a:spcAft>
              <a:buSzPts val="1400"/>
              <a:buNone/>
            </a:pPr>
            <a:r>
              <a:rPr lang="en-US"/>
              <a:t>Pitfalls</a:t>
            </a:r>
            <a:endParaRPr/>
          </a:p>
        </p:txBody>
      </p:sp>
      <p:sp>
        <p:nvSpPr>
          <p:cNvPr id="266" name="Google Shape;266;p21"/>
          <p:cNvSpPr txBox="1"/>
          <p:nvPr>
            <p:ph idx="2" type="body"/>
          </p:nvPr>
        </p:nvSpPr>
        <p:spPr>
          <a:xfrm>
            <a:off x="5830574" y="4729450"/>
            <a:ext cx="2856300" cy="288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160"/>
              </a:spcBef>
              <a:spcAft>
                <a:spcPts val="0"/>
              </a:spcAft>
              <a:buSzPts val="1400"/>
              <a:buNone/>
            </a:pPr>
            <a:r>
              <a:rPr i="1" lang="en-US">
                <a:solidFill>
                  <a:schemeClr val="dk2"/>
                </a:solidFill>
              </a:rPr>
              <a:t>https://www.passionned.com/the-5-biggest-pdca-pitfalls/</a:t>
            </a:r>
            <a:endParaRPr/>
          </a:p>
        </p:txBody>
      </p:sp>
      <p:sp>
        <p:nvSpPr>
          <p:cNvPr id="267" name="Google Shape;267;p21"/>
          <p:cNvSpPr txBox="1"/>
          <p:nvPr>
            <p:ph idx="3" type="body"/>
          </p:nvPr>
        </p:nvSpPr>
        <p:spPr>
          <a:xfrm>
            <a:off x="756950" y="1280498"/>
            <a:ext cx="4239000" cy="29382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240"/>
              </a:spcBef>
              <a:spcAft>
                <a:spcPts val="0"/>
              </a:spcAft>
              <a:buSzPts val="1300"/>
              <a:buChar char="•"/>
            </a:pPr>
            <a:r>
              <a:rPr lang="en-US" sz="1300"/>
              <a:t>Plan-Do, Plan-Do ad nauseum</a:t>
            </a:r>
            <a:endParaRPr sz="1300"/>
          </a:p>
          <a:p>
            <a:pPr indent="-311150" lvl="0" marL="457200" rtl="0" algn="l">
              <a:lnSpc>
                <a:spcPct val="150000"/>
              </a:lnSpc>
              <a:spcBef>
                <a:spcPts val="0"/>
              </a:spcBef>
              <a:spcAft>
                <a:spcPts val="0"/>
              </a:spcAft>
              <a:buSzPts val="1300"/>
              <a:buChar char="•"/>
            </a:pPr>
            <a:r>
              <a:rPr lang="en-US" sz="1300"/>
              <a:t>PDCA without Try and Test</a:t>
            </a:r>
            <a:endParaRPr sz="1300"/>
          </a:p>
          <a:p>
            <a:pPr indent="-311150" lvl="0" marL="457200" rtl="0" algn="l">
              <a:lnSpc>
                <a:spcPct val="150000"/>
              </a:lnSpc>
              <a:spcBef>
                <a:spcPts val="0"/>
              </a:spcBef>
              <a:spcAft>
                <a:spcPts val="0"/>
              </a:spcAft>
              <a:buSzPts val="1300"/>
              <a:buChar char="•"/>
            </a:pPr>
            <a:r>
              <a:rPr lang="en-US" sz="1300"/>
              <a:t>PDCA without a specific improvement goal</a:t>
            </a:r>
            <a:endParaRPr sz="1300"/>
          </a:p>
          <a:p>
            <a:pPr indent="-311150" lvl="0" marL="457200" rtl="0" algn="l">
              <a:lnSpc>
                <a:spcPct val="150000"/>
              </a:lnSpc>
              <a:spcBef>
                <a:spcPts val="0"/>
              </a:spcBef>
              <a:spcAft>
                <a:spcPts val="0"/>
              </a:spcAft>
              <a:buSzPts val="1300"/>
              <a:buChar char="•"/>
            </a:pPr>
            <a:r>
              <a:rPr lang="en-US" sz="1300"/>
              <a:t>PDCA to implement a plan</a:t>
            </a:r>
            <a:endParaRPr sz="1300"/>
          </a:p>
          <a:p>
            <a:pPr indent="-311150" lvl="0" marL="457200" rtl="0" algn="l">
              <a:lnSpc>
                <a:spcPct val="150000"/>
              </a:lnSpc>
              <a:spcBef>
                <a:spcPts val="0"/>
              </a:spcBef>
              <a:spcAft>
                <a:spcPts val="0"/>
              </a:spcAft>
              <a:buSzPts val="1300"/>
              <a:buChar char="•"/>
            </a:pPr>
            <a:r>
              <a:rPr b="1" lang="en-US" sz="1300"/>
              <a:t>PDCA without Outcomes, Outputs and data analysis</a:t>
            </a:r>
            <a:endParaRPr b="1" sz="1300"/>
          </a:p>
        </p:txBody>
      </p:sp>
      <p:sp>
        <p:nvSpPr>
          <p:cNvPr id="268" name="Google Shape;268;p21"/>
          <p:cNvSpPr txBox="1"/>
          <p:nvPr>
            <p:ph idx="3" type="body"/>
          </p:nvPr>
        </p:nvSpPr>
        <p:spPr>
          <a:xfrm>
            <a:off x="4995950" y="1013025"/>
            <a:ext cx="3961800" cy="2938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240"/>
              </a:spcBef>
              <a:spcAft>
                <a:spcPts val="0"/>
              </a:spcAft>
              <a:buSzPts val="1200"/>
              <a:buNone/>
            </a:pPr>
            <a:r>
              <a:rPr i="1" lang="en-US" sz="1050"/>
              <a:t>Maybe the most important pitfall: trying to kickstart PDCA without genuine KPIs (or outcomes for Entrata). You’ll notice that the continuous improvement process rests on quicksand. You’ll keep sinking further down. Without KPIs, you can’t make good plans and set goals and targets. And you’re lacking the data to monitor and analyze the execution. The check conversation then misses the point completely, because you don’t even have the data to know if you’re right or wrong. You won’t get past generalizations. If you want PDCA to work as a precision instrument, you have to think carefully about your KPIs. They connect the steps to each other. And that’s the only way to complete the cycle.</a:t>
            </a:r>
            <a:endParaRPr i="1" sz="10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idx="1" type="body"/>
          </p:nvPr>
        </p:nvSpPr>
        <p:spPr>
          <a:xfrm>
            <a:off x="756896" y="2976027"/>
            <a:ext cx="7630200" cy="539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lang="en-US"/>
              <a:t>“An hour of planning can save you 10 hours of doing”</a:t>
            </a:r>
            <a:endParaRPr/>
          </a:p>
          <a:p>
            <a:pPr indent="0" lvl="0" marL="0" marR="0" rtl="0" algn="r">
              <a:lnSpc>
                <a:spcPct val="100000"/>
              </a:lnSpc>
              <a:spcBef>
                <a:spcPts val="0"/>
              </a:spcBef>
              <a:spcAft>
                <a:spcPts val="0"/>
              </a:spcAft>
              <a:buClr>
                <a:schemeClr val="dk1"/>
              </a:buClr>
              <a:buSzPts val="1400"/>
              <a:buFont typeface="Arial"/>
              <a:buNone/>
            </a:pPr>
            <a:r>
              <a:rPr lang="en-US" sz="800"/>
              <a:t>-Dale Carnegie</a:t>
            </a:r>
            <a:r>
              <a:rPr lang="en-US"/>
              <a:t> </a:t>
            </a:r>
            <a:endParaRPr b="1" i="0" sz="3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3"/>
          <p:cNvSpPr txBox="1"/>
          <p:nvPr>
            <p:ph idx="1" type="body"/>
          </p:nvPr>
        </p:nvSpPr>
        <p:spPr>
          <a:xfrm>
            <a:off x="756896" y="2976027"/>
            <a:ext cx="7630200" cy="539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lang="en-US"/>
              <a:t>PDCA Template</a:t>
            </a:r>
            <a:endParaRPr/>
          </a:p>
          <a:p>
            <a:pPr indent="0" lvl="0" marL="0" marR="0" rtl="0" algn="l">
              <a:lnSpc>
                <a:spcPct val="100000"/>
              </a:lnSpc>
              <a:spcBef>
                <a:spcPts val="0"/>
              </a:spcBef>
              <a:spcAft>
                <a:spcPts val="0"/>
              </a:spcAft>
              <a:buClr>
                <a:schemeClr val="dk1"/>
              </a:buClr>
              <a:buSzPts val="1400"/>
              <a:buFont typeface="Arial"/>
              <a:buNone/>
            </a:pPr>
            <a:r>
              <a:t/>
            </a:r>
            <a:endParaRPr sz="800"/>
          </a:p>
          <a:p>
            <a:pPr indent="0" lvl="0" marL="0" marR="0" rtl="0" algn="l">
              <a:lnSpc>
                <a:spcPct val="100000"/>
              </a:lnSpc>
              <a:spcBef>
                <a:spcPts val="0"/>
              </a:spcBef>
              <a:spcAft>
                <a:spcPts val="0"/>
              </a:spcAft>
              <a:buClr>
                <a:schemeClr val="dk1"/>
              </a:buClr>
              <a:buSzPts val="1400"/>
              <a:buFont typeface="Arial"/>
              <a:buNone/>
            </a:pPr>
            <a:r>
              <a:t/>
            </a:r>
            <a:endParaRPr sz="800"/>
          </a:p>
          <a:p>
            <a:pPr indent="0" lvl="0" marL="0" marR="0" rtl="0" algn="l">
              <a:lnSpc>
                <a:spcPct val="100000"/>
              </a:lnSpc>
              <a:spcBef>
                <a:spcPts val="0"/>
              </a:spcBef>
              <a:spcAft>
                <a:spcPts val="0"/>
              </a:spcAft>
              <a:buClr>
                <a:schemeClr val="dk1"/>
              </a:buClr>
              <a:buSzPts val="1400"/>
              <a:buFont typeface="Arial"/>
              <a:buNone/>
            </a:pPr>
            <a:r>
              <a:t/>
            </a:r>
            <a:endParaRPr b="1" i="0" sz="3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idx="1" type="body"/>
          </p:nvPr>
        </p:nvSpPr>
        <p:spPr>
          <a:xfrm>
            <a:off x="747475" y="473325"/>
            <a:ext cx="8044800" cy="5481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sz="3000"/>
              <a:t>Overview of PDCA </a:t>
            </a:r>
            <a:endParaRPr b="1" i="0" sz="3000" u="none" cap="none" strike="noStrike">
              <a:solidFill>
                <a:schemeClr val="dk1"/>
              </a:solidFill>
              <a:latin typeface="Arial"/>
              <a:ea typeface="Arial"/>
              <a:cs typeface="Arial"/>
              <a:sym typeface="Arial"/>
            </a:endParaRPr>
          </a:p>
        </p:txBody>
      </p:sp>
      <p:sp>
        <p:nvSpPr>
          <p:cNvPr id="115" name="Google Shape;115;p3"/>
          <p:cNvSpPr txBox="1"/>
          <p:nvPr>
            <p:ph idx="2" type="body"/>
          </p:nvPr>
        </p:nvSpPr>
        <p:spPr>
          <a:xfrm>
            <a:off x="4890051" y="4606225"/>
            <a:ext cx="4092900" cy="288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r>
              <a:rPr lang="en-US" sz="700" u="sng">
                <a:solidFill>
                  <a:schemeClr val="hlink"/>
                </a:solidFill>
                <a:hlinkClick r:id="rId3"/>
              </a:rPr>
              <a:t>https://asq.org/quality-resources/pdca-cycle</a:t>
            </a:r>
            <a:endParaRPr b="0" i="0" sz="700" u="none" cap="none" strike="noStrike">
              <a:solidFill>
                <a:schemeClr val="dk1"/>
              </a:solidFill>
              <a:latin typeface="Arial"/>
              <a:ea typeface="Arial"/>
              <a:cs typeface="Arial"/>
              <a:sym typeface="Arial"/>
            </a:endParaRPr>
          </a:p>
        </p:txBody>
      </p:sp>
      <p:sp>
        <p:nvSpPr>
          <p:cNvPr id="116" name="Google Shape;116;p3"/>
          <p:cNvSpPr txBox="1"/>
          <p:nvPr/>
        </p:nvSpPr>
        <p:spPr>
          <a:xfrm>
            <a:off x="525450" y="1238675"/>
            <a:ext cx="4980600" cy="831300"/>
          </a:xfrm>
          <a:prstGeom prst="rect">
            <a:avLst/>
          </a:prstGeom>
          <a:noFill/>
          <a:ln>
            <a:noFill/>
          </a:ln>
        </p:spPr>
        <p:txBody>
          <a:bodyPr anchorCtr="0" anchor="t" bIns="91425" lIns="91425" spcFirstLastPara="1" rIns="91425" wrap="square" tIns="91425">
            <a:spAutoFit/>
          </a:bodyPr>
          <a:lstStyle/>
          <a:p>
            <a:pPr indent="-295275" lvl="0" marL="457200" marR="0" rtl="0" algn="l">
              <a:lnSpc>
                <a:spcPct val="150000"/>
              </a:lnSpc>
              <a:spcBef>
                <a:spcPts val="0"/>
              </a:spcBef>
              <a:spcAft>
                <a:spcPts val="0"/>
              </a:spcAft>
              <a:buClr>
                <a:srgbClr val="4D5156"/>
              </a:buClr>
              <a:buSzPts val="1050"/>
              <a:buFont typeface="Roboto"/>
              <a:buChar char="●"/>
            </a:pPr>
            <a:r>
              <a:rPr b="0" i="0" lang="en-US" sz="1050" u="none" cap="none" strike="noStrike">
                <a:solidFill>
                  <a:srgbClr val="4D5156"/>
                </a:solidFill>
                <a:highlight>
                  <a:srgbClr val="FFFFFF"/>
                </a:highlight>
                <a:latin typeface="Roboto"/>
                <a:ea typeface="Roboto"/>
                <a:cs typeface="Roboto"/>
                <a:sym typeface="Roboto"/>
              </a:rPr>
              <a:t>PDCA is an interactive process for continually improving and has become an integral part of Lean Management</a:t>
            </a:r>
            <a:endParaRPr b="0" i="0" sz="1050" u="none" cap="none" strike="noStrike">
              <a:solidFill>
                <a:srgbClr val="4D5156"/>
              </a:solidFill>
              <a:highlight>
                <a:srgbClr val="FFFFFF"/>
              </a:highlight>
              <a:latin typeface="Roboto"/>
              <a:ea typeface="Roboto"/>
              <a:cs typeface="Roboto"/>
              <a:sym typeface="Roboto"/>
            </a:endParaRPr>
          </a:p>
          <a:p>
            <a:pPr indent="-295275" lvl="0" marL="457200" marR="0" rtl="0" algn="l">
              <a:lnSpc>
                <a:spcPct val="150000"/>
              </a:lnSpc>
              <a:spcBef>
                <a:spcPts val="0"/>
              </a:spcBef>
              <a:spcAft>
                <a:spcPts val="0"/>
              </a:spcAft>
              <a:buClr>
                <a:srgbClr val="4D5156"/>
              </a:buClr>
              <a:buSzPts val="1050"/>
              <a:buFont typeface="Roboto"/>
              <a:buChar char="●"/>
            </a:pPr>
            <a:r>
              <a:rPr b="0" i="0" lang="en-US" sz="1050" u="none" cap="none" strike="noStrike">
                <a:solidFill>
                  <a:srgbClr val="4D5156"/>
                </a:solidFill>
                <a:highlight>
                  <a:srgbClr val="FFFFFF"/>
                </a:highlight>
                <a:latin typeface="Roboto"/>
                <a:ea typeface="Roboto"/>
                <a:cs typeface="Roboto"/>
                <a:sym typeface="Roboto"/>
              </a:rPr>
              <a:t>Includes solutions testing, analyzing results, and improving the process</a:t>
            </a:r>
            <a:endParaRPr b="0" i="0" sz="1050" u="none" cap="none" strike="noStrike">
              <a:solidFill>
                <a:srgbClr val="4D5156"/>
              </a:solidFill>
              <a:highlight>
                <a:srgbClr val="FFFFFF"/>
              </a:highlight>
              <a:latin typeface="Roboto"/>
              <a:ea typeface="Roboto"/>
              <a:cs typeface="Roboto"/>
              <a:sym typeface="Roboto"/>
            </a:endParaRPr>
          </a:p>
        </p:txBody>
      </p:sp>
      <p:sp>
        <p:nvSpPr>
          <p:cNvPr id="117" name="Google Shape;117;p3"/>
          <p:cNvSpPr txBox="1"/>
          <p:nvPr>
            <p:ph idx="1" type="body"/>
          </p:nvPr>
        </p:nvSpPr>
        <p:spPr>
          <a:xfrm>
            <a:off x="5645147" y="4854600"/>
            <a:ext cx="3337800" cy="288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r>
              <a:rPr b="0" lang="en-US" sz="700" u="sng">
                <a:solidFill>
                  <a:schemeClr val="hlink"/>
                </a:solidFill>
                <a:hlinkClick r:id="rId4"/>
              </a:rPr>
              <a:t>https://en.wikipedia.org/wiki/PDCA</a:t>
            </a:r>
            <a:endParaRPr b="0" i="0" sz="700" u="none" cap="none" strike="noStrike">
              <a:solidFill>
                <a:schemeClr val="dk1"/>
              </a:solidFill>
            </a:endParaRPr>
          </a:p>
        </p:txBody>
      </p:sp>
      <p:pic>
        <p:nvPicPr>
          <p:cNvPr id="118" name="Google Shape;118;p3"/>
          <p:cNvPicPr preferRelativeResize="0"/>
          <p:nvPr/>
        </p:nvPicPr>
        <p:blipFill rotWithShape="1">
          <a:blip r:embed="rId5">
            <a:alphaModFix/>
          </a:blip>
          <a:srcRect b="0" l="0" r="0" t="0"/>
          <a:stretch/>
        </p:blipFill>
        <p:spPr>
          <a:xfrm>
            <a:off x="5962900" y="1794400"/>
            <a:ext cx="2871850" cy="18168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idx="1" type="body"/>
          </p:nvPr>
        </p:nvSpPr>
        <p:spPr>
          <a:xfrm>
            <a:off x="747475" y="473325"/>
            <a:ext cx="8044800" cy="5481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sz="3000"/>
              <a:t>How it started</a:t>
            </a:r>
            <a:endParaRPr b="1" i="0" sz="3000" u="none" cap="none" strike="noStrike">
              <a:solidFill>
                <a:schemeClr val="dk1"/>
              </a:solidFill>
              <a:latin typeface="Arial"/>
              <a:ea typeface="Arial"/>
              <a:cs typeface="Arial"/>
              <a:sym typeface="Arial"/>
            </a:endParaRPr>
          </a:p>
        </p:txBody>
      </p:sp>
      <p:sp>
        <p:nvSpPr>
          <p:cNvPr id="124" name="Google Shape;124;p4"/>
          <p:cNvSpPr txBox="1"/>
          <p:nvPr>
            <p:ph idx="2" type="body"/>
          </p:nvPr>
        </p:nvSpPr>
        <p:spPr>
          <a:xfrm>
            <a:off x="4890051" y="4606225"/>
            <a:ext cx="4092900" cy="288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r>
              <a:rPr lang="en-US" sz="700" u="sng">
                <a:solidFill>
                  <a:schemeClr val="hlink"/>
                </a:solidFill>
                <a:hlinkClick r:id="rId3"/>
              </a:rPr>
              <a:t>https://asq.org/quality-resources/pdca-cycle</a:t>
            </a:r>
            <a:endParaRPr b="0" i="0" sz="700" u="none" cap="none" strike="noStrike">
              <a:solidFill>
                <a:schemeClr val="dk1"/>
              </a:solidFill>
              <a:latin typeface="Arial"/>
              <a:ea typeface="Arial"/>
              <a:cs typeface="Arial"/>
              <a:sym typeface="Arial"/>
            </a:endParaRPr>
          </a:p>
        </p:txBody>
      </p:sp>
      <p:sp>
        <p:nvSpPr>
          <p:cNvPr id="125" name="Google Shape;125;p4"/>
          <p:cNvSpPr txBox="1"/>
          <p:nvPr/>
        </p:nvSpPr>
        <p:spPr>
          <a:xfrm>
            <a:off x="525450" y="1238675"/>
            <a:ext cx="4980600" cy="2528100"/>
          </a:xfrm>
          <a:prstGeom prst="rect">
            <a:avLst/>
          </a:prstGeom>
          <a:noFill/>
          <a:ln>
            <a:noFill/>
          </a:ln>
        </p:spPr>
        <p:txBody>
          <a:bodyPr anchorCtr="0" anchor="t" bIns="91425" lIns="91425" spcFirstLastPara="1" rIns="91425" wrap="square" tIns="91425">
            <a:spAutoFit/>
          </a:bodyPr>
          <a:lstStyle/>
          <a:p>
            <a:pPr indent="-295275" lvl="0" marL="457200" marR="0" rtl="0" algn="l">
              <a:lnSpc>
                <a:spcPct val="150000"/>
              </a:lnSpc>
              <a:spcBef>
                <a:spcPts val="0"/>
              </a:spcBef>
              <a:spcAft>
                <a:spcPts val="0"/>
              </a:spcAft>
              <a:buClr>
                <a:srgbClr val="4D5156"/>
              </a:buClr>
              <a:buSzPts val="1050"/>
              <a:buFont typeface="Roboto"/>
              <a:buChar char="●"/>
            </a:pPr>
            <a:r>
              <a:rPr b="0" i="0" lang="en-US" sz="1050" u="none" cap="none" strike="noStrike">
                <a:solidFill>
                  <a:srgbClr val="4D5156"/>
                </a:solidFill>
                <a:highlight>
                  <a:srgbClr val="FFFFFF"/>
                </a:highlight>
                <a:latin typeface="Roboto"/>
                <a:ea typeface="Roboto"/>
                <a:cs typeface="Roboto"/>
                <a:sym typeface="Roboto"/>
              </a:rPr>
              <a:t>PDCA was introduced by Walter Shewhartin 1929 and then promoted by W. Edwards Deming in the 1950’s as a flow graph as a learning and improvement cycle.</a:t>
            </a:r>
            <a:endParaRPr b="0" i="0" sz="1050" u="none" cap="none" strike="noStrike">
              <a:solidFill>
                <a:srgbClr val="4D5156"/>
              </a:solidFill>
              <a:highlight>
                <a:srgbClr val="FFFFFF"/>
              </a:highlight>
              <a:latin typeface="Roboto"/>
              <a:ea typeface="Roboto"/>
              <a:cs typeface="Roboto"/>
              <a:sym typeface="Roboto"/>
            </a:endParaRPr>
          </a:p>
          <a:p>
            <a:pPr indent="0" lvl="0" marL="914400" marR="0" rtl="0" algn="l">
              <a:lnSpc>
                <a:spcPct val="150000"/>
              </a:lnSpc>
              <a:spcBef>
                <a:spcPts val="0"/>
              </a:spcBef>
              <a:spcAft>
                <a:spcPts val="0"/>
              </a:spcAft>
              <a:buClr>
                <a:srgbClr val="000000"/>
              </a:buClr>
              <a:buSzPts val="1050"/>
              <a:buFont typeface="Arial"/>
              <a:buNone/>
            </a:pPr>
            <a:r>
              <a:rPr b="0" i="0" lang="en-US" sz="1050" u="none" cap="none" strike="noStrike">
                <a:solidFill>
                  <a:srgbClr val="4D5156"/>
                </a:solidFill>
                <a:highlight>
                  <a:srgbClr val="FFFFFF"/>
                </a:highlight>
                <a:latin typeface="Roboto"/>
                <a:ea typeface="Roboto"/>
                <a:cs typeface="Roboto"/>
                <a:sym typeface="Roboto"/>
              </a:rPr>
              <a:t> </a:t>
            </a:r>
            <a:endParaRPr b="0" i="0" sz="1050" u="none" cap="none" strike="noStrike">
              <a:solidFill>
                <a:srgbClr val="4D5156"/>
              </a:solidFill>
              <a:highlight>
                <a:srgbClr val="FFFFFF"/>
              </a:highlight>
              <a:latin typeface="Roboto"/>
              <a:ea typeface="Roboto"/>
              <a:cs typeface="Roboto"/>
              <a:sym typeface="Roboto"/>
            </a:endParaRPr>
          </a:p>
          <a:p>
            <a:pPr indent="-295275" lvl="0" marL="457200" marR="0" rtl="0" algn="l">
              <a:lnSpc>
                <a:spcPct val="150000"/>
              </a:lnSpc>
              <a:spcBef>
                <a:spcPts val="0"/>
              </a:spcBef>
              <a:spcAft>
                <a:spcPts val="0"/>
              </a:spcAft>
              <a:buClr>
                <a:srgbClr val="4D5156"/>
              </a:buClr>
              <a:buSzPts val="1050"/>
              <a:buFont typeface="Roboto"/>
              <a:buChar char="●"/>
            </a:pPr>
            <a:r>
              <a:rPr b="0" i="0" lang="en-US" sz="1050" u="none" cap="none" strike="noStrike">
                <a:solidFill>
                  <a:srgbClr val="4D5156"/>
                </a:solidFill>
                <a:highlight>
                  <a:srgbClr val="FFFFFF"/>
                </a:highlight>
                <a:latin typeface="Roboto"/>
                <a:ea typeface="Roboto"/>
                <a:cs typeface="Roboto"/>
                <a:sym typeface="Roboto"/>
              </a:rPr>
              <a:t>Walter Shewhart was an american physicist, engineer and statistician who is known as the father of statistical quality control.</a:t>
            </a:r>
            <a:endParaRPr b="0" i="0" sz="1050" u="none" cap="none" strike="noStrike">
              <a:solidFill>
                <a:srgbClr val="4D5156"/>
              </a:solidFill>
              <a:highlight>
                <a:srgbClr val="FFFFFF"/>
              </a:highlight>
              <a:latin typeface="Roboto"/>
              <a:ea typeface="Roboto"/>
              <a:cs typeface="Roboto"/>
              <a:sym typeface="Roboto"/>
            </a:endParaRPr>
          </a:p>
          <a:p>
            <a:pPr indent="0" lvl="0" marL="914400" marR="0" rtl="0" algn="l">
              <a:lnSpc>
                <a:spcPct val="150000"/>
              </a:lnSpc>
              <a:spcBef>
                <a:spcPts val="0"/>
              </a:spcBef>
              <a:spcAft>
                <a:spcPts val="0"/>
              </a:spcAft>
              <a:buClr>
                <a:srgbClr val="000000"/>
              </a:buClr>
              <a:buSzPts val="1050"/>
              <a:buFont typeface="Arial"/>
              <a:buNone/>
            </a:pPr>
            <a:r>
              <a:t/>
            </a:r>
            <a:endParaRPr b="0" i="0" sz="1050" u="none" cap="none" strike="noStrike">
              <a:solidFill>
                <a:srgbClr val="4D5156"/>
              </a:solidFill>
              <a:highlight>
                <a:srgbClr val="FFFFFF"/>
              </a:highlight>
              <a:latin typeface="Roboto"/>
              <a:ea typeface="Roboto"/>
              <a:cs typeface="Roboto"/>
              <a:sym typeface="Roboto"/>
            </a:endParaRPr>
          </a:p>
          <a:p>
            <a:pPr indent="-295275" lvl="0" marL="457200" marR="0" rtl="0" algn="l">
              <a:lnSpc>
                <a:spcPct val="150000"/>
              </a:lnSpc>
              <a:spcBef>
                <a:spcPts val="0"/>
              </a:spcBef>
              <a:spcAft>
                <a:spcPts val="0"/>
              </a:spcAft>
              <a:buClr>
                <a:srgbClr val="4D5156"/>
              </a:buClr>
              <a:buSzPts val="1050"/>
              <a:buFont typeface="Roboto"/>
              <a:buChar char="●"/>
            </a:pPr>
            <a:r>
              <a:rPr b="0" i="0" lang="en-US" sz="1050" u="none" cap="none" strike="noStrike">
                <a:solidFill>
                  <a:srgbClr val="4D5156"/>
                </a:solidFill>
                <a:highlight>
                  <a:srgbClr val="FFFFFF"/>
                </a:highlight>
                <a:latin typeface="Roboto"/>
                <a:ea typeface="Roboto"/>
                <a:cs typeface="Roboto"/>
                <a:sym typeface="Roboto"/>
              </a:rPr>
              <a:t>W. Edwards Deming was a engineer, statistician, and management consultant who developed methods that helped hasten the recovery of Japan’s recovery after WWII and beyond.</a:t>
            </a:r>
            <a:endParaRPr b="0" i="0" sz="1050" u="none" cap="none" strike="noStrike">
              <a:solidFill>
                <a:srgbClr val="4D5156"/>
              </a:solidFill>
              <a:highlight>
                <a:srgbClr val="FFFFFF"/>
              </a:highlight>
              <a:latin typeface="Roboto"/>
              <a:ea typeface="Roboto"/>
              <a:cs typeface="Roboto"/>
              <a:sym typeface="Roboto"/>
            </a:endParaRPr>
          </a:p>
        </p:txBody>
      </p:sp>
      <p:sp>
        <p:nvSpPr>
          <p:cNvPr id="126" name="Google Shape;126;p4"/>
          <p:cNvSpPr txBox="1"/>
          <p:nvPr>
            <p:ph idx="1" type="body"/>
          </p:nvPr>
        </p:nvSpPr>
        <p:spPr>
          <a:xfrm>
            <a:off x="5645147" y="4854600"/>
            <a:ext cx="3337800" cy="288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r>
              <a:rPr b="0" lang="en-US" sz="700" u="sng">
                <a:solidFill>
                  <a:schemeClr val="hlink"/>
                </a:solidFill>
                <a:hlinkClick r:id="rId4"/>
              </a:rPr>
              <a:t>https://en.wikipedia.org/wiki/PDCA</a:t>
            </a:r>
            <a:endParaRPr b="0" i="0" sz="700" u="none" cap="none" strike="noStrike">
              <a:solidFill>
                <a:schemeClr val="dk1"/>
              </a:solidFill>
            </a:endParaRPr>
          </a:p>
        </p:txBody>
      </p:sp>
      <p:pic>
        <p:nvPicPr>
          <p:cNvPr id="127" name="Google Shape;127;p4"/>
          <p:cNvPicPr preferRelativeResize="0"/>
          <p:nvPr/>
        </p:nvPicPr>
        <p:blipFill rotWithShape="1">
          <a:blip r:embed="rId5">
            <a:alphaModFix/>
          </a:blip>
          <a:srcRect b="0" l="0" r="0" t="0"/>
          <a:stretch/>
        </p:blipFill>
        <p:spPr>
          <a:xfrm>
            <a:off x="5737125" y="1474850"/>
            <a:ext cx="1113425" cy="1525150"/>
          </a:xfrm>
          <a:prstGeom prst="rect">
            <a:avLst/>
          </a:prstGeom>
          <a:noFill/>
          <a:ln>
            <a:noFill/>
          </a:ln>
        </p:spPr>
      </p:pic>
      <p:pic>
        <p:nvPicPr>
          <p:cNvPr id="128" name="Google Shape;128;p4"/>
          <p:cNvPicPr preferRelativeResize="0"/>
          <p:nvPr/>
        </p:nvPicPr>
        <p:blipFill rotWithShape="1">
          <a:blip r:embed="rId6">
            <a:alphaModFix/>
          </a:blip>
          <a:srcRect b="0" l="0" r="0" t="0"/>
          <a:stretch/>
        </p:blipFill>
        <p:spPr>
          <a:xfrm>
            <a:off x="7081625" y="2259775"/>
            <a:ext cx="1346483" cy="1525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idx="1" type="body"/>
          </p:nvPr>
        </p:nvSpPr>
        <p:spPr>
          <a:xfrm>
            <a:off x="756946" y="473334"/>
            <a:ext cx="7630200" cy="53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760"/>
              </a:spcBef>
              <a:spcAft>
                <a:spcPts val="0"/>
              </a:spcAft>
              <a:buSzPts val="1400"/>
              <a:buNone/>
            </a:pPr>
            <a:r>
              <a:rPr lang="en-US"/>
              <a:t>Not Project Management</a:t>
            </a:r>
            <a:endParaRPr/>
          </a:p>
        </p:txBody>
      </p:sp>
      <p:sp>
        <p:nvSpPr>
          <p:cNvPr id="135" name="Google Shape;135;p5"/>
          <p:cNvSpPr txBox="1"/>
          <p:nvPr>
            <p:ph idx="2" type="body"/>
          </p:nvPr>
        </p:nvSpPr>
        <p:spPr>
          <a:xfrm>
            <a:off x="6040561" y="4729453"/>
            <a:ext cx="2646300" cy="288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160"/>
              </a:spcBef>
              <a:spcAft>
                <a:spcPts val="0"/>
              </a:spcAft>
              <a:buSzPts val="1400"/>
              <a:buNone/>
            </a:pPr>
            <a:r>
              <a:t/>
            </a:r>
            <a:endParaRPr/>
          </a:p>
        </p:txBody>
      </p:sp>
      <p:sp>
        <p:nvSpPr>
          <p:cNvPr id="136" name="Google Shape;136;p5"/>
          <p:cNvSpPr txBox="1"/>
          <p:nvPr>
            <p:ph idx="3" type="body"/>
          </p:nvPr>
        </p:nvSpPr>
        <p:spPr>
          <a:xfrm>
            <a:off x="756950" y="2237275"/>
            <a:ext cx="3988500" cy="16416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240"/>
              </a:spcBef>
              <a:spcAft>
                <a:spcPts val="0"/>
              </a:spcAft>
              <a:buSzPts val="1200"/>
              <a:buChar char="•"/>
            </a:pPr>
            <a:r>
              <a:rPr lang="en-US"/>
              <a:t>New Processes</a:t>
            </a:r>
            <a:endParaRPr/>
          </a:p>
          <a:p>
            <a:pPr indent="-304800" lvl="0" marL="457200" rtl="0" algn="l">
              <a:lnSpc>
                <a:spcPct val="150000"/>
              </a:lnSpc>
              <a:spcBef>
                <a:spcPts val="0"/>
              </a:spcBef>
              <a:spcAft>
                <a:spcPts val="0"/>
              </a:spcAft>
              <a:buSzPts val="1200"/>
              <a:buChar char="•"/>
            </a:pPr>
            <a:r>
              <a:rPr lang="en-US"/>
              <a:t>Process improvement</a:t>
            </a:r>
            <a:endParaRPr/>
          </a:p>
          <a:p>
            <a:pPr indent="-304800" lvl="0" marL="457200" rtl="0" algn="l">
              <a:lnSpc>
                <a:spcPct val="150000"/>
              </a:lnSpc>
              <a:spcBef>
                <a:spcPts val="0"/>
              </a:spcBef>
              <a:spcAft>
                <a:spcPts val="0"/>
              </a:spcAft>
              <a:buSzPts val="1200"/>
              <a:buChar char="•"/>
            </a:pPr>
            <a:r>
              <a:rPr lang="en-US"/>
              <a:t>Quality improvement</a:t>
            </a:r>
            <a:endParaRPr/>
          </a:p>
          <a:p>
            <a:pPr indent="-304800" lvl="0" marL="457200" rtl="0" algn="l">
              <a:lnSpc>
                <a:spcPct val="150000"/>
              </a:lnSpc>
              <a:spcBef>
                <a:spcPts val="0"/>
              </a:spcBef>
              <a:spcAft>
                <a:spcPts val="0"/>
              </a:spcAft>
              <a:buSzPts val="1200"/>
              <a:buChar char="•"/>
            </a:pPr>
            <a:r>
              <a:rPr lang="en-US"/>
              <a:t>Change management</a:t>
            </a:r>
            <a:endParaRPr/>
          </a:p>
          <a:p>
            <a:pPr indent="-304800" lvl="0" marL="457200" rtl="0" algn="l">
              <a:lnSpc>
                <a:spcPct val="150000"/>
              </a:lnSpc>
              <a:spcBef>
                <a:spcPts val="0"/>
              </a:spcBef>
              <a:spcAft>
                <a:spcPts val="0"/>
              </a:spcAft>
              <a:buSzPts val="1200"/>
              <a:buChar char="•"/>
            </a:pPr>
            <a:r>
              <a:rPr lang="en-US"/>
              <a:t>Iterating to achieve well defined outcomes</a:t>
            </a:r>
            <a:endParaRPr/>
          </a:p>
          <a:p>
            <a:pPr indent="0" lvl="0" marL="0" rtl="0" algn="l">
              <a:lnSpc>
                <a:spcPct val="150000"/>
              </a:lnSpc>
              <a:spcBef>
                <a:spcPts val="240"/>
              </a:spcBef>
              <a:spcAft>
                <a:spcPts val="0"/>
              </a:spcAft>
              <a:buSzPts val="1200"/>
              <a:buNone/>
            </a:pPr>
            <a:r>
              <a:t/>
            </a:r>
            <a:endParaRPr/>
          </a:p>
          <a:p>
            <a:pPr indent="0" lvl="0" marL="0" rtl="0" algn="l">
              <a:lnSpc>
                <a:spcPct val="150000"/>
              </a:lnSpc>
              <a:spcBef>
                <a:spcPts val="240"/>
              </a:spcBef>
              <a:spcAft>
                <a:spcPts val="0"/>
              </a:spcAft>
              <a:buSzPts val="1200"/>
              <a:buNone/>
            </a:pPr>
            <a:r>
              <a:t/>
            </a:r>
            <a:endParaRPr/>
          </a:p>
        </p:txBody>
      </p:sp>
      <p:sp>
        <p:nvSpPr>
          <p:cNvPr id="137" name="Google Shape;137;p5"/>
          <p:cNvSpPr txBox="1"/>
          <p:nvPr>
            <p:ph idx="4" type="body"/>
          </p:nvPr>
        </p:nvSpPr>
        <p:spPr>
          <a:xfrm>
            <a:off x="756946" y="1585913"/>
            <a:ext cx="4249500" cy="49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60"/>
              </a:spcBef>
              <a:spcAft>
                <a:spcPts val="0"/>
              </a:spcAft>
              <a:buSzPts val="1400"/>
              <a:buNone/>
            </a:pPr>
            <a:r>
              <a:rPr lang="en-US"/>
              <a:t>Good for</a:t>
            </a:r>
            <a:endParaRPr/>
          </a:p>
        </p:txBody>
      </p:sp>
      <p:sp>
        <p:nvSpPr>
          <p:cNvPr id="138" name="Google Shape;138;p5"/>
          <p:cNvSpPr txBox="1"/>
          <p:nvPr>
            <p:ph idx="4" type="body"/>
          </p:nvPr>
        </p:nvSpPr>
        <p:spPr>
          <a:xfrm>
            <a:off x="4832771" y="1585913"/>
            <a:ext cx="4249500" cy="49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60"/>
              </a:spcBef>
              <a:spcAft>
                <a:spcPts val="0"/>
              </a:spcAft>
              <a:buSzPts val="1400"/>
              <a:buNone/>
            </a:pPr>
            <a:r>
              <a:rPr lang="en-US"/>
              <a:t>Not good for</a:t>
            </a:r>
            <a:endParaRPr/>
          </a:p>
        </p:txBody>
      </p:sp>
      <p:sp>
        <p:nvSpPr>
          <p:cNvPr id="139" name="Google Shape;139;p5"/>
          <p:cNvSpPr txBox="1"/>
          <p:nvPr>
            <p:ph idx="3" type="body"/>
          </p:nvPr>
        </p:nvSpPr>
        <p:spPr>
          <a:xfrm>
            <a:off x="4963275" y="2237275"/>
            <a:ext cx="3988500" cy="16416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240"/>
              </a:spcBef>
              <a:spcAft>
                <a:spcPts val="0"/>
              </a:spcAft>
              <a:buSzPts val="1200"/>
              <a:buChar char="•"/>
            </a:pPr>
            <a:r>
              <a:rPr lang="en-US"/>
              <a:t>Project management</a:t>
            </a:r>
            <a:endParaRPr/>
          </a:p>
          <a:p>
            <a:pPr indent="-304800" lvl="0" marL="457200" rtl="0" algn="l">
              <a:lnSpc>
                <a:spcPct val="150000"/>
              </a:lnSpc>
              <a:spcBef>
                <a:spcPts val="0"/>
              </a:spcBef>
              <a:spcAft>
                <a:spcPts val="0"/>
              </a:spcAft>
              <a:buSzPts val="1200"/>
              <a:buChar char="•"/>
            </a:pPr>
            <a:r>
              <a:rPr lang="en-US"/>
              <a:t>Implementing a top down plan</a:t>
            </a:r>
            <a:endParaRPr/>
          </a:p>
          <a:p>
            <a:pPr indent="0" lvl="0" marL="0" rtl="0" algn="l">
              <a:lnSpc>
                <a:spcPct val="150000"/>
              </a:lnSpc>
              <a:spcBef>
                <a:spcPts val="240"/>
              </a:spcBef>
              <a:spcAft>
                <a:spcPts val="0"/>
              </a:spcAft>
              <a:buSzPts val="1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idx="1" type="body"/>
          </p:nvPr>
        </p:nvSpPr>
        <p:spPr>
          <a:xfrm>
            <a:off x="756946" y="473334"/>
            <a:ext cx="7630108" cy="5397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sz="3000"/>
              <a:t>Plan phase</a:t>
            </a:r>
            <a:endParaRPr b="1" i="0" sz="3000" u="none" cap="none" strike="noStrike">
              <a:solidFill>
                <a:schemeClr val="dk1"/>
              </a:solidFill>
              <a:latin typeface="Arial"/>
              <a:ea typeface="Arial"/>
              <a:cs typeface="Arial"/>
              <a:sym typeface="Arial"/>
            </a:endParaRPr>
          </a:p>
        </p:txBody>
      </p:sp>
      <p:pic>
        <p:nvPicPr>
          <p:cNvPr id="145" name="Google Shape;145;p6"/>
          <p:cNvPicPr preferRelativeResize="0"/>
          <p:nvPr/>
        </p:nvPicPr>
        <p:blipFill rotWithShape="1">
          <a:blip r:embed="rId3">
            <a:alphaModFix/>
          </a:blip>
          <a:srcRect b="0" l="0" r="0" t="0"/>
          <a:stretch/>
        </p:blipFill>
        <p:spPr>
          <a:xfrm>
            <a:off x="5967350" y="1794409"/>
            <a:ext cx="2871850" cy="1816884"/>
          </a:xfrm>
          <a:prstGeom prst="rect">
            <a:avLst/>
          </a:prstGeom>
          <a:noFill/>
          <a:ln>
            <a:noFill/>
          </a:ln>
        </p:spPr>
      </p:pic>
      <p:sp>
        <p:nvSpPr>
          <p:cNvPr id="146" name="Google Shape;146;p6"/>
          <p:cNvSpPr txBox="1"/>
          <p:nvPr/>
        </p:nvSpPr>
        <p:spPr>
          <a:xfrm>
            <a:off x="756950" y="1391325"/>
            <a:ext cx="5210400" cy="103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Identify the problem</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Problem statements are hard. Focus on what you want to improve not just the side effects. This should be the focused on the Root Cause. Use the 5 Whys to identify. Avoid groupthink.</a:t>
            </a:r>
            <a:endParaRPr b="0" i="0" sz="1100" u="none" cap="none" strike="noStrike">
              <a:solidFill>
                <a:srgbClr val="000000"/>
              </a:solidFill>
              <a:latin typeface="Arial"/>
              <a:ea typeface="Arial"/>
              <a:cs typeface="Arial"/>
              <a:sym typeface="Arial"/>
            </a:endParaRPr>
          </a:p>
        </p:txBody>
      </p:sp>
      <p:pic>
        <p:nvPicPr>
          <p:cNvPr id="147" name="Google Shape;147;p6"/>
          <p:cNvPicPr preferRelativeResize="0"/>
          <p:nvPr/>
        </p:nvPicPr>
        <p:blipFill rotWithShape="1">
          <a:blip r:embed="rId4">
            <a:alphaModFix/>
          </a:blip>
          <a:srcRect b="0" l="0" r="0" t="0"/>
          <a:stretch/>
        </p:blipFill>
        <p:spPr>
          <a:xfrm>
            <a:off x="1846750" y="2427825"/>
            <a:ext cx="3030803" cy="1985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idx="1" type="body"/>
          </p:nvPr>
        </p:nvSpPr>
        <p:spPr>
          <a:xfrm>
            <a:off x="756946" y="473334"/>
            <a:ext cx="7630200" cy="539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sz="3000"/>
              <a:t>Plan phase</a:t>
            </a:r>
            <a:endParaRPr sz="3000"/>
          </a:p>
        </p:txBody>
      </p:sp>
      <p:pic>
        <p:nvPicPr>
          <p:cNvPr id="153" name="Google Shape;153;p7"/>
          <p:cNvPicPr preferRelativeResize="0"/>
          <p:nvPr/>
        </p:nvPicPr>
        <p:blipFill rotWithShape="1">
          <a:blip r:embed="rId3">
            <a:alphaModFix/>
          </a:blip>
          <a:srcRect b="0" l="0" r="0" t="0"/>
          <a:stretch/>
        </p:blipFill>
        <p:spPr>
          <a:xfrm>
            <a:off x="5967350" y="1794409"/>
            <a:ext cx="2871850" cy="1816884"/>
          </a:xfrm>
          <a:prstGeom prst="rect">
            <a:avLst/>
          </a:prstGeom>
          <a:noFill/>
          <a:ln>
            <a:noFill/>
          </a:ln>
        </p:spPr>
      </p:pic>
      <p:sp>
        <p:nvSpPr>
          <p:cNvPr id="154" name="Google Shape;154;p7"/>
          <p:cNvSpPr txBox="1"/>
          <p:nvPr/>
        </p:nvSpPr>
        <p:spPr>
          <a:xfrm>
            <a:off x="756950" y="2386725"/>
            <a:ext cx="5210400" cy="99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Define metrics for success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How do you know you’ve achieved your desired outcome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5" name="Google Shape;155;p7"/>
          <p:cNvSpPr txBox="1"/>
          <p:nvPr/>
        </p:nvSpPr>
        <p:spPr>
          <a:xfrm>
            <a:off x="756950" y="1391325"/>
            <a:ext cx="5210400" cy="99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Identify the outcomes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Sometimes problem statements and outcomes can be combined.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idx="1" type="body"/>
          </p:nvPr>
        </p:nvSpPr>
        <p:spPr>
          <a:xfrm>
            <a:off x="756946" y="473334"/>
            <a:ext cx="7630200" cy="539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sz="3000"/>
              <a:t>Plan phase</a:t>
            </a:r>
            <a:endParaRPr sz="3000"/>
          </a:p>
        </p:txBody>
      </p:sp>
      <p:pic>
        <p:nvPicPr>
          <p:cNvPr id="161" name="Google Shape;161;p8"/>
          <p:cNvPicPr preferRelativeResize="0"/>
          <p:nvPr/>
        </p:nvPicPr>
        <p:blipFill rotWithShape="1">
          <a:blip r:embed="rId3">
            <a:alphaModFix/>
          </a:blip>
          <a:srcRect b="0" l="0" r="0" t="0"/>
          <a:stretch/>
        </p:blipFill>
        <p:spPr>
          <a:xfrm>
            <a:off x="5967350" y="1794409"/>
            <a:ext cx="2871850" cy="1816884"/>
          </a:xfrm>
          <a:prstGeom prst="rect">
            <a:avLst/>
          </a:prstGeom>
          <a:noFill/>
          <a:ln>
            <a:noFill/>
          </a:ln>
        </p:spPr>
      </p:pic>
      <p:sp>
        <p:nvSpPr>
          <p:cNvPr id="162" name="Google Shape;162;p8"/>
          <p:cNvSpPr txBox="1"/>
          <p:nvPr/>
        </p:nvSpPr>
        <p:spPr>
          <a:xfrm>
            <a:off x="756950" y="1391325"/>
            <a:ext cx="52104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Gather data and identify the metrics (Plan the Check phase)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How do you know you’ve succeeded? When do you know to stop? This should prepare you for the check phase. Metrics don’t have to be tracked programmatically. It could be surveys or other forms of measuring success.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You may have to implement the metrics as the first phase of the Do phase.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idx="1" type="body"/>
          </p:nvPr>
        </p:nvSpPr>
        <p:spPr>
          <a:xfrm>
            <a:off x="756946" y="473334"/>
            <a:ext cx="7630200" cy="539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sz="3000"/>
              <a:t>Plan phase</a:t>
            </a:r>
            <a:endParaRPr b="1" i="0" sz="3000" u="none" cap="none" strike="noStrike">
              <a:solidFill>
                <a:schemeClr val="dk1"/>
              </a:solidFill>
              <a:latin typeface="Arial"/>
              <a:ea typeface="Arial"/>
              <a:cs typeface="Arial"/>
              <a:sym typeface="Arial"/>
            </a:endParaRPr>
          </a:p>
        </p:txBody>
      </p:sp>
      <p:sp>
        <p:nvSpPr>
          <p:cNvPr id="168" name="Google Shape;168;p9"/>
          <p:cNvSpPr txBox="1"/>
          <p:nvPr/>
        </p:nvSpPr>
        <p:spPr>
          <a:xfrm>
            <a:off x="756950" y="1391325"/>
            <a:ext cx="52104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Propose changes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This is your action plan. It could be a project plan with dependencies and a critical path or just a list of changes to put into place.</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100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Do you need a pilot or beta program?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Do you have the needed resources?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What are the dependencies?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169" name="Google Shape;169;p9"/>
          <p:cNvPicPr preferRelativeResize="0"/>
          <p:nvPr/>
        </p:nvPicPr>
        <p:blipFill rotWithShape="1">
          <a:blip r:embed="rId3">
            <a:alphaModFix/>
          </a:blip>
          <a:srcRect b="0" l="0" r="0" t="0"/>
          <a:stretch/>
        </p:blipFill>
        <p:spPr>
          <a:xfrm>
            <a:off x="5967350" y="1794409"/>
            <a:ext cx="2871850" cy="18168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