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y="5143500" cx="9144000"/>
  <p:notesSz cx="6858000" cy="9144000"/>
  <p:embeddedFontLst>
    <p:embeddedFont>
      <p:font typeface="Proxima Nova"/>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0" Type="http://schemas.openxmlformats.org/officeDocument/2006/relationships/font" Target="fonts/ProximaNova-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 name="Shape 10"/>
        <p:cNvGrpSpPr/>
        <p:nvPr/>
      </p:nvGrpSpPr>
      <p:grpSpPr>
        <a:xfrm>
          <a:off x="0" y="0"/>
          <a:ext cx="0" cy="0"/>
          <a:chOff x="0" y="0"/>
          <a:chExt cx="0" cy="0"/>
        </a:xfrm>
      </p:grpSpPr>
      <p:sp>
        <p:nvSpPr>
          <p:cNvPr id="11" name="Google Shape;11;p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11"/>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1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13"/>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17"/>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18"/>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20"/>
          <p:cNvSpPr txBox="1"/>
          <p:nvPr>
            <p:ph idx="1" type="subTitle"/>
          </p:nvPr>
        </p:nvSpPr>
        <p:spPr>
          <a:xfrm>
            <a:off x="510480" y="2057400"/>
            <a:ext cx="8122680" cy="3609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21"/>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2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23"/>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24"/>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25"/>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26"/>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7" name="Shape 117"/>
        <p:cNvGrpSpPr/>
        <p:nvPr/>
      </p:nvGrpSpPr>
      <p:grpSpPr>
        <a:xfrm>
          <a:off x="0" y="0"/>
          <a:ext cx="0" cy="0"/>
          <a:chOff x="0" y="0"/>
          <a:chExt cx="0" cy="0"/>
        </a:xfrm>
      </p:grpSpPr>
      <p:sp>
        <p:nvSpPr>
          <p:cNvPr id="118" name="Google Shape;118;p28"/>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30"/>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4" name="Shape 124"/>
        <p:cNvGrpSpPr/>
        <p:nvPr/>
      </p:nvGrpSpPr>
      <p:grpSpPr>
        <a:xfrm>
          <a:off x="0" y="0"/>
          <a:ext cx="0" cy="0"/>
          <a:chOff x="0" y="0"/>
          <a:chExt cx="0" cy="0"/>
        </a:xfrm>
      </p:grpSpPr>
      <p:sp>
        <p:nvSpPr>
          <p:cNvPr id="125" name="Google Shape;125;p31"/>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3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4"/>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0" name="Shape 130"/>
        <p:cNvGrpSpPr/>
        <p:nvPr/>
      </p:nvGrpSpPr>
      <p:grpSpPr>
        <a:xfrm>
          <a:off x="0" y="0"/>
          <a:ext cx="0" cy="0"/>
          <a:chOff x="0" y="0"/>
          <a:chExt cx="0" cy="0"/>
        </a:xfrm>
      </p:grpSpPr>
      <p:sp>
        <p:nvSpPr>
          <p:cNvPr id="131" name="Google Shape;131;p33"/>
          <p:cNvSpPr txBox="1"/>
          <p:nvPr>
            <p:ph idx="1" type="subTitle"/>
          </p:nvPr>
        </p:nvSpPr>
        <p:spPr>
          <a:xfrm>
            <a:off x="510480" y="2057400"/>
            <a:ext cx="8122680" cy="3609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2" name="Shape 132"/>
        <p:cNvGrpSpPr/>
        <p:nvPr/>
      </p:nvGrpSpPr>
      <p:grpSpPr>
        <a:xfrm>
          <a:off x="0" y="0"/>
          <a:ext cx="0" cy="0"/>
          <a:chOff x="0" y="0"/>
          <a:chExt cx="0" cy="0"/>
        </a:xfrm>
      </p:grpSpPr>
      <p:sp>
        <p:nvSpPr>
          <p:cNvPr id="133" name="Google Shape;133;p34"/>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7" name="Shape 137"/>
        <p:cNvGrpSpPr/>
        <p:nvPr/>
      </p:nvGrpSpPr>
      <p:grpSpPr>
        <a:xfrm>
          <a:off x="0" y="0"/>
          <a:ext cx="0" cy="0"/>
          <a:chOff x="0" y="0"/>
          <a:chExt cx="0" cy="0"/>
        </a:xfrm>
      </p:grpSpPr>
      <p:sp>
        <p:nvSpPr>
          <p:cNvPr id="138" name="Google Shape;138;p35"/>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2" name="Shape 142"/>
        <p:cNvGrpSpPr/>
        <p:nvPr/>
      </p:nvGrpSpPr>
      <p:grpSpPr>
        <a:xfrm>
          <a:off x="0" y="0"/>
          <a:ext cx="0" cy="0"/>
          <a:chOff x="0" y="0"/>
          <a:chExt cx="0" cy="0"/>
        </a:xfrm>
      </p:grpSpPr>
      <p:sp>
        <p:nvSpPr>
          <p:cNvPr id="143" name="Google Shape;143;p36"/>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7" name="Shape 147"/>
        <p:cNvGrpSpPr/>
        <p:nvPr/>
      </p:nvGrpSpPr>
      <p:grpSpPr>
        <a:xfrm>
          <a:off x="0" y="0"/>
          <a:ext cx="0" cy="0"/>
          <a:chOff x="0" y="0"/>
          <a:chExt cx="0" cy="0"/>
        </a:xfrm>
      </p:grpSpPr>
      <p:sp>
        <p:nvSpPr>
          <p:cNvPr id="148" name="Google Shape;148;p37"/>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1" name="Shape 151"/>
        <p:cNvGrpSpPr/>
        <p:nvPr/>
      </p:nvGrpSpPr>
      <p:grpSpPr>
        <a:xfrm>
          <a:off x="0" y="0"/>
          <a:ext cx="0" cy="0"/>
          <a:chOff x="0" y="0"/>
          <a:chExt cx="0" cy="0"/>
        </a:xfrm>
      </p:grpSpPr>
      <p:sp>
        <p:nvSpPr>
          <p:cNvPr id="152" name="Google Shape;152;p38"/>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7" name="Shape 157"/>
        <p:cNvGrpSpPr/>
        <p:nvPr/>
      </p:nvGrpSpPr>
      <p:grpSpPr>
        <a:xfrm>
          <a:off x="0" y="0"/>
          <a:ext cx="0" cy="0"/>
          <a:chOff x="0" y="0"/>
          <a:chExt cx="0" cy="0"/>
        </a:xfrm>
      </p:grpSpPr>
      <p:sp>
        <p:nvSpPr>
          <p:cNvPr id="158" name="Google Shape;158;p39"/>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0" name="Shape 17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1" name="Shape 171"/>
        <p:cNvGrpSpPr/>
        <p:nvPr/>
      </p:nvGrpSpPr>
      <p:grpSpPr>
        <a:xfrm>
          <a:off x="0" y="0"/>
          <a:ext cx="0" cy="0"/>
          <a:chOff x="0" y="0"/>
          <a:chExt cx="0" cy="0"/>
        </a:xfrm>
      </p:grpSpPr>
      <p:sp>
        <p:nvSpPr>
          <p:cNvPr id="172" name="Google Shape;172;p4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4" name="Shape 174"/>
        <p:cNvGrpSpPr/>
        <p:nvPr/>
      </p:nvGrpSpPr>
      <p:grpSpPr>
        <a:xfrm>
          <a:off x="0" y="0"/>
          <a:ext cx="0" cy="0"/>
          <a:chOff x="0" y="0"/>
          <a:chExt cx="0" cy="0"/>
        </a:xfrm>
      </p:grpSpPr>
      <p:sp>
        <p:nvSpPr>
          <p:cNvPr id="175" name="Google Shape;175;p43"/>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5"/>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7" name="Shape 177"/>
        <p:cNvGrpSpPr/>
        <p:nvPr/>
      </p:nvGrpSpPr>
      <p:grpSpPr>
        <a:xfrm>
          <a:off x="0" y="0"/>
          <a:ext cx="0" cy="0"/>
          <a:chOff x="0" y="0"/>
          <a:chExt cx="0" cy="0"/>
        </a:xfrm>
      </p:grpSpPr>
      <p:sp>
        <p:nvSpPr>
          <p:cNvPr id="178" name="Google Shape;178;p44"/>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4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45"/>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3" name="Shape 183"/>
        <p:cNvGrpSpPr/>
        <p:nvPr/>
      </p:nvGrpSpPr>
      <p:grpSpPr>
        <a:xfrm>
          <a:off x="0" y="0"/>
          <a:ext cx="0" cy="0"/>
          <a:chOff x="0" y="0"/>
          <a:chExt cx="0" cy="0"/>
        </a:xfrm>
      </p:grpSpPr>
      <p:sp>
        <p:nvSpPr>
          <p:cNvPr id="184" name="Google Shape;184;p46"/>
          <p:cNvSpPr txBox="1"/>
          <p:nvPr>
            <p:ph idx="1" type="subTitle"/>
          </p:nvPr>
        </p:nvSpPr>
        <p:spPr>
          <a:xfrm>
            <a:off x="510480" y="2057400"/>
            <a:ext cx="8122680" cy="3609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5" name="Shape 185"/>
        <p:cNvGrpSpPr/>
        <p:nvPr/>
      </p:nvGrpSpPr>
      <p:grpSpPr>
        <a:xfrm>
          <a:off x="0" y="0"/>
          <a:ext cx="0" cy="0"/>
          <a:chOff x="0" y="0"/>
          <a:chExt cx="0" cy="0"/>
        </a:xfrm>
      </p:grpSpPr>
      <p:sp>
        <p:nvSpPr>
          <p:cNvPr id="186" name="Google Shape;186;p47"/>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4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47"/>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0" name="Shape 190"/>
        <p:cNvGrpSpPr/>
        <p:nvPr/>
      </p:nvGrpSpPr>
      <p:grpSpPr>
        <a:xfrm>
          <a:off x="0" y="0"/>
          <a:ext cx="0" cy="0"/>
          <a:chOff x="0" y="0"/>
          <a:chExt cx="0" cy="0"/>
        </a:xfrm>
      </p:grpSpPr>
      <p:sp>
        <p:nvSpPr>
          <p:cNvPr id="191" name="Google Shape;191;p48"/>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8"/>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5" name="Shape 195"/>
        <p:cNvGrpSpPr/>
        <p:nvPr/>
      </p:nvGrpSpPr>
      <p:grpSpPr>
        <a:xfrm>
          <a:off x="0" y="0"/>
          <a:ext cx="0" cy="0"/>
          <a:chOff x="0" y="0"/>
          <a:chExt cx="0" cy="0"/>
        </a:xfrm>
      </p:grpSpPr>
      <p:sp>
        <p:nvSpPr>
          <p:cNvPr id="196" name="Google Shape;196;p49"/>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4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49"/>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0" name="Shape 200"/>
        <p:cNvGrpSpPr/>
        <p:nvPr/>
      </p:nvGrpSpPr>
      <p:grpSpPr>
        <a:xfrm>
          <a:off x="0" y="0"/>
          <a:ext cx="0" cy="0"/>
          <a:chOff x="0" y="0"/>
          <a:chExt cx="0" cy="0"/>
        </a:xfrm>
      </p:grpSpPr>
      <p:sp>
        <p:nvSpPr>
          <p:cNvPr id="201" name="Google Shape;201;p50"/>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50"/>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50"/>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4" name="Shape 204"/>
        <p:cNvGrpSpPr/>
        <p:nvPr/>
      </p:nvGrpSpPr>
      <p:grpSpPr>
        <a:xfrm>
          <a:off x="0" y="0"/>
          <a:ext cx="0" cy="0"/>
          <a:chOff x="0" y="0"/>
          <a:chExt cx="0" cy="0"/>
        </a:xfrm>
      </p:grpSpPr>
      <p:sp>
        <p:nvSpPr>
          <p:cNvPr id="205" name="Google Shape;205;p51"/>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5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51"/>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0" name="Shape 210"/>
        <p:cNvGrpSpPr/>
        <p:nvPr/>
      </p:nvGrpSpPr>
      <p:grpSpPr>
        <a:xfrm>
          <a:off x="0" y="0"/>
          <a:ext cx="0" cy="0"/>
          <a:chOff x="0" y="0"/>
          <a:chExt cx="0" cy="0"/>
        </a:xfrm>
      </p:grpSpPr>
      <p:sp>
        <p:nvSpPr>
          <p:cNvPr id="211" name="Google Shape;211;p5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52"/>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2"/>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52"/>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5" name="Google Shape;215;p52"/>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2"/>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3" name="Shape 223"/>
        <p:cNvGrpSpPr/>
        <p:nvPr/>
      </p:nvGrpSpPr>
      <p:grpSpPr>
        <a:xfrm>
          <a:off x="0" y="0"/>
          <a:ext cx="0" cy="0"/>
          <a:chOff x="0" y="0"/>
          <a:chExt cx="0" cy="0"/>
        </a:xfrm>
      </p:grpSpPr>
      <p:sp>
        <p:nvSpPr>
          <p:cNvPr id="224" name="Google Shape;224;p54"/>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54"/>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5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7" name="Shape 22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8" name="Shape 228"/>
        <p:cNvGrpSpPr/>
        <p:nvPr/>
      </p:nvGrpSpPr>
      <p:grpSpPr>
        <a:xfrm>
          <a:off x="0" y="0"/>
          <a:ext cx="0" cy="0"/>
          <a:chOff x="0" y="0"/>
          <a:chExt cx="0" cy="0"/>
        </a:xfrm>
      </p:grpSpPr>
      <p:sp>
        <p:nvSpPr>
          <p:cNvPr id="229" name="Google Shape;229;p56"/>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5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1" name="Shape 231"/>
        <p:cNvGrpSpPr/>
        <p:nvPr/>
      </p:nvGrpSpPr>
      <p:grpSpPr>
        <a:xfrm>
          <a:off x="0" y="0"/>
          <a:ext cx="0" cy="0"/>
          <a:chOff x="0" y="0"/>
          <a:chExt cx="0" cy="0"/>
        </a:xfrm>
      </p:grpSpPr>
      <p:sp>
        <p:nvSpPr>
          <p:cNvPr id="232" name="Google Shape;232;p57"/>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5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4" name="Shape 234"/>
        <p:cNvGrpSpPr/>
        <p:nvPr/>
      </p:nvGrpSpPr>
      <p:grpSpPr>
        <a:xfrm>
          <a:off x="0" y="0"/>
          <a:ext cx="0" cy="0"/>
          <a:chOff x="0" y="0"/>
          <a:chExt cx="0" cy="0"/>
        </a:xfrm>
      </p:grpSpPr>
      <p:sp>
        <p:nvSpPr>
          <p:cNvPr id="235" name="Google Shape;235;p58"/>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6" name="Shape 236"/>
        <p:cNvGrpSpPr/>
        <p:nvPr/>
      </p:nvGrpSpPr>
      <p:grpSpPr>
        <a:xfrm>
          <a:off x="0" y="0"/>
          <a:ext cx="0" cy="0"/>
          <a:chOff x="0" y="0"/>
          <a:chExt cx="0" cy="0"/>
        </a:xfrm>
      </p:grpSpPr>
      <p:sp>
        <p:nvSpPr>
          <p:cNvPr id="237" name="Google Shape;237;p59"/>
          <p:cNvSpPr txBox="1"/>
          <p:nvPr>
            <p:ph idx="1" type="subTitle"/>
          </p:nvPr>
        </p:nvSpPr>
        <p:spPr>
          <a:xfrm>
            <a:off x="510480" y="2057400"/>
            <a:ext cx="8122680" cy="3609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8" name="Shape 238"/>
        <p:cNvGrpSpPr/>
        <p:nvPr/>
      </p:nvGrpSpPr>
      <p:grpSpPr>
        <a:xfrm>
          <a:off x="0" y="0"/>
          <a:ext cx="0" cy="0"/>
          <a:chOff x="0" y="0"/>
          <a:chExt cx="0" cy="0"/>
        </a:xfrm>
      </p:grpSpPr>
      <p:sp>
        <p:nvSpPr>
          <p:cNvPr id="239" name="Google Shape;239;p60"/>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6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60"/>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6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3" name="Shape 243"/>
        <p:cNvGrpSpPr/>
        <p:nvPr/>
      </p:nvGrpSpPr>
      <p:grpSpPr>
        <a:xfrm>
          <a:off x="0" y="0"/>
          <a:ext cx="0" cy="0"/>
          <a:chOff x="0" y="0"/>
          <a:chExt cx="0" cy="0"/>
        </a:xfrm>
      </p:grpSpPr>
      <p:sp>
        <p:nvSpPr>
          <p:cNvPr id="244" name="Google Shape;244;p61"/>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6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6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7" name="Google Shape;247;p61"/>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8" name="Shape 248"/>
        <p:cNvGrpSpPr/>
        <p:nvPr/>
      </p:nvGrpSpPr>
      <p:grpSpPr>
        <a:xfrm>
          <a:off x="0" y="0"/>
          <a:ext cx="0" cy="0"/>
          <a:chOff x="0" y="0"/>
          <a:chExt cx="0" cy="0"/>
        </a:xfrm>
      </p:grpSpPr>
      <p:sp>
        <p:nvSpPr>
          <p:cNvPr id="249" name="Google Shape;249;p62"/>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6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62"/>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3" name="Shape 253"/>
        <p:cNvGrpSpPr/>
        <p:nvPr/>
      </p:nvGrpSpPr>
      <p:grpSpPr>
        <a:xfrm>
          <a:off x="0" y="0"/>
          <a:ext cx="0" cy="0"/>
          <a:chOff x="0" y="0"/>
          <a:chExt cx="0" cy="0"/>
        </a:xfrm>
      </p:grpSpPr>
      <p:sp>
        <p:nvSpPr>
          <p:cNvPr id="254" name="Google Shape;254;p63"/>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3"/>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63"/>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57" name="Shape 257"/>
        <p:cNvGrpSpPr/>
        <p:nvPr/>
      </p:nvGrpSpPr>
      <p:grpSpPr>
        <a:xfrm>
          <a:off x="0" y="0"/>
          <a:ext cx="0" cy="0"/>
          <a:chOff x="0" y="0"/>
          <a:chExt cx="0" cy="0"/>
        </a:xfrm>
      </p:grpSpPr>
      <p:sp>
        <p:nvSpPr>
          <p:cNvPr id="258" name="Google Shape;258;p64"/>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6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1" name="Google Shape;261;p6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2" name="Google Shape;262;p64"/>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7"/>
          <p:cNvSpPr txBox="1"/>
          <p:nvPr>
            <p:ph idx="1" type="subTitle"/>
          </p:nvPr>
        </p:nvSpPr>
        <p:spPr>
          <a:xfrm>
            <a:off x="510480" y="2057400"/>
            <a:ext cx="8122680" cy="36090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3" name="Shape 263"/>
        <p:cNvGrpSpPr/>
        <p:nvPr/>
      </p:nvGrpSpPr>
      <p:grpSpPr>
        <a:xfrm>
          <a:off x="0" y="0"/>
          <a:ext cx="0" cy="0"/>
          <a:chOff x="0" y="0"/>
          <a:chExt cx="0" cy="0"/>
        </a:xfrm>
      </p:grpSpPr>
      <p:sp>
        <p:nvSpPr>
          <p:cNvPr id="264" name="Google Shape;264;p65"/>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65"/>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65"/>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7" name="Google Shape;267;p65"/>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65"/>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65"/>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0" name="Google Shape;270;p65"/>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8"/>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9"/>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10"/>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1.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5" name="Shape 5"/>
        <p:cNvGrpSpPr/>
        <p:nvPr/>
      </p:nvGrpSpPr>
      <p:grpSpPr>
        <a:xfrm>
          <a:off x="0" y="0"/>
          <a:ext cx="0" cy="0"/>
          <a:chOff x="0" y="0"/>
          <a:chExt cx="0" cy="0"/>
        </a:xfrm>
      </p:grpSpPr>
      <p:sp>
        <p:nvSpPr>
          <p:cNvPr id="6" name="Google Shape;6;p1"/>
          <p:cNvSpPr/>
          <p:nvPr/>
        </p:nvSpPr>
        <p:spPr>
          <a:xfrm>
            <a:off x="0" y="2998080"/>
            <a:ext cx="9143640" cy="360"/>
          </a:xfrm>
          <a:custGeom>
            <a:rect b="b" l="l" r="r" t="t"/>
            <a:pathLst>
              <a:path extrusionOk="0" h="21600" w="21600">
                <a:moveTo>
                  <a:pt x="0" y="0"/>
                </a:moveTo>
                <a:lnTo>
                  <a:pt x="21600" y="21600"/>
                </a:lnTo>
              </a:path>
            </a:pathLst>
          </a:custGeom>
          <a:noFill/>
          <a:ln cap="flat" cmpd="sng" w="19075">
            <a:solidFill>
              <a:srgbClr val="63D297"/>
            </a:solidFill>
            <a:prstDash val="solid"/>
            <a:round/>
            <a:headEnd len="sm" w="sm" type="none"/>
            <a:tailEnd len="sm" w="sm" type="none"/>
          </a:ln>
        </p:spPr>
      </p:sp>
      <p:sp>
        <p:nvSpPr>
          <p:cNvPr id="7" name="Google Shape;7;p1"/>
          <p:cNvSpPr txBox="1"/>
          <p:nvPr>
            <p:ph type="title"/>
          </p:nvPr>
        </p:nvSpPr>
        <p:spPr>
          <a:xfrm>
            <a:off x="510480" y="1257480"/>
            <a:ext cx="8122680" cy="1588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4572000" y="0"/>
            <a:ext cx="4571640" cy="5143320"/>
          </a:xfrm>
          <a:prstGeom prst="rect">
            <a:avLst/>
          </a:prstGeom>
          <a:solidFill>
            <a:srgbClr val="202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5029560" y="4495680"/>
            <a:ext cx="468000" cy="360"/>
          </a:xfrm>
          <a:custGeom>
            <a:rect b="b" l="l" r="r" t="t"/>
            <a:pathLst>
              <a:path extrusionOk="0" h="21600" w="21600">
                <a:moveTo>
                  <a:pt x="0" y="0"/>
                </a:moveTo>
                <a:lnTo>
                  <a:pt x="21600" y="21600"/>
                </a:lnTo>
              </a:path>
            </a:pathLst>
          </a:custGeom>
          <a:noFill/>
          <a:ln cap="flat" cmpd="sng" w="19075">
            <a:solidFill>
              <a:srgbClr val="63D297"/>
            </a:solidFill>
            <a:prstDash val="solid"/>
            <a:round/>
            <a:headEnd len="sm" w="sm" type="none"/>
            <a:tailEnd len="sm" w="sm" type="none"/>
          </a:ln>
        </p:spPr>
      </p:sp>
      <p:sp>
        <p:nvSpPr>
          <p:cNvPr id="61" name="Google Shape;61;p14"/>
          <p:cNvSpPr txBox="1"/>
          <p:nvPr>
            <p:ph type="title"/>
          </p:nvPr>
        </p:nvSpPr>
        <p:spPr>
          <a:xfrm>
            <a:off x="265680" y="1206000"/>
            <a:ext cx="4044960" cy="15091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4939560" y="724320"/>
            <a:ext cx="3836520" cy="36946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7"/>
          <p:cNvSpPr/>
          <p:nvPr/>
        </p:nvSpPr>
        <p:spPr>
          <a:xfrm>
            <a:off x="0" y="5045760"/>
            <a:ext cx="9143640" cy="97560"/>
          </a:xfrm>
          <a:prstGeom prst="rect">
            <a:avLst/>
          </a:prstGeom>
          <a:solidFill>
            <a:srgbClr val="63D2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5" name="Google Shape;115;p27"/>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6" name="Google Shape;116;p2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2729"/>
        </a:solidFill>
      </p:bgPr>
    </p:bg>
    <p:spTree>
      <p:nvGrpSpPr>
        <p:cNvPr id="165" name="Shape 165"/>
        <p:cNvGrpSpPr/>
        <p:nvPr/>
      </p:nvGrpSpPr>
      <p:grpSpPr>
        <a:xfrm>
          <a:off x="0" y="0"/>
          <a:ext cx="0" cy="0"/>
          <a:chOff x="0" y="0"/>
          <a:chExt cx="0" cy="0"/>
        </a:xfrm>
      </p:grpSpPr>
      <p:sp>
        <p:nvSpPr>
          <p:cNvPr id="166" name="Google Shape;166;p40"/>
          <p:cNvSpPr/>
          <p:nvPr/>
        </p:nvSpPr>
        <p:spPr>
          <a:xfrm>
            <a:off x="0" y="2998080"/>
            <a:ext cx="9143640" cy="360"/>
          </a:xfrm>
          <a:custGeom>
            <a:rect b="b" l="l" r="r" t="t"/>
            <a:pathLst>
              <a:path extrusionOk="0" h="21600" w="21600">
                <a:moveTo>
                  <a:pt x="0" y="0"/>
                </a:moveTo>
                <a:lnTo>
                  <a:pt x="21600" y="21600"/>
                </a:lnTo>
              </a:path>
            </a:pathLst>
          </a:custGeom>
          <a:noFill/>
          <a:ln cap="flat" cmpd="sng" w="19075">
            <a:solidFill>
              <a:srgbClr val="63D297"/>
            </a:solidFill>
            <a:prstDash val="solid"/>
            <a:round/>
            <a:headEnd len="sm" w="sm" type="none"/>
            <a:tailEnd len="sm" w="sm" type="none"/>
          </a:ln>
        </p:spPr>
      </p:sp>
      <p:sp>
        <p:nvSpPr>
          <p:cNvPr id="167" name="Google Shape;167;p40"/>
          <p:cNvSpPr txBox="1"/>
          <p:nvPr>
            <p:ph type="title"/>
          </p:nvPr>
        </p:nvSpPr>
        <p:spPr>
          <a:xfrm>
            <a:off x="510480" y="2057400"/>
            <a:ext cx="8122680" cy="7783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8" name="Google Shape;168;p4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69" name="Google Shape;169;p4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sp>
        <p:nvSpPr>
          <p:cNvPr id="219" name="Google Shape;219;p5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0" name="Google Shape;220;p53"/>
          <p:cNvSpPr txBox="1"/>
          <p:nvPr>
            <p:ph idx="1" type="body"/>
          </p:nvPr>
        </p:nvSpPr>
        <p:spPr>
          <a:xfrm>
            <a:off x="311760" y="1152360"/>
            <a:ext cx="3999600" cy="34160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1" name="Google Shape;221;p53"/>
          <p:cNvSpPr txBox="1"/>
          <p:nvPr>
            <p:ph idx="2" type="body"/>
          </p:nvPr>
        </p:nvSpPr>
        <p:spPr>
          <a:xfrm>
            <a:off x="4832280" y="1152360"/>
            <a:ext cx="3999600" cy="34160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2" name="Google Shape;222;p5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1pPr>
            <a:lvl2pPr indent="0" lvl="1"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2pPr>
            <a:lvl3pPr indent="0" lvl="2"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3pPr>
            <a:lvl4pPr indent="0" lvl="3"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4pPr>
            <a:lvl5pPr indent="0" lvl="4"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5pPr>
            <a:lvl6pPr indent="0" lvl="5"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6pPr>
            <a:lvl7pPr indent="0" lvl="6"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7pPr>
            <a:lvl8pPr indent="0" lvl="7"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8pPr>
            <a:lvl9pPr indent="0" lvl="8" marL="0" marR="0" rtl="0" algn="r">
              <a:lnSpc>
                <a:spcPct val="100000"/>
              </a:lnSpc>
              <a:spcBef>
                <a:spcPts val="0"/>
              </a:spcBef>
              <a:buNone/>
              <a:defRPr b="0" i="0" sz="1000" u="none" cap="none" strike="noStrike">
                <a:solidFill>
                  <a:srgbClr val="202729"/>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restfulapi.n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hyperlink" Target="https://www.ics.uci.edu/~fielding/pubs/dissertation/rest_arch_style.htm#sec_5_2_1_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ics.uci.edu/~fielding/pubs/dissertation/rest_arch_style.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66"/>
          <p:cNvSpPr txBox="1"/>
          <p:nvPr/>
        </p:nvSpPr>
        <p:spPr>
          <a:xfrm>
            <a:off x="510480" y="1257480"/>
            <a:ext cx="8122680" cy="1588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n-US" sz="4800" u="none" cap="none" strike="noStrike">
                <a:solidFill>
                  <a:srgbClr val="FFFFFF"/>
                </a:solidFill>
                <a:latin typeface="Proxima Nova"/>
                <a:ea typeface="Proxima Nova"/>
                <a:cs typeface="Proxima Nova"/>
                <a:sym typeface="Proxima Nova"/>
              </a:rPr>
              <a:t>RESTful Principles and design</a:t>
            </a:r>
            <a:endParaRPr b="0" i="0" sz="4800" u="none" cap="none" strike="noStrike">
              <a:solidFill>
                <a:srgbClr val="000000"/>
              </a:solidFill>
              <a:latin typeface="Arial"/>
              <a:ea typeface="Arial"/>
              <a:cs typeface="Arial"/>
              <a:sym typeface="Arial"/>
            </a:endParaRPr>
          </a:p>
        </p:txBody>
      </p:sp>
      <p:sp>
        <p:nvSpPr>
          <p:cNvPr id="276" name="Google Shape;276;p66"/>
          <p:cNvSpPr txBox="1"/>
          <p:nvPr/>
        </p:nvSpPr>
        <p:spPr>
          <a:xfrm>
            <a:off x="510480" y="3182400"/>
            <a:ext cx="8122680" cy="6296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400" u="none" cap="none" strike="noStrike">
                <a:solidFill>
                  <a:srgbClr val="FFFFFF"/>
                </a:solidFill>
                <a:latin typeface="Proxima Nova"/>
                <a:ea typeface="Proxima Nova"/>
                <a:cs typeface="Proxima Nova"/>
                <a:sym typeface="Proxima Nova"/>
              </a:rPr>
              <a:t>Consistent and powerful</a:t>
            </a:r>
            <a:endParaRPr b="0" i="0" sz="2400" u="none" cap="none" strike="noStrike">
              <a:latin typeface="Arial"/>
              <a:ea typeface="Arial"/>
              <a:cs typeface="Arial"/>
              <a:sym typeface="Arial"/>
            </a:endParaRPr>
          </a:p>
        </p:txBody>
      </p:sp>
      <p:sp>
        <p:nvSpPr>
          <p:cNvPr id="277" name="Google Shape;277;p66"/>
          <p:cNvSpPr/>
          <p:nvPr/>
        </p:nvSpPr>
        <p:spPr>
          <a:xfrm>
            <a:off x="6613920" y="4584960"/>
            <a:ext cx="1893960" cy="456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sng" cap="none" strike="noStrike">
                <a:solidFill>
                  <a:schemeClr val="hlink"/>
                </a:solidFill>
                <a:latin typeface="Arial"/>
                <a:ea typeface="Arial"/>
                <a:cs typeface="Arial"/>
                <a:sym typeface="Arial"/>
                <a:hlinkClick r:id="rId3"/>
              </a:rPr>
              <a:t>https://restfulapi.net/</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75"/>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Code on demand (optional)</a:t>
            </a:r>
            <a:endParaRPr b="0" i="0" sz="2800" u="none" cap="none" strike="noStrike">
              <a:solidFill>
                <a:srgbClr val="000000"/>
              </a:solidFill>
              <a:latin typeface="Arial"/>
              <a:ea typeface="Arial"/>
              <a:cs typeface="Arial"/>
              <a:sym typeface="Arial"/>
            </a:endParaRPr>
          </a:p>
        </p:txBody>
      </p:sp>
      <p:sp>
        <p:nvSpPr>
          <p:cNvPr id="333" name="Google Shape;333;p75"/>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Well, this constraint is optional. Most of the time, you will be sending the static representations of resources in the form of XML or JSON. But when you need to, you are free to </a:t>
            </a:r>
            <a:r>
              <a:rPr b="0" i="0" lang="en-US" sz="1800" u="none" cap="none" strike="noStrike">
                <a:solidFill>
                  <a:srgbClr val="FF0000"/>
                </a:solidFill>
                <a:latin typeface="Proxima Nova"/>
                <a:ea typeface="Proxima Nova"/>
                <a:cs typeface="Proxima Nova"/>
                <a:sym typeface="Proxima Nova"/>
              </a:rPr>
              <a:t>return executable code</a:t>
            </a:r>
            <a:r>
              <a:rPr b="0" i="0" lang="en-US" sz="1800" u="none" cap="none" strike="noStrike">
                <a:solidFill>
                  <a:srgbClr val="616161"/>
                </a:solidFill>
                <a:latin typeface="Proxima Nova"/>
                <a:ea typeface="Proxima Nova"/>
                <a:cs typeface="Proxima Nova"/>
                <a:sym typeface="Proxima Nova"/>
              </a:rPr>
              <a:t> to support a part of your application, e.g., clients may call your API to get a UI widget rendering code. It is permitted.</a:t>
            </a:r>
            <a:endParaRPr b="0" i="0" sz="1800" u="none" cap="none" strike="noStrike">
              <a:solidFill>
                <a:srgbClr val="000000"/>
              </a:solidFill>
              <a:latin typeface="Arial"/>
              <a:ea typeface="Arial"/>
              <a:cs typeface="Arial"/>
              <a:sym typeface="Arial"/>
            </a:endParaRPr>
          </a:p>
        </p:txBody>
      </p:sp>
      <p:sp>
        <p:nvSpPr>
          <p:cNvPr id="334" name="Google Shape;334;p75"/>
          <p:cNvSpPr/>
          <p:nvPr/>
        </p:nvSpPr>
        <p:spPr>
          <a:xfrm rot="-1542600">
            <a:off x="2723400" y="1735200"/>
            <a:ext cx="4916880" cy="2102760"/>
          </a:xfrm>
          <a:prstGeom prst="rect">
            <a:avLst/>
          </a:prstGeom>
          <a:solidFill>
            <a:srgbClr val="FFFFFF"/>
          </a:solidFill>
          <a:ln cap="flat" cmpd="sng" w="9525">
            <a:solidFill>
              <a:srgbClr val="202729"/>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6300" u="none" cap="none" strike="noStrike">
                <a:solidFill>
                  <a:srgbClr val="FF0000"/>
                </a:solidFill>
                <a:latin typeface="Impact"/>
                <a:ea typeface="Impact"/>
                <a:cs typeface="Impact"/>
                <a:sym typeface="Impact"/>
              </a:rPr>
              <a:t>DON’T DO THIS!</a:t>
            </a:r>
            <a:endParaRPr b="0" i="0" sz="63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76"/>
          <p:cNvSpPr txBox="1"/>
          <p:nvPr/>
        </p:nvSpPr>
        <p:spPr>
          <a:xfrm>
            <a:off x="510480" y="2057400"/>
            <a:ext cx="8122680" cy="778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n-US" sz="3600" u="none" cap="none" strike="noStrike">
                <a:solidFill>
                  <a:srgbClr val="FFFFFF"/>
                </a:solidFill>
                <a:latin typeface="Proxima Nova"/>
                <a:ea typeface="Proxima Nova"/>
                <a:cs typeface="Proxima Nova"/>
                <a:sym typeface="Proxima Nova"/>
              </a:rPr>
              <a:t>Naming conventions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7"/>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Naming conventions</a:t>
            </a:r>
            <a:endParaRPr b="0" i="0" sz="2800" u="none" cap="none" strike="noStrike">
              <a:solidFill>
                <a:srgbClr val="000000"/>
              </a:solidFill>
              <a:latin typeface="Arial"/>
              <a:ea typeface="Arial"/>
              <a:cs typeface="Arial"/>
              <a:sym typeface="Arial"/>
            </a:endParaRPr>
          </a:p>
        </p:txBody>
      </p:sp>
      <p:sp>
        <p:nvSpPr>
          <p:cNvPr id="345" name="Google Shape;345;p77"/>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The key abstraction of information</a:t>
            </a:r>
            <a:r>
              <a:rPr b="0" i="0" lang="en-US" sz="1800" u="none" cap="none" strike="noStrike">
                <a:solidFill>
                  <a:srgbClr val="999999"/>
                </a:solidFill>
                <a:latin typeface="Proxima Nova"/>
                <a:ea typeface="Proxima Nova"/>
                <a:cs typeface="Proxima Nova"/>
                <a:sym typeface="Proxima Nova"/>
              </a:rPr>
              <a:t> </a:t>
            </a:r>
            <a:r>
              <a:rPr b="0" i="0" lang="en-US" sz="1800" u="none" cap="none" strike="noStrike">
                <a:solidFill>
                  <a:srgbClr val="616161"/>
                </a:solidFill>
                <a:latin typeface="Proxima Nova"/>
                <a:ea typeface="Proxima Nova"/>
                <a:cs typeface="Proxima Nova"/>
                <a:sym typeface="Proxima Nova"/>
              </a:rPr>
              <a:t>in REST is a</a:t>
            </a:r>
            <a:r>
              <a:rPr b="0" i="0" lang="en-US" sz="1800" u="none" cap="none" strike="noStrike">
                <a:solidFill>
                  <a:srgbClr val="4BA173"/>
                </a:solidFill>
                <a:latin typeface="Proxima Nova"/>
                <a:ea typeface="Proxima Nova"/>
                <a:cs typeface="Proxima Nova"/>
                <a:sym typeface="Proxima Nova"/>
              </a:rPr>
              <a:t> resource</a:t>
            </a:r>
            <a:r>
              <a:rPr b="0" i="0" lang="en-US" sz="1800" u="none" cap="none" strike="noStrike">
                <a:solidFill>
                  <a:srgbClr val="616161"/>
                </a:solidFill>
                <a:latin typeface="Proxima Nova"/>
                <a:ea typeface="Proxima Nova"/>
                <a:cs typeface="Proxima Nova"/>
                <a:sym typeface="Proxima Nova"/>
              </a:rPr>
              <a:t>. Any information that can be named can be a resource: a document or image, a temporal service (e.g. “today’s weather in Los Angeles”), a collection of other resources, a non-virtual object (e.g., a person), and so on.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In other words, any concept that might be the target of an author’s hypertext reference must fit within the definition of a resource.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A resource is a conceptual mapping to a set of entities, not the entity that corresponds to the mapping at any particular point in time.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FF5252"/>
                </a:solidFill>
                <a:latin typeface="Proxima Nova"/>
                <a:ea typeface="Proxima Nova"/>
                <a:cs typeface="Proxima Nova"/>
                <a:sym typeface="Proxima Nova"/>
              </a:rPr>
              <a:t>— </a:t>
            </a:r>
            <a:r>
              <a:rPr b="0" i="0" lang="en-US" sz="1800" u="sng" cap="none" strike="noStrike">
                <a:solidFill>
                  <a:schemeClr val="hlink"/>
                </a:solidFill>
                <a:latin typeface="Proxima Nova"/>
                <a:ea typeface="Proxima Nova"/>
                <a:cs typeface="Proxima Nova"/>
                <a:sym typeface="Proxima Nova"/>
                <a:hlinkClick r:id="rId3"/>
              </a:rPr>
              <a:t>Roy Fielding’s dissertation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8"/>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RESTful paths</a:t>
            </a:r>
            <a:endParaRPr b="0" i="0" sz="2800" u="none" cap="none" strike="noStrike">
              <a:solidFill>
                <a:srgbClr val="000000"/>
              </a:solidFill>
              <a:latin typeface="Arial"/>
              <a:ea typeface="Arial"/>
              <a:cs typeface="Arial"/>
              <a:sym typeface="Arial"/>
            </a:endParaRPr>
          </a:p>
        </p:txBody>
      </p:sp>
      <p:sp>
        <p:nvSpPr>
          <p:cNvPr id="351" name="Google Shape;351;p78"/>
          <p:cNvSpPr txBox="1"/>
          <p:nvPr/>
        </p:nvSpPr>
        <p:spPr>
          <a:xfrm>
            <a:off x="311760" y="1152360"/>
            <a:ext cx="8520120" cy="27511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After the base URL, text separated by “/” are part of the “path”. This can also be called a </a:t>
            </a:r>
            <a:r>
              <a:rPr b="0" i="1" lang="en-US" sz="1800" u="none" cap="none" strike="noStrike">
                <a:solidFill>
                  <a:srgbClr val="4BA173"/>
                </a:solidFill>
                <a:latin typeface="Proxima Nova"/>
                <a:ea typeface="Proxima Nova"/>
                <a:cs typeface="Proxima Nova"/>
                <a:sym typeface="Proxima Nova"/>
              </a:rPr>
              <a:t>URL segment.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Example Path</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500" u="none" cap="none" strike="noStrike">
                <a:solidFill>
                  <a:srgbClr val="616161"/>
                </a:solidFill>
                <a:latin typeface="Courier New"/>
                <a:ea typeface="Courier New"/>
                <a:cs typeface="Courier New"/>
                <a:sym typeface="Courier New"/>
              </a:rPr>
              <a:t>https://api.mysite.com/{url-segment-1}/{url-segment-2}?q=search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500" u="none" cap="none" strike="noStrike">
                <a:solidFill>
                  <a:srgbClr val="616161"/>
                </a:solidFill>
                <a:latin typeface="Proxima Nova"/>
                <a:ea typeface="Proxima Nova"/>
                <a:cs typeface="Proxima Nova"/>
                <a:sym typeface="Proxima Nova"/>
              </a:rPr>
              <a:t>The path is:</a:t>
            </a:r>
            <a:r>
              <a:rPr b="0" i="0" lang="en-US" sz="1500" u="none" cap="none" strike="noStrike">
                <a:solidFill>
                  <a:srgbClr val="616161"/>
                </a:solidFill>
                <a:latin typeface="Courier New"/>
                <a:ea typeface="Courier New"/>
                <a:cs typeface="Courier New"/>
                <a:sym typeface="Courier New"/>
              </a:rPr>
              <a:t> {url-segment-1}/{url-segment-2}</a:t>
            </a:r>
            <a:br>
              <a:rPr b="0" i="0" lang="en-US" sz="1800" u="none" cap="none" strike="noStrike"/>
            </a:b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900" u="none" cap="none" strike="noStrike">
                <a:solidFill>
                  <a:srgbClr val="616161"/>
                </a:solidFill>
                <a:latin typeface="Proxima Nova"/>
                <a:ea typeface="Proxima Nova"/>
                <a:cs typeface="Proxima Nova"/>
                <a:sym typeface="Proxima Nova"/>
              </a:rPr>
              <a:t>URL Segments should represent </a:t>
            </a:r>
            <a:r>
              <a:rPr b="0" i="0" lang="en-US" sz="1900" u="none" cap="none" strike="noStrike">
                <a:solidFill>
                  <a:srgbClr val="4BA173"/>
                </a:solidFill>
                <a:latin typeface="Proxima Nova"/>
                <a:ea typeface="Proxima Nova"/>
                <a:cs typeface="Proxima Nova"/>
                <a:sym typeface="Proxima Nova"/>
              </a:rPr>
              <a:t>RESOURCES</a:t>
            </a:r>
            <a:br>
              <a:rPr b="0" i="0" lang="en-US" sz="1800" u="none" cap="none" strike="noStrike"/>
            </a:br>
            <a:endParaRPr b="0" i="0" sz="19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9"/>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Do and don’t</a:t>
            </a:r>
            <a:endParaRPr b="0" i="0" sz="2800" u="none" cap="none" strike="noStrike">
              <a:solidFill>
                <a:srgbClr val="000000"/>
              </a:solidFill>
              <a:latin typeface="Arial"/>
              <a:ea typeface="Arial"/>
              <a:cs typeface="Arial"/>
              <a:sym typeface="Arial"/>
            </a:endParaRPr>
          </a:p>
        </p:txBody>
      </p:sp>
      <p:sp>
        <p:nvSpPr>
          <p:cNvPr id="357" name="Google Shape;357;p79"/>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Don’t create endpoints with the MVC paradigm, i.e. Controller/action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FF9900"/>
                </a:solidFill>
                <a:latin typeface="Proxima Nova"/>
                <a:ea typeface="Proxima Nova"/>
                <a:cs typeface="Proxima Nova"/>
                <a:sym typeface="Proxima Nova"/>
              </a:rPr>
              <a:t>Bad example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600" u="none" cap="none" strike="noStrike">
                <a:solidFill>
                  <a:srgbClr val="616161"/>
                </a:solidFill>
                <a:latin typeface="Courier New"/>
                <a:ea typeface="Courier New"/>
                <a:cs typeface="Courier New"/>
                <a:sym typeface="Courier New"/>
              </a:rPr>
              <a:t>GET: https://api.mysite.com/accounts/view-all</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Do focus on resources. </a:t>
            </a:r>
            <a:r>
              <a:rPr b="0" i="0" lang="en-US" sz="1800" u="none" cap="none" strike="noStrike">
                <a:solidFill>
                  <a:srgbClr val="FF5252"/>
                </a:solidFill>
                <a:latin typeface="Proxima Nova"/>
                <a:ea typeface="Proxima Nova"/>
                <a:cs typeface="Proxima Nova"/>
                <a:sym typeface="Proxima Nova"/>
              </a:rPr>
              <a: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4BA173"/>
                </a:solidFill>
                <a:latin typeface="Proxima Nova"/>
                <a:ea typeface="Proxima Nova"/>
                <a:cs typeface="Proxima Nova"/>
                <a:sym typeface="Proxima Nova"/>
              </a:rPr>
              <a:t>Good example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600" u="none" cap="none" strike="noStrike">
                <a:solidFill>
                  <a:srgbClr val="616161"/>
                </a:solidFill>
                <a:latin typeface="Courier New"/>
                <a:ea typeface="Courier New"/>
                <a:cs typeface="Courier New"/>
                <a:sym typeface="Courier New"/>
              </a:rPr>
              <a:t>GET: https://api.mysite.com/accounts</a:t>
            </a:r>
            <a:endParaRPr b="0" i="0" sz="1600" u="none" cap="none" strike="noStrike">
              <a:solidFill>
                <a:srgbClr val="000000"/>
              </a:solidFill>
              <a:latin typeface="Arial"/>
              <a:ea typeface="Arial"/>
              <a:cs typeface="Arial"/>
              <a:sym typeface="Arial"/>
            </a:endParaRPr>
          </a:p>
        </p:txBody>
      </p:sp>
      <p:sp>
        <p:nvSpPr>
          <p:cNvPr id="358" name="Google Shape;358;p79"/>
          <p:cNvSpPr/>
          <p:nvPr/>
        </p:nvSpPr>
        <p:spPr>
          <a:xfrm>
            <a:off x="928075" y="4109400"/>
            <a:ext cx="7287900" cy="777600"/>
          </a:xfrm>
          <a:prstGeom prst="rect">
            <a:avLst/>
          </a:prstGeom>
          <a:solidFill>
            <a:srgbClr val="42424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63D297"/>
                </a:solidFill>
                <a:latin typeface="Proxima Nova"/>
                <a:ea typeface="Proxima Nova"/>
                <a:cs typeface="Proxima Nova"/>
                <a:sym typeface="Proxima Nova"/>
              </a:rPr>
              <a:t>RESTful URIs should refer to a resource that is a thing (noun) instead of referring to an action (verb) because nouns have properties that verbs do not have – similarly, resources have attributes</a:t>
            </a:r>
            <a:endParaRPr b="0" i="0" sz="1400" u="none" cap="none" strike="noStrike">
              <a:latin typeface="Arial"/>
              <a:ea typeface="Arial"/>
              <a:cs typeface="Arial"/>
              <a:sym typeface="Arial"/>
            </a:endParaRPr>
          </a:p>
        </p:txBody>
      </p:sp>
      <p:sp>
        <p:nvSpPr>
          <p:cNvPr id="359" name="Google Shape;359;p79"/>
          <p:cNvSpPr/>
          <p:nvPr/>
        </p:nvSpPr>
        <p:spPr>
          <a:xfrm>
            <a:off x="616320" y="4132440"/>
            <a:ext cx="198720" cy="77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3900" u="none" cap="none" strike="noStrike">
                <a:solidFill>
                  <a:srgbClr val="FF5252"/>
                </a:solidFill>
                <a:latin typeface="Proxima Nova"/>
                <a:ea typeface="Proxima Nova"/>
                <a:cs typeface="Proxima Nova"/>
                <a:sym typeface="Proxima Nova"/>
              </a:rPr>
              <a:t>*</a:t>
            </a:r>
            <a:endParaRPr b="0" i="0" sz="39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80"/>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Singleton and Collection Resources</a:t>
            </a:r>
            <a:endParaRPr b="0" i="0" sz="2800" u="none" cap="none" strike="noStrike">
              <a:solidFill>
                <a:srgbClr val="000000"/>
              </a:solidFill>
              <a:latin typeface="Arial"/>
              <a:ea typeface="Arial"/>
              <a:cs typeface="Arial"/>
              <a:sym typeface="Arial"/>
            </a:endParaRPr>
          </a:p>
        </p:txBody>
      </p:sp>
      <p:sp>
        <p:nvSpPr>
          <p:cNvPr id="365" name="Google Shape;365;p80"/>
          <p:cNvSpPr txBox="1"/>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A resource can be a singleton or a collection. The difference, could just be an “s”. Consider the </a:t>
            </a:r>
            <a:r>
              <a:rPr b="0" i="0" lang="en-US" sz="1800" u="none" cap="none" strike="noStrike">
                <a:solidFill>
                  <a:srgbClr val="4BA173"/>
                </a:solidFill>
                <a:latin typeface="Proxima Nova"/>
                <a:ea typeface="Proxima Nova"/>
                <a:cs typeface="Proxima Nova"/>
                <a:sym typeface="Proxima Nova"/>
              </a:rPr>
              <a:t>paths</a:t>
            </a:r>
            <a:r>
              <a:rPr b="0" i="0" lang="en-US" sz="1800" u="none" cap="none" strike="noStrike">
                <a:solidFill>
                  <a:srgbClr val="616161"/>
                </a:solidFill>
                <a:latin typeface="Proxima Nova"/>
                <a:ea typeface="Proxima Nova"/>
                <a:cs typeface="Proxima Nova"/>
                <a:sym typeface="Proxima Nova"/>
              </a:rPr>
              <a: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Singleton: </a:t>
            </a:r>
            <a:r>
              <a:rPr b="0" i="0" lang="en-US" sz="1800" u="none" cap="none" strike="noStrike">
                <a:solidFill>
                  <a:srgbClr val="616161"/>
                </a:solidFill>
                <a:latin typeface="Courier New"/>
                <a:ea typeface="Courier New"/>
                <a:cs typeface="Courier New"/>
                <a:sym typeface="Courier New"/>
              </a:rPr>
              <a:t>/customer/{customer-guid}</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Collection: </a:t>
            </a:r>
            <a:r>
              <a:rPr b="0" i="0" lang="en-US" sz="1800" u="none" cap="none" strike="noStrike">
                <a:solidFill>
                  <a:srgbClr val="616161"/>
                </a:solidFill>
                <a:latin typeface="Courier New"/>
                <a:ea typeface="Courier New"/>
                <a:cs typeface="Courier New"/>
                <a:sym typeface="Courier New"/>
              </a:rPr>
              <a:t>/customers/{customer-guid}</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Choosing the “collection” option reduces the complexity of the endpoints, including supporting documentation.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Filtering on collections should be GET parameters (after the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Courier New"/>
                <a:ea typeface="Courier New"/>
                <a:cs typeface="Courier New"/>
                <a:sym typeface="Courier New"/>
              </a:rPr>
              <a:t>/customers?q=name&amp;min-age=18</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1"/>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ID vs GUID</a:t>
            </a:r>
            <a:endParaRPr b="0" i="0" sz="2800" u="none" cap="none" strike="noStrike">
              <a:solidFill>
                <a:srgbClr val="000000"/>
              </a:solidFill>
              <a:latin typeface="Arial"/>
              <a:ea typeface="Arial"/>
              <a:cs typeface="Arial"/>
              <a:sym typeface="Arial"/>
            </a:endParaRPr>
          </a:p>
        </p:txBody>
      </p:sp>
      <p:sp>
        <p:nvSpPr>
          <p:cNvPr id="371" name="Google Shape;371;p81"/>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1800" u="none" cap="none" strike="noStrike">
                <a:solidFill>
                  <a:srgbClr val="FF9900"/>
                </a:solidFill>
                <a:latin typeface="Proxima Nova"/>
                <a:ea typeface="Proxima Nova"/>
                <a:cs typeface="Proxima Nova"/>
                <a:sym typeface="Proxima Nova"/>
              </a:rPr>
              <a:t>ID</a:t>
            </a:r>
            <a:r>
              <a:rPr b="0" i="0" lang="en-US" sz="1800" u="none" cap="none" strike="noStrike">
                <a:solidFill>
                  <a:srgbClr val="616161"/>
                </a:solidFill>
                <a:latin typeface="Proxima Nova"/>
                <a:ea typeface="Proxima Nova"/>
                <a:cs typeface="Proxima Nova"/>
                <a:sym typeface="Proxima Nova"/>
              </a:rPr>
              <a:t>: 12345</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0" i="0" lang="en-US" sz="1800" u="none" cap="none" strike="noStrike">
                <a:solidFill>
                  <a:srgbClr val="4BA173"/>
                </a:solidFill>
                <a:latin typeface="Proxima Nova"/>
                <a:ea typeface="Proxima Nova"/>
                <a:cs typeface="Proxima Nova"/>
                <a:sym typeface="Proxima Nova"/>
              </a:rPr>
              <a:t>GUID</a:t>
            </a:r>
            <a:r>
              <a:rPr b="0" i="0" lang="en-US" sz="1800" u="none" cap="none" strike="noStrike">
                <a:solidFill>
                  <a:srgbClr val="616161"/>
                </a:solidFill>
                <a:latin typeface="Proxima Nova"/>
                <a:ea typeface="Proxima Nova"/>
                <a:cs typeface="Proxima Nova"/>
                <a:sym typeface="Proxima Nova"/>
              </a:rPr>
              <a:t>: 6B29FC40-CA47-1067-B31D-00DD010662DA</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ID’s can be bad because a malicious actor can guess a resource id that they shouldn’t have access to. If you don’t validate their access, it could be wide open.</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r">
              <a:lnSpc>
                <a:spcPct val="115000"/>
              </a:lnSpc>
              <a:spcBef>
                <a:spcPts val="1199"/>
              </a:spcBef>
              <a:spcAft>
                <a:spcPts val="0"/>
              </a:spcAft>
              <a:buNone/>
            </a:pPr>
            <a:r>
              <a:rPr b="0" i="1" lang="en-US" sz="1800" u="none" cap="none" strike="noStrike">
                <a:solidFill>
                  <a:srgbClr val="616161"/>
                </a:solidFill>
                <a:latin typeface="Proxima Nova"/>
                <a:ea typeface="Proxima Nova"/>
                <a:cs typeface="Proxima Nova"/>
                <a:sym typeface="Proxima Nova"/>
              </a:rPr>
              <a:t>“What happened if I request customer id 1234</a:t>
            </a:r>
            <a:r>
              <a:rPr b="0" i="1" lang="en-US" sz="1800" u="none" cap="none" strike="noStrike">
                <a:solidFill>
                  <a:srgbClr val="FF9900"/>
                </a:solidFill>
                <a:latin typeface="Proxima Nova"/>
                <a:ea typeface="Proxima Nova"/>
                <a:cs typeface="Proxima Nova"/>
                <a:sym typeface="Proxima Nova"/>
              </a:rPr>
              <a:t>6</a:t>
            </a:r>
            <a:r>
              <a:rPr b="0" i="1" lang="en-US" sz="1800" u="none" cap="none" strike="noStrike">
                <a:solidFill>
                  <a:srgbClr val="616161"/>
                </a:solidFill>
                <a:latin typeface="Proxima Nova"/>
                <a:ea typeface="Proxima Nova"/>
                <a:cs typeface="Proxima Nova"/>
                <a:sym typeface="Proxima Nova"/>
              </a:rPr>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82"/>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Relationships</a:t>
            </a:r>
            <a:endParaRPr b="0" i="0" sz="2800" u="none" cap="none" strike="noStrike">
              <a:solidFill>
                <a:srgbClr val="000000"/>
              </a:solidFill>
              <a:latin typeface="Arial"/>
              <a:ea typeface="Arial"/>
              <a:cs typeface="Arial"/>
              <a:sym typeface="Arial"/>
            </a:endParaRPr>
          </a:p>
        </p:txBody>
      </p:sp>
      <p:sp>
        <p:nvSpPr>
          <p:cNvPr id="377" name="Google Shape;377;p82"/>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One-to-many relationships should be represented by appending to the path</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Courier New"/>
                <a:ea typeface="Courier New"/>
                <a:cs typeface="Courier New"/>
                <a:sym typeface="Courier New"/>
              </a:rPr>
              <a:t>/organizations/{organization-guid}/users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For many-to-many relationships, include paths for each side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Courier New"/>
                <a:ea typeface="Courier New"/>
                <a:cs typeface="Courier New"/>
                <a:sym typeface="Courier New"/>
              </a:rPr>
              <a:t>/clubs/{club-guid}/users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Courier New"/>
                <a:ea typeface="Courier New"/>
                <a:cs typeface="Courier New"/>
                <a:sym typeface="Courier New"/>
              </a:rPr>
              <a:t>/users/{user-guid}/clubs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83"/>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Non-CRUD operations</a:t>
            </a:r>
            <a:endParaRPr b="0" i="0" sz="2800" u="none" cap="none" strike="noStrike">
              <a:solidFill>
                <a:srgbClr val="000000"/>
              </a:solidFill>
              <a:latin typeface="Arial"/>
              <a:ea typeface="Arial"/>
              <a:cs typeface="Arial"/>
              <a:sym typeface="Arial"/>
            </a:endParaRPr>
          </a:p>
        </p:txBody>
      </p:sp>
      <p:sp>
        <p:nvSpPr>
          <p:cNvPr id="383" name="Google Shape;383;p83"/>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Operations that need to be applied to a resource can be appended to the path of a resource. CRUD operation should use </a:t>
            </a:r>
            <a:r>
              <a:rPr b="0" i="1" lang="en-US" sz="1800" u="none" cap="none" strike="noStrike">
                <a:solidFill>
                  <a:srgbClr val="616161"/>
                </a:solidFill>
                <a:latin typeface="Proxima Nova"/>
                <a:ea typeface="Proxima Nova"/>
                <a:cs typeface="Proxima Nova"/>
                <a:sym typeface="Proxima Nova"/>
              </a:rPr>
              <a:t>HTTP methods</a:t>
            </a:r>
            <a:r>
              <a:rPr b="0" i="0" lang="en-US" sz="1800" u="none" cap="none" strike="noStrike">
                <a:solidFill>
                  <a:srgbClr val="616161"/>
                </a:solidFill>
                <a:latin typeface="Proxima Nova"/>
                <a:ea typeface="Proxima Nova"/>
                <a:cs typeface="Proxima Nova"/>
                <a:sym typeface="Proxima Nova"/>
              </a:rPr>
              <a:t> (next module)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4BA173"/>
                </a:solidFill>
                <a:latin typeface="Proxima Nova"/>
                <a:ea typeface="Proxima Nova"/>
                <a:cs typeface="Proxima Nova"/>
                <a:sym typeface="Proxima Nova"/>
              </a:rPr>
              <a:t>Example: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Courier New"/>
                <a:ea typeface="Courier New"/>
                <a:cs typeface="Courier New"/>
                <a:sym typeface="Courier New"/>
              </a:rPr>
              <a:t>/leads/{lead-guid}/convert-to-client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84"/>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Miscellaneous</a:t>
            </a:r>
            <a:endParaRPr b="0" i="0" sz="2800" u="none" cap="none" strike="noStrike">
              <a:solidFill>
                <a:srgbClr val="000000"/>
              </a:solidFill>
              <a:latin typeface="Arial"/>
              <a:ea typeface="Arial"/>
              <a:cs typeface="Arial"/>
              <a:sym typeface="Arial"/>
            </a:endParaRPr>
          </a:p>
        </p:txBody>
      </p:sp>
      <p:sp>
        <p:nvSpPr>
          <p:cNvPr id="389" name="Google Shape;389;p84"/>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Do not use trailing forward slash (/) in URIs. i.e </a:t>
            </a:r>
            <a:r>
              <a:rPr b="0" i="0" lang="en-US" sz="1800" u="none" cap="none" strike="noStrike">
                <a:solidFill>
                  <a:srgbClr val="4BA173"/>
                </a:solidFill>
                <a:latin typeface="Courier New"/>
                <a:ea typeface="Courier New"/>
                <a:cs typeface="Courier New"/>
                <a:sym typeface="Courier New"/>
              </a:rPr>
              <a:t>/users</a:t>
            </a:r>
            <a:r>
              <a:rPr b="0" i="0" lang="en-US" sz="1800" u="none" cap="none" strike="noStrike">
                <a:solidFill>
                  <a:srgbClr val="616161"/>
                </a:solidFill>
                <a:latin typeface="Proxima Nova"/>
                <a:ea typeface="Proxima Nova"/>
                <a:cs typeface="Proxima Nova"/>
                <a:sym typeface="Proxima Nova"/>
              </a:rPr>
              <a:t> not </a:t>
            </a:r>
            <a:r>
              <a:rPr b="0" i="0" lang="en-US" sz="1800" u="none" cap="none" strike="noStrike">
                <a:solidFill>
                  <a:srgbClr val="FF9900"/>
                </a:solidFill>
                <a:latin typeface="Courier New"/>
                <a:ea typeface="Courier New"/>
                <a:cs typeface="Courier New"/>
                <a:sym typeface="Courier New"/>
              </a:rPr>
              <a:t>/users/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Use hyphens (-) to improve the readability of URIs: </a:t>
            </a:r>
            <a:r>
              <a:rPr b="0" i="0" lang="en-US" sz="1800" u="none" cap="none" strike="noStrike">
                <a:solidFill>
                  <a:srgbClr val="4BA173"/>
                </a:solidFill>
                <a:latin typeface="Proxima Nova"/>
                <a:ea typeface="Proxima Nova"/>
                <a:cs typeface="Proxima Nova"/>
                <a:sym typeface="Proxima Nova"/>
              </a:rPr>
              <a:t>/managed-devices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Do not use underscores “ _ “. </a:t>
            </a:r>
            <a:r>
              <a:rPr b="0" i="0" lang="en-US" sz="1800" u="none" cap="none" strike="noStrike">
                <a:solidFill>
                  <a:srgbClr val="FF0000"/>
                </a:solidFill>
                <a:latin typeface="Proxima Nova"/>
                <a:ea typeface="Proxima Nova"/>
                <a:cs typeface="Proxima Nova"/>
                <a:sym typeface="Proxima Nova"/>
              </a:rPr>
              <a:t>BAD</a:t>
            </a:r>
            <a:r>
              <a:rPr b="0" i="0" lang="en-US" sz="1800" u="none" cap="none" strike="noStrike">
                <a:solidFill>
                  <a:srgbClr val="616161"/>
                </a:solidFill>
                <a:latin typeface="Proxima Nova"/>
                <a:ea typeface="Proxima Nova"/>
                <a:cs typeface="Proxima Nova"/>
                <a:sym typeface="Proxima Nova"/>
              </a:rPr>
              <a:t> </a:t>
            </a:r>
            <a:r>
              <a:rPr b="0" i="0" lang="en-US" sz="1800" u="none" cap="none" strike="noStrike">
                <a:solidFill>
                  <a:srgbClr val="FF9900"/>
                </a:solidFill>
                <a:latin typeface="Proxima Nova"/>
                <a:ea typeface="Proxima Nova"/>
                <a:cs typeface="Proxima Nova"/>
                <a:sym typeface="Proxima Nova"/>
              </a:rPr>
              <a:t>/managed_devices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Always use lowercase letters in URIs. HTTP is case insensitive!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Do not use file extensions: </a:t>
            </a:r>
            <a:r>
              <a:rPr b="0" i="0" lang="en-US" sz="1800" u="none" cap="none" strike="noStrike">
                <a:solidFill>
                  <a:srgbClr val="4BA173"/>
                </a:solidFill>
                <a:latin typeface="Proxima Nova"/>
                <a:ea typeface="Proxima Nova"/>
                <a:cs typeface="Proxima Nova"/>
                <a:sym typeface="Proxima Nova"/>
              </a:rPr>
              <a:t>/users/{user-guid}.json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Query collections with “GET” parameters. I.e. after the “?”:  </a:t>
            </a:r>
            <a:r>
              <a:rPr b="0" i="0" lang="en-US" sz="1800" u="none" cap="none" strike="noStrike">
                <a:solidFill>
                  <a:srgbClr val="4BA173"/>
                </a:solidFill>
                <a:latin typeface="Proxima Nova"/>
                <a:ea typeface="Proxima Nova"/>
                <a:cs typeface="Proxima Nova"/>
                <a:sym typeface="Proxima Nova"/>
              </a:rPr>
              <a:t>/users?name=Eric</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7"/>
          <p:cNvSpPr txBox="1"/>
          <p:nvPr/>
        </p:nvSpPr>
        <p:spPr>
          <a:xfrm>
            <a:off x="265680" y="1206000"/>
            <a:ext cx="4044960" cy="15091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US" sz="4200" u="none" cap="none" strike="noStrike">
                <a:solidFill>
                  <a:srgbClr val="202729"/>
                </a:solidFill>
                <a:latin typeface="Proxima Nova"/>
                <a:ea typeface="Proxima Nova"/>
                <a:cs typeface="Proxima Nova"/>
                <a:sym typeface="Proxima Nova"/>
              </a:rPr>
              <a:t>Roy Fielding</a:t>
            </a:r>
            <a:endParaRPr b="0" i="0" sz="4200" u="none" cap="none" strike="noStrike">
              <a:solidFill>
                <a:srgbClr val="000000"/>
              </a:solidFill>
              <a:latin typeface="Arial"/>
              <a:ea typeface="Arial"/>
              <a:cs typeface="Arial"/>
              <a:sym typeface="Arial"/>
            </a:endParaRPr>
          </a:p>
        </p:txBody>
      </p:sp>
      <p:sp>
        <p:nvSpPr>
          <p:cNvPr id="283" name="Google Shape;283;p67"/>
          <p:cNvSpPr txBox="1"/>
          <p:nvPr/>
        </p:nvSpPr>
        <p:spPr>
          <a:xfrm>
            <a:off x="265680" y="2769120"/>
            <a:ext cx="4044960" cy="1345320"/>
          </a:xfrm>
          <a:prstGeom prst="rect">
            <a:avLst/>
          </a:prstGeom>
          <a:noFill/>
          <a:ln>
            <a:noFill/>
          </a:ln>
        </p:spPr>
        <p:txBody>
          <a:bodyPr anchorCtr="0" anchor="t" bIns="91425" lIns="91425" spcFirstLastPara="1" rIns="91425" wrap="square" tIns="91425">
            <a:normAutofit/>
          </a:bodyPr>
          <a:lstStyle/>
          <a:p>
            <a:pPr indent="0" lvl="0" marL="0" marR="0" rtl="0" algn="ctr">
              <a:lnSpc>
                <a:spcPct val="90000"/>
              </a:lnSpc>
              <a:spcBef>
                <a:spcPts val="0"/>
              </a:spcBef>
              <a:spcAft>
                <a:spcPts val="0"/>
              </a:spcAft>
              <a:buNone/>
            </a:pPr>
            <a:r>
              <a:rPr b="0" i="0" lang="en-US" sz="900" u="sng" cap="none" strike="noStrike">
                <a:solidFill>
                  <a:schemeClr val="hlink"/>
                </a:solidFill>
                <a:latin typeface="Proxima Nova"/>
                <a:ea typeface="Proxima Nova"/>
                <a:cs typeface="Proxima Nova"/>
                <a:sym typeface="Proxima Nova"/>
                <a:hlinkClick r:id="rId3"/>
              </a:rPr>
              <a:t>https://www.ics.uci.edu/~fielding/pubs/dissertation/rest_arch_style.htm</a:t>
            </a:r>
            <a:endParaRPr b="0" i="0" sz="900" u="none" cap="none" strike="noStrike">
              <a:latin typeface="Arial"/>
              <a:ea typeface="Arial"/>
              <a:cs typeface="Arial"/>
              <a:sym typeface="Arial"/>
            </a:endParaRPr>
          </a:p>
          <a:p>
            <a:pPr indent="0" lvl="0" marL="0" marR="0" rtl="0" algn="ctr">
              <a:lnSpc>
                <a:spcPct val="90000"/>
              </a:lnSpc>
              <a:spcBef>
                <a:spcPts val="0"/>
              </a:spcBef>
              <a:spcAft>
                <a:spcPts val="0"/>
              </a:spcAft>
              <a:buNone/>
            </a:pPr>
            <a:r>
              <a:t/>
            </a:r>
            <a:endParaRPr b="0" i="0" sz="900" u="none" cap="none" strike="noStrike">
              <a:latin typeface="Arial"/>
              <a:ea typeface="Arial"/>
              <a:cs typeface="Arial"/>
              <a:sym typeface="Arial"/>
            </a:endParaRPr>
          </a:p>
        </p:txBody>
      </p:sp>
      <p:sp>
        <p:nvSpPr>
          <p:cNvPr id="284" name="Google Shape;284;p67"/>
          <p:cNvSpPr txBox="1"/>
          <p:nvPr/>
        </p:nvSpPr>
        <p:spPr>
          <a:xfrm>
            <a:off x="4939560" y="724320"/>
            <a:ext cx="3836520" cy="3694680"/>
          </a:xfrm>
          <a:prstGeom prst="rect">
            <a:avLst/>
          </a:prstGeom>
          <a:noFill/>
          <a:ln>
            <a:noFill/>
          </a:ln>
        </p:spPr>
        <p:txBody>
          <a:bodyPr anchorCtr="0" anchor="ctr"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3D297"/>
                </a:solidFill>
                <a:latin typeface="Proxima Nova"/>
                <a:ea typeface="Proxima Nova"/>
                <a:cs typeface="Proxima Nova"/>
                <a:sym typeface="Proxima Nova"/>
              </a:rPr>
              <a:t>Roy Thomas Fielding</a:t>
            </a:r>
            <a:r>
              <a:rPr b="0" i="0" lang="en-US" sz="1800" u="none" cap="none" strike="noStrike">
                <a:solidFill>
                  <a:srgbClr val="FFFFFF"/>
                </a:solidFill>
                <a:latin typeface="Proxima Nova"/>
                <a:ea typeface="Proxima Nova"/>
                <a:cs typeface="Proxima Nova"/>
                <a:sym typeface="Proxima Nova"/>
              </a:rPr>
              <a:t> is an American computer scientist, one of the principal authors of the HTTP specification and the originator of the Representational State Transfer architectural style. He is an authority on computer network architecture and co-founded the Apache HTTP Server project.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85"/>
          <p:cNvSpPr txBox="1"/>
          <p:nvPr/>
        </p:nvSpPr>
        <p:spPr>
          <a:xfrm>
            <a:off x="510480" y="2057400"/>
            <a:ext cx="8122680" cy="778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n-US" sz="3600" u="none" cap="none" strike="noStrike">
                <a:solidFill>
                  <a:srgbClr val="FFFFFF"/>
                </a:solidFill>
                <a:latin typeface="Proxima Nova"/>
                <a:ea typeface="Proxima Nova"/>
                <a:cs typeface="Proxima Nova"/>
                <a:sym typeface="Proxima Nova"/>
              </a:rPr>
              <a:t>HTTP methods and CRUD</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6"/>
          <p:cNvSpPr txBox="1"/>
          <p:nvPr/>
        </p:nvSpPr>
        <p:spPr>
          <a:xfrm>
            <a:off x="265680" y="1206000"/>
            <a:ext cx="4044960" cy="15091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US" sz="4200" u="none" cap="none" strike="noStrike">
                <a:solidFill>
                  <a:srgbClr val="202729"/>
                </a:solidFill>
                <a:latin typeface="Proxima Nova"/>
                <a:ea typeface="Proxima Nova"/>
                <a:cs typeface="Proxima Nova"/>
                <a:sym typeface="Proxima Nova"/>
              </a:rPr>
              <a:t>HTTP Methods</a:t>
            </a:r>
            <a:endParaRPr b="0" i="0" sz="4200" u="none" cap="none" strike="noStrike">
              <a:solidFill>
                <a:srgbClr val="000000"/>
              </a:solidFill>
              <a:latin typeface="Arial"/>
              <a:ea typeface="Arial"/>
              <a:cs typeface="Arial"/>
              <a:sym typeface="Arial"/>
            </a:endParaRPr>
          </a:p>
        </p:txBody>
      </p:sp>
      <p:sp>
        <p:nvSpPr>
          <p:cNvPr id="400" name="Google Shape;400;p86"/>
          <p:cNvSpPr txBox="1"/>
          <p:nvPr/>
        </p:nvSpPr>
        <p:spPr>
          <a:xfrm>
            <a:off x="4939560" y="724320"/>
            <a:ext cx="3836520" cy="3694680"/>
          </a:xfrm>
          <a:prstGeom prst="rect">
            <a:avLst/>
          </a:prstGeom>
          <a:noFill/>
          <a:ln>
            <a:noFill/>
          </a:ln>
        </p:spPr>
        <p:txBody>
          <a:bodyPr anchorCtr="0" anchor="ctr" bIns="91425" lIns="91425" spcFirstLastPara="1" rIns="91425" wrap="square" tIns="91425">
            <a:normAutofit/>
          </a:bodyPr>
          <a:lstStyle/>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GET</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POST</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PUT and PATCH</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DELETE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HEAD</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OPTIONS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CCCCC"/>
              </a:buClr>
              <a:buSzPts val="1800"/>
              <a:buFont typeface="Proxima Nova"/>
              <a:buChar char="●"/>
            </a:pPr>
            <a:r>
              <a:rPr b="0" i="1" lang="en-US" sz="1800" u="none" cap="none" strike="noStrike">
                <a:solidFill>
                  <a:srgbClr val="CCCCCC"/>
                </a:solidFill>
                <a:latin typeface="Proxima Nova"/>
                <a:ea typeface="Proxima Nova"/>
                <a:cs typeface="Proxima Nova"/>
                <a:sym typeface="Proxima Nova"/>
              </a:rPr>
              <a:t>CONNECT*</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CCCCCC"/>
              </a:buClr>
              <a:buSzPts val="1800"/>
              <a:buFont typeface="Proxima Nova"/>
              <a:buChar char="●"/>
            </a:pPr>
            <a:r>
              <a:rPr b="0" i="1" lang="en-US" sz="1800" u="none" cap="none" strike="noStrike">
                <a:solidFill>
                  <a:srgbClr val="CCCCCC"/>
                </a:solidFill>
                <a:latin typeface="Proxima Nova"/>
                <a:ea typeface="Proxima Nova"/>
                <a:cs typeface="Proxima Nova"/>
                <a:sym typeface="Proxima Nova"/>
              </a:rPr>
              <a:t>TRACE*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1" lang="en-US" sz="1600" u="none" cap="none" strike="noStrike">
                <a:solidFill>
                  <a:srgbClr val="CCCCCC"/>
                </a:solidFill>
                <a:latin typeface="Proxima Nova"/>
                <a:ea typeface="Proxima Nova"/>
                <a:cs typeface="Proxima Nova"/>
                <a:sym typeface="Proxima Nova"/>
              </a:rPr>
              <a:t>*not typically used for RESTFul APIS. We won’t speak about them in this presentation.</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87"/>
          <p:cNvSpPr txBox="1"/>
          <p:nvPr/>
        </p:nvSpPr>
        <p:spPr>
          <a:xfrm>
            <a:off x="265680" y="1206000"/>
            <a:ext cx="4044960" cy="15091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US" sz="4200" u="none" cap="none" strike="noStrike">
                <a:solidFill>
                  <a:srgbClr val="202729"/>
                </a:solidFill>
                <a:latin typeface="Proxima Nova"/>
                <a:ea typeface="Proxima Nova"/>
                <a:cs typeface="Proxima Nova"/>
                <a:sym typeface="Proxima Nova"/>
              </a:rPr>
              <a:t>CRUD</a:t>
            </a:r>
            <a:endParaRPr b="0" i="0" sz="4200" u="none" cap="none" strike="noStrike">
              <a:solidFill>
                <a:srgbClr val="000000"/>
              </a:solidFill>
              <a:latin typeface="Arial"/>
              <a:ea typeface="Arial"/>
              <a:cs typeface="Arial"/>
              <a:sym typeface="Arial"/>
            </a:endParaRPr>
          </a:p>
        </p:txBody>
      </p:sp>
      <p:sp>
        <p:nvSpPr>
          <p:cNvPr id="406" name="Google Shape;406;p87"/>
          <p:cNvSpPr txBox="1"/>
          <p:nvPr/>
        </p:nvSpPr>
        <p:spPr>
          <a:xfrm>
            <a:off x="4939560" y="724320"/>
            <a:ext cx="3836520" cy="3694680"/>
          </a:xfrm>
          <a:prstGeom prst="rect">
            <a:avLst/>
          </a:prstGeom>
          <a:noFill/>
          <a:ln>
            <a:noFill/>
          </a:ln>
        </p:spPr>
        <p:txBody>
          <a:bodyPr anchorCtr="0" anchor="ctr" bIns="91425" lIns="91425" spcFirstLastPara="1" rIns="91425" wrap="square" tIns="91425">
            <a:normAutofit/>
          </a:bodyPr>
          <a:lstStyle/>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C - Create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R - Read</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U - Update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D - Delete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88"/>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HTTP Methods to Crud</a:t>
            </a:r>
            <a:endParaRPr b="0" i="0" sz="2800" u="none" cap="none" strike="noStrike">
              <a:solidFill>
                <a:srgbClr val="000000"/>
              </a:solidFill>
              <a:latin typeface="Arial"/>
              <a:ea typeface="Arial"/>
              <a:cs typeface="Arial"/>
              <a:sym typeface="Arial"/>
            </a:endParaRPr>
          </a:p>
        </p:txBody>
      </p:sp>
      <p:sp>
        <p:nvSpPr>
          <p:cNvPr id="412" name="Google Shape;412;p88"/>
          <p:cNvSpPr txBox="1"/>
          <p:nvPr/>
        </p:nvSpPr>
        <p:spPr>
          <a:xfrm>
            <a:off x="4832280" y="1152360"/>
            <a:ext cx="3999600" cy="34160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2000" u="none" cap="none" strike="noStrike">
                <a:solidFill>
                  <a:srgbClr val="616161"/>
                </a:solidFill>
                <a:latin typeface="Proxima Nova"/>
                <a:ea typeface="Proxima Nova"/>
                <a:cs typeface="Proxima Nova"/>
                <a:sym typeface="Proxima Nova"/>
              </a:rPr>
              <a:t>Read</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Create</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Update</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Delete</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Exists or changed?</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What HTTP methods are available?</a:t>
            </a:r>
            <a:endParaRPr b="0" i="0" sz="2000" u="none" cap="none" strike="noStrike">
              <a:solidFill>
                <a:srgbClr val="000000"/>
              </a:solidFill>
              <a:latin typeface="Arial"/>
              <a:ea typeface="Arial"/>
              <a:cs typeface="Arial"/>
              <a:sym typeface="Arial"/>
            </a:endParaRPr>
          </a:p>
        </p:txBody>
      </p:sp>
      <p:sp>
        <p:nvSpPr>
          <p:cNvPr id="413" name="Google Shape;413;p88"/>
          <p:cNvSpPr txBox="1"/>
          <p:nvPr/>
        </p:nvSpPr>
        <p:spPr>
          <a:xfrm>
            <a:off x="311760" y="1152360"/>
            <a:ext cx="3348360" cy="3416040"/>
          </a:xfrm>
          <a:prstGeom prst="rect">
            <a:avLst/>
          </a:prstGeom>
          <a:noFill/>
          <a:ln>
            <a:noFill/>
          </a:ln>
        </p:spPr>
        <p:txBody>
          <a:bodyPr anchorCtr="0" anchor="t" bIns="91425" lIns="91425" spcFirstLastPara="1" rIns="91425" wrap="square" tIns="91425">
            <a:normAutofit/>
          </a:bodyPr>
          <a:lstStyle/>
          <a:p>
            <a:pPr indent="0" lvl="0" marL="0" marR="0" rtl="0" algn="r">
              <a:lnSpc>
                <a:spcPct val="115000"/>
              </a:lnSpc>
              <a:spcBef>
                <a:spcPts val="0"/>
              </a:spcBef>
              <a:spcAft>
                <a:spcPts val="0"/>
              </a:spcAft>
              <a:buNone/>
            </a:pPr>
            <a:r>
              <a:rPr b="0" i="0" lang="en-US" sz="2000" u="none" cap="none" strike="noStrike">
                <a:solidFill>
                  <a:srgbClr val="616161"/>
                </a:solidFill>
                <a:latin typeface="Proxima Nova"/>
                <a:ea typeface="Proxima Nova"/>
                <a:cs typeface="Proxima Nova"/>
                <a:sym typeface="Proxima Nova"/>
              </a:rPr>
              <a:t>GET</a:t>
            </a:r>
            <a:endParaRPr b="0" i="0" sz="2000" u="none" cap="none" strike="noStrike">
              <a:solidFill>
                <a:srgbClr val="000000"/>
              </a:solidFill>
              <a:latin typeface="Arial"/>
              <a:ea typeface="Arial"/>
              <a:cs typeface="Arial"/>
              <a:sym typeface="Arial"/>
            </a:endParaRPr>
          </a:p>
          <a:p>
            <a:pPr indent="0" lvl="0" marL="0" marR="0" rtl="0" algn="r">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POST</a:t>
            </a:r>
            <a:endParaRPr b="0" i="0" sz="2000" u="none" cap="none" strike="noStrike">
              <a:solidFill>
                <a:srgbClr val="000000"/>
              </a:solidFill>
              <a:latin typeface="Arial"/>
              <a:ea typeface="Arial"/>
              <a:cs typeface="Arial"/>
              <a:sym typeface="Arial"/>
            </a:endParaRPr>
          </a:p>
          <a:p>
            <a:pPr indent="0" lvl="0" marL="0" marR="0" rtl="0" algn="r">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PUT</a:t>
            </a:r>
            <a:endParaRPr b="0" i="0" sz="2000" u="none" cap="none" strike="noStrike">
              <a:solidFill>
                <a:srgbClr val="000000"/>
              </a:solidFill>
              <a:latin typeface="Arial"/>
              <a:ea typeface="Arial"/>
              <a:cs typeface="Arial"/>
              <a:sym typeface="Arial"/>
            </a:endParaRPr>
          </a:p>
          <a:p>
            <a:pPr indent="0" lvl="0" marL="0" marR="0" rtl="0" algn="r">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DELETE</a:t>
            </a:r>
            <a:endParaRPr b="0" i="0" sz="2000" u="none" cap="none" strike="noStrike">
              <a:solidFill>
                <a:srgbClr val="000000"/>
              </a:solidFill>
              <a:latin typeface="Arial"/>
              <a:ea typeface="Arial"/>
              <a:cs typeface="Arial"/>
              <a:sym typeface="Arial"/>
            </a:endParaRPr>
          </a:p>
          <a:p>
            <a:pPr indent="0" lvl="0" marL="0" marR="0" rtl="0" algn="r">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HEAD</a:t>
            </a:r>
            <a:endParaRPr b="0" i="0" sz="2000" u="none" cap="none" strike="noStrike">
              <a:solidFill>
                <a:srgbClr val="000000"/>
              </a:solidFill>
              <a:latin typeface="Arial"/>
              <a:ea typeface="Arial"/>
              <a:cs typeface="Arial"/>
              <a:sym typeface="Arial"/>
            </a:endParaRPr>
          </a:p>
          <a:p>
            <a:pPr indent="0" lvl="0" marL="0" marR="0" rtl="0" algn="r">
              <a:lnSpc>
                <a:spcPct val="115000"/>
              </a:lnSpc>
              <a:spcBef>
                <a:spcPts val="1199"/>
              </a:spcBef>
              <a:spcAft>
                <a:spcPts val="0"/>
              </a:spcAft>
              <a:buNone/>
            </a:pPr>
            <a:r>
              <a:rPr b="0" i="0" lang="en-US" sz="2000" u="none" cap="none" strike="noStrike">
                <a:solidFill>
                  <a:srgbClr val="616161"/>
                </a:solidFill>
                <a:latin typeface="Proxima Nova"/>
                <a:ea typeface="Proxima Nova"/>
                <a:cs typeface="Proxima Nova"/>
                <a:sym typeface="Proxima Nova"/>
              </a:rPr>
              <a:t>OPTIONS</a:t>
            </a:r>
            <a:endParaRPr b="0" i="0" sz="2000" u="none" cap="none" strike="noStrike">
              <a:solidFill>
                <a:srgbClr val="000000"/>
              </a:solidFill>
              <a:latin typeface="Arial"/>
              <a:ea typeface="Arial"/>
              <a:cs typeface="Arial"/>
              <a:sym typeface="Arial"/>
            </a:endParaRPr>
          </a:p>
        </p:txBody>
      </p:sp>
      <p:sp>
        <p:nvSpPr>
          <p:cNvPr id="414" name="Google Shape;414;p88"/>
          <p:cNvSpPr/>
          <p:nvPr/>
        </p:nvSpPr>
        <p:spPr>
          <a:xfrm>
            <a:off x="3735000" y="1329120"/>
            <a:ext cx="982080" cy="102240"/>
          </a:xfrm>
          <a:prstGeom prst="rightArrow">
            <a:avLst>
              <a:gd fmla="val 50000" name="adj1"/>
              <a:gd fmla="val 50000" name="adj2"/>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8"/>
          <p:cNvSpPr/>
          <p:nvPr/>
        </p:nvSpPr>
        <p:spPr>
          <a:xfrm>
            <a:off x="3735000" y="1931040"/>
            <a:ext cx="982080" cy="102240"/>
          </a:xfrm>
          <a:prstGeom prst="rightArrow">
            <a:avLst>
              <a:gd fmla="val 50000" name="adj1"/>
              <a:gd fmla="val 50000" name="adj2"/>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8"/>
          <p:cNvSpPr/>
          <p:nvPr/>
        </p:nvSpPr>
        <p:spPr>
          <a:xfrm>
            <a:off x="3735000" y="2372400"/>
            <a:ext cx="982080" cy="102240"/>
          </a:xfrm>
          <a:prstGeom prst="rightArrow">
            <a:avLst>
              <a:gd fmla="val 50000" name="adj1"/>
              <a:gd fmla="val 50000" name="adj2"/>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8"/>
          <p:cNvSpPr/>
          <p:nvPr/>
        </p:nvSpPr>
        <p:spPr>
          <a:xfrm>
            <a:off x="3735000" y="2865240"/>
            <a:ext cx="982080" cy="102240"/>
          </a:xfrm>
          <a:prstGeom prst="rightArrow">
            <a:avLst>
              <a:gd fmla="val 50000" name="adj1"/>
              <a:gd fmla="val 50000" name="adj2"/>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8"/>
          <p:cNvSpPr/>
          <p:nvPr/>
        </p:nvSpPr>
        <p:spPr>
          <a:xfrm>
            <a:off x="3755160" y="3829680"/>
            <a:ext cx="982080" cy="102240"/>
          </a:xfrm>
          <a:prstGeom prst="rightArrow">
            <a:avLst>
              <a:gd fmla="val 50000" name="adj1"/>
              <a:gd fmla="val 50000" name="adj2"/>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8"/>
          <p:cNvSpPr/>
          <p:nvPr/>
        </p:nvSpPr>
        <p:spPr>
          <a:xfrm>
            <a:off x="3735000" y="3385080"/>
            <a:ext cx="982080" cy="102240"/>
          </a:xfrm>
          <a:prstGeom prst="rightArrow">
            <a:avLst>
              <a:gd fmla="val 50000" name="adj1"/>
              <a:gd fmla="val 50000" name="adj2"/>
            </a:avLst>
          </a:prstGeom>
          <a:solidFill>
            <a:srgbClr val="63D297"/>
          </a:solidFill>
          <a:ln cap="flat" cmpd="sng" w="9525">
            <a:solidFill>
              <a:srgbClr val="4BA1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9"/>
          <p:cNvSpPr txBox="1"/>
          <p:nvPr/>
        </p:nvSpPr>
        <p:spPr>
          <a:xfrm>
            <a:off x="253800" y="42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4BA173"/>
                </a:solidFill>
                <a:latin typeface="Proxima Nova"/>
                <a:ea typeface="Proxima Nova"/>
                <a:cs typeface="Proxima Nova"/>
                <a:sym typeface="Proxima Nova"/>
              </a:rPr>
              <a:t>GET</a:t>
            </a:r>
            <a:r>
              <a:rPr b="0" i="0" lang="en-US" sz="2800" u="none" cap="none" strike="noStrike">
                <a:solidFill>
                  <a:srgbClr val="202729"/>
                </a:solidFill>
                <a:latin typeface="Proxima Nova"/>
                <a:ea typeface="Proxima Nova"/>
                <a:cs typeface="Proxima Nova"/>
                <a:sym typeface="Proxima Nova"/>
              </a:rPr>
              <a:t> Example - Read</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425" name="Google Shape;425;p89"/>
          <p:cNvSpPr txBox="1"/>
          <p:nvPr/>
        </p:nvSpPr>
        <p:spPr>
          <a:xfrm>
            <a:off x="311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Request</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GET /users/79209231-8e4c-41d0-96ba-83773719f94c HTTP/1.1</a:t>
            </a:r>
            <a:br>
              <a:rPr b="0" i="0" lang="en-US" sz="1800" u="none" cap="none" strike="noStrike"/>
            </a:br>
            <a:r>
              <a:rPr b="0" i="0" lang="en-US" sz="1000" u="none" cap="none" strike="noStrike">
                <a:solidFill>
                  <a:srgbClr val="616161"/>
                </a:solidFill>
                <a:latin typeface="Courier New"/>
                <a:ea typeface="Courier New"/>
                <a:cs typeface="Courier New"/>
                <a:sym typeface="Courier New"/>
              </a:rPr>
              <a:t>Host: api.mysite.com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application/json</a:t>
            </a:r>
            <a:endParaRPr b="0" i="0" sz="1000" u="none" cap="none" strike="noStrike">
              <a:solidFill>
                <a:srgbClr val="000000"/>
              </a:solidFill>
              <a:latin typeface="Arial"/>
              <a:ea typeface="Arial"/>
              <a:cs typeface="Arial"/>
              <a:sym typeface="Arial"/>
            </a:endParaRPr>
          </a:p>
        </p:txBody>
      </p:sp>
      <p:sp>
        <p:nvSpPr>
          <p:cNvPr id="426" name="Google Shape;426;p89"/>
          <p:cNvSpPr txBox="1"/>
          <p:nvPr/>
        </p:nvSpPr>
        <p:spPr>
          <a:xfrm>
            <a:off x="485820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Response</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E-tag: 79209231-8e4c-41d0-96ba-83773719f94c</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Content-length: 289</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a:t>
            </a:r>
            <a:br>
              <a:rPr b="0" i="0" lang="en-US" sz="1800" u="none" cap="none" strike="noStrike"/>
            </a:br>
            <a:r>
              <a:rPr b="0" i="0" lang="en-US" sz="1000" u="none" cap="none" strike="noStrike">
                <a:solidFill>
                  <a:srgbClr val="616161"/>
                </a:solidFill>
                <a:latin typeface="Courier New"/>
                <a:ea typeface="Courier New"/>
                <a:cs typeface="Courier New"/>
                <a:sym typeface="Courier New"/>
              </a:rPr>
              <a:t> “</a:t>
            </a:r>
            <a:r>
              <a:rPr lang="en-US" sz="1000">
                <a:solidFill>
                  <a:srgbClr val="616161"/>
                </a:solidFill>
                <a:latin typeface="Courier New"/>
                <a:ea typeface="Courier New"/>
                <a:cs typeface="Courier New"/>
                <a:sym typeface="Courier New"/>
              </a:rPr>
              <a:t>g</a:t>
            </a:r>
            <a:r>
              <a:rPr b="0" i="0" lang="en-US" sz="1000" u="none" cap="none" strike="noStrike">
                <a:solidFill>
                  <a:srgbClr val="616161"/>
                </a:solidFill>
                <a:latin typeface="Courier New"/>
                <a:ea typeface="Courier New"/>
                <a:cs typeface="Courier New"/>
                <a:sym typeface="Courier New"/>
              </a:rPr>
              <a:t>uid”</a:t>
            </a:r>
            <a:r>
              <a:rPr lang="en-US" sz="1000">
                <a:solidFill>
                  <a:srgbClr val="616161"/>
                </a:solidFill>
                <a:latin typeface="Courier New"/>
                <a:ea typeface="Courier New"/>
                <a:cs typeface="Courier New"/>
                <a:sym typeface="Courier New"/>
              </a:rPr>
              <a:t>:</a:t>
            </a:r>
            <a:r>
              <a:rPr b="0" i="0" lang="en-US" sz="1000" u="none" cap="none" strike="noStrike">
                <a:solidFill>
                  <a:srgbClr val="616161"/>
                </a:solidFill>
                <a:latin typeface="Courier New"/>
                <a:ea typeface="Courier New"/>
                <a:cs typeface="Courier New"/>
                <a:sym typeface="Courier New"/>
              </a:rPr>
              <a:t> “87cae122-a442-4db6-9b68-9e78a08327ff”,</a:t>
            </a:r>
            <a:br>
              <a:rPr b="0" i="0" lang="en-US" sz="1800" u="none" cap="none" strike="noStrike"/>
            </a:br>
            <a:r>
              <a:rPr b="0" i="0" lang="en-US" sz="1000" u="none" cap="none" strike="noStrike">
                <a:solidFill>
                  <a:srgbClr val="616161"/>
                </a:solidFill>
                <a:latin typeface="Courier New"/>
                <a:ea typeface="Courier New"/>
                <a:cs typeface="Courier New"/>
                <a:sym typeface="Courier New"/>
              </a:rPr>
              <a:t> “creation-date”</a:t>
            </a:r>
            <a:r>
              <a:rPr lang="en-US" sz="1000">
                <a:solidFill>
                  <a:srgbClr val="616161"/>
                </a:solidFill>
                <a:latin typeface="Courier New"/>
                <a:ea typeface="Courier New"/>
                <a:cs typeface="Courier New"/>
                <a:sym typeface="Courier New"/>
              </a:rPr>
              <a:t>:</a:t>
            </a:r>
            <a:r>
              <a:rPr b="0" i="0" lang="en-US" sz="1000" u="none" cap="none" strike="noStrike">
                <a:solidFill>
                  <a:srgbClr val="616161"/>
                </a:solidFill>
                <a:latin typeface="Courier New"/>
                <a:ea typeface="Courier New"/>
                <a:cs typeface="Courier New"/>
                <a:sym typeface="Courier New"/>
              </a:rPr>
              <a:t> “2022-10-17T18:51:04Z”,</a:t>
            </a:r>
            <a:br>
              <a:rPr b="0" i="0" lang="en-US" sz="1800" u="none" cap="none" strike="noStrike"/>
            </a:br>
            <a:r>
              <a:rPr b="0" i="0" lang="en-US" sz="1000" u="none" cap="none" strike="noStrike">
                <a:solidFill>
                  <a:srgbClr val="616161"/>
                </a:solidFill>
                <a:latin typeface="Courier New"/>
                <a:ea typeface="Courier New"/>
                <a:cs typeface="Courier New"/>
                <a:sym typeface="Courier New"/>
              </a:rPr>
              <a:t> “updated-date</a:t>
            </a:r>
            <a:r>
              <a:rPr lang="en-US" sz="1000">
                <a:solidFill>
                  <a:srgbClr val="616161"/>
                </a:solidFill>
                <a:latin typeface="Courier New"/>
                <a:ea typeface="Courier New"/>
                <a:cs typeface="Courier New"/>
                <a:sym typeface="Courier New"/>
              </a:rPr>
              <a:t>”:</a:t>
            </a:r>
            <a:r>
              <a:rPr b="0" i="0" lang="en-US" sz="1000" u="none" cap="none" strike="noStrike">
                <a:solidFill>
                  <a:srgbClr val="616161"/>
                </a:solidFill>
                <a:latin typeface="Courier New"/>
                <a:ea typeface="Courier New"/>
                <a:cs typeface="Courier New"/>
                <a:sym typeface="Courier New"/>
              </a:rPr>
              <a:t> “2022-10-17T18:51:04Z”,</a:t>
            </a:r>
            <a:br>
              <a:rPr b="0" i="0" lang="en-US" sz="1800" u="none" cap="none" strike="noStrike"/>
            </a:br>
            <a:r>
              <a:rPr b="0" i="0" lang="en-US" sz="1000" u="none" cap="none" strike="noStrike">
                <a:solidFill>
                  <a:srgbClr val="616161"/>
                </a:solidFill>
                <a:latin typeface="Courier New"/>
                <a:ea typeface="Courier New"/>
                <a:cs typeface="Courier New"/>
                <a:sym typeface="Courier New"/>
              </a:rPr>
              <a:t> “first-name”: “Jim”,</a:t>
            </a:r>
            <a:br>
              <a:rPr b="0" i="0" lang="en-US" sz="1800" u="none" cap="none" strike="noStrike"/>
            </a:br>
            <a:r>
              <a:rPr b="0" i="0" lang="en-US" sz="1000" u="none" cap="none" strike="noStrike">
                <a:solidFill>
                  <a:srgbClr val="616161"/>
                </a:solidFill>
                <a:latin typeface="Courier New"/>
                <a:ea typeface="Courier New"/>
                <a:cs typeface="Courier New"/>
                <a:sym typeface="Courier New"/>
              </a:rPr>
              <a:t> “last-name”: “Smith”,</a:t>
            </a:r>
            <a:br>
              <a:rPr b="0" i="0" lang="en-US" sz="1800" u="none" cap="none" strike="noStrike"/>
            </a:br>
            <a:r>
              <a:rPr b="0" i="0" lang="en-US" sz="1000" u="none" cap="none" strike="noStrike">
                <a:solidFill>
                  <a:srgbClr val="616161"/>
                </a:solidFill>
                <a:latin typeface="Courier New"/>
                <a:ea typeface="Courier New"/>
                <a:cs typeface="Courier New"/>
                <a:sym typeface="Courier New"/>
              </a:rPr>
              <a:t> “email”:  “jsmith@mysite.com”,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 “department-guid”:      “9ac2f7f0-5301-4e35-9eca-3cca59627219”</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90"/>
          <p:cNvSpPr txBox="1"/>
          <p:nvPr/>
        </p:nvSpPr>
        <p:spPr>
          <a:xfrm>
            <a:off x="4832280" y="115236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i="0" lang="en-US" sz="1800" u="none" cap="none" strike="noStrike">
                <a:solidFill>
                  <a:srgbClr val="4BA173"/>
                </a:solidFill>
                <a:latin typeface="Proxima Nova"/>
                <a:ea typeface="Proxima Nova"/>
                <a:cs typeface="Proxima Nova"/>
                <a:sym typeface="Proxima Nova"/>
              </a:rPr>
              <a:t>HEAD</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Returns info about a resource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Length</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E-tag</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And more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Does this resource exist and can I retrieve it (is it too big)?</a:t>
            </a:r>
            <a:endParaRPr b="0" i="0" sz="1800" u="none" cap="none" strike="noStrike">
              <a:solidFill>
                <a:srgbClr val="000000"/>
              </a:solidFill>
              <a:latin typeface="Arial"/>
              <a:ea typeface="Arial"/>
              <a:cs typeface="Arial"/>
              <a:sym typeface="Arial"/>
            </a:endParaRPr>
          </a:p>
        </p:txBody>
      </p:sp>
      <p:sp>
        <p:nvSpPr>
          <p:cNvPr id="432" name="Google Shape;432;p90"/>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HEAD vs OPTIONS</a:t>
            </a:r>
            <a:endParaRPr b="0" i="0" sz="2800" u="none" cap="none" strike="noStrike">
              <a:solidFill>
                <a:srgbClr val="000000"/>
              </a:solidFill>
              <a:latin typeface="Arial"/>
              <a:ea typeface="Arial"/>
              <a:cs typeface="Arial"/>
              <a:sym typeface="Arial"/>
            </a:endParaRPr>
          </a:p>
        </p:txBody>
      </p:sp>
      <p:sp>
        <p:nvSpPr>
          <p:cNvPr id="433" name="Google Shape;433;p90"/>
          <p:cNvSpPr txBox="1"/>
          <p:nvPr/>
        </p:nvSpPr>
        <p:spPr>
          <a:xfrm>
            <a:off x="311760" y="115236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i="0" lang="en-US" sz="1800" u="none" cap="none" strike="noStrike">
                <a:solidFill>
                  <a:srgbClr val="4BA173"/>
                </a:solidFill>
                <a:latin typeface="Proxima Nova"/>
                <a:ea typeface="Proxima Nova"/>
                <a:cs typeface="Proxima Nova"/>
                <a:sym typeface="Proxima Nova"/>
              </a:rPr>
              <a:t>OPTIONS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Returns info about API (methods/content type)</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Allows (GET, POST…etc)</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Cache-Control</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And more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Can I create or update this resource? Or similar questions.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91"/>
          <p:cNvSpPr txBox="1"/>
          <p:nvPr/>
        </p:nvSpPr>
        <p:spPr>
          <a:xfrm>
            <a:off x="253800" y="42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4BA173"/>
                </a:solidFill>
                <a:latin typeface="Proxima Nova"/>
                <a:ea typeface="Proxima Nova"/>
                <a:cs typeface="Proxima Nova"/>
                <a:sym typeface="Proxima Nova"/>
              </a:rPr>
              <a:t>HEAD</a:t>
            </a:r>
            <a:r>
              <a:rPr b="0" i="0" lang="en-US" sz="2800" u="none" cap="none" strike="noStrike">
                <a:solidFill>
                  <a:srgbClr val="202729"/>
                </a:solidFill>
                <a:latin typeface="Proxima Nova"/>
                <a:ea typeface="Proxima Nova"/>
                <a:cs typeface="Proxima Nova"/>
                <a:sym typeface="Proxima Nova"/>
              </a:rPr>
              <a:t> Example - Read</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439" name="Google Shape;439;p91"/>
          <p:cNvSpPr txBox="1"/>
          <p:nvPr/>
        </p:nvSpPr>
        <p:spPr>
          <a:xfrm>
            <a:off x="311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Request</a:t>
            </a:r>
            <a:br>
              <a:rPr b="0" i="0" lang="en-US" sz="1800" u="none" cap="none" strike="noStrike"/>
            </a:br>
            <a:br>
              <a:rPr b="0" i="0" lang="en-US" sz="1800" u="none" cap="none" strike="noStrike"/>
            </a:br>
            <a:r>
              <a:rPr lang="en-US" sz="1000">
                <a:solidFill>
                  <a:srgbClr val="616161"/>
                </a:solidFill>
                <a:latin typeface="Courier New"/>
                <a:ea typeface="Courier New"/>
                <a:cs typeface="Courier New"/>
                <a:sym typeface="Courier New"/>
              </a:rPr>
              <a:t>HEAD</a:t>
            </a:r>
            <a:r>
              <a:rPr b="0" i="0" lang="en-US" sz="1000" u="none" cap="none" strike="noStrike">
                <a:solidFill>
                  <a:srgbClr val="616161"/>
                </a:solidFill>
                <a:latin typeface="Courier New"/>
                <a:ea typeface="Courier New"/>
                <a:cs typeface="Courier New"/>
                <a:sym typeface="Courier New"/>
              </a:rPr>
              <a:t> /users/79209231-8e4c-41d0-96ba-83773719f94c HTTP/1.1</a:t>
            </a:r>
            <a:br>
              <a:rPr b="0" i="0" lang="en-US" sz="1800" u="none" cap="none" strike="noStrike"/>
            </a:br>
            <a:r>
              <a:rPr b="0" i="0" lang="en-US" sz="1000" u="none" cap="none" strike="noStrike">
                <a:solidFill>
                  <a:srgbClr val="616161"/>
                </a:solidFill>
                <a:latin typeface="Courier New"/>
                <a:ea typeface="Courier New"/>
                <a:cs typeface="Courier New"/>
                <a:sym typeface="Courier New"/>
              </a:rPr>
              <a:t>Host: api.mysite.com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application/json</a:t>
            </a:r>
            <a:endParaRPr b="0" i="0" sz="1000" u="none" cap="none" strike="noStrike">
              <a:solidFill>
                <a:srgbClr val="000000"/>
              </a:solidFill>
              <a:latin typeface="Arial"/>
              <a:ea typeface="Arial"/>
              <a:cs typeface="Arial"/>
              <a:sym typeface="Arial"/>
            </a:endParaRPr>
          </a:p>
        </p:txBody>
      </p:sp>
      <p:sp>
        <p:nvSpPr>
          <p:cNvPr id="440" name="Google Shape;440;p91"/>
          <p:cNvSpPr txBox="1"/>
          <p:nvPr/>
        </p:nvSpPr>
        <p:spPr>
          <a:xfrm>
            <a:off x="481968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Response</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HTTP/1.1 200 OK</a:t>
            </a:r>
            <a:br>
              <a:rPr b="0" i="0" lang="en-US" sz="1800" u="none" cap="none" strike="noStrike"/>
            </a:br>
            <a:r>
              <a:rPr b="0" i="0" lang="en-US" sz="1000" u="none" cap="none" strike="noStrike">
                <a:solidFill>
                  <a:srgbClr val="616161"/>
                </a:solidFill>
                <a:latin typeface="Courier New"/>
                <a:ea typeface="Courier New"/>
                <a:cs typeface="Courier New"/>
                <a:sym typeface="Courier New"/>
              </a:rPr>
              <a:t>E-TAG: 0179b63f-3248-434f-bd08-75edfc17e626</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CONTENT-LENGTH: 234</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92"/>
          <p:cNvSpPr txBox="1"/>
          <p:nvPr/>
        </p:nvSpPr>
        <p:spPr>
          <a:xfrm>
            <a:off x="253800" y="42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4BA173"/>
                </a:solidFill>
                <a:latin typeface="Proxima Nova"/>
                <a:ea typeface="Proxima Nova"/>
                <a:cs typeface="Proxima Nova"/>
                <a:sym typeface="Proxima Nova"/>
              </a:rPr>
              <a:t>OPTIONS</a:t>
            </a:r>
            <a:r>
              <a:rPr b="0" i="0" lang="en-US" sz="2800" u="none" cap="none" strike="noStrike">
                <a:solidFill>
                  <a:srgbClr val="202729"/>
                </a:solidFill>
                <a:latin typeface="Proxima Nova"/>
                <a:ea typeface="Proxima Nova"/>
                <a:cs typeface="Proxima Nova"/>
                <a:sym typeface="Proxima Nova"/>
              </a:rPr>
              <a:t> Example - Read</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446" name="Google Shape;446;p92"/>
          <p:cNvSpPr txBox="1"/>
          <p:nvPr/>
        </p:nvSpPr>
        <p:spPr>
          <a:xfrm>
            <a:off x="311749" y="1000075"/>
            <a:ext cx="4213800" cy="34161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Request</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OPTIONS /users/79209231-8e4c-41d0-96ba-83773719f94c HTTP/1.1</a:t>
            </a:r>
            <a:br>
              <a:rPr b="0" i="0" lang="en-US" sz="1800" u="none" cap="none" strike="noStrike"/>
            </a:br>
            <a:r>
              <a:rPr b="0" i="0" lang="en-US" sz="1000" u="none" cap="none" strike="noStrike">
                <a:solidFill>
                  <a:srgbClr val="616161"/>
                </a:solidFill>
                <a:latin typeface="Courier New"/>
                <a:ea typeface="Courier New"/>
                <a:cs typeface="Courier New"/>
                <a:sym typeface="Courier New"/>
              </a:rPr>
              <a:t>Host: api.mysite.com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application/json</a:t>
            </a:r>
            <a:endParaRPr b="0" i="0" sz="1000" u="none" cap="none" strike="noStrike">
              <a:solidFill>
                <a:srgbClr val="000000"/>
              </a:solidFill>
              <a:latin typeface="Arial"/>
              <a:ea typeface="Arial"/>
              <a:cs typeface="Arial"/>
              <a:sym typeface="Arial"/>
            </a:endParaRPr>
          </a:p>
        </p:txBody>
      </p:sp>
      <p:sp>
        <p:nvSpPr>
          <p:cNvPr id="447" name="Google Shape;447;p92"/>
          <p:cNvSpPr txBox="1"/>
          <p:nvPr/>
        </p:nvSpPr>
        <p:spPr>
          <a:xfrm>
            <a:off x="484524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Response</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HTTP/1.1 204 No Content</a:t>
            </a:r>
            <a:br>
              <a:rPr b="0" i="0" lang="en-US" sz="1800" u="none" cap="none" strike="noStrike"/>
            </a:br>
            <a:r>
              <a:rPr b="0" i="0" lang="en-US" sz="1000" u="none" cap="none" strike="noStrike">
                <a:solidFill>
                  <a:srgbClr val="616161"/>
                </a:solidFill>
                <a:latin typeface="Courier New"/>
                <a:ea typeface="Courier New"/>
                <a:cs typeface="Courier New"/>
                <a:sym typeface="Courier New"/>
              </a:rPr>
              <a:t>Allow: OPTIONS, GET, HEAD, POST</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93"/>
          <p:cNvSpPr txBox="1"/>
          <p:nvPr/>
        </p:nvSpPr>
        <p:spPr>
          <a:xfrm>
            <a:off x="253800" y="42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4BA173"/>
                </a:solidFill>
                <a:latin typeface="Proxima Nova"/>
                <a:ea typeface="Proxima Nova"/>
                <a:cs typeface="Proxima Nova"/>
                <a:sym typeface="Proxima Nova"/>
              </a:rPr>
              <a:t>DELETE</a:t>
            </a:r>
            <a:r>
              <a:rPr b="0" i="0" lang="en-US" sz="2800" u="none" cap="none" strike="noStrike">
                <a:solidFill>
                  <a:srgbClr val="202729"/>
                </a:solidFill>
                <a:latin typeface="Proxima Nova"/>
                <a:ea typeface="Proxima Nova"/>
                <a:cs typeface="Proxima Nova"/>
                <a:sym typeface="Proxima Nova"/>
              </a:rPr>
              <a:t> Example - Read</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453" name="Google Shape;453;p93"/>
          <p:cNvSpPr txBox="1"/>
          <p:nvPr/>
        </p:nvSpPr>
        <p:spPr>
          <a:xfrm>
            <a:off x="311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Request</a:t>
            </a:r>
            <a:br>
              <a:rPr b="0" i="0" lang="en-US" sz="1800" u="none" cap="none" strike="noStrike"/>
            </a:br>
            <a:br>
              <a:rPr b="0" i="0" lang="en-US" sz="1800" u="none" cap="none" strike="noStrike"/>
            </a:br>
            <a:r>
              <a:rPr lang="en-US" sz="1000">
                <a:solidFill>
                  <a:srgbClr val="616161"/>
                </a:solidFill>
                <a:latin typeface="Courier New"/>
                <a:ea typeface="Courier New"/>
                <a:cs typeface="Courier New"/>
                <a:sym typeface="Courier New"/>
              </a:rPr>
              <a:t>DELETE</a:t>
            </a:r>
            <a:r>
              <a:rPr b="0" i="0" lang="en-US" sz="1000" u="none" cap="none" strike="noStrike">
                <a:solidFill>
                  <a:srgbClr val="616161"/>
                </a:solidFill>
                <a:latin typeface="Courier New"/>
                <a:ea typeface="Courier New"/>
                <a:cs typeface="Courier New"/>
                <a:sym typeface="Courier New"/>
              </a:rPr>
              <a:t> /users/79209231-8e4c-41d0-96ba-83773719f94c HTTP/1.1</a:t>
            </a:r>
            <a:br>
              <a:rPr b="0" i="0" lang="en-US" sz="1800" u="none" cap="none" strike="noStrike"/>
            </a:br>
            <a:r>
              <a:rPr b="0" i="0" lang="en-US" sz="1000" u="none" cap="none" strike="noStrike">
                <a:solidFill>
                  <a:srgbClr val="616161"/>
                </a:solidFill>
                <a:latin typeface="Courier New"/>
                <a:ea typeface="Courier New"/>
                <a:cs typeface="Courier New"/>
                <a:sym typeface="Courier New"/>
              </a:rPr>
              <a:t>Host: api.mysite.com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application/json</a:t>
            </a:r>
            <a:endParaRPr b="0" i="0" sz="1000" u="none" cap="none" strike="noStrike">
              <a:solidFill>
                <a:srgbClr val="000000"/>
              </a:solidFill>
              <a:latin typeface="Arial"/>
              <a:ea typeface="Arial"/>
              <a:cs typeface="Arial"/>
              <a:sym typeface="Arial"/>
            </a:endParaRPr>
          </a:p>
        </p:txBody>
      </p:sp>
      <p:sp>
        <p:nvSpPr>
          <p:cNvPr id="454" name="Google Shape;454;p93"/>
          <p:cNvSpPr txBox="1"/>
          <p:nvPr/>
        </p:nvSpPr>
        <p:spPr>
          <a:xfrm>
            <a:off x="4838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Response</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HTTP/1.1 204 OK</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94"/>
          <p:cNvSpPr txBox="1"/>
          <p:nvPr/>
        </p:nvSpPr>
        <p:spPr>
          <a:xfrm>
            <a:off x="4832280" y="115236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i="0" lang="en-US" sz="1800" u="none" cap="none" strike="noStrike">
                <a:solidFill>
                  <a:srgbClr val="4BA173"/>
                </a:solidFill>
                <a:latin typeface="Proxima Nova"/>
                <a:ea typeface="Proxima Nova"/>
                <a:cs typeface="Proxima Nova"/>
                <a:sym typeface="Proxima Nova"/>
              </a:rPr>
              <a:t>PUT/PATCH</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Usually, an update method. No fields are required. Excluded fields will not change on the object.</a:t>
            </a:r>
            <a:endParaRPr b="0" i="0" sz="1800" u="none" cap="none" strike="noStrike">
              <a:solidFill>
                <a:srgbClr val="000000"/>
              </a:solidFill>
              <a:latin typeface="Arial"/>
              <a:ea typeface="Arial"/>
              <a:cs typeface="Arial"/>
              <a:sym typeface="Arial"/>
            </a:endParaRPr>
          </a:p>
        </p:txBody>
      </p:sp>
      <p:sp>
        <p:nvSpPr>
          <p:cNvPr id="460" name="Google Shape;460;p94"/>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POST vs PUT or PATCH</a:t>
            </a:r>
            <a:endParaRPr b="0" i="0" sz="2800" u="none" cap="none" strike="noStrike">
              <a:solidFill>
                <a:srgbClr val="000000"/>
              </a:solidFill>
              <a:latin typeface="Arial"/>
              <a:ea typeface="Arial"/>
              <a:cs typeface="Arial"/>
              <a:sym typeface="Arial"/>
            </a:endParaRPr>
          </a:p>
        </p:txBody>
      </p:sp>
      <p:sp>
        <p:nvSpPr>
          <p:cNvPr id="461" name="Google Shape;461;p94"/>
          <p:cNvSpPr txBox="1"/>
          <p:nvPr/>
        </p:nvSpPr>
        <p:spPr>
          <a:xfrm>
            <a:off x="311760" y="115236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i="0" lang="en-US" sz="1800" u="none" cap="none" strike="noStrike">
                <a:solidFill>
                  <a:srgbClr val="4BA173"/>
                </a:solidFill>
                <a:latin typeface="Proxima Nova"/>
                <a:ea typeface="Proxima Nova"/>
                <a:cs typeface="Proxima Nova"/>
                <a:sym typeface="Proxima Nova"/>
              </a:rPr>
              <a:t>POST</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Can be limited to creation. Requires the all attributes of an object. Null fields will result in attributes with no data.</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8"/>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REST Constraints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Naming conventions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HTTP Methods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HTTP Response codes</a:t>
            </a:r>
            <a:endParaRPr b="0" i="0" sz="1800" u="none" cap="none" strike="noStrike">
              <a:solidFill>
                <a:srgbClr val="000000"/>
              </a:solidFill>
              <a:latin typeface="Arial"/>
              <a:ea typeface="Arial"/>
              <a:cs typeface="Arial"/>
              <a:sym typeface="Arial"/>
            </a:endParaRPr>
          </a:p>
        </p:txBody>
      </p:sp>
      <p:sp>
        <p:nvSpPr>
          <p:cNvPr id="290" name="Google Shape;290;p68"/>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Outline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95"/>
          <p:cNvSpPr txBox="1"/>
          <p:nvPr/>
        </p:nvSpPr>
        <p:spPr>
          <a:xfrm>
            <a:off x="253800" y="42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4BA173"/>
                </a:solidFill>
                <a:latin typeface="Proxima Nova"/>
                <a:ea typeface="Proxima Nova"/>
                <a:cs typeface="Proxima Nova"/>
                <a:sym typeface="Proxima Nova"/>
              </a:rPr>
              <a:t>POST</a:t>
            </a:r>
            <a:r>
              <a:rPr b="0" i="0" lang="en-US" sz="2800" u="none" cap="none" strike="noStrike">
                <a:solidFill>
                  <a:srgbClr val="202729"/>
                </a:solidFill>
                <a:latin typeface="Proxima Nova"/>
                <a:ea typeface="Proxima Nova"/>
                <a:cs typeface="Proxima Nova"/>
                <a:sym typeface="Proxima Nova"/>
              </a:rPr>
              <a:t> Example - Create a new user</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467" name="Google Shape;467;p95"/>
          <p:cNvSpPr txBox="1"/>
          <p:nvPr/>
        </p:nvSpPr>
        <p:spPr>
          <a:xfrm>
            <a:off x="311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Request</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POST /users HTTP/1.1</a:t>
            </a:r>
            <a:br>
              <a:rPr b="0" i="0" lang="en-US" sz="1800" u="none" cap="none" strike="noStrike"/>
            </a:br>
            <a:r>
              <a:rPr b="0" i="0" lang="en-US" sz="1000" u="none" cap="none" strike="noStrike">
                <a:solidFill>
                  <a:srgbClr val="616161"/>
                </a:solidFill>
                <a:latin typeface="Courier New"/>
                <a:ea typeface="Courier New"/>
                <a:cs typeface="Courier New"/>
                <a:sym typeface="Courier New"/>
              </a:rPr>
              <a:t>Host: api.mysite.com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application/x-www-form-urlencoded</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first-name=Jim,last-name=Smith,email=jsmith@mysite.com,department-guid=9ac2f7f0-5301-4e35-9eca-3cca59627219</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________________________________________________</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application/json; charset=utf-8</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br>
              <a:rPr b="0" i="0" lang="en-US" sz="1800" u="none" cap="none" strike="noStrike"/>
            </a:br>
            <a:r>
              <a:rPr b="0" i="0" lang="en-US" sz="1000" u="none" cap="none" strike="noStrike">
                <a:solidFill>
                  <a:srgbClr val="616161"/>
                </a:solidFill>
                <a:latin typeface="Courier New"/>
                <a:ea typeface="Courier New"/>
                <a:cs typeface="Courier New"/>
                <a:sym typeface="Courier New"/>
              </a:rPr>
              <a:t> “first-name”: “Jim”,</a:t>
            </a:r>
            <a:br>
              <a:rPr b="0" i="0" lang="en-US" sz="1800" u="none" cap="none" strike="noStrike"/>
            </a:br>
            <a:r>
              <a:rPr b="0" i="0" lang="en-US" sz="1000" u="none" cap="none" strike="noStrike">
                <a:solidFill>
                  <a:srgbClr val="616161"/>
                </a:solidFill>
                <a:latin typeface="Courier New"/>
                <a:ea typeface="Courier New"/>
                <a:cs typeface="Courier New"/>
                <a:sym typeface="Courier New"/>
              </a:rPr>
              <a:t> “last-name”: “Smith”,</a:t>
            </a:r>
            <a:br>
              <a:rPr b="0" i="0" lang="en-US" sz="1800" u="none" cap="none" strike="noStrike"/>
            </a:br>
            <a:r>
              <a:rPr b="0" i="0" lang="en-US" sz="1000" u="none" cap="none" strike="noStrike">
                <a:solidFill>
                  <a:srgbClr val="616161"/>
                </a:solidFill>
                <a:latin typeface="Courier New"/>
                <a:ea typeface="Courier New"/>
                <a:cs typeface="Courier New"/>
                <a:sym typeface="Courier New"/>
              </a:rPr>
              <a:t> “email”:  “jsmith@mysite.com”,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 “department-guid”:     “9ac2f7f0-5301-4e35-9eca-3cca59627219”</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p:txBody>
      </p:sp>
      <p:sp>
        <p:nvSpPr>
          <p:cNvPr id="468" name="Google Shape;468;p95"/>
          <p:cNvSpPr txBox="1"/>
          <p:nvPr/>
        </p:nvSpPr>
        <p:spPr>
          <a:xfrm>
            <a:off x="483228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Response</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E-tag: 79209231-8e4c-41d0-96ba-83773719f94c</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a:t>
            </a:r>
            <a:br>
              <a:rPr b="0" i="0" lang="en-US" sz="1800" u="none" cap="none" strike="noStrike"/>
            </a:br>
            <a:r>
              <a:rPr b="0" i="0" lang="en-US" sz="1000" u="none" cap="none" strike="noStrike">
                <a:solidFill>
                  <a:srgbClr val="616161"/>
                </a:solidFill>
                <a:latin typeface="Courier New"/>
                <a:ea typeface="Courier New"/>
                <a:cs typeface="Courier New"/>
                <a:sym typeface="Courier New"/>
              </a:rPr>
              <a:t> “</a:t>
            </a:r>
            <a:r>
              <a:rPr lang="en-US" sz="1000">
                <a:solidFill>
                  <a:srgbClr val="616161"/>
                </a:solidFill>
                <a:latin typeface="Courier New"/>
                <a:ea typeface="Courier New"/>
                <a:cs typeface="Courier New"/>
                <a:sym typeface="Courier New"/>
              </a:rPr>
              <a:t>g</a:t>
            </a:r>
            <a:r>
              <a:rPr b="0" i="0" lang="en-US" sz="1000" u="none" cap="none" strike="noStrike">
                <a:solidFill>
                  <a:srgbClr val="616161"/>
                </a:solidFill>
                <a:latin typeface="Courier New"/>
                <a:ea typeface="Courier New"/>
                <a:cs typeface="Courier New"/>
                <a:sym typeface="Courier New"/>
              </a:rPr>
              <a:t>uid”</a:t>
            </a:r>
            <a:r>
              <a:rPr lang="en-US" sz="1000">
                <a:solidFill>
                  <a:srgbClr val="616161"/>
                </a:solidFill>
                <a:latin typeface="Courier New"/>
                <a:ea typeface="Courier New"/>
                <a:cs typeface="Courier New"/>
                <a:sym typeface="Courier New"/>
              </a:rPr>
              <a:t>:</a:t>
            </a:r>
            <a:r>
              <a:rPr b="0" i="0" lang="en-US" sz="1000" u="none" cap="none" strike="noStrike">
                <a:solidFill>
                  <a:srgbClr val="616161"/>
                </a:solidFill>
                <a:latin typeface="Courier New"/>
                <a:ea typeface="Courier New"/>
                <a:cs typeface="Courier New"/>
                <a:sym typeface="Courier New"/>
              </a:rPr>
              <a:t> “87cae122-a442-4db6-9b68-9e78a08327ff”,</a:t>
            </a:r>
            <a:br>
              <a:rPr b="0" i="0" lang="en-US" sz="1800" u="none" cap="none" strike="noStrike"/>
            </a:br>
            <a:r>
              <a:rPr b="0" i="0" lang="en-US" sz="1000" u="none" cap="none" strike="noStrike">
                <a:solidFill>
                  <a:srgbClr val="616161"/>
                </a:solidFill>
                <a:latin typeface="Courier New"/>
                <a:ea typeface="Courier New"/>
                <a:cs typeface="Courier New"/>
                <a:sym typeface="Courier New"/>
              </a:rPr>
              <a:t> “creation-date”</a:t>
            </a:r>
            <a:r>
              <a:rPr lang="en-US" sz="1000">
                <a:solidFill>
                  <a:srgbClr val="616161"/>
                </a:solidFill>
                <a:latin typeface="Courier New"/>
                <a:ea typeface="Courier New"/>
                <a:cs typeface="Courier New"/>
                <a:sym typeface="Courier New"/>
              </a:rPr>
              <a:t>:</a:t>
            </a:r>
            <a:r>
              <a:rPr b="0" i="0" lang="en-US" sz="1000" u="none" cap="none" strike="noStrike">
                <a:solidFill>
                  <a:srgbClr val="616161"/>
                </a:solidFill>
                <a:latin typeface="Courier New"/>
                <a:ea typeface="Courier New"/>
                <a:cs typeface="Courier New"/>
                <a:sym typeface="Courier New"/>
              </a:rPr>
              <a:t> “2022-10-17T18:51:04Z”,</a:t>
            </a:r>
            <a:br>
              <a:rPr b="0" i="0" lang="en-US" sz="1800" u="none" cap="none" strike="noStrike"/>
            </a:br>
            <a:r>
              <a:rPr b="0" i="0" lang="en-US" sz="1000" u="none" cap="none" strike="noStrike">
                <a:solidFill>
                  <a:srgbClr val="616161"/>
                </a:solidFill>
                <a:latin typeface="Courier New"/>
                <a:ea typeface="Courier New"/>
                <a:cs typeface="Courier New"/>
                <a:sym typeface="Courier New"/>
              </a:rPr>
              <a:t> “updated-date”</a:t>
            </a:r>
            <a:r>
              <a:rPr lang="en-US" sz="1000">
                <a:solidFill>
                  <a:srgbClr val="616161"/>
                </a:solidFill>
                <a:latin typeface="Courier New"/>
                <a:ea typeface="Courier New"/>
                <a:cs typeface="Courier New"/>
                <a:sym typeface="Courier New"/>
              </a:rPr>
              <a:t>:</a:t>
            </a:r>
            <a:r>
              <a:rPr b="0" i="0" lang="en-US" sz="1000" u="none" cap="none" strike="noStrike">
                <a:solidFill>
                  <a:srgbClr val="616161"/>
                </a:solidFill>
                <a:latin typeface="Courier New"/>
                <a:ea typeface="Courier New"/>
                <a:cs typeface="Courier New"/>
                <a:sym typeface="Courier New"/>
              </a:rPr>
              <a:t> “2022-10-17T18:51:04Z”,</a:t>
            </a:r>
            <a:br>
              <a:rPr b="0" i="0" lang="en-US" sz="1800" u="none" cap="none" strike="noStrike"/>
            </a:br>
            <a:r>
              <a:rPr b="0" i="0" lang="en-US" sz="1000" u="none" cap="none" strike="noStrike">
                <a:solidFill>
                  <a:srgbClr val="616161"/>
                </a:solidFill>
                <a:latin typeface="Courier New"/>
                <a:ea typeface="Courier New"/>
                <a:cs typeface="Courier New"/>
                <a:sym typeface="Courier New"/>
              </a:rPr>
              <a:t> “first-name”: “Jim”,</a:t>
            </a:r>
            <a:br>
              <a:rPr b="0" i="0" lang="en-US" sz="1800" u="none" cap="none" strike="noStrike"/>
            </a:br>
            <a:r>
              <a:rPr b="0" i="0" lang="en-US" sz="1000" u="none" cap="none" strike="noStrike">
                <a:solidFill>
                  <a:srgbClr val="616161"/>
                </a:solidFill>
                <a:latin typeface="Courier New"/>
                <a:ea typeface="Courier New"/>
                <a:cs typeface="Courier New"/>
                <a:sym typeface="Courier New"/>
              </a:rPr>
              <a:t> “last-name”: “Smith”,</a:t>
            </a:r>
            <a:br>
              <a:rPr b="0" i="0" lang="en-US" sz="1800" u="none" cap="none" strike="noStrike"/>
            </a:br>
            <a:r>
              <a:rPr b="0" i="0" lang="en-US" sz="1000" u="none" cap="none" strike="noStrike">
                <a:solidFill>
                  <a:srgbClr val="616161"/>
                </a:solidFill>
                <a:latin typeface="Courier New"/>
                <a:ea typeface="Courier New"/>
                <a:cs typeface="Courier New"/>
                <a:sym typeface="Courier New"/>
              </a:rPr>
              <a:t> “email”:  “jsmith@mysite.com”,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 “department-guid”:      “9ac2f7f0-5301-4e35-9eca-3cca59627219”</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96"/>
          <p:cNvSpPr txBox="1"/>
          <p:nvPr/>
        </p:nvSpPr>
        <p:spPr>
          <a:xfrm>
            <a:off x="253800" y="42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4BA173"/>
                </a:solidFill>
                <a:latin typeface="Proxima Nova"/>
                <a:ea typeface="Proxima Nova"/>
                <a:cs typeface="Proxima Nova"/>
                <a:sym typeface="Proxima Nova"/>
              </a:rPr>
              <a:t>PUT/PATCH</a:t>
            </a:r>
            <a:r>
              <a:rPr b="0" i="0" lang="en-US" sz="2800" u="none" cap="none" strike="noStrike">
                <a:solidFill>
                  <a:srgbClr val="202729"/>
                </a:solidFill>
                <a:latin typeface="Proxima Nova"/>
                <a:ea typeface="Proxima Nova"/>
                <a:cs typeface="Proxima Nova"/>
                <a:sym typeface="Proxima Nova"/>
              </a:rPr>
              <a:t> Example - update a user</a:t>
            </a:r>
            <a:br>
              <a:rPr b="0" i="0" lang="en-US" sz="1800" u="none" cap="none" strike="noStrike"/>
            </a:br>
            <a:endParaRPr b="0" i="0" sz="2800" u="none" cap="none" strike="noStrike">
              <a:solidFill>
                <a:srgbClr val="000000"/>
              </a:solidFill>
              <a:latin typeface="Arial"/>
              <a:ea typeface="Arial"/>
              <a:cs typeface="Arial"/>
              <a:sym typeface="Arial"/>
            </a:endParaRPr>
          </a:p>
        </p:txBody>
      </p:sp>
      <p:sp>
        <p:nvSpPr>
          <p:cNvPr id="474" name="Google Shape;474;p96"/>
          <p:cNvSpPr txBox="1"/>
          <p:nvPr/>
        </p:nvSpPr>
        <p:spPr>
          <a:xfrm>
            <a:off x="311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Request</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PUT /users/87cae122-a442-4db6-9b68-9e78a08327ff HTTP/1.1</a:t>
            </a:r>
            <a:br>
              <a:rPr b="0" i="0" lang="en-US" sz="1800" u="none" cap="none" strike="noStrike"/>
            </a:br>
            <a:r>
              <a:rPr b="0" i="0" lang="en-US" sz="1000" u="none" cap="none" strike="noStrike">
                <a:solidFill>
                  <a:srgbClr val="616161"/>
                </a:solidFill>
                <a:latin typeface="Courier New"/>
                <a:ea typeface="Courier New"/>
                <a:cs typeface="Courier New"/>
                <a:sym typeface="Courier New"/>
              </a:rPr>
              <a:t>Host: api.mysite.com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application/x-www-form-urlencoded</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email=jim.smith@mysite.com</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________________________________________________</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Content-Type: application/json; charset=utf-8</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br>
              <a:rPr b="0" i="0" lang="en-US" sz="1800" u="none" cap="none" strike="noStrike"/>
            </a:br>
            <a:r>
              <a:rPr b="0" i="0" lang="en-US" sz="1000" u="none" cap="none" strike="noStrike">
                <a:solidFill>
                  <a:srgbClr val="616161"/>
                </a:solidFill>
                <a:latin typeface="Courier New"/>
                <a:ea typeface="Courier New"/>
                <a:cs typeface="Courier New"/>
                <a:sym typeface="Courier New"/>
              </a:rPr>
              <a:t> “email”:  “jim.smith@mysite.com”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p:txBody>
      </p:sp>
      <p:sp>
        <p:nvSpPr>
          <p:cNvPr id="475" name="Google Shape;475;p96"/>
          <p:cNvSpPr txBox="1"/>
          <p:nvPr/>
        </p:nvSpPr>
        <p:spPr>
          <a:xfrm>
            <a:off x="4838760" y="1000080"/>
            <a:ext cx="399960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400" u="none" cap="none" strike="noStrike">
                <a:solidFill>
                  <a:srgbClr val="616161"/>
                </a:solidFill>
                <a:latin typeface="Proxima Nova"/>
                <a:ea typeface="Proxima Nova"/>
                <a:cs typeface="Proxima Nova"/>
                <a:sym typeface="Proxima Nova"/>
              </a:rPr>
              <a:t>Response</a:t>
            </a:r>
            <a:br>
              <a:rPr b="0" i="0" lang="en-US" sz="1800" u="none" cap="none" strike="noStrike"/>
            </a:br>
            <a:br>
              <a:rPr b="0" i="0" lang="en-US" sz="1800" u="none" cap="none" strike="noStrike"/>
            </a:br>
            <a:r>
              <a:rPr b="0" i="0" lang="en-US" sz="1000" u="none" cap="none" strike="noStrike">
                <a:solidFill>
                  <a:srgbClr val="616161"/>
                </a:solidFill>
                <a:latin typeface="Courier New"/>
                <a:ea typeface="Courier New"/>
                <a:cs typeface="Courier New"/>
                <a:sym typeface="Courier New"/>
              </a:rPr>
              <a:t>E-tag: 665171e6-dfb1-482e-9a69-c33e8ef46770</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000" u="none" cap="none" strike="noStrike">
                <a:solidFill>
                  <a:srgbClr val="616161"/>
                </a:solidFill>
                <a:latin typeface="Courier New"/>
                <a:ea typeface="Courier New"/>
                <a:cs typeface="Courier New"/>
                <a:sym typeface="Courier New"/>
              </a:rPr>
              <a:t>{</a:t>
            </a:r>
            <a:br>
              <a:rPr b="0" i="0" lang="en-US" sz="1800" u="none" cap="none" strike="noStrike"/>
            </a:br>
            <a:r>
              <a:rPr b="0" i="0" lang="en-US" sz="1000" u="none" cap="none" strike="noStrike">
                <a:solidFill>
                  <a:srgbClr val="616161"/>
                </a:solidFill>
                <a:latin typeface="Courier New"/>
                <a:ea typeface="Courier New"/>
                <a:cs typeface="Courier New"/>
                <a:sym typeface="Courier New"/>
              </a:rPr>
              <a:t> “uid” = “87cae122-a442-4db6-9b68-9e78a08327ff”,</a:t>
            </a:r>
            <a:br>
              <a:rPr b="0" i="0" lang="en-US" sz="1800" u="none" cap="none" strike="noStrike"/>
            </a:br>
            <a:r>
              <a:rPr b="0" i="0" lang="en-US" sz="1000" u="none" cap="none" strike="noStrike">
                <a:solidFill>
                  <a:srgbClr val="616161"/>
                </a:solidFill>
                <a:latin typeface="Courier New"/>
                <a:ea typeface="Courier New"/>
                <a:cs typeface="Courier New"/>
                <a:sym typeface="Courier New"/>
              </a:rPr>
              <a:t> “creation-date” = “2022-10-17T18:51:04Z”,</a:t>
            </a:r>
            <a:br>
              <a:rPr b="0" i="0" lang="en-US" sz="1800" u="none" cap="none" strike="noStrike"/>
            </a:br>
            <a:r>
              <a:rPr b="0" i="0" lang="en-US" sz="1000" u="none" cap="none" strike="noStrike">
                <a:solidFill>
                  <a:srgbClr val="616161"/>
                </a:solidFill>
                <a:latin typeface="Courier New"/>
                <a:ea typeface="Courier New"/>
                <a:cs typeface="Courier New"/>
                <a:sym typeface="Courier New"/>
              </a:rPr>
              <a:t> “updated-date” = “2022-10-17T19:00:04Z”,</a:t>
            </a:r>
            <a:br>
              <a:rPr b="0" i="0" lang="en-US" sz="1800" u="none" cap="none" strike="noStrike"/>
            </a:br>
            <a:r>
              <a:rPr b="0" i="0" lang="en-US" sz="1000" u="none" cap="none" strike="noStrike">
                <a:solidFill>
                  <a:srgbClr val="616161"/>
                </a:solidFill>
                <a:latin typeface="Courier New"/>
                <a:ea typeface="Courier New"/>
                <a:cs typeface="Courier New"/>
                <a:sym typeface="Courier New"/>
              </a:rPr>
              <a:t> “first-name”: “Jim”,</a:t>
            </a:r>
            <a:br>
              <a:rPr b="0" i="0" lang="en-US" sz="1800" u="none" cap="none" strike="noStrike"/>
            </a:br>
            <a:r>
              <a:rPr b="0" i="0" lang="en-US" sz="1000" u="none" cap="none" strike="noStrike">
                <a:solidFill>
                  <a:srgbClr val="616161"/>
                </a:solidFill>
                <a:latin typeface="Courier New"/>
                <a:ea typeface="Courier New"/>
                <a:cs typeface="Courier New"/>
                <a:sym typeface="Courier New"/>
              </a:rPr>
              <a:t> “last-name”: “Smith”,</a:t>
            </a:r>
            <a:br>
              <a:rPr b="0" i="0" lang="en-US" sz="1800" u="none" cap="none" strike="noStrike"/>
            </a:br>
            <a:r>
              <a:rPr b="0" i="0" lang="en-US" sz="1000" u="none" cap="none" strike="noStrike">
                <a:solidFill>
                  <a:srgbClr val="616161"/>
                </a:solidFill>
                <a:latin typeface="Courier New"/>
                <a:ea typeface="Courier New"/>
                <a:cs typeface="Courier New"/>
                <a:sym typeface="Courier New"/>
              </a:rPr>
              <a:t> “email”:  “jim.smith@mysite.com”,</a:t>
            </a:r>
            <a:br>
              <a:rPr b="0" i="0" lang="en-US" sz="1800" u="none" cap="none" strike="noStrike"/>
            </a:br>
            <a:r>
              <a:rPr b="0" i="0" lang="en-US" sz="1000" u="none" cap="none" strike="noStrike">
                <a:solidFill>
                  <a:srgbClr val="616161"/>
                </a:solidFill>
                <a:latin typeface="Courier New"/>
                <a:ea typeface="Courier New"/>
                <a:cs typeface="Courier New"/>
                <a:sym typeface="Courier New"/>
              </a:rPr>
              <a:t> “department-guid”:      “9ac2f7f0-5301-4e35-9eca-3cca59627219”</a:t>
            </a:r>
            <a:br>
              <a:rPr b="0" i="0" lang="en-US" sz="1800" u="none" cap="none" strike="noStrike"/>
            </a:br>
            <a:r>
              <a:rPr b="0" i="0" lang="en-US" sz="1000" u="none" cap="none" strike="noStrike">
                <a:solidFill>
                  <a:srgbClr val="616161"/>
                </a:solidFill>
                <a:latin typeface="Courier New"/>
                <a:ea typeface="Courier New"/>
                <a:cs typeface="Courier New"/>
                <a:sym typeface="Courier New"/>
              </a:rPr>
              <a:t>}</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97"/>
          <p:cNvSpPr txBox="1"/>
          <p:nvPr/>
        </p:nvSpPr>
        <p:spPr>
          <a:xfrm>
            <a:off x="510480" y="2057400"/>
            <a:ext cx="8122680" cy="778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n-US" sz="3600" u="none" cap="none" strike="noStrike">
                <a:solidFill>
                  <a:srgbClr val="FFFFFF"/>
                </a:solidFill>
                <a:latin typeface="Proxima Nova"/>
                <a:ea typeface="Proxima Nova"/>
                <a:cs typeface="Proxima Nova"/>
                <a:sym typeface="Proxima Nova"/>
              </a:rPr>
              <a:t>HTTP Status Codes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98"/>
          <p:cNvSpPr txBox="1"/>
          <p:nvPr/>
        </p:nvSpPr>
        <p:spPr>
          <a:xfrm>
            <a:off x="265680" y="1206000"/>
            <a:ext cx="4044960" cy="15091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b="0" i="0" lang="en-US" sz="4200" u="none" cap="none" strike="noStrike">
                <a:solidFill>
                  <a:srgbClr val="202729"/>
                </a:solidFill>
                <a:latin typeface="Proxima Nova"/>
                <a:ea typeface="Proxima Nova"/>
                <a:cs typeface="Proxima Nova"/>
                <a:sym typeface="Proxima Nova"/>
              </a:rPr>
              <a:t>HTTP Code Groupings</a:t>
            </a:r>
            <a:endParaRPr b="0" i="0" sz="4200" u="none" cap="none" strike="noStrike">
              <a:solidFill>
                <a:srgbClr val="000000"/>
              </a:solidFill>
              <a:latin typeface="Arial"/>
              <a:ea typeface="Arial"/>
              <a:cs typeface="Arial"/>
              <a:sym typeface="Arial"/>
            </a:endParaRPr>
          </a:p>
        </p:txBody>
      </p:sp>
      <p:sp>
        <p:nvSpPr>
          <p:cNvPr id="486" name="Google Shape;486;p98"/>
          <p:cNvSpPr txBox="1"/>
          <p:nvPr/>
        </p:nvSpPr>
        <p:spPr>
          <a:xfrm>
            <a:off x="4939560" y="724320"/>
            <a:ext cx="3836520" cy="3694680"/>
          </a:xfrm>
          <a:prstGeom prst="rect">
            <a:avLst/>
          </a:prstGeom>
          <a:noFill/>
          <a:ln>
            <a:noFill/>
          </a:ln>
        </p:spPr>
        <p:txBody>
          <a:bodyPr anchorCtr="0" anchor="ctr" bIns="91425" lIns="91425" spcFirstLastPara="1" rIns="91425" wrap="square" tIns="91425">
            <a:normAutofit/>
          </a:bodyPr>
          <a:lstStyle/>
          <a:p>
            <a:pPr indent="-329760" lvl="0" marL="457200" marR="0" rtl="0" algn="l">
              <a:lnSpc>
                <a:spcPct val="105000"/>
              </a:lnSpc>
              <a:spcBef>
                <a:spcPts val="0"/>
              </a:spcBef>
              <a:spcAft>
                <a:spcPts val="0"/>
              </a:spcAft>
              <a:buClr>
                <a:srgbClr val="999999"/>
              </a:buClr>
              <a:buSzPts val="1600"/>
              <a:buFont typeface="Proxima Nova"/>
              <a:buChar char="●"/>
            </a:pPr>
            <a:r>
              <a:rPr b="0" i="1" lang="en-US" sz="1600" u="none" cap="none" strike="noStrike">
                <a:solidFill>
                  <a:srgbClr val="999999"/>
                </a:solidFill>
                <a:latin typeface="Proxima Nova"/>
                <a:ea typeface="Proxima Nova"/>
                <a:cs typeface="Proxima Nova"/>
                <a:sym typeface="Proxima Nova"/>
              </a:rPr>
              <a:t>Informational responses (100–199)*</a:t>
            </a:r>
            <a:endParaRPr b="0" i="0" sz="1600" u="none" cap="none" strike="noStrike">
              <a:solidFill>
                <a:srgbClr val="000000"/>
              </a:solidFill>
              <a:latin typeface="Arial"/>
              <a:ea typeface="Arial"/>
              <a:cs typeface="Arial"/>
              <a:sym typeface="Arial"/>
            </a:endParaRPr>
          </a:p>
          <a:p>
            <a:pPr indent="-329760" lvl="0" marL="457200" marR="0" rtl="0" algn="l">
              <a:lnSpc>
                <a:spcPct val="105000"/>
              </a:lnSpc>
              <a:spcBef>
                <a:spcPts val="0"/>
              </a:spcBef>
              <a:spcAft>
                <a:spcPts val="0"/>
              </a:spcAft>
              <a:buClr>
                <a:srgbClr val="FFFFFF"/>
              </a:buClr>
              <a:buSzPts val="1600"/>
              <a:buFont typeface="Proxima Nova"/>
              <a:buChar char="●"/>
            </a:pPr>
            <a:r>
              <a:rPr b="0" i="0" lang="en-US" sz="1600" u="none" cap="none" strike="noStrike">
                <a:solidFill>
                  <a:srgbClr val="FFFFFF"/>
                </a:solidFill>
                <a:latin typeface="Proxima Nova"/>
                <a:ea typeface="Proxima Nova"/>
                <a:cs typeface="Proxima Nova"/>
                <a:sym typeface="Proxima Nova"/>
              </a:rPr>
              <a:t>Successful responses (200–299)</a:t>
            </a:r>
            <a:endParaRPr b="0" i="0" sz="1600" u="none" cap="none" strike="noStrike">
              <a:solidFill>
                <a:srgbClr val="000000"/>
              </a:solidFill>
              <a:latin typeface="Arial"/>
              <a:ea typeface="Arial"/>
              <a:cs typeface="Arial"/>
              <a:sym typeface="Arial"/>
            </a:endParaRPr>
          </a:p>
          <a:p>
            <a:pPr indent="-329760" lvl="0" marL="457200" marR="0" rtl="0" algn="l">
              <a:lnSpc>
                <a:spcPct val="105000"/>
              </a:lnSpc>
              <a:spcBef>
                <a:spcPts val="0"/>
              </a:spcBef>
              <a:spcAft>
                <a:spcPts val="0"/>
              </a:spcAft>
              <a:buClr>
                <a:srgbClr val="FFFFFF"/>
              </a:buClr>
              <a:buSzPts val="1600"/>
              <a:buFont typeface="Proxima Nova"/>
              <a:buChar char="●"/>
            </a:pPr>
            <a:r>
              <a:rPr b="0" i="0" lang="en-US" sz="1600" u="none" cap="none" strike="noStrike">
                <a:solidFill>
                  <a:srgbClr val="FFFFFF"/>
                </a:solidFill>
                <a:latin typeface="Proxima Nova"/>
                <a:ea typeface="Proxima Nova"/>
                <a:cs typeface="Proxima Nova"/>
                <a:sym typeface="Proxima Nova"/>
              </a:rPr>
              <a:t>Redirection messages (300–399)</a:t>
            </a:r>
            <a:endParaRPr b="0" i="0" sz="1600" u="none" cap="none" strike="noStrike">
              <a:solidFill>
                <a:srgbClr val="000000"/>
              </a:solidFill>
              <a:latin typeface="Arial"/>
              <a:ea typeface="Arial"/>
              <a:cs typeface="Arial"/>
              <a:sym typeface="Arial"/>
            </a:endParaRPr>
          </a:p>
          <a:p>
            <a:pPr indent="-329760" lvl="0" marL="457200" marR="0" rtl="0" algn="l">
              <a:lnSpc>
                <a:spcPct val="105000"/>
              </a:lnSpc>
              <a:spcBef>
                <a:spcPts val="0"/>
              </a:spcBef>
              <a:spcAft>
                <a:spcPts val="0"/>
              </a:spcAft>
              <a:buClr>
                <a:srgbClr val="FFFFFF"/>
              </a:buClr>
              <a:buSzPts val="1600"/>
              <a:buFont typeface="Proxima Nova"/>
              <a:buChar char="●"/>
            </a:pPr>
            <a:r>
              <a:rPr b="0" i="0" lang="en-US" sz="1600" u="none" cap="none" strike="noStrike">
                <a:solidFill>
                  <a:srgbClr val="FFFFFF"/>
                </a:solidFill>
                <a:latin typeface="Proxima Nova"/>
                <a:ea typeface="Proxima Nova"/>
                <a:cs typeface="Proxima Nova"/>
                <a:sym typeface="Proxima Nova"/>
              </a:rPr>
              <a:t>Client error responses (400–499)</a:t>
            </a:r>
            <a:endParaRPr b="0" i="0" sz="1600" u="none" cap="none" strike="noStrike">
              <a:solidFill>
                <a:srgbClr val="000000"/>
              </a:solidFill>
              <a:latin typeface="Arial"/>
              <a:ea typeface="Arial"/>
              <a:cs typeface="Arial"/>
              <a:sym typeface="Arial"/>
            </a:endParaRPr>
          </a:p>
          <a:p>
            <a:pPr indent="-329760" lvl="0" marL="457200" marR="0" rtl="0" algn="l">
              <a:lnSpc>
                <a:spcPct val="105000"/>
              </a:lnSpc>
              <a:spcBef>
                <a:spcPts val="0"/>
              </a:spcBef>
              <a:spcAft>
                <a:spcPts val="0"/>
              </a:spcAft>
              <a:buClr>
                <a:srgbClr val="FFFFFF"/>
              </a:buClr>
              <a:buSzPts val="1600"/>
              <a:buFont typeface="Proxima Nova"/>
              <a:buChar char="●"/>
            </a:pPr>
            <a:r>
              <a:rPr b="0" i="0" lang="en-US" sz="1600" u="none" cap="none" strike="noStrike">
                <a:solidFill>
                  <a:srgbClr val="FFFFFF"/>
                </a:solidFill>
                <a:latin typeface="Proxima Nova"/>
                <a:ea typeface="Proxima Nova"/>
                <a:cs typeface="Proxima Nova"/>
                <a:sym typeface="Proxima Nova"/>
              </a:rPr>
              <a:t>Server error responses (500–599)</a:t>
            </a:r>
            <a:endParaRPr b="0" i="0" sz="1600" u="none" cap="none" strike="noStrike">
              <a:solidFill>
                <a:srgbClr val="000000"/>
              </a:solidFill>
              <a:latin typeface="Arial"/>
              <a:ea typeface="Arial"/>
              <a:cs typeface="Arial"/>
              <a:sym typeface="Arial"/>
            </a:endParaRPr>
          </a:p>
          <a:p>
            <a:pPr indent="0" lvl="0" marL="0" marR="0" rtl="0" algn="l">
              <a:lnSpc>
                <a:spcPct val="105000"/>
              </a:lnSpc>
              <a:spcBef>
                <a:spcPts val="1199"/>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5000"/>
              </a:lnSpc>
              <a:spcBef>
                <a:spcPts val="1199"/>
              </a:spcBef>
              <a:spcAft>
                <a:spcPts val="0"/>
              </a:spcAft>
              <a:buNone/>
            </a:pPr>
            <a:r>
              <a:rPr b="0" i="1" lang="en-US" sz="1200" u="none" cap="none" strike="noStrike">
                <a:solidFill>
                  <a:srgbClr val="FFFFFF"/>
                </a:solidFill>
                <a:latin typeface="Proxima Nova"/>
                <a:ea typeface="Proxima Nova"/>
                <a:cs typeface="Proxima Nova"/>
                <a:sym typeface="Proxima Nova"/>
              </a:rPr>
              <a:t>*not used frequently with RESTFul APIs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99"/>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Successful HTTP response codes - 200s</a:t>
            </a:r>
            <a:endParaRPr b="0" i="0" sz="2800" u="none" cap="none" strike="noStrike">
              <a:solidFill>
                <a:srgbClr val="000000"/>
              </a:solidFill>
              <a:latin typeface="Arial"/>
              <a:ea typeface="Arial"/>
              <a:cs typeface="Arial"/>
              <a:sym typeface="Arial"/>
            </a:endParaRPr>
          </a:p>
        </p:txBody>
      </p:sp>
      <p:sp>
        <p:nvSpPr>
          <p:cNvPr id="492" name="Google Shape;492;p99"/>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200</a:t>
            </a:r>
            <a:r>
              <a:rPr b="0" i="0" lang="en-US" sz="1800" u="none" cap="none" strike="noStrike">
                <a:solidFill>
                  <a:srgbClr val="616161"/>
                </a:solidFill>
                <a:latin typeface="Proxima Nova"/>
                <a:ea typeface="Proxima Nova"/>
                <a:cs typeface="Proxima Nova"/>
                <a:sym typeface="Proxima Nova"/>
              </a:rPr>
              <a:t> OK - GET, HEAD, PUT, OPTIONS The request succeeded and the resource exists the server.</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201</a:t>
            </a:r>
            <a:r>
              <a:rPr b="0" i="0" lang="en-US" sz="1800" u="none" cap="none" strike="noStrike">
                <a:solidFill>
                  <a:srgbClr val="616161"/>
                </a:solidFill>
                <a:latin typeface="Proxima Nova"/>
                <a:ea typeface="Proxima Nova"/>
                <a:cs typeface="Proxima Nova"/>
                <a:sym typeface="Proxima Nova"/>
              </a:rPr>
              <a:t> Created - POST call</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202</a:t>
            </a:r>
            <a:r>
              <a:rPr b="0" i="0" lang="en-US" sz="1800" u="none" cap="none" strike="noStrike">
                <a:solidFill>
                  <a:srgbClr val="616161"/>
                </a:solidFill>
                <a:latin typeface="Proxima Nova"/>
                <a:ea typeface="Proxima Nova"/>
                <a:cs typeface="Proxima Nova"/>
                <a:sym typeface="Proxima Nova"/>
              </a:rPr>
              <a:t> Accepted - Asynchronous processing</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204</a:t>
            </a:r>
            <a:r>
              <a:rPr b="0" i="0" lang="en-US" sz="1800" u="none" cap="none" strike="noStrike">
                <a:solidFill>
                  <a:srgbClr val="616161"/>
                </a:solidFill>
                <a:latin typeface="Proxima Nova"/>
                <a:ea typeface="Proxima Nova"/>
                <a:cs typeface="Proxima Nova"/>
                <a:sym typeface="Proxima Nova"/>
              </a:rPr>
              <a:t> No Content - Possible response for a delete method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00"/>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5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Redirection response codes</a:t>
            </a:r>
            <a:endParaRPr b="0" i="0" sz="2800" u="none" cap="none" strike="noStrike">
              <a:solidFill>
                <a:srgbClr val="000000"/>
              </a:solidFill>
              <a:latin typeface="Arial"/>
              <a:ea typeface="Arial"/>
              <a:cs typeface="Arial"/>
              <a:sym typeface="Arial"/>
            </a:endParaRPr>
          </a:p>
        </p:txBody>
      </p:sp>
      <p:sp>
        <p:nvSpPr>
          <p:cNvPr id="498" name="Google Shape;498;p100"/>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Most are </a:t>
            </a:r>
            <a:r>
              <a:rPr b="0" i="0" lang="en-US" sz="1800" u="none" cap="none" strike="noStrike">
                <a:solidFill>
                  <a:srgbClr val="FF9900"/>
                </a:solidFill>
                <a:latin typeface="Proxima Nova"/>
                <a:ea typeface="Proxima Nova"/>
                <a:cs typeface="Proxima Nova"/>
                <a:sym typeface="Proxima Nova"/>
              </a:rPr>
              <a:t>NOT</a:t>
            </a:r>
            <a:r>
              <a:rPr b="0" i="0" lang="en-US" sz="1800" u="none" cap="none" strike="noStrike">
                <a:solidFill>
                  <a:srgbClr val="616161"/>
                </a:solidFill>
                <a:latin typeface="Proxima Nova"/>
                <a:ea typeface="Proxima Nova"/>
                <a:cs typeface="Proxima Nova"/>
                <a:sym typeface="Proxima Nova"/>
              </a:rPr>
              <a:t> typically for RESTful Endpoints. Better for HTML and Media endpoints.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301</a:t>
            </a:r>
            <a:r>
              <a:rPr b="0" i="0" lang="en-US" sz="1800" u="none" cap="none" strike="noStrike">
                <a:solidFill>
                  <a:srgbClr val="616161"/>
                </a:solidFill>
                <a:latin typeface="Proxima Nova"/>
                <a:ea typeface="Proxima Nova"/>
                <a:cs typeface="Proxima Nova"/>
                <a:sym typeface="Proxima Nova"/>
              </a:rPr>
              <a:t> Moved Permanently</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302</a:t>
            </a:r>
            <a:r>
              <a:rPr b="0" i="0" lang="en-US" sz="1800" u="none" cap="none" strike="noStrike">
                <a:solidFill>
                  <a:srgbClr val="616161"/>
                </a:solidFill>
                <a:latin typeface="Proxima Nova"/>
                <a:ea typeface="Proxima Nova"/>
                <a:cs typeface="Proxima Nova"/>
                <a:sym typeface="Proxima Nova"/>
              </a:rPr>
              <a:t> Found - Recently changed to this URI SEO</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303</a:t>
            </a:r>
            <a:r>
              <a:rPr b="0" i="0" lang="en-US" sz="1800" u="none" cap="none" strike="noStrike">
                <a:solidFill>
                  <a:srgbClr val="616161"/>
                </a:solidFill>
                <a:latin typeface="Proxima Nova"/>
                <a:ea typeface="Proxima Nova"/>
                <a:cs typeface="Proxima Nova"/>
                <a:sym typeface="Proxima Nova"/>
              </a:rPr>
              <a:t> See Other - different resource with a different URL</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304</a:t>
            </a:r>
            <a:r>
              <a:rPr b="0" i="0" lang="en-US" sz="1800" u="none" cap="none" strike="noStrike">
                <a:solidFill>
                  <a:srgbClr val="616161"/>
                </a:solidFill>
                <a:latin typeface="Proxima Nova"/>
                <a:ea typeface="Proxima Nova"/>
                <a:cs typeface="Proxima Nova"/>
                <a:sym typeface="Proxima Nova"/>
              </a:rPr>
              <a:t> Not Modified - used for caching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01"/>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Client error responses - Request is bad</a:t>
            </a:r>
            <a:endParaRPr b="0" i="0" sz="2800" u="none" cap="none" strike="noStrike">
              <a:solidFill>
                <a:srgbClr val="000000"/>
              </a:solidFill>
              <a:latin typeface="Arial"/>
              <a:ea typeface="Arial"/>
              <a:cs typeface="Arial"/>
              <a:sym typeface="Arial"/>
            </a:endParaRPr>
          </a:p>
        </p:txBody>
      </p:sp>
      <p:sp>
        <p:nvSpPr>
          <p:cNvPr id="504" name="Google Shape;504;p101"/>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400</a:t>
            </a:r>
            <a:r>
              <a:rPr b="0" i="0" lang="en-US" sz="1800" u="none" cap="none" strike="noStrike">
                <a:solidFill>
                  <a:srgbClr val="616161"/>
                </a:solidFill>
                <a:latin typeface="Proxima Nova"/>
                <a:ea typeface="Proxima Nova"/>
                <a:cs typeface="Proxima Nova"/>
                <a:sym typeface="Proxima Nova"/>
              </a:rPr>
              <a:t> Bad Request - the request is cannot be process because it is formated poorly, etc.</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401</a:t>
            </a:r>
            <a:r>
              <a:rPr b="0" i="0" lang="en-US" sz="1800" u="none" cap="none" strike="noStrike">
                <a:solidFill>
                  <a:srgbClr val="616161"/>
                </a:solidFill>
                <a:latin typeface="Proxima Nova"/>
                <a:ea typeface="Proxima Nova"/>
                <a:cs typeface="Proxima Nova"/>
                <a:sym typeface="Proxima Nova"/>
              </a:rPr>
              <a:t> Unauthorized - they really meant unauthenticated</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403</a:t>
            </a:r>
            <a:r>
              <a:rPr b="0" i="0" lang="en-US" sz="1800" u="none" cap="none" strike="noStrike">
                <a:solidFill>
                  <a:srgbClr val="616161"/>
                </a:solidFill>
                <a:latin typeface="Proxima Nova"/>
                <a:ea typeface="Proxima Nova"/>
                <a:cs typeface="Proxima Nova"/>
                <a:sym typeface="Proxima Nova"/>
              </a:rPr>
              <a:t> Forbidden - Authenticated but authorized</a:t>
            </a:r>
            <a:endParaRPr b="0" i="0" sz="1800" u="none" cap="none" strike="noStrike">
              <a:solidFill>
                <a:srgbClr val="616161"/>
              </a:solidFill>
              <a:latin typeface="Proxima Nova"/>
              <a:ea typeface="Proxima Nova"/>
              <a:cs typeface="Proxima Nova"/>
              <a:sym typeface="Proxima Nova"/>
            </a:endParaRPr>
          </a:p>
          <a:p>
            <a:pPr indent="-342720" lvl="0" marL="457200" marR="0" rtl="0" algn="l">
              <a:lnSpc>
                <a:spcPct val="115000"/>
              </a:lnSpc>
              <a:spcBef>
                <a:spcPts val="0"/>
              </a:spcBef>
              <a:spcAft>
                <a:spcPts val="0"/>
              </a:spcAft>
              <a:buClr>
                <a:srgbClr val="616161"/>
              </a:buClr>
              <a:buSzPts val="1800"/>
              <a:buFont typeface="Proxima Nova"/>
              <a:buChar char="●"/>
            </a:pPr>
            <a:r>
              <a:rPr lang="en-US" sz="1800">
                <a:solidFill>
                  <a:srgbClr val="4BA173"/>
                </a:solidFill>
                <a:latin typeface="Courier New"/>
                <a:ea typeface="Courier New"/>
                <a:cs typeface="Courier New"/>
                <a:sym typeface="Courier New"/>
              </a:rPr>
              <a:t>404</a:t>
            </a:r>
            <a:r>
              <a:rPr lang="en-US" sz="1800">
                <a:solidFill>
                  <a:srgbClr val="616161"/>
                </a:solidFill>
                <a:latin typeface="Proxima Nova"/>
                <a:ea typeface="Proxima Nova"/>
                <a:cs typeface="Proxima Nova"/>
                <a:sym typeface="Proxima Nova"/>
              </a:rPr>
              <a:t> Resource not found</a:t>
            </a:r>
            <a:endParaRPr sz="1800">
              <a:solidFill>
                <a:srgbClr val="616161"/>
              </a:solidFill>
              <a:latin typeface="Proxima Nova"/>
              <a:ea typeface="Proxima Nova"/>
              <a:cs typeface="Proxima Nova"/>
              <a:sym typeface="Proxima Nova"/>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405</a:t>
            </a:r>
            <a:r>
              <a:rPr b="0" i="0" lang="en-US" sz="1800" u="none" cap="none" strike="noStrike">
                <a:solidFill>
                  <a:srgbClr val="616161"/>
                </a:solidFill>
                <a:latin typeface="Proxima Nova"/>
                <a:ea typeface="Proxima Nova"/>
                <a:cs typeface="Proxima Nova"/>
                <a:sym typeface="Proxima Nova"/>
              </a:rPr>
              <a:t> Method Not Allowed - Can't DELETE, etc.</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429</a:t>
            </a:r>
            <a:r>
              <a:rPr b="0" i="0" lang="en-US" sz="1800" u="none" cap="none" strike="noStrike">
                <a:solidFill>
                  <a:srgbClr val="616161"/>
                </a:solidFill>
                <a:latin typeface="Proxima Nova"/>
                <a:ea typeface="Proxima Nova"/>
                <a:cs typeface="Proxima Nova"/>
                <a:sym typeface="Proxima Nova"/>
              </a:rPr>
              <a:t> Too Many Requests - Throttling</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02"/>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Server error responses - site is broken</a:t>
            </a:r>
            <a:endParaRPr b="0" i="0" sz="2800" u="none" cap="none" strike="noStrike">
              <a:solidFill>
                <a:srgbClr val="000000"/>
              </a:solidFill>
              <a:latin typeface="Arial"/>
              <a:ea typeface="Arial"/>
              <a:cs typeface="Arial"/>
              <a:sym typeface="Arial"/>
            </a:endParaRPr>
          </a:p>
        </p:txBody>
      </p:sp>
      <p:sp>
        <p:nvSpPr>
          <p:cNvPr id="510" name="Google Shape;510;p102"/>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500</a:t>
            </a:r>
            <a:r>
              <a:rPr b="0" i="0" lang="en-US" sz="1800" u="none" cap="none" strike="noStrike">
                <a:solidFill>
                  <a:srgbClr val="616161"/>
                </a:solidFill>
                <a:latin typeface="Proxima Nova"/>
                <a:ea typeface="Proxima Nova"/>
                <a:cs typeface="Proxima Nova"/>
                <a:sym typeface="Proxima Nova"/>
              </a:rPr>
              <a:t> Internal Server Error - We messed up</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4BA173"/>
                </a:solidFill>
                <a:latin typeface="Courier New"/>
                <a:ea typeface="Courier New"/>
                <a:cs typeface="Courier New"/>
                <a:sym typeface="Courier New"/>
              </a:rPr>
              <a:t>503</a:t>
            </a:r>
            <a:r>
              <a:rPr b="0" i="0" lang="en-US" sz="1800" u="none" cap="none" strike="noStrike">
                <a:solidFill>
                  <a:srgbClr val="616161"/>
                </a:solidFill>
                <a:latin typeface="Proxima Nova"/>
                <a:ea typeface="Proxima Nova"/>
                <a:cs typeface="Proxima Nova"/>
                <a:sym typeface="Proxima Nova"/>
              </a:rPr>
              <a:t> Service Unavailable - Correct URL but we can’t response. Can be used during maintenance windows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03"/>
          <p:cNvSpPr txBox="1"/>
          <p:nvPr/>
        </p:nvSpPr>
        <p:spPr>
          <a:xfrm>
            <a:off x="510480" y="2057400"/>
            <a:ext cx="8122680" cy="778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n-US" sz="3600" u="none" cap="none" strike="noStrike">
                <a:solidFill>
                  <a:srgbClr val="FFFFFF"/>
                </a:solidFill>
                <a:latin typeface="Proxima Nova"/>
                <a:ea typeface="Proxima Nova"/>
                <a:cs typeface="Proxima Nova"/>
                <a:sym typeface="Proxima Nova"/>
              </a:rPr>
              <a:t>DONE! - QUESTIONS?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9"/>
          <p:cNvSpPr txBox="1"/>
          <p:nvPr/>
        </p:nvSpPr>
        <p:spPr>
          <a:xfrm>
            <a:off x="510480" y="2057400"/>
            <a:ext cx="8122680" cy="778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None/>
            </a:pPr>
            <a:r>
              <a:rPr b="0" i="0" lang="en-US" sz="3600" u="none" cap="none" strike="noStrike">
                <a:solidFill>
                  <a:srgbClr val="FFFFFF"/>
                </a:solidFill>
                <a:latin typeface="Proxima Nova"/>
                <a:ea typeface="Proxima Nova"/>
                <a:cs typeface="Proxima Nova"/>
                <a:sym typeface="Proxima Nova"/>
              </a:rPr>
              <a:t>REST Constraints</a:t>
            </a:r>
            <a:endParaRPr b="0" i="0" sz="3600" u="none" cap="none" strike="noStrike">
              <a:solidFill>
                <a:srgbClr val="000000"/>
              </a:solidFill>
              <a:latin typeface="Arial"/>
              <a:ea typeface="Arial"/>
              <a:cs typeface="Arial"/>
              <a:sym typeface="Arial"/>
            </a:endParaRPr>
          </a:p>
        </p:txBody>
      </p:sp>
      <p:sp>
        <p:nvSpPr>
          <p:cNvPr id="296" name="Google Shape;296;p69"/>
          <p:cNvSpPr/>
          <p:nvPr/>
        </p:nvSpPr>
        <p:spPr>
          <a:xfrm>
            <a:off x="555480" y="3221640"/>
            <a:ext cx="2789640" cy="112860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Uniform interface</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Client–server</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Stateless</a:t>
            </a:r>
            <a:endParaRPr b="0" i="0" sz="1800" u="none" cap="none" strike="noStrike">
              <a:latin typeface="Arial"/>
              <a:ea typeface="Arial"/>
              <a:cs typeface="Arial"/>
              <a:sym typeface="Arial"/>
            </a:endParaRPr>
          </a:p>
        </p:txBody>
      </p:sp>
      <p:sp>
        <p:nvSpPr>
          <p:cNvPr id="297" name="Google Shape;297;p69"/>
          <p:cNvSpPr/>
          <p:nvPr/>
        </p:nvSpPr>
        <p:spPr>
          <a:xfrm>
            <a:off x="4037400" y="3221640"/>
            <a:ext cx="3404520" cy="11293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Cacheable</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Layered system</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FFFFFF"/>
              </a:buClr>
              <a:buSzPts val="1800"/>
              <a:buFont typeface="Proxima Nova"/>
              <a:buChar char="●"/>
            </a:pPr>
            <a:r>
              <a:rPr b="0" i="0" lang="en-US" sz="1800" u="none" cap="none" strike="noStrike">
                <a:solidFill>
                  <a:srgbClr val="FFFFFF"/>
                </a:solidFill>
                <a:latin typeface="Proxima Nova"/>
                <a:ea typeface="Proxima Nova"/>
                <a:cs typeface="Proxima Nova"/>
                <a:sym typeface="Proxima Nova"/>
              </a:rPr>
              <a:t>Code on demand (optional)</a:t>
            </a:r>
            <a:endParaRPr b="0" i="0" sz="1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70"/>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Uniform interface</a:t>
            </a:r>
            <a:endParaRPr b="0" i="0" sz="2800" u="none" cap="none" strike="noStrike">
              <a:solidFill>
                <a:srgbClr val="000000"/>
              </a:solidFill>
              <a:latin typeface="Arial"/>
              <a:ea typeface="Arial"/>
              <a:cs typeface="Arial"/>
              <a:sym typeface="Arial"/>
            </a:endParaRPr>
          </a:p>
        </p:txBody>
      </p:sp>
      <p:sp>
        <p:nvSpPr>
          <p:cNvPr id="303" name="Google Shape;303;p70"/>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Consistency is one of the most impactful areas to focus on to achieve a quality API. Consistency is imperative in:</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URL Naming conventions with paths and parameters.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Object references.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HTTP methods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HTTP Responses and Error messages.</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Pagination and aggregations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71"/>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Client–server</a:t>
            </a:r>
            <a:endParaRPr b="0" i="0" sz="2800" u="none" cap="none" strike="noStrike">
              <a:solidFill>
                <a:srgbClr val="000000"/>
              </a:solidFill>
              <a:latin typeface="Arial"/>
              <a:ea typeface="Arial"/>
              <a:cs typeface="Arial"/>
              <a:sym typeface="Arial"/>
            </a:endParaRPr>
          </a:p>
        </p:txBody>
      </p:sp>
      <p:sp>
        <p:nvSpPr>
          <p:cNvPr id="309" name="Google Shape;309;p71"/>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Your API should be able to exist without a front-end.</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Servers and clients may be replaced and developed independently, as long as the interface between them is not altered.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72"/>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Stateless</a:t>
            </a:r>
            <a:endParaRPr b="0" i="0" sz="2800" u="none" cap="none" strike="noStrike">
              <a:solidFill>
                <a:srgbClr val="000000"/>
              </a:solidFill>
              <a:latin typeface="Arial"/>
              <a:ea typeface="Arial"/>
              <a:cs typeface="Arial"/>
              <a:sym typeface="Arial"/>
            </a:endParaRPr>
          </a:p>
        </p:txBody>
      </p:sp>
      <p:sp>
        <p:nvSpPr>
          <p:cNvPr id="315" name="Google Shape;315;p72"/>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No client context shall be stored on the server between requests. The client is responsible for managing the state of the application.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73"/>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Cacheable</a:t>
            </a:r>
            <a:endParaRPr b="0" i="0" sz="2800" u="none" cap="none" strike="noStrike">
              <a:solidFill>
                <a:srgbClr val="000000"/>
              </a:solidFill>
              <a:latin typeface="Arial"/>
              <a:ea typeface="Arial"/>
              <a:cs typeface="Arial"/>
              <a:sym typeface="Arial"/>
            </a:endParaRPr>
          </a:p>
        </p:txBody>
      </p:sp>
      <p:sp>
        <p:nvSpPr>
          <p:cNvPr id="321" name="Google Shape;321;p73"/>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Well-managed caching partially or completely eliminates some client-server interactions, further improving scalability and performance.</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We should wisely choose which layer of the API items are cached.</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Application layer</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API Gateway layer</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199"/>
              </a:spcBef>
              <a:spcAft>
                <a:spcPts val="0"/>
              </a:spcAft>
              <a:buNone/>
            </a:pPr>
            <a:r>
              <a:rPr b="0" i="0" lang="en-US" sz="1800" u="none" cap="none" strike="noStrike">
                <a:solidFill>
                  <a:srgbClr val="616161"/>
                </a:solidFill>
                <a:latin typeface="Proxima Nova"/>
                <a:ea typeface="Proxima Nova"/>
                <a:cs typeface="Proxima Nova"/>
                <a:sym typeface="Proxima Nova"/>
              </a:rPr>
              <a:t>This is usually controlled with the E-Tag Response Header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74"/>
          <p:cNvSpPr txBox="1"/>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US" sz="2800" u="none" cap="none" strike="noStrike">
                <a:solidFill>
                  <a:srgbClr val="202729"/>
                </a:solidFill>
                <a:latin typeface="Proxima Nova"/>
                <a:ea typeface="Proxima Nova"/>
                <a:cs typeface="Proxima Nova"/>
                <a:sym typeface="Proxima Nova"/>
              </a:rPr>
              <a:t>Layered system</a:t>
            </a:r>
            <a:endParaRPr b="0" i="0" sz="2800" u="none" cap="none" strike="noStrike">
              <a:solidFill>
                <a:srgbClr val="000000"/>
              </a:solidFill>
              <a:latin typeface="Arial"/>
              <a:ea typeface="Arial"/>
              <a:cs typeface="Arial"/>
              <a:sym typeface="Arial"/>
            </a:endParaRPr>
          </a:p>
        </p:txBody>
      </p:sp>
      <p:sp>
        <p:nvSpPr>
          <p:cNvPr id="327" name="Google Shape;327;p74"/>
          <p:cNvSpPr txBox="1"/>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0" i="0" lang="en-US" sz="1800" u="none" cap="none" strike="noStrike">
                <a:solidFill>
                  <a:srgbClr val="616161"/>
                </a:solidFill>
                <a:latin typeface="Proxima Nova"/>
                <a:ea typeface="Proxima Nova"/>
                <a:cs typeface="Proxima Nova"/>
                <a:sym typeface="Proxima Nova"/>
              </a:rPr>
              <a:t>REST allows you to use a layered system architecture.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1199"/>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The end users does not need to know where code is executed.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Different endpoints could be processed on different systems and different technologies.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Endpoints could use multiple services to process the request.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An API gateway enables the ability to make each disparate services appear seamless to the end user. </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616161"/>
              </a:buClr>
              <a:buSzPts val="1800"/>
              <a:buFont typeface="Proxima Nova"/>
              <a:buChar char="●"/>
            </a:pPr>
            <a:r>
              <a:rPr b="0" i="0" lang="en-US" sz="1800" u="none" cap="none" strike="noStrike">
                <a:solidFill>
                  <a:srgbClr val="616161"/>
                </a:solidFill>
                <a:latin typeface="Proxima Nova"/>
                <a:ea typeface="Proxima Nova"/>
                <a:cs typeface="Proxima Nova"/>
                <a:sym typeface="Proxima Nova"/>
              </a:rPr>
              <a:t>Aggregation endpoint should be a separate service.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