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</p:sldIdLst>
  <p:sldSz cy="5143500" cx="9144000"/>
  <p:notesSz cx="6858000" cy="9144000"/>
  <p:embeddedFontLst>
    <p:embeddedFont>
      <p:font typeface="Amatic SC"/>
      <p:regular r:id="rId46"/>
      <p:bold r:id="rId47"/>
    </p:embeddedFont>
    <p:embeddedFont>
      <p:font typeface="Source Code Pro"/>
      <p:regular r:id="rId48"/>
      <p:bold r:id="rId49"/>
      <p:italic r:id="rId50"/>
      <p:boldItalic r:id="rId5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3490EDF-5C88-462A-B4E8-CFB2E84DBDEA}">
  <a:tblStyle styleId="{83490EDF-5C88-462A-B4E8-CFB2E84DBDEA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font" Target="fonts/AmaticSC-regular.fntdata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font" Target="fonts/SourceCodePro-regular.fntdata"/><Relationship Id="rId47" Type="http://schemas.openxmlformats.org/officeDocument/2006/relationships/font" Target="fonts/AmaticSC-bold.fntdata"/><Relationship Id="rId49" Type="http://schemas.openxmlformats.org/officeDocument/2006/relationships/font" Target="fonts/SourceCodePro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SourceCodePro-boldItalic.fntdata"/><Relationship Id="rId50" Type="http://schemas.openxmlformats.org/officeDocument/2006/relationships/font" Target="fonts/SourceCodePro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6fff6da9f9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6fff6da9f9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6fff6da9f9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6fff6da9f9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6fff6da9f9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6fff6da9f9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6fff6da9f9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6fff6da9f9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6fff6da9f9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6fff6da9f9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6fff6da9f9_0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6fff6da9f9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6fff6da9f9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6fff6da9f9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6fff6da9f9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6fff6da9f9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6fff6da9f9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6fff6da9f9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6fff6da9f9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6fff6da9f9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6fff6da9f9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6fff6da9f9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6fff6da9f9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6fff6da9f9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6fff6da9f9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6fff6da9f9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6fff6da9f9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26fff6da9f9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6fff6da9f9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26fff6da9f9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6fff6da9f9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26fff6da9f9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6fff6da9f9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26fff6da9f9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26fff6da9f9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26fff6da9f9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6fff6da9f9_0_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26fff6da9f9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6fff6da9f9_0_2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26fff6da9f9_0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26fff6da9f9_0_2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26fff6da9f9_0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6fff6da9f9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6fff6da9f9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26fff6da9f9_0_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26fff6da9f9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270ae417b8a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270ae417b8a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270ae417b8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270ae417b8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270ae417b8a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270ae417b8a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270ae417b8a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270ae417b8a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270ae417b8a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270ae417b8a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270ae417b8a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270ae417b8a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270ae417b8a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270ae417b8a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270ae417b8a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270ae417b8a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270ae417b8a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270ae417b8a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6fff6da9f9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6fff6da9f9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6fff6da9f9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6fff6da9f9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6fff6da9f9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6fff6da9f9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6fff6da9f9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6fff6da9f9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6fff6da9f9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6fff6da9f9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6fff6da9f9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6fff6da9f9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hyperlink" Target="https://docs.google.com/spreadsheets/d/16C52bVCoMuSBZ_PkKJy3tlUfAOeQB5PbCvBiyN6-9yk/edit?usp=sharing" TargetMode="Externa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.png"/><Relationship Id="rId4" Type="http://schemas.openxmlformats.org/officeDocument/2006/relationships/hyperlink" Target="https://balsamiq.cloud/sug5dqh/pi5t7wj/r54FA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SQL 101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Relational Databases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Customer Table</a:t>
            </a:r>
            <a:endParaRPr/>
          </a:p>
        </p:txBody>
      </p:sp>
      <p:graphicFrame>
        <p:nvGraphicFramePr>
          <p:cNvPr id="111" name="Google Shape;111;p22"/>
          <p:cNvGraphicFramePr/>
          <p:nvPr/>
        </p:nvGraphicFramePr>
        <p:xfrm>
          <a:off x="2072963" y="1149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{83490EDF-5C88-462A-B4E8-CFB2E84DBDEA}</a:tableStyleId>
              </a:tblPr>
              <a:tblGrid>
                <a:gridCol w="271150"/>
                <a:gridCol w="1220175"/>
                <a:gridCol w="1380400"/>
                <a:gridCol w="2465000"/>
                <a:gridCol w="1602250"/>
              </a:tblGrid>
              <a:tr h="2803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id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B95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first_name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B95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last_name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B95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email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B95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status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B95F9"/>
                    </a:solidFill>
                  </a:tcPr>
                </a:tc>
              </a:tr>
              <a:tr h="2803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Olivia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Brown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oliviabrown@gmail.com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Active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803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F0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Ethan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F0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Davis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F0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ethandavis@yahoo.com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F0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Inactive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F0FE"/>
                    </a:solidFill>
                  </a:tcPr>
                </a:tc>
              </a:tr>
              <a:tr h="2803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Ava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Garcia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avagarcia@hotmail.com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Active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803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F0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Liam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F0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Martin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F0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liammartin@aol.com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F0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Inactive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F0FE"/>
                    </a:solidFill>
                  </a:tcPr>
                </a:tc>
              </a:tr>
              <a:tr h="2803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Sophia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Thompson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sophiathompson@gmail.com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Active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803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F0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Mason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F0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Jackson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F0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masonjackson@yahoo.com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F0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Inactive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F0FE"/>
                    </a:solidFill>
                  </a:tcPr>
                </a:tc>
              </a:tr>
              <a:tr h="2803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Emily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White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emilywhite@hotmail.com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Active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803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F0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Logan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F0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Harris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F0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loganharris@aol.com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F0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Inactive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F0FE"/>
                    </a:solidFill>
                  </a:tcPr>
                </a:tc>
              </a:tr>
              <a:tr h="2803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Isabella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Lewis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isabellewis@gmail.com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Active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803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F0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Alexander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F0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Walker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F0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alexanderwalker@yahoo.com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F0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Inactive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F0FE"/>
                    </a:solidFill>
                  </a:tcPr>
                </a:tc>
              </a:tr>
            </a:tbl>
          </a:graphicData>
        </a:graphic>
      </p:graphicFrame>
      <p:sp>
        <p:nvSpPr>
          <p:cNvPr id="112" name="Google Shape;112;p22"/>
          <p:cNvSpPr/>
          <p:nvPr/>
        </p:nvSpPr>
        <p:spPr>
          <a:xfrm>
            <a:off x="4944700" y="674425"/>
            <a:ext cx="2428200" cy="4136700"/>
          </a:xfrm>
          <a:prstGeom prst="rect">
            <a:avLst/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13" name="Google Shape;113;p22"/>
          <p:cNvSpPr txBox="1"/>
          <p:nvPr/>
        </p:nvSpPr>
        <p:spPr>
          <a:xfrm>
            <a:off x="516075" y="1911050"/>
            <a:ext cx="14271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SELECT</a:t>
            </a:r>
            <a:endParaRPr sz="18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Controls </a:t>
            </a:r>
            <a:endParaRPr sz="18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Columns</a:t>
            </a:r>
            <a:r>
              <a:rPr lang="en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endParaRPr sz="18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Customer and order Tables</a:t>
            </a:r>
            <a:endParaRPr/>
          </a:p>
        </p:txBody>
      </p:sp>
      <p:graphicFrame>
        <p:nvGraphicFramePr>
          <p:cNvPr id="119" name="Google Shape;119;p23"/>
          <p:cNvGraphicFramePr/>
          <p:nvPr/>
        </p:nvGraphicFramePr>
        <p:xfrm>
          <a:off x="1895563" y="1149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{83490EDF-5C88-462A-B4E8-CFB2E84DBDEA}</a:tableStyleId>
              </a:tblPr>
              <a:tblGrid>
                <a:gridCol w="313150"/>
                <a:gridCol w="668700"/>
                <a:gridCol w="756500"/>
                <a:gridCol w="1350875"/>
                <a:gridCol w="878075"/>
              </a:tblGrid>
              <a:tr h="3096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id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B95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first_name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B95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last_name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B95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email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B95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status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B95F9"/>
                    </a:solidFill>
                  </a:tcPr>
                </a:tc>
              </a:tr>
              <a:tr h="30967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Olivia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Brown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oliviabrown@gmail.com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Active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0967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F0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Ethan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F0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Davis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F0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ethandavis@yahoo.com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F0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Inactive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F0FE"/>
                    </a:solidFill>
                  </a:tcPr>
                </a:tc>
              </a:tr>
              <a:tr h="30967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Ava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Garcia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avagarcia@hotmail.com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Active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0967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F0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Liam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F0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Martin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F0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liammartin@aol.com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F0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Inactive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F0FE"/>
                    </a:solidFill>
                  </a:tcPr>
                </a:tc>
              </a:tr>
              <a:tr h="3839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Sophia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Thompson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sophiathompson@gmail.com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Active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839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F0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Mason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F0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Jackson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F0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masonjackson@yahoo.com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F0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Inactive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F0FE"/>
                    </a:solidFill>
                  </a:tcPr>
                </a:tc>
              </a:tr>
              <a:tr h="3839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Emily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White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emilywhite@hotmail.com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Active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0967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F0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Logan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F0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Harris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F0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loganharris@aol.com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F0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Inactive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F0FE"/>
                    </a:solidFill>
                  </a:tcPr>
                </a:tc>
              </a:tr>
              <a:tr h="30967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Isabella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Lewis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isabellewis@gmail.com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Active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839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F0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Alexander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F0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Walker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F0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alexanderwalker@yahoo.com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F0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Inactive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F0FE"/>
                    </a:solidFill>
                  </a:tcPr>
                </a:tc>
              </a:tr>
            </a:tbl>
          </a:graphicData>
        </a:graphic>
      </p:graphicFrame>
      <p:sp>
        <p:nvSpPr>
          <p:cNvPr id="120" name="Google Shape;120;p23"/>
          <p:cNvSpPr txBox="1"/>
          <p:nvPr/>
        </p:nvSpPr>
        <p:spPr>
          <a:xfrm>
            <a:off x="516075" y="1911050"/>
            <a:ext cx="14271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FROM</a:t>
            </a:r>
            <a:endParaRPr sz="18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Controls </a:t>
            </a:r>
            <a:endParaRPr sz="18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Tables, Views, etc.</a:t>
            </a:r>
            <a:endParaRPr sz="18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graphicFrame>
        <p:nvGraphicFramePr>
          <p:cNvPr id="121" name="Google Shape;121;p23"/>
          <p:cNvGraphicFramePr/>
          <p:nvPr/>
        </p:nvGraphicFramePr>
        <p:xfrm>
          <a:off x="5862875" y="1149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{83490EDF-5C88-462A-B4E8-CFB2E84DBDEA}</a:tableStyleId>
              </a:tblPr>
              <a:tblGrid>
                <a:gridCol w="492125"/>
                <a:gridCol w="703025"/>
                <a:gridCol w="896350"/>
                <a:gridCol w="852425"/>
                <a:gridCol w="1142450"/>
              </a:tblGrid>
              <a:tr h="4359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order_id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890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customer_id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890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order_date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890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total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890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order_status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8909C"/>
                    </a:solidFill>
                  </a:tcPr>
                </a:tc>
              </a:tr>
              <a:tr h="2397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2022-01-01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Delivered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397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EF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EF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2022-01-05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EF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EF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Pending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EFF1"/>
                    </a:solidFill>
                  </a:tcPr>
                </a:tc>
              </a:tr>
              <a:tr h="2397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2022-01-10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Delivered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397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EF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EF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2022-01-12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EF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75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EF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Cancelled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EFF1"/>
                    </a:solidFill>
                  </a:tcPr>
                </a:tc>
              </a:tr>
              <a:tr h="2397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2022-01-15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150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Delivered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397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EF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EF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2022-01-18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EF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120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EF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Pending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EFF1"/>
                    </a:solidFill>
                  </a:tcPr>
                </a:tc>
              </a:tr>
              <a:tr h="2397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2022-01-20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80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Delivered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397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EF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EF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2022-01-22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EF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110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EF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Cancelled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EFF1"/>
                    </a:solidFill>
                  </a:tcPr>
                </a:tc>
              </a:tr>
              <a:tr h="2397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2022-01-25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Delivered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397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EF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EF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2022-01-28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EF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130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EF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Pending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EFF1"/>
                    </a:solidFill>
                  </a:tcPr>
                </a:tc>
              </a:tr>
              <a:tr h="2236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2022-02-01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250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Delivered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397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EF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EF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2022-02-05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EF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EF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Pending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EFF1"/>
                    </a:solidFill>
                  </a:tcPr>
                </a:tc>
              </a:tr>
              <a:tr h="2397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2022-02-08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Delivered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397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EF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EF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2022-02-10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EF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125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EF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Cancelled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EFF1"/>
                    </a:solidFill>
                  </a:tcPr>
                </a:tc>
              </a:tr>
              <a:tr h="2397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2022-02-12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180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Delivered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397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16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EF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EF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2022-02-15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EF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EF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Pending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EFF1"/>
                    </a:solidFill>
                  </a:tcPr>
                </a:tc>
              </a:tr>
              <a:tr h="2397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2022-02-18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220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Delivered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22" name="Google Shape;122;p23"/>
          <p:cNvSpPr/>
          <p:nvPr/>
        </p:nvSpPr>
        <p:spPr>
          <a:xfrm>
            <a:off x="1895575" y="1149375"/>
            <a:ext cx="7288800" cy="3954900"/>
          </a:xfrm>
          <a:prstGeom prst="rect">
            <a:avLst/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Customer Table</a:t>
            </a:r>
            <a:endParaRPr/>
          </a:p>
        </p:txBody>
      </p:sp>
      <p:graphicFrame>
        <p:nvGraphicFramePr>
          <p:cNvPr id="128" name="Google Shape;128;p24"/>
          <p:cNvGraphicFramePr/>
          <p:nvPr/>
        </p:nvGraphicFramePr>
        <p:xfrm>
          <a:off x="2072963" y="1149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{83490EDF-5C88-462A-B4E8-CFB2E84DBDEA}</a:tableStyleId>
              </a:tblPr>
              <a:tblGrid>
                <a:gridCol w="271150"/>
                <a:gridCol w="1220175"/>
                <a:gridCol w="1380400"/>
                <a:gridCol w="2465000"/>
                <a:gridCol w="1602250"/>
              </a:tblGrid>
              <a:tr h="2803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id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B95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first_name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B95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last_name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B95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email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B95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status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B95F9"/>
                    </a:solidFill>
                  </a:tcPr>
                </a:tc>
              </a:tr>
              <a:tr h="2803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Olivia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Brown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oliviabrown@gmail.com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Active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803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F0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Ethan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F0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Davis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F0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ethandavis@yahoo.com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F0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Inactive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F0FE"/>
                    </a:solidFill>
                  </a:tcPr>
                </a:tc>
              </a:tr>
              <a:tr h="2803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Ava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Garcia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avagarcia@hotmail.com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Active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803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F0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Liam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F0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Martin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F0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liammartin@aol.com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F0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Inactive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F0FE"/>
                    </a:solidFill>
                  </a:tcPr>
                </a:tc>
              </a:tr>
              <a:tr h="2803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Sophia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Thompson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sophiathompson@gmail.com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Active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803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F0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Mason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F0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Jackson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F0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masonjackson@yahoo.com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F0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Inactive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F0FE"/>
                    </a:solidFill>
                  </a:tcPr>
                </a:tc>
              </a:tr>
              <a:tr h="2803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Emily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White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emilywhite@hotmail.com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Active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803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F0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Logan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F0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Harris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F0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loganharris@aol.com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F0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Inactive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F0FE"/>
                    </a:solidFill>
                  </a:tcPr>
                </a:tc>
              </a:tr>
              <a:tr h="2803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Isabella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Lewis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isabellewis@gmail.com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Active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803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F0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Alexander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F0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Walker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F0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alexanderwalker@yahoo.com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F0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Inactive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F0FE"/>
                    </a:solidFill>
                  </a:tcPr>
                </a:tc>
              </a:tr>
            </a:tbl>
          </a:graphicData>
        </a:graphic>
      </p:graphicFrame>
      <p:sp>
        <p:nvSpPr>
          <p:cNvPr id="129" name="Google Shape;129;p24"/>
          <p:cNvSpPr/>
          <p:nvPr/>
        </p:nvSpPr>
        <p:spPr>
          <a:xfrm>
            <a:off x="1798150" y="1990375"/>
            <a:ext cx="7345800" cy="1121100"/>
          </a:xfrm>
          <a:prstGeom prst="rect">
            <a:avLst/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30" name="Google Shape;130;p24"/>
          <p:cNvSpPr txBox="1"/>
          <p:nvPr/>
        </p:nvSpPr>
        <p:spPr>
          <a:xfrm>
            <a:off x="516075" y="1911050"/>
            <a:ext cx="14271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WHERE</a:t>
            </a:r>
            <a:endParaRPr sz="18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Controls </a:t>
            </a:r>
            <a:endParaRPr sz="18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ROWS </a:t>
            </a:r>
            <a:endParaRPr sz="18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5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Customer Table</a:t>
            </a:r>
            <a:endParaRPr/>
          </a:p>
        </p:txBody>
      </p:sp>
      <p:sp>
        <p:nvSpPr>
          <p:cNvPr id="136" name="Google Shape;136;p25"/>
          <p:cNvSpPr txBox="1"/>
          <p:nvPr/>
        </p:nvSpPr>
        <p:spPr>
          <a:xfrm>
            <a:off x="354800" y="1911050"/>
            <a:ext cx="15885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Group By </a:t>
            </a:r>
            <a:endParaRPr sz="18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Controls </a:t>
            </a:r>
            <a:endParaRPr sz="18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Aggregates</a:t>
            </a:r>
            <a:endParaRPr sz="18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graphicFrame>
        <p:nvGraphicFramePr>
          <p:cNvPr id="137" name="Google Shape;137;p25"/>
          <p:cNvGraphicFramePr/>
          <p:nvPr/>
        </p:nvGraphicFramePr>
        <p:xfrm>
          <a:off x="3329450" y="1240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{83490EDF-5C88-462A-B4E8-CFB2E84DBDEA}</a:tableStyleId>
              </a:tblPr>
              <a:tblGrid>
                <a:gridCol w="209550"/>
                <a:gridCol w="942975"/>
                <a:gridCol w="1066800"/>
                <a:gridCol w="1905000"/>
                <a:gridCol w="1238250"/>
              </a:tblGrid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id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B95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first_name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B95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last_name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B95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email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B95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status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B95F9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Olivia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Brown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oliviabrown@gmail.com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Active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F0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Ethan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F0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Davis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F0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ethandavis@yahoo.com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F0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Inactive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F0FE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Ava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Garcia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avagarcia@hotmail.com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Active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F0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Liam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F0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Martin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F0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liammartin@aol.com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F0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Inactive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F0FE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Sophia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Thompson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sophiathompson@gmail.com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Active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F0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Mason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F0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Jackson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F0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masonjackson@yahoo.com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F0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Inactive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F0FE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Emily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White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emilywhite@hotmail.com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Active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F0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Logan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F0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Harris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F0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loganharris@aol.com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F0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Inactive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F0FE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Isabella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Lewis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isabellewis@gmail.com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Active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F0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Alexander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F0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Walker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F0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alexanderwalker@yahoo.com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F0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Inactive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F0FE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count(*)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Active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F0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F0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count(*)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F0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Inactive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F0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F0FE"/>
                    </a:solidFill>
                  </a:tcPr>
                </a:tc>
              </a:tr>
            </a:tbl>
          </a:graphicData>
        </a:graphic>
      </p:graphicFrame>
      <p:sp>
        <p:nvSpPr>
          <p:cNvPr id="138" name="Google Shape;138;p25"/>
          <p:cNvSpPr/>
          <p:nvPr/>
        </p:nvSpPr>
        <p:spPr>
          <a:xfrm>
            <a:off x="4481975" y="3546000"/>
            <a:ext cx="4209900" cy="502800"/>
          </a:xfrm>
          <a:prstGeom prst="rect">
            <a:avLst/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Customer Table</a:t>
            </a:r>
            <a:endParaRPr/>
          </a:p>
        </p:txBody>
      </p:sp>
      <p:sp>
        <p:nvSpPr>
          <p:cNvPr id="144" name="Google Shape;144;p26"/>
          <p:cNvSpPr txBox="1"/>
          <p:nvPr/>
        </p:nvSpPr>
        <p:spPr>
          <a:xfrm>
            <a:off x="354800" y="1911050"/>
            <a:ext cx="15885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Having</a:t>
            </a:r>
            <a:endParaRPr sz="18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Controls</a:t>
            </a:r>
            <a:endParaRPr sz="18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Rows of </a:t>
            </a:r>
            <a:endParaRPr sz="18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Aggregates</a:t>
            </a:r>
            <a:endParaRPr sz="18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graphicFrame>
        <p:nvGraphicFramePr>
          <p:cNvPr id="145" name="Google Shape;145;p26"/>
          <p:cNvGraphicFramePr/>
          <p:nvPr/>
        </p:nvGraphicFramePr>
        <p:xfrm>
          <a:off x="3329450" y="1240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{83490EDF-5C88-462A-B4E8-CFB2E84DBDEA}</a:tableStyleId>
              </a:tblPr>
              <a:tblGrid>
                <a:gridCol w="209550"/>
                <a:gridCol w="942975"/>
                <a:gridCol w="1066800"/>
                <a:gridCol w="1905000"/>
                <a:gridCol w="1238250"/>
              </a:tblGrid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id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B95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first_name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B95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last_name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B95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email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B95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status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B95F9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Olivia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Brown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oliviabrown@gmail.com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Inactive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F0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Ethan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F0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Davis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F0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ethandavis@yahoo.com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F0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Inactive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F0FE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Ava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Garcia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avagarcia@hotmail.com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Active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F0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Liam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F0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Martin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F0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liammartin@aol.com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F0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Inactive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F0FE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Sophia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Thompson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sophiathompson@gmail.com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Active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F0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Mason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F0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Jackson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F0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masonjackson@yahoo.com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F0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Inactive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F0FE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Emily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White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emilywhite@hotmail.com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Active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F0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Logan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F0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Harris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F0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loganharris@aol.com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F0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Inactive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F0FE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Isabella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Lewis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isabellewis@gmail.com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Active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F0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Alexander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F0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Walker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F0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alexanderwalker@yahoo.com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F0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Inactive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F0FE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count(*)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Active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F0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F0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count(*)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F0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Inactive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F0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F0FE"/>
                    </a:solidFill>
                  </a:tcPr>
                </a:tc>
              </a:tr>
            </a:tbl>
          </a:graphicData>
        </a:graphic>
      </p:graphicFrame>
      <p:sp>
        <p:nvSpPr>
          <p:cNvPr id="146" name="Google Shape;146;p26"/>
          <p:cNvSpPr/>
          <p:nvPr/>
        </p:nvSpPr>
        <p:spPr>
          <a:xfrm>
            <a:off x="4481975" y="3797450"/>
            <a:ext cx="4209900" cy="251400"/>
          </a:xfrm>
          <a:prstGeom prst="rect">
            <a:avLst/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47" name="Google Shape;147;p26"/>
          <p:cNvSpPr txBox="1"/>
          <p:nvPr/>
        </p:nvSpPr>
        <p:spPr>
          <a:xfrm>
            <a:off x="3329450" y="4272625"/>
            <a:ext cx="4644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Having count(*) &gt; 5</a:t>
            </a:r>
            <a:endParaRPr sz="18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7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Limit/Offset</a:t>
            </a:r>
            <a:endParaRPr/>
          </a:p>
        </p:txBody>
      </p:sp>
      <p:sp>
        <p:nvSpPr>
          <p:cNvPr id="153" name="Google Shape;153;p27"/>
          <p:cNvSpPr txBox="1"/>
          <p:nvPr>
            <p:ph idx="1" type="body"/>
          </p:nvPr>
        </p:nvSpPr>
        <p:spPr>
          <a:xfrm>
            <a:off x="311700" y="1228675"/>
            <a:ext cx="8520600" cy="177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Limit can be simple or used for pagination. </a:t>
            </a:r>
            <a:r>
              <a:rPr i="1" lang="en"/>
              <a:t>Conceptually</a:t>
            </a:r>
            <a:r>
              <a:rPr lang="en"/>
              <a:t>,</a:t>
            </a:r>
            <a:r>
              <a:rPr lang="en"/>
              <a:t> Limits are applied after all other clauses are evaluated. The following example is page 11, if there are 10 records per page.</a:t>
            </a:r>
            <a:endParaRPr/>
          </a:p>
        </p:txBody>
      </p:sp>
      <p:sp>
        <p:nvSpPr>
          <p:cNvPr id="154" name="Google Shape;154;p27"/>
          <p:cNvSpPr txBox="1"/>
          <p:nvPr/>
        </p:nvSpPr>
        <p:spPr>
          <a:xfrm>
            <a:off x="529425" y="2769575"/>
            <a:ext cx="6703500" cy="1323600"/>
          </a:xfrm>
          <a:prstGeom prst="rect">
            <a:avLst/>
          </a:prstGeom>
          <a:solidFill>
            <a:srgbClr val="F5F2F0"/>
          </a:solidFill>
          <a:ln cap="flat" cmpd="sng" w="9525">
            <a:solidFill>
              <a:srgbClr val="1C2B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50">
                <a:solidFill>
                  <a:srgbClr val="0077AA"/>
                </a:solidFill>
                <a:highlight>
                  <a:srgbClr val="F5F2F0"/>
                </a:highlight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en" sz="1850">
                <a:highlight>
                  <a:srgbClr val="F5F2F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50">
                <a:solidFill>
                  <a:srgbClr val="9A6E3A"/>
                </a:solidFill>
                <a:highlight>
                  <a:srgbClr val="F5F2F0"/>
                </a:highlight>
                <a:latin typeface="Courier New"/>
                <a:ea typeface="Courier New"/>
                <a:cs typeface="Courier New"/>
                <a:sym typeface="Courier New"/>
              </a:rPr>
              <a:t>*</a:t>
            </a:r>
            <a:endParaRPr sz="1850">
              <a:highlight>
                <a:srgbClr val="F5F2F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50">
                <a:solidFill>
                  <a:srgbClr val="0077AA"/>
                </a:solidFill>
                <a:highlight>
                  <a:srgbClr val="F5F2F0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850">
                <a:highlight>
                  <a:srgbClr val="F5F2F0"/>
                </a:highlight>
                <a:latin typeface="Courier New"/>
                <a:ea typeface="Courier New"/>
                <a:cs typeface="Courier New"/>
                <a:sym typeface="Courier New"/>
              </a:rPr>
              <a:t> table1</a:t>
            </a:r>
            <a:endParaRPr sz="1850">
              <a:highlight>
                <a:srgbClr val="F5F2F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50">
                <a:solidFill>
                  <a:srgbClr val="0077AA"/>
                </a:solidFill>
                <a:highlight>
                  <a:srgbClr val="F5F2F0"/>
                </a:highlight>
                <a:latin typeface="Courier New"/>
                <a:ea typeface="Courier New"/>
                <a:cs typeface="Courier New"/>
                <a:sym typeface="Courier New"/>
              </a:rPr>
              <a:t>OFFSET </a:t>
            </a:r>
            <a:r>
              <a:rPr lang="en" sz="1850">
                <a:highlight>
                  <a:srgbClr val="F5F2F0"/>
                </a:highlight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endParaRPr sz="1850">
              <a:solidFill>
                <a:srgbClr val="0077AA"/>
              </a:solidFill>
              <a:highlight>
                <a:srgbClr val="F5F2F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50">
                <a:solidFill>
                  <a:srgbClr val="0077AA"/>
                </a:solidFill>
                <a:highlight>
                  <a:srgbClr val="F5F2F0"/>
                </a:highlight>
                <a:latin typeface="Courier New"/>
                <a:ea typeface="Courier New"/>
                <a:cs typeface="Courier New"/>
                <a:sym typeface="Courier New"/>
              </a:rPr>
              <a:t>LIMIT</a:t>
            </a:r>
            <a:r>
              <a:rPr lang="en" sz="1850">
                <a:solidFill>
                  <a:srgbClr val="0077AA"/>
                </a:solidFill>
                <a:highlight>
                  <a:srgbClr val="F5F2F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50">
                <a:highlight>
                  <a:srgbClr val="F5F2F0"/>
                </a:highlight>
                <a:latin typeface="Courier New"/>
                <a:ea typeface="Courier New"/>
                <a:cs typeface="Courier New"/>
                <a:sym typeface="Courier New"/>
              </a:rPr>
              <a:t> 10</a:t>
            </a:r>
            <a:endParaRPr sz="1850">
              <a:solidFill>
                <a:srgbClr val="999999"/>
              </a:solidFill>
              <a:highlight>
                <a:srgbClr val="F5F2F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5" name="Google Shape;155;p27"/>
          <p:cNvSpPr txBox="1"/>
          <p:nvPr/>
        </p:nvSpPr>
        <p:spPr>
          <a:xfrm>
            <a:off x="529425" y="4190150"/>
            <a:ext cx="8166900" cy="469500"/>
          </a:xfrm>
          <a:prstGeom prst="rect">
            <a:avLst/>
          </a:prstGeom>
          <a:solidFill>
            <a:srgbClr val="F5F2F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50">
                <a:solidFill>
                  <a:srgbClr val="9A6E3A"/>
                </a:solidFill>
                <a:highlight>
                  <a:srgbClr val="F5F2F0"/>
                </a:highlight>
                <a:latin typeface="Courier New"/>
                <a:ea typeface="Courier New"/>
                <a:cs typeface="Courier New"/>
                <a:sym typeface="Courier New"/>
              </a:rPr>
              <a:t>The asterisk * refers to all columns. Also called “star”</a:t>
            </a:r>
            <a:endParaRPr sz="18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Joins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9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 clause (For joins)</a:t>
            </a:r>
            <a:endParaRPr/>
          </a:p>
        </p:txBody>
      </p:sp>
      <p:sp>
        <p:nvSpPr>
          <p:cNvPr id="166" name="Google Shape;166;p29"/>
          <p:cNvSpPr txBox="1"/>
          <p:nvPr>
            <p:ph idx="1" type="body"/>
          </p:nvPr>
        </p:nvSpPr>
        <p:spPr>
          <a:xfrm>
            <a:off x="311700" y="1228675"/>
            <a:ext cx="8520600" cy="14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"ON" clause in SQL is used to specify the join condition in a JOIN statement. It defines the relationship between the tables being joined by specifying the columns to be matched.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/>
              <a:t>These are expressions!</a:t>
            </a:r>
            <a:endParaRPr b="1"/>
          </a:p>
        </p:txBody>
      </p:sp>
      <p:sp>
        <p:nvSpPr>
          <p:cNvPr id="167" name="Google Shape;167;p29"/>
          <p:cNvSpPr txBox="1"/>
          <p:nvPr/>
        </p:nvSpPr>
        <p:spPr>
          <a:xfrm>
            <a:off x="311700" y="3539375"/>
            <a:ext cx="6703500" cy="1323600"/>
          </a:xfrm>
          <a:prstGeom prst="rect">
            <a:avLst/>
          </a:prstGeom>
          <a:solidFill>
            <a:srgbClr val="F5F2F0"/>
          </a:solidFill>
          <a:ln cap="flat" cmpd="sng" w="9525">
            <a:solidFill>
              <a:srgbClr val="1C2B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50">
                <a:solidFill>
                  <a:srgbClr val="0077AA"/>
                </a:solidFill>
                <a:highlight>
                  <a:srgbClr val="F5F2F0"/>
                </a:highlight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en" sz="1850">
                <a:highlight>
                  <a:srgbClr val="F5F2F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50">
                <a:solidFill>
                  <a:srgbClr val="9A6E3A"/>
                </a:solidFill>
                <a:highlight>
                  <a:srgbClr val="F5F2F0"/>
                </a:highlight>
                <a:latin typeface="Courier New"/>
                <a:ea typeface="Courier New"/>
                <a:cs typeface="Courier New"/>
                <a:sym typeface="Courier New"/>
              </a:rPr>
              <a:t>*</a:t>
            </a:r>
            <a:endParaRPr sz="1850">
              <a:highlight>
                <a:srgbClr val="F5F2F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50">
                <a:solidFill>
                  <a:srgbClr val="0077AA"/>
                </a:solidFill>
                <a:highlight>
                  <a:srgbClr val="F5F2F0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850">
                <a:highlight>
                  <a:srgbClr val="F5F2F0"/>
                </a:highlight>
                <a:latin typeface="Courier New"/>
                <a:ea typeface="Courier New"/>
                <a:cs typeface="Courier New"/>
                <a:sym typeface="Courier New"/>
              </a:rPr>
              <a:t> table1</a:t>
            </a:r>
            <a:endParaRPr sz="1850">
              <a:highlight>
                <a:srgbClr val="F5F2F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50">
                <a:solidFill>
                  <a:srgbClr val="0077AA"/>
                </a:solidFill>
                <a:highlight>
                  <a:srgbClr val="F5F2F0"/>
                </a:highlight>
                <a:latin typeface="Courier New"/>
                <a:ea typeface="Courier New"/>
                <a:cs typeface="Courier New"/>
                <a:sym typeface="Courier New"/>
              </a:rPr>
              <a:t>INNER JOIN</a:t>
            </a:r>
            <a:r>
              <a:rPr lang="en" sz="1850">
                <a:highlight>
                  <a:srgbClr val="F5F2F0"/>
                </a:highlight>
                <a:latin typeface="Courier New"/>
                <a:ea typeface="Courier New"/>
                <a:cs typeface="Courier New"/>
                <a:sym typeface="Courier New"/>
              </a:rPr>
              <a:t> table2</a:t>
            </a:r>
            <a:endParaRPr sz="1850">
              <a:highlight>
                <a:srgbClr val="F5F2F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9700" marR="1397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50">
                <a:solidFill>
                  <a:srgbClr val="0077AA"/>
                </a:solidFill>
                <a:highlight>
                  <a:srgbClr val="F5F2F0"/>
                </a:highlight>
                <a:latin typeface="Courier New"/>
                <a:ea typeface="Courier New"/>
                <a:cs typeface="Courier New"/>
                <a:sym typeface="Courier New"/>
              </a:rPr>
              <a:t>ON</a:t>
            </a:r>
            <a:r>
              <a:rPr lang="en" sz="1850">
                <a:highlight>
                  <a:srgbClr val="F5F2F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850">
                <a:highlight>
                  <a:srgbClr val="F5F2F0"/>
                </a:highlight>
                <a:latin typeface="Courier New"/>
                <a:ea typeface="Courier New"/>
                <a:cs typeface="Courier New"/>
                <a:sym typeface="Courier New"/>
              </a:rPr>
              <a:t>table1</a:t>
            </a:r>
            <a:r>
              <a:rPr b="1" lang="en" sz="1850">
                <a:solidFill>
                  <a:srgbClr val="999999"/>
                </a:solidFill>
                <a:highlight>
                  <a:srgbClr val="F5F2F0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850">
                <a:highlight>
                  <a:srgbClr val="F5F2F0"/>
                </a:highlight>
                <a:latin typeface="Courier New"/>
                <a:ea typeface="Courier New"/>
                <a:cs typeface="Courier New"/>
                <a:sym typeface="Courier New"/>
              </a:rPr>
              <a:t>column_name </a:t>
            </a:r>
            <a:r>
              <a:rPr b="1" lang="en" sz="1850">
                <a:solidFill>
                  <a:srgbClr val="9A6E3A"/>
                </a:solidFill>
                <a:highlight>
                  <a:srgbClr val="F5F2F0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1850">
                <a:highlight>
                  <a:srgbClr val="F5F2F0"/>
                </a:highlight>
                <a:latin typeface="Courier New"/>
                <a:ea typeface="Courier New"/>
                <a:cs typeface="Courier New"/>
                <a:sym typeface="Courier New"/>
              </a:rPr>
              <a:t> table2</a:t>
            </a:r>
            <a:r>
              <a:rPr b="1" lang="en" sz="1850">
                <a:solidFill>
                  <a:srgbClr val="999999"/>
                </a:solidFill>
                <a:highlight>
                  <a:srgbClr val="F5F2F0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850">
                <a:highlight>
                  <a:srgbClr val="F5F2F0"/>
                </a:highlight>
                <a:latin typeface="Courier New"/>
                <a:ea typeface="Courier New"/>
                <a:cs typeface="Courier New"/>
                <a:sym typeface="Courier New"/>
              </a:rPr>
              <a:t>column_name</a:t>
            </a:r>
            <a:r>
              <a:rPr lang="en" sz="1850">
                <a:solidFill>
                  <a:srgbClr val="999999"/>
                </a:solidFill>
                <a:highlight>
                  <a:srgbClr val="F5F2F0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850">
              <a:solidFill>
                <a:srgbClr val="999999"/>
              </a:solidFill>
              <a:highlight>
                <a:srgbClr val="F5F2F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0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Joins</a:t>
            </a:r>
            <a:endParaRPr/>
          </a:p>
        </p:txBody>
      </p:sp>
      <p:pic>
        <p:nvPicPr>
          <p:cNvPr id="173" name="Google Shape;17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3037" y="1045175"/>
            <a:ext cx="4277150" cy="292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Inner join </a:t>
            </a:r>
            <a:endParaRPr/>
          </a:p>
        </p:txBody>
      </p:sp>
      <p:graphicFrame>
        <p:nvGraphicFramePr>
          <p:cNvPr id="179" name="Google Shape;179;p31"/>
          <p:cNvGraphicFramePr/>
          <p:nvPr/>
        </p:nvGraphicFramePr>
        <p:xfrm>
          <a:off x="184675" y="1371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{83490EDF-5C88-462A-B4E8-CFB2E84DBDEA}</a:tableStyleId>
              </a:tblPr>
              <a:tblGrid>
                <a:gridCol w="546275"/>
                <a:gridCol w="974175"/>
                <a:gridCol w="782975"/>
                <a:gridCol w="1547775"/>
                <a:gridCol w="631075"/>
                <a:gridCol w="530950"/>
                <a:gridCol w="877400"/>
                <a:gridCol w="883150"/>
                <a:gridCol w="837600"/>
                <a:gridCol w="1128950"/>
              </a:tblGrid>
              <a:tr h="4925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id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BC34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first_name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BC34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last_name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BC34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email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BC34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status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BC34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order_id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BC34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customer_id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BC34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order_date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BC34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total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BC34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order_status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BC34A"/>
                    </a:solidFill>
                  </a:tcPr>
                </a:tc>
              </a:tr>
              <a:tr h="2709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Olivia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Brown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oliviabrown@gmail.com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Active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2022-01-01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Delivered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709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F7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Olivia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F7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Brown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F7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oliviabrown@gmail.com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F7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Active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F7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F7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F7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2022-02-01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F7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250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F7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Delivered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F7E3"/>
                    </a:solidFill>
                  </a:tcPr>
                </a:tc>
              </a:tr>
              <a:tr h="2709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Ethan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Davis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ethandavis@yahoo.com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Inactive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2022-01-05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Pending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709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F7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Ethan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F7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Davis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F7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ethandavis@yahoo.com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F7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Inactive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F7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F7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F7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2022-02-05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F7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F7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Pending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F7E3"/>
                    </a:solidFill>
                  </a:tcPr>
                </a:tc>
              </a:tr>
              <a:tr h="2709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Ava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Garcia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avagarcia@hotmail.com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Active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2022-01-10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Delivered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709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F7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Ava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F7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Garcia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F7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avagarcia@hotmail.com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F7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Active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F7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F7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F7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2022-02-08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F7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F7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Delivered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F7E3"/>
                    </a:solidFill>
                  </a:tcPr>
                </a:tc>
              </a:tr>
            </a:tbl>
          </a:graphicData>
        </a:graphic>
      </p:graphicFrame>
      <p:sp>
        <p:nvSpPr>
          <p:cNvPr id="180" name="Google Shape;180;p31"/>
          <p:cNvSpPr/>
          <p:nvPr/>
        </p:nvSpPr>
        <p:spPr>
          <a:xfrm>
            <a:off x="120950" y="1152525"/>
            <a:ext cx="693600" cy="2556300"/>
          </a:xfrm>
          <a:prstGeom prst="rect">
            <a:avLst/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81" name="Google Shape;181;p31"/>
          <p:cNvSpPr/>
          <p:nvPr/>
        </p:nvSpPr>
        <p:spPr>
          <a:xfrm>
            <a:off x="5197900" y="1107813"/>
            <a:ext cx="938400" cy="2645700"/>
          </a:xfrm>
          <a:prstGeom prst="rect">
            <a:avLst/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82" name="Google Shape;182;p31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83" name="Google Shape;183;p31"/>
          <p:cNvSpPr txBox="1"/>
          <p:nvPr/>
        </p:nvSpPr>
        <p:spPr>
          <a:xfrm>
            <a:off x="610025" y="3767500"/>
            <a:ext cx="6703500" cy="1323600"/>
          </a:xfrm>
          <a:prstGeom prst="rect">
            <a:avLst/>
          </a:prstGeom>
          <a:solidFill>
            <a:srgbClr val="F5F2F0"/>
          </a:solidFill>
          <a:ln cap="flat" cmpd="sng" w="9525">
            <a:solidFill>
              <a:srgbClr val="1C2B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50">
                <a:solidFill>
                  <a:srgbClr val="0077AA"/>
                </a:solidFill>
                <a:highlight>
                  <a:srgbClr val="F5F2F0"/>
                </a:highlight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en" sz="1850">
                <a:highlight>
                  <a:srgbClr val="F5F2F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50">
                <a:solidFill>
                  <a:srgbClr val="9A6E3A"/>
                </a:solidFill>
                <a:highlight>
                  <a:srgbClr val="F5F2F0"/>
                </a:highlight>
                <a:latin typeface="Courier New"/>
                <a:ea typeface="Courier New"/>
                <a:cs typeface="Courier New"/>
                <a:sym typeface="Courier New"/>
              </a:rPr>
              <a:t>*</a:t>
            </a:r>
            <a:endParaRPr sz="1850">
              <a:highlight>
                <a:srgbClr val="F5F2F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50">
                <a:solidFill>
                  <a:srgbClr val="0077AA"/>
                </a:solidFill>
                <a:highlight>
                  <a:srgbClr val="F5F2F0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850">
                <a:highlight>
                  <a:srgbClr val="F5F2F0"/>
                </a:highlight>
                <a:latin typeface="Courier New"/>
                <a:ea typeface="Courier New"/>
                <a:cs typeface="Courier New"/>
                <a:sym typeface="Courier New"/>
              </a:rPr>
              <a:t> customer</a:t>
            </a:r>
            <a:endParaRPr sz="1850">
              <a:highlight>
                <a:srgbClr val="F5F2F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50">
                <a:solidFill>
                  <a:srgbClr val="0077AA"/>
                </a:solidFill>
                <a:highlight>
                  <a:srgbClr val="F5F2F0"/>
                </a:highlight>
                <a:latin typeface="Courier New"/>
                <a:ea typeface="Courier New"/>
                <a:cs typeface="Courier New"/>
                <a:sym typeface="Courier New"/>
              </a:rPr>
              <a:t>INNER</a:t>
            </a:r>
            <a:r>
              <a:rPr lang="en" sz="1850">
                <a:solidFill>
                  <a:srgbClr val="0077AA"/>
                </a:solidFill>
                <a:highlight>
                  <a:srgbClr val="F5F2F0"/>
                </a:highlight>
                <a:latin typeface="Courier New"/>
                <a:ea typeface="Courier New"/>
                <a:cs typeface="Courier New"/>
                <a:sym typeface="Courier New"/>
              </a:rPr>
              <a:t> JOIN</a:t>
            </a:r>
            <a:r>
              <a:rPr lang="en" sz="1850">
                <a:highlight>
                  <a:srgbClr val="F5F2F0"/>
                </a:highlight>
                <a:latin typeface="Courier New"/>
                <a:ea typeface="Courier New"/>
                <a:cs typeface="Courier New"/>
                <a:sym typeface="Courier New"/>
              </a:rPr>
              <a:t> order</a:t>
            </a:r>
            <a:endParaRPr sz="1850">
              <a:highlight>
                <a:srgbClr val="F5F2F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9700" marR="1397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50">
                <a:solidFill>
                  <a:srgbClr val="0077AA"/>
                </a:solidFill>
                <a:highlight>
                  <a:srgbClr val="F5F2F0"/>
                </a:highlight>
                <a:latin typeface="Courier New"/>
                <a:ea typeface="Courier New"/>
                <a:cs typeface="Courier New"/>
                <a:sym typeface="Courier New"/>
              </a:rPr>
              <a:t>ON</a:t>
            </a:r>
            <a:r>
              <a:rPr lang="en" sz="1850">
                <a:highlight>
                  <a:srgbClr val="F5F2F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850">
                <a:solidFill>
                  <a:schemeClr val="accent5"/>
                </a:solidFill>
                <a:highlight>
                  <a:srgbClr val="F5F2F0"/>
                </a:highlight>
                <a:latin typeface="Courier New"/>
                <a:ea typeface="Courier New"/>
                <a:cs typeface="Courier New"/>
                <a:sym typeface="Courier New"/>
              </a:rPr>
              <a:t>customer.id = order.customer_id;</a:t>
            </a:r>
            <a:endParaRPr b="1" sz="1850">
              <a:solidFill>
                <a:schemeClr val="accent5"/>
              </a:solidFill>
              <a:highlight>
                <a:srgbClr val="F5F2F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Relational Database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50">
                <a:solidFill>
                  <a:srgbClr val="1C2B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 relational database is a type of database that organizes and stores data in a structured and controlled way, using tables and relationships between them.</a:t>
            </a:r>
            <a:endParaRPr sz="2350">
              <a:solidFill>
                <a:srgbClr val="1C2B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350">
              <a:solidFill>
                <a:srgbClr val="1C2B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350">
                <a:solidFill>
                  <a:srgbClr val="1C2B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We’ll be using postgres</a:t>
            </a:r>
            <a:endParaRPr sz="2350">
              <a:solidFill>
                <a:srgbClr val="1C2B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Google Shape;18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7887" y="1089538"/>
            <a:ext cx="4147432" cy="2836775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32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Joins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3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Inner Join</a:t>
            </a:r>
            <a:endParaRPr/>
          </a:p>
        </p:txBody>
      </p:sp>
      <p:sp>
        <p:nvSpPr>
          <p:cNvPr id="195" name="Google Shape;195;p33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96" name="Google Shape;196;p33"/>
          <p:cNvSpPr txBox="1"/>
          <p:nvPr/>
        </p:nvSpPr>
        <p:spPr>
          <a:xfrm>
            <a:off x="610025" y="3767500"/>
            <a:ext cx="6703500" cy="1323600"/>
          </a:xfrm>
          <a:prstGeom prst="rect">
            <a:avLst/>
          </a:prstGeom>
          <a:solidFill>
            <a:srgbClr val="F5F2F0"/>
          </a:solidFill>
          <a:ln cap="flat" cmpd="sng" w="9525">
            <a:solidFill>
              <a:srgbClr val="1C2B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50">
                <a:solidFill>
                  <a:srgbClr val="0077AA"/>
                </a:solidFill>
                <a:highlight>
                  <a:srgbClr val="F5F2F0"/>
                </a:highlight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en" sz="1850">
                <a:highlight>
                  <a:srgbClr val="F5F2F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50">
                <a:solidFill>
                  <a:srgbClr val="9A6E3A"/>
                </a:solidFill>
                <a:highlight>
                  <a:srgbClr val="F5F2F0"/>
                </a:highlight>
                <a:latin typeface="Courier New"/>
                <a:ea typeface="Courier New"/>
                <a:cs typeface="Courier New"/>
                <a:sym typeface="Courier New"/>
              </a:rPr>
              <a:t>*</a:t>
            </a:r>
            <a:endParaRPr sz="1850">
              <a:highlight>
                <a:srgbClr val="F5F2F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50">
                <a:solidFill>
                  <a:srgbClr val="0077AA"/>
                </a:solidFill>
                <a:highlight>
                  <a:srgbClr val="F5F2F0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850">
                <a:highlight>
                  <a:srgbClr val="F5F2F0"/>
                </a:highlight>
                <a:latin typeface="Courier New"/>
                <a:ea typeface="Courier New"/>
                <a:cs typeface="Courier New"/>
                <a:sym typeface="Courier New"/>
              </a:rPr>
              <a:t> customer</a:t>
            </a:r>
            <a:endParaRPr sz="1850">
              <a:highlight>
                <a:srgbClr val="F5F2F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50">
                <a:solidFill>
                  <a:srgbClr val="0077AA"/>
                </a:solidFill>
                <a:highlight>
                  <a:srgbClr val="F5F2F0"/>
                </a:highlight>
                <a:latin typeface="Courier New"/>
                <a:ea typeface="Courier New"/>
                <a:cs typeface="Courier New"/>
                <a:sym typeface="Courier New"/>
              </a:rPr>
              <a:t>LEFT</a:t>
            </a:r>
            <a:r>
              <a:rPr lang="en" sz="1850">
                <a:solidFill>
                  <a:srgbClr val="0077AA"/>
                </a:solidFill>
                <a:highlight>
                  <a:srgbClr val="F5F2F0"/>
                </a:highlight>
                <a:latin typeface="Courier New"/>
                <a:ea typeface="Courier New"/>
                <a:cs typeface="Courier New"/>
                <a:sym typeface="Courier New"/>
              </a:rPr>
              <a:t> JOIN</a:t>
            </a:r>
            <a:r>
              <a:rPr lang="en" sz="1850">
                <a:highlight>
                  <a:srgbClr val="F5F2F0"/>
                </a:highlight>
                <a:latin typeface="Courier New"/>
                <a:ea typeface="Courier New"/>
                <a:cs typeface="Courier New"/>
                <a:sym typeface="Courier New"/>
              </a:rPr>
              <a:t> order</a:t>
            </a:r>
            <a:endParaRPr sz="1850">
              <a:highlight>
                <a:srgbClr val="F5F2F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9700" marR="1397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50">
                <a:solidFill>
                  <a:srgbClr val="0077AA"/>
                </a:solidFill>
                <a:highlight>
                  <a:srgbClr val="F5F2F0"/>
                </a:highlight>
                <a:latin typeface="Courier New"/>
                <a:ea typeface="Courier New"/>
                <a:cs typeface="Courier New"/>
                <a:sym typeface="Courier New"/>
              </a:rPr>
              <a:t>ON</a:t>
            </a:r>
            <a:r>
              <a:rPr lang="en" sz="1850">
                <a:highlight>
                  <a:srgbClr val="F5F2F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850">
                <a:solidFill>
                  <a:schemeClr val="accent5"/>
                </a:solidFill>
                <a:highlight>
                  <a:srgbClr val="F5F2F0"/>
                </a:highlight>
                <a:latin typeface="Courier New"/>
                <a:ea typeface="Courier New"/>
                <a:cs typeface="Courier New"/>
                <a:sym typeface="Courier New"/>
              </a:rPr>
              <a:t>customer</a:t>
            </a:r>
            <a:r>
              <a:rPr b="1" lang="en" sz="1850">
                <a:solidFill>
                  <a:schemeClr val="accent5"/>
                </a:solidFill>
                <a:highlight>
                  <a:srgbClr val="F5F2F0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850">
                <a:solidFill>
                  <a:schemeClr val="accent5"/>
                </a:solidFill>
                <a:highlight>
                  <a:srgbClr val="F5F2F0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b="1" lang="en" sz="1850">
                <a:solidFill>
                  <a:schemeClr val="accent5"/>
                </a:solidFill>
                <a:highlight>
                  <a:srgbClr val="F5F2F0"/>
                </a:highlight>
                <a:latin typeface="Courier New"/>
                <a:ea typeface="Courier New"/>
                <a:cs typeface="Courier New"/>
                <a:sym typeface="Courier New"/>
              </a:rPr>
              <a:t> = order.customer_id</a:t>
            </a:r>
            <a:r>
              <a:rPr b="1" lang="en" sz="1850">
                <a:solidFill>
                  <a:schemeClr val="accent5"/>
                </a:solidFill>
                <a:highlight>
                  <a:srgbClr val="F5F2F0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850">
              <a:solidFill>
                <a:schemeClr val="accent5"/>
              </a:solidFill>
              <a:highlight>
                <a:srgbClr val="F5F2F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197" name="Google Shape;197;p33"/>
          <p:cNvGraphicFramePr/>
          <p:nvPr/>
        </p:nvGraphicFramePr>
        <p:xfrm>
          <a:off x="158725" y="17688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{83490EDF-5C88-462A-B4E8-CFB2E84DBDEA}</a:tableStyleId>
              </a:tblPr>
              <a:tblGrid>
                <a:gridCol w="571500"/>
                <a:gridCol w="1019175"/>
                <a:gridCol w="819150"/>
                <a:gridCol w="1619250"/>
                <a:gridCol w="904875"/>
                <a:gridCol w="504825"/>
                <a:gridCol w="723900"/>
                <a:gridCol w="923925"/>
                <a:gridCol w="876300"/>
                <a:gridCol w="1181100"/>
              </a:tblGrid>
              <a:tr h="387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id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BC34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first_name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BC34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last_name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BC34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email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BC34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status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BC34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order_id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BC34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customer_id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BC34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order_date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BC34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total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BC34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order_status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BC34A"/>
                    </a:solidFill>
                  </a:tcPr>
                </a:tc>
              </a:tr>
              <a:tr h="21287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Olivia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Brown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oliviabrown@gmail.com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Active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2022-01-01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Delivered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1287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F7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Ethan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F7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Davis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F7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ethandavis@yahoo.com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F7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Inactive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F7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F7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F7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2022-01-05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F7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F7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Pending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F7E3"/>
                    </a:solidFill>
                  </a:tcPr>
                </a:tc>
              </a:tr>
              <a:tr h="2554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Ava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Garcia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avagarcia@hotmail.com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Active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554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F7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Liam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F7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Martin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F7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liammartin@aol.com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F7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Inactive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F7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F7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F7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F7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F7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F7E3"/>
                    </a:solidFill>
                  </a:tcPr>
                </a:tc>
              </a:tr>
            </a:tbl>
          </a:graphicData>
        </a:graphic>
      </p:graphicFrame>
      <p:sp>
        <p:nvSpPr>
          <p:cNvPr id="198" name="Google Shape;198;p33"/>
          <p:cNvSpPr/>
          <p:nvPr/>
        </p:nvSpPr>
        <p:spPr>
          <a:xfrm>
            <a:off x="126775" y="1157175"/>
            <a:ext cx="546300" cy="2547000"/>
          </a:xfrm>
          <a:prstGeom prst="rect">
            <a:avLst/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99" name="Google Shape;199;p33"/>
          <p:cNvSpPr/>
          <p:nvPr/>
        </p:nvSpPr>
        <p:spPr>
          <a:xfrm>
            <a:off x="5597500" y="1107825"/>
            <a:ext cx="723900" cy="2645700"/>
          </a:xfrm>
          <a:prstGeom prst="rect">
            <a:avLst/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Google Shape;20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0120" y="1042325"/>
            <a:ext cx="4472125" cy="3058850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3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Joins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Full Join (a.k.a. cross join)</a:t>
            </a:r>
            <a:endParaRPr/>
          </a:p>
        </p:txBody>
      </p:sp>
      <p:sp>
        <p:nvSpPr>
          <p:cNvPr id="211" name="Google Shape;211;p35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212" name="Google Shape;212;p35"/>
          <p:cNvSpPr txBox="1"/>
          <p:nvPr/>
        </p:nvSpPr>
        <p:spPr>
          <a:xfrm>
            <a:off x="610025" y="3767500"/>
            <a:ext cx="6703500" cy="1038900"/>
          </a:xfrm>
          <a:prstGeom prst="rect">
            <a:avLst/>
          </a:prstGeom>
          <a:solidFill>
            <a:srgbClr val="F5F2F0"/>
          </a:solidFill>
          <a:ln cap="flat" cmpd="sng" w="9525">
            <a:solidFill>
              <a:srgbClr val="1C2B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50">
                <a:solidFill>
                  <a:srgbClr val="0077AA"/>
                </a:solidFill>
                <a:highlight>
                  <a:srgbClr val="F5F2F0"/>
                </a:highlight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en" sz="1850">
                <a:highlight>
                  <a:srgbClr val="F5F2F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50">
                <a:solidFill>
                  <a:srgbClr val="9A6E3A"/>
                </a:solidFill>
                <a:highlight>
                  <a:srgbClr val="F5F2F0"/>
                </a:highlight>
                <a:latin typeface="Courier New"/>
                <a:ea typeface="Courier New"/>
                <a:cs typeface="Courier New"/>
                <a:sym typeface="Courier New"/>
              </a:rPr>
              <a:t>*</a:t>
            </a:r>
            <a:endParaRPr sz="1850">
              <a:highlight>
                <a:srgbClr val="F5F2F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50">
                <a:solidFill>
                  <a:srgbClr val="0077AA"/>
                </a:solidFill>
                <a:highlight>
                  <a:srgbClr val="F5F2F0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850">
                <a:highlight>
                  <a:srgbClr val="F5F2F0"/>
                </a:highlight>
                <a:latin typeface="Courier New"/>
                <a:ea typeface="Courier New"/>
                <a:cs typeface="Courier New"/>
                <a:sym typeface="Courier New"/>
              </a:rPr>
              <a:t> customer</a:t>
            </a:r>
            <a:endParaRPr sz="1850">
              <a:highlight>
                <a:srgbClr val="F5F2F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50">
                <a:solidFill>
                  <a:srgbClr val="0077AA"/>
                </a:solidFill>
                <a:highlight>
                  <a:srgbClr val="F5F2F0"/>
                </a:highlight>
                <a:latin typeface="Courier New"/>
                <a:ea typeface="Courier New"/>
                <a:cs typeface="Courier New"/>
                <a:sym typeface="Courier New"/>
              </a:rPr>
              <a:t>FULL </a:t>
            </a:r>
            <a:r>
              <a:rPr lang="en" sz="1850">
                <a:solidFill>
                  <a:srgbClr val="0077AA"/>
                </a:solidFill>
                <a:highlight>
                  <a:srgbClr val="F5F2F0"/>
                </a:highlight>
                <a:latin typeface="Courier New"/>
                <a:ea typeface="Courier New"/>
                <a:cs typeface="Courier New"/>
                <a:sym typeface="Courier New"/>
              </a:rPr>
              <a:t>JOIN</a:t>
            </a:r>
            <a:r>
              <a:rPr lang="en" sz="1850">
                <a:highlight>
                  <a:srgbClr val="F5F2F0"/>
                </a:highlight>
                <a:latin typeface="Courier New"/>
                <a:ea typeface="Courier New"/>
                <a:cs typeface="Courier New"/>
                <a:sym typeface="Courier New"/>
              </a:rPr>
              <a:t> order</a:t>
            </a:r>
            <a:endParaRPr b="1" sz="1850">
              <a:solidFill>
                <a:schemeClr val="accent5"/>
              </a:solidFill>
              <a:highlight>
                <a:srgbClr val="F5F2F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213" name="Google Shape;213;p35"/>
          <p:cNvGraphicFramePr/>
          <p:nvPr/>
        </p:nvGraphicFramePr>
        <p:xfrm>
          <a:off x="184625" y="1611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{83490EDF-5C88-462A-B4E8-CFB2E84DBDEA}</a:tableStyleId>
              </a:tblPr>
              <a:tblGrid>
                <a:gridCol w="571500"/>
                <a:gridCol w="1019175"/>
                <a:gridCol w="819150"/>
                <a:gridCol w="1619250"/>
                <a:gridCol w="904875"/>
                <a:gridCol w="504825"/>
                <a:gridCol w="723900"/>
                <a:gridCol w="923925"/>
                <a:gridCol w="876300"/>
                <a:gridCol w="1181100"/>
              </a:tblGrid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id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BC34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first_name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BC34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last_name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BC34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email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BC34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status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BC34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order_id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BC34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customer_id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BC34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order_date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BC34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total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BC34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order_status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BC34A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Olivia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Brown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oliviabrown@gmail.com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Active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2022-01-01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Delivered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F7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Olivia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F7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Brown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F7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oliviabrown@gmail.com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F7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Active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F7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F7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F7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2022-01-05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F7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F7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Pending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F7E3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Olivia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Brown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oliviabrown@gmail.com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Active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2022-01-10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Delivered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F7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Ethan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F7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Davis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F7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ethandavis@yahoo.com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F7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Inactive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F7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F7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F7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2022-01-01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F7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F7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Delivered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F7E3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Ethan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Davis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ethandavis@yahoo.com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Inactive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2022-01-05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Pending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F7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Ethan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F7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Davis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F7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ethandavis@yahoo.com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F7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Inactive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F7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F7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F7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2022-01-10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F7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F7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Delivered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F7E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6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Aggregates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7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Typical </a:t>
            </a:r>
            <a:r>
              <a:rPr lang="en"/>
              <a:t>Aggregates</a:t>
            </a:r>
            <a:r>
              <a:rPr lang="en"/>
              <a:t>		</a:t>
            </a:r>
            <a:endParaRPr/>
          </a:p>
        </p:txBody>
      </p:sp>
      <p:sp>
        <p:nvSpPr>
          <p:cNvPr id="224" name="Google Shape;224;p37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Count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Avg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Min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Max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Group_concat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String_agg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…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by and Having</a:t>
            </a:r>
            <a:endParaRPr/>
          </a:p>
        </p:txBody>
      </p:sp>
      <p:sp>
        <p:nvSpPr>
          <p:cNvPr id="230" name="Google Shape;230;p38"/>
          <p:cNvSpPr txBox="1"/>
          <p:nvPr>
            <p:ph idx="1" type="body"/>
          </p:nvPr>
        </p:nvSpPr>
        <p:spPr>
          <a:xfrm>
            <a:off x="311700" y="1228675"/>
            <a:ext cx="8520600" cy="185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there is a non-aggregate column (or expression) in the SELECT clause, the GROUP BY clause is </a:t>
            </a:r>
            <a:r>
              <a:rPr lang="en">
                <a:solidFill>
                  <a:schemeClr val="accent5"/>
                </a:solidFill>
              </a:rPr>
              <a:t>required!!!!</a:t>
            </a:r>
            <a:endParaRPr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Remember, the having clause filters resulting rows AFTER they have been aggregated!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231" name="Google Shape;231;p38"/>
          <p:cNvSpPr txBox="1"/>
          <p:nvPr/>
        </p:nvSpPr>
        <p:spPr>
          <a:xfrm>
            <a:off x="860000" y="3215100"/>
            <a:ext cx="7445400" cy="1608600"/>
          </a:xfrm>
          <a:prstGeom prst="rect">
            <a:avLst/>
          </a:prstGeom>
          <a:solidFill>
            <a:srgbClr val="F5F2F0"/>
          </a:solidFill>
          <a:ln cap="flat" cmpd="sng" w="9525">
            <a:solidFill>
              <a:srgbClr val="1C2B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50">
                <a:solidFill>
                  <a:srgbClr val="0077AA"/>
                </a:solidFill>
                <a:highlight>
                  <a:srgbClr val="F5F2F0"/>
                </a:highlight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en" sz="1850">
                <a:highlight>
                  <a:srgbClr val="F5F2F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50">
                <a:solidFill>
                  <a:srgbClr val="9A6E3A"/>
                </a:solidFill>
                <a:highlight>
                  <a:srgbClr val="F5F2F0"/>
                </a:highlight>
                <a:latin typeface="Courier New"/>
                <a:ea typeface="Courier New"/>
                <a:cs typeface="Courier New"/>
                <a:sym typeface="Courier New"/>
              </a:rPr>
              <a:t>count(*), min(created_at), max(created_at), irs_explanation, transcript_id</a:t>
            </a:r>
            <a:endParaRPr sz="1850">
              <a:highlight>
                <a:srgbClr val="F5F2F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50">
                <a:solidFill>
                  <a:srgbClr val="0077AA"/>
                </a:solidFill>
                <a:highlight>
                  <a:srgbClr val="F5F2F0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850">
                <a:highlight>
                  <a:srgbClr val="F5F2F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50">
                <a:solidFill>
                  <a:srgbClr val="1C2B33"/>
                </a:solidFill>
                <a:highlight>
                  <a:srgbClr val="F5F2F0"/>
                </a:highlight>
                <a:latin typeface="Courier New"/>
                <a:ea typeface="Courier New"/>
                <a:cs typeface="Courier New"/>
                <a:sym typeface="Courier New"/>
              </a:rPr>
              <a:t>app_transcripttransaction</a:t>
            </a:r>
            <a:endParaRPr sz="1850">
              <a:solidFill>
                <a:srgbClr val="1C2B33"/>
              </a:solidFill>
              <a:highlight>
                <a:srgbClr val="F5F2F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50">
                <a:solidFill>
                  <a:srgbClr val="0077AA"/>
                </a:solidFill>
                <a:highlight>
                  <a:srgbClr val="F5F2F0"/>
                </a:highlight>
                <a:latin typeface="Courier New"/>
                <a:ea typeface="Courier New"/>
                <a:cs typeface="Courier New"/>
                <a:sym typeface="Courier New"/>
              </a:rPr>
              <a:t>GROUP BY </a:t>
            </a:r>
            <a:r>
              <a:rPr lang="en" sz="1850">
                <a:solidFill>
                  <a:srgbClr val="1C2B33"/>
                </a:solidFill>
                <a:highlight>
                  <a:srgbClr val="F5F2F0"/>
                </a:highlight>
                <a:latin typeface="Courier New"/>
                <a:ea typeface="Courier New"/>
                <a:cs typeface="Courier New"/>
                <a:sym typeface="Courier New"/>
              </a:rPr>
              <a:t>irs_explanation, transcript_id</a:t>
            </a:r>
            <a:endParaRPr sz="1850">
              <a:solidFill>
                <a:srgbClr val="1C2B33"/>
              </a:solidFill>
              <a:highlight>
                <a:srgbClr val="F5F2F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50">
                <a:solidFill>
                  <a:srgbClr val="0077AA"/>
                </a:solidFill>
                <a:highlight>
                  <a:srgbClr val="F5F2F0"/>
                </a:highlight>
                <a:latin typeface="Courier New"/>
                <a:ea typeface="Courier New"/>
                <a:cs typeface="Courier New"/>
                <a:sym typeface="Courier New"/>
              </a:rPr>
              <a:t>HAVING </a:t>
            </a:r>
            <a:r>
              <a:rPr lang="en" sz="1850">
                <a:solidFill>
                  <a:srgbClr val="9A6E3A"/>
                </a:solidFill>
                <a:highlight>
                  <a:srgbClr val="F5F2F0"/>
                </a:highlight>
                <a:latin typeface="Courier New"/>
                <a:ea typeface="Courier New"/>
                <a:cs typeface="Courier New"/>
                <a:sym typeface="Courier New"/>
              </a:rPr>
              <a:t>count(*) &gt; 10</a:t>
            </a:r>
            <a:endParaRPr b="1" sz="1850">
              <a:solidFill>
                <a:srgbClr val="FF0000"/>
              </a:solidFill>
              <a:highlight>
                <a:srgbClr val="F5F2F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9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Grouping/Windowing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0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Grouping</a:t>
            </a:r>
            <a:endParaRPr/>
          </a:p>
        </p:txBody>
      </p:sp>
      <p:sp>
        <p:nvSpPr>
          <p:cNvPr id="242" name="Google Shape;242;p40"/>
          <p:cNvSpPr txBox="1"/>
          <p:nvPr/>
        </p:nvSpPr>
        <p:spPr>
          <a:xfrm>
            <a:off x="427650" y="1913175"/>
            <a:ext cx="2500800" cy="1893300"/>
          </a:xfrm>
          <a:prstGeom prst="rect">
            <a:avLst/>
          </a:prstGeom>
          <a:solidFill>
            <a:srgbClr val="F5F2F0"/>
          </a:solidFill>
          <a:ln cap="flat" cmpd="sng" w="9525">
            <a:solidFill>
              <a:srgbClr val="1C2B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50">
                <a:solidFill>
                  <a:srgbClr val="0077AA"/>
                </a:solidFill>
                <a:highlight>
                  <a:srgbClr val="F5F2F0"/>
                </a:highlight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en" sz="1850">
                <a:highlight>
                  <a:srgbClr val="F5F2F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50">
                <a:solidFill>
                  <a:srgbClr val="9A6E3A"/>
                </a:solidFill>
                <a:highlight>
                  <a:srgbClr val="F5F2F0"/>
                </a:highlight>
                <a:latin typeface="Courier New"/>
                <a:ea typeface="Courier New"/>
                <a:cs typeface="Courier New"/>
                <a:sym typeface="Courier New"/>
              </a:rPr>
              <a:t>count(*),</a:t>
            </a:r>
            <a:endParaRPr sz="1850">
              <a:solidFill>
                <a:srgbClr val="9A6E3A"/>
              </a:solidFill>
              <a:highlight>
                <a:srgbClr val="F5F2F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50">
                <a:solidFill>
                  <a:srgbClr val="9A6E3A"/>
                </a:solidFill>
                <a:highlight>
                  <a:srgbClr val="F5F2F0"/>
                </a:highlight>
                <a:latin typeface="Courier New"/>
                <a:ea typeface="Courier New"/>
                <a:cs typeface="Courier New"/>
                <a:sym typeface="Courier New"/>
              </a:rPr>
              <a:t>total, order_status</a:t>
            </a:r>
            <a:endParaRPr sz="1850">
              <a:solidFill>
                <a:srgbClr val="9A6E3A"/>
              </a:solidFill>
              <a:highlight>
                <a:srgbClr val="F5F2F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50">
                <a:solidFill>
                  <a:srgbClr val="0077AA"/>
                </a:solidFill>
                <a:highlight>
                  <a:srgbClr val="F5F2F0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850">
                <a:highlight>
                  <a:srgbClr val="F5F2F0"/>
                </a:highlight>
                <a:latin typeface="Courier New"/>
                <a:ea typeface="Courier New"/>
                <a:cs typeface="Courier New"/>
                <a:sym typeface="Courier New"/>
              </a:rPr>
              <a:t> order</a:t>
            </a:r>
            <a:endParaRPr sz="1850">
              <a:highlight>
                <a:srgbClr val="F5F2F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50">
                <a:solidFill>
                  <a:srgbClr val="0077AA"/>
                </a:solidFill>
                <a:highlight>
                  <a:srgbClr val="F5F2F0"/>
                </a:highlight>
                <a:latin typeface="Courier New"/>
                <a:ea typeface="Courier New"/>
                <a:cs typeface="Courier New"/>
                <a:sym typeface="Courier New"/>
              </a:rPr>
              <a:t>GROUP </a:t>
            </a:r>
            <a:r>
              <a:rPr lang="en" sz="1850">
                <a:solidFill>
                  <a:schemeClr val="accent5"/>
                </a:solidFill>
                <a:highlight>
                  <a:srgbClr val="F5F2F0"/>
                </a:highlight>
                <a:latin typeface="Courier New"/>
                <a:ea typeface="Courier New"/>
                <a:cs typeface="Courier New"/>
                <a:sym typeface="Courier New"/>
              </a:rPr>
              <a:t>total, order_status</a:t>
            </a:r>
            <a:endParaRPr b="1" sz="1850">
              <a:solidFill>
                <a:schemeClr val="accent5"/>
              </a:solidFill>
              <a:highlight>
                <a:srgbClr val="F5F2F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243" name="Google Shape;243;p40"/>
          <p:cNvGraphicFramePr/>
          <p:nvPr/>
        </p:nvGraphicFramePr>
        <p:xfrm>
          <a:off x="3587475" y="600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{83490EDF-5C88-462A-B4E8-CFB2E84DBDEA}</a:tableStyleId>
              </a:tblPr>
              <a:tblGrid>
                <a:gridCol w="533400"/>
                <a:gridCol w="762000"/>
                <a:gridCol w="971550"/>
                <a:gridCol w="923925"/>
                <a:gridCol w="1238250"/>
                <a:gridCol w="723900"/>
              </a:tblGrid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order_id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890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customer_id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890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order_date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890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total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890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order_status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890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count(*)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8909C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2022-01-12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75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Cancelled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2022-01-22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110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Cancelled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 row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EFF1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2022-02-10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110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Cancelled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 vMerge="1"/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2022-01-20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80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Delivered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EFF1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2022-01-25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Delivered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 rowSpan="3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2022-01-01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Delivered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 vMerge="1"/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2022-01-15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Delivered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 vMerge="1"/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2022-02-12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180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Delivered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EFF1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2022-01-10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Delivered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 rowSpan="4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2022-02-18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Delivered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 vMerge="1"/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2022-02-01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Delivered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 vMerge="1"/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2022-02-08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Delivered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 vMerge="1"/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2022-01-05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Pending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16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EF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EF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2022-02-15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EF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EF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Pending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EF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BEFF1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2022-02-05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Pending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 rowSpan="3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</a:t>
                      </a:r>
                      <a:endParaRPr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2022-01-18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Pending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 vMerge="1"/>
              </a:tr>
              <a:tr h="200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2022-01-28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Pending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 vMerge="1"/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1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get </a:t>
            </a:r>
            <a:r>
              <a:rPr lang="en"/>
              <a:t>connected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Definitions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228675"/>
            <a:ext cx="8520600" cy="35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Database Instance: Hardware and the </a:t>
            </a:r>
            <a:r>
              <a:rPr lang="en"/>
              <a:t>installation</a:t>
            </a:r>
            <a:r>
              <a:rPr lang="en"/>
              <a:t> of postgres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Database: DATA! Collection of schemas, tables and objects that can be related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Schema: A collection of tables and other objects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Table: </a:t>
            </a:r>
            <a:r>
              <a:rPr lang="en"/>
              <a:t>Structured</a:t>
            </a:r>
            <a:r>
              <a:rPr lang="en"/>
              <a:t> data with rows and columns (similar to a spreadsheet)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SQL: Structured Query Language - how to get the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Statement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Clause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Expression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2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Creds</a:t>
            </a:r>
            <a:endParaRPr/>
          </a:p>
        </p:txBody>
      </p:sp>
      <p:sp>
        <p:nvSpPr>
          <p:cNvPr id="254" name="Google Shape;254;p42"/>
          <p:cNvSpPr txBox="1"/>
          <p:nvPr>
            <p:ph idx="1" type="body"/>
          </p:nvPr>
        </p:nvSpPr>
        <p:spPr>
          <a:xfrm>
            <a:off x="311700" y="1672150"/>
            <a:ext cx="8520600" cy="152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PGHOST=stage.randomstuff.us-west-2.rds.amazonaws.com</a:t>
            </a:r>
            <a:br>
              <a:rPr lang="en"/>
            </a:br>
            <a:r>
              <a:rPr lang="en"/>
              <a:t>PGDATABASE=stage</a:t>
            </a:r>
            <a:br>
              <a:rPr lang="en"/>
            </a:br>
            <a:r>
              <a:rPr lang="en"/>
              <a:t>PGPORT=5432</a:t>
            </a:r>
            <a:br>
              <a:rPr lang="en"/>
            </a:br>
            <a:r>
              <a:rPr lang="en"/>
              <a:t>PGUSER=edummer</a:t>
            </a:r>
            <a:br>
              <a:rPr lang="en"/>
            </a:br>
            <a:r>
              <a:rPr lang="en"/>
              <a:t>PGPASSWORD=notmypassord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3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Modeling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4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Entities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Objects/Entities</a:t>
            </a:r>
            <a:endParaRPr/>
          </a:p>
        </p:txBody>
      </p:sp>
      <p:sp>
        <p:nvSpPr>
          <p:cNvPr id="270" name="Google Shape;270;p45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Entities represent real-world objects, events, or concepts that you want to store information about in your database.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They are the core building blocks of your data model.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Examples of entities might include: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Customers in a customer relationship management (CRM) system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Products in an e-commerce store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Orders placed by customers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Characteristics of Entities</a:t>
            </a:r>
            <a:endParaRPr/>
          </a:p>
        </p:txBody>
      </p:sp>
      <p:sp>
        <p:nvSpPr>
          <p:cNvPr id="276" name="Google Shape;276;p46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Uniquely identifiable: Each entity has a unique identifier (often a primary key) that distinguishes it from other entities of the same type.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Attributes: Entities possess attributes, which are specific characteristics or properties that describe the entity. For instance, a "Customer" entity might have attributes like name, email address, and phone number.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7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Common DB objects include</a:t>
            </a:r>
            <a:endParaRPr/>
          </a:p>
        </p:txBody>
      </p:sp>
      <p:sp>
        <p:nvSpPr>
          <p:cNvPr id="282" name="Google Shape;282;p47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Tables</a:t>
            </a:r>
            <a:r>
              <a:rPr lang="en"/>
              <a:t>: The primary storage structure for entities. Each table represents a specific type of entity and contains rows and columns.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Rows</a:t>
            </a:r>
            <a:r>
              <a:rPr lang="en"/>
              <a:t>: Represent individual occurrences of an entity within a table. Each row corresponds to a single entity instance.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/>
              <a:t>Columns</a:t>
            </a:r>
            <a:r>
              <a:rPr lang="en"/>
              <a:t>: Define the attributes of an entity within a table. Each column represents a specific characteristic of the entity.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Relationship Between Entities and DB Objects</a:t>
            </a:r>
            <a:endParaRPr/>
          </a:p>
        </p:txBody>
      </p:sp>
      <p:sp>
        <p:nvSpPr>
          <p:cNvPr id="288" name="Google Shape;288;p48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Entities map to tables. A single table typically represents one type of entity.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table structure (columns) reflects the attributes of the entity.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Each row in the table represents a specific instance of that entity with its unique attributes populated in the corresponding columns.</a:t>
            </a:r>
            <a:endParaRPr/>
          </a:p>
        </p:txBody>
      </p:sp>
      <p:sp>
        <p:nvSpPr>
          <p:cNvPr id="289" name="Google Shape;289;p48"/>
          <p:cNvSpPr txBox="1"/>
          <p:nvPr/>
        </p:nvSpPr>
        <p:spPr>
          <a:xfrm>
            <a:off x="384675" y="413055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Entities</a:t>
            </a:r>
            <a:endParaRPr/>
          </a:p>
        </p:txBody>
      </p:sp>
      <p:sp>
        <p:nvSpPr>
          <p:cNvPr id="290" name="Google Shape;290;p48"/>
          <p:cNvSpPr txBox="1"/>
          <p:nvPr/>
        </p:nvSpPr>
        <p:spPr>
          <a:xfrm>
            <a:off x="2472025" y="75675"/>
            <a:ext cx="3632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9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Entity Relationships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50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Relationship Types</a:t>
            </a:r>
            <a:endParaRPr/>
          </a:p>
        </p:txBody>
      </p:sp>
      <p:sp>
        <p:nvSpPr>
          <p:cNvPr id="301" name="Google Shape;301;p50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064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 sz="2800"/>
              <a:t>One-to-Many (1:M):</a:t>
            </a:r>
            <a:endParaRPr sz="2800"/>
          </a:p>
          <a:p>
            <a:pPr indent="-4064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 sz="2800"/>
              <a:t>Many-to-Many (M:N):</a:t>
            </a:r>
            <a:endParaRPr sz="2800"/>
          </a:p>
          <a:p>
            <a:pPr indent="-4064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 sz="2800"/>
              <a:t>One-to-One (1:1):</a:t>
            </a:r>
            <a:endParaRPr sz="28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51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</p:txBody>
      </p:sp>
      <p:pic>
        <p:nvPicPr>
          <p:cNvPr id="307" name="Google Shape;307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6075" y="1436975"/>
            <a:ext cx="4714875" cy="2581275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p51"/>
          <p:cNvSpPr txBox="1"/>
          <p:nvPr/>
        </p:nvSpPr>
        <p:spPr>
          <a:xfrm>
            <a:off x="5726025" y="4515250"/>
            <a:ext cx="2528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latin typeface="Source Code Pro"/>
                <a:ea typeface="Source Code Pro"/>
                <a:cs typeface="Source Code Pro"/>
                <a:sym typeface="Source Code Pro"/>
                <a:hlinkClick r:id="rId4"/>
              </a:rPr>
              <a:t>Create an erd</a:t>
            </a:r>
            <a:endParaRPr sz="18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We’ll cover theses later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Views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Functions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Stored procedures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Triggers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Roles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Primary keys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Indexes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SQL Statements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Statements</a:t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DML (Data)</a:t>
            </a:r>
            <a:endParaRPr sz="2100"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b="1" lang="en" sz="2100"/>
              <a:t>Select</a:t>
            </a:r>
            <a:endParaRPr b="1" sz="2100"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" sz="2100"/>
              <a:t>Insert</a:t>
            </a:r>
            <a:endParaRPr sz="2100"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" sz="2100"/>
              <a:t>Update</a:t>
            </a:r>
            <a:endParaRPr sz="2100"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" sz="2100"/>
              <a:t>Delete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DDL (Structure or schema)</a:t>
            </a:r>
            <a:endParaRPr sz="2100"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" sz="2100"/>
              <a:t>Create (tables, etc.)</a:t>
            </a:r>
            <a:endParaRPr sz="2100"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" sz="2100"/>
              <a:t>Drop (tables, ect.)</a:t>
            </a:r>
            <a:endParaRPr sz="21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 Statement clauses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SQL clauses - in order</a:t>
            </a:r>
            <a:endParaRPr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Select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From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Join (inner, left)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Group by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Having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i="1" lang="en"/>
              <a:t>Order by</a:t>
            </a:r>
            <a:endParaRPr i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Limit/Offset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With (bonus points)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Expressions</a:t>
            </a:r>
            <a:r>
              <a:rPr lang="en"/>
              <a:t> </a:t>
            </a:r>
            <a:endParaRPr/>
          </a:p>
        </p:txBody>
      </p:sp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311700" y="1228675"/>
            <a:ext cx="8520600" cy="161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Expressions</a:t>
            </a:r>
            <a:r>
              <a:rPr lang="en"/>
              <a:t> can be </a:t>
            </a:r>
            <a:r>
              <a:rPr lang="en"/>
              <a:t>combination</a:t>
            </a:r>
            <a:r>
              <a:rPr lang="en"/>
              <a:t> of columns, functions, operators, and even select statements.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Most clauses allow “expressions” with the notable exception of the </a:t>
            </a:r>
            <a:r>
              <a:rPr lang="en">
                <a:solidFill>
                  <a:schemeClr val="accent5"/>
                </a:solidFill>
              </a:rPr>
              <a:t>FROM</a:t>
            </a:r>
            <a:r>
              <a:rPr lang="en"/>
              <a:t> clause. </a:t>
            </a:r>
            <a:endParaRPr/>
          </a:p>
        </p:txBody>
      </p:sp>
      <p:sp>
        <p:nvSpPr>
          <p:cNvPr id="104" name="Google Shape;104;p21"/>
          <p:cNvSpPr txBox="1"/>
          <p:nvPr/>
        </p:nvSpPr>
        <p:spPr>
          <a:xfrm>
            <a:off x="379000" y="2995500"/>
            <a:ext cx="8047500" cy="1262100"/>
          </a:xfrm>
          <a:prstGeom prst="rect">
            <a:avLst/>
          </a:prstGeom>
          <a:solidFill>
            <a:srgbClr val="F5F2F0"/>
          </a:solidFill>
          <a:ln cap="flat" cmpd="sng" w="9525">
            <a:solidFill>
              <a:srgbClr val="1C2B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50">
                <a:solidFill>
                  <a:srgbClr val="0077AA"/>
                </a:solidFill>
                <a:highlight>
                  <a:srgbClr val="F5F2F0"/>
                </a:highlight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en" sz="1750">
                <a:highlight>
                  <a:srgbClr val="F5F2F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750">
              <a:highlight>
                <a:srgbClr val="F5F2F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50">
                <a:highlight>
                  <a:srgbClr val="F5F2F0"/>
                </a:highlight>
                <a:latin typeface="Courier New"/>
                <a:ea typeface="Courier New"/>
                <a:cs typeface="Courier New"/>
                <a:sym typeface="Courier New"/>
              </a:rPr>
              <a:t>CONCAT</a:t>
            </a:r>
            <a:r>
              <a:rPr lang="en" sz="1750">
                <a:solidFill>
                  <a:srgbClr val="999999"/>
                </a:solidFill>
                <a:highlight>
                  <a:srgbClr val="F5F2F0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750">
                <a:highlight>
                  <a:srgbClr val="F5F2F0"/>
                </a:highlight>
                <a:latin typeface="Courier New"/>
                <a:ea typeface="Courier New"/>
                <a:cs typeface="Courier New"/>
                <a:sym typeface="Courier New"/>
              </a:rPr>
              <a:t>first_name</a:t>
            </a:r>
            <a:r>
              <a:rPr lang="en" sz="1750">
                <a:solidFill>
                  <a:srgbClr val="999999"/>
                </a:solidFill>
                <a:highlight>
                  <a:srgbClr val="F5F2F0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750">
                <a:highlight>
                  <a:srgbClr val="F5F2F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750">
                <a:solidFill>
                  <a:srgbClr val="669900"/>
                </a:solidFill>
                <a:highlight>
                  <a:srgbClr val="F5F2F0"/>
                </a:highlight>
                <a:latin typeface="Courier New"/>
                <a:ea typeface="Courier New"/>
                <a:cs typeface="Courier New"/>
                <a:sym typeface="Courier New"/>
              </a:rPr>
              <a:t>' '</a:t>
            </a:r>
            <a:r>
              <a:rPr lang="en" sz="1750">
                <a:solidFill>
                  <a:srgbClr val="999999"/>
                </a:solidFill>
                <a:highlight>
                  <a:srgbClr val="F5F2F0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750">
                <a:highlight>
                  <a:srgbClr val="F5F2F0"/>
                </a:highlight>
                <a:latin typeface="Courier New"/>
                <a:ea typeface="Courier New"/>
                <a:cs typeface="Courier New"/>
                <a:sym typeface="Courier New"/>
              </a:rPr>
              <a:t> last_name</a:t>
            </a:r>
            <a:r>
              <a:rPr lang="en" sz="1750">
                <a:solidFill>
                  <a:srgbClr val="999999"/>
                </a:solidFill>
                <a:highlight>
                  <a:srgbClr val="F5F2F0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750">
                <a:highlight>
                  <a:srgbClr val="F5F2F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750">
                <a:solidFill>
                  <a:srgbClr val="0077AA"/>
                </a:solidFill>
                <a:highlight>
                  <a:srgbClr val="F5F2F0"/>
                </a:highlight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lang="en" sz="1750">
                <a:highlight>
                  <a:srgbClr val="F5F2F0"/>
                </a:highlight>
                <a:latin typeface="Courier New"/>
                <a:ea typeface="Courier New"/>
                <a:cs typeface="Courier New"/>
                <a:sym typeface="Courier New"/>
              </a:rPr>
              <a:t> full_name,</a:t>
            </a:r>
            <a:endParaRPr sz="1750">
              <a:highlight>
                <a:srgbClr val="F5F2F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50">
                <a:highlight>
                  <a:srgbClr val="F5F2F0"/>
                </a:highlight>
                <a:latin typeface="Courier New"/>
                <a:ea typeface="Courier New"/>
                <a:cs typeface="Courier New"/>
                <a:sym typeface="Courier New"/>
              </a:rPr>
              <a:t>age * 12 as months_alive</a:t>
            </a:r>
            <a:endParaRPr sz="1750">
              <a:highlight>
                <a:srgbClr val="F5F2F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397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50">
                <a:solidFill>
                  <a:srgbClr val="0077AA"/>
                </a:solidFill>
                <a:highlight>
                  <a:srgbClr val="F5F2F0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750">
                <a:highlight>
                  <a:srgbClr val="F5F2F0"/>
                </a:highlight>
                <a:latin typeface="Courier New"/>
                <a:ea typeface="Courier New"/>
                <a:cs typeface="Courier New"/>
                <a:sym typeface="Courier New"/>
              </a:rPr>
              <a:t> customers</a:t>
            </a:r>
            <a:r>
              <a:rPr lang="en" sz="1750">
                <a:solidFill>
                  <a:srgbClr val="999999"/>
                </a:solidFill>
                <a:highlight>
                  <a:srgbClr val="F5F2F0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750">
              <a:solidFill>
                <a:srgbClr val="999999"/>
              </a:solidFill>
              <a:highlight>
                <a:srgbClr val="F5F2F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5" name="Google Shape;105;p21"/>
          <p:cNvSpPr txBox="1"/>
          <p:nvPr/>
        </p:nvSpPr>
        <p:spPr>
          <a:xfrm>
            <a:off x="379000" y="4353550"/>
            <a:ext cx="71802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50">
                <a:solidFill>
                  <a:srgbClr val="1C2B33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" sz="1750">
                <a:solidFill>
                  <a:srgbClr val="1C2B33"/>
                </a:solidFill>
                <a:latin typeface="Courier New"/>
                <a:ea typeface="Courier New"/>
                <a:cs typeface="Courier New"/>
                <a:sym typeface="Courier New"/>
              </a:rPr>
              <a:t>AS is how  you alias most things including tables, usually to make the statements more succinct </a:t>
            </a:r>
            <a:endParaRPr sz="1800">
              <a:solidFill>
                <a:srgbClr val="1C2B3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