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ontserrat"/>
      <p:regular r:id="rId36"/>
      <p:bold r:id="rId37"/>
      <p:italic r:id="rId38"/>
      <p:boldItalic r:id="rId39"/>
    </p:embeddedFont>
    <p:embeddedFont>
      <p:font typeface="Bebas Neue"/>
      <p:regular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hIwnbtVVnwu39w5lSjBI3l9nf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ebasNeue-regular.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notes"/>
          <p:cNvSpPr txBox="1"/>
          <p:nvPr>
            <p:ph idx="1" type="body"/>
          </p:nvPr>
        </p:nvSpPr>
        <p:spPr>
          <a:xfrm>
            <a:off x="685800" y="4400550"/>
            <a:ext cx="5486400" cy="36003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100"/>
              <a:buNone/>
            </a:pPr>
            <a:r>
              <a:t/>
            </a:r>
            <a:endParaRPr/>
          </a:p>
        </p:txBody>
      </p:sp>
      <p:sp>
        <p:nvSpPr>
          <p:cNvPr id="292" name="Google Shape;292;p1:notes"/>
          <p:cNvSpPr txBox="1"/>
          <p:nvPr>
            <p:ph idx="12" type="sldNum"/>
          </p:nvPr>
        </p:nvSpPr>
        <p:spPr>
          <a:xfrm>
            <a:off x="3884613" y="8685213"/>
            <a:ext cx="2971800" cy="459000"/>
          </a:xfrm>
          <a:prstGeom prst="rect">
            <a:avLst/>
          </a:prstGeom>
          <a:noFill/>
          <a:ln>
            <a:noFill/>
          </a:ln>
        </p:spPr>
        <p:txBody>
          <a:bodyPr anchorCtr="0" anchor="b" bIns="45675" lIns="91350" spcFirstLastPara="1" rIns="91350" wrap="square" tIns="456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0: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10: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1: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p11: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2: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12: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3: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13: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4: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14: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5: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p15: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6: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16: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7: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p17: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8: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p18: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9: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19: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2: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0: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p20: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1: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5" name="Google Shape;445;p21: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3: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23: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2: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7" name="Google Shape;457;p22: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4: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3" name="Google Shape;463;p24: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5: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9" name="Google Shape;469;p25: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3: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4: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5: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5:notes"/>
          <p:cNvSpPr txBox="1"/>
          <p:nvPr>
            <p:ph idx="1" type="body"/>
          </p:nvPr>
        </p:nvSpPr>
        <p:spPr>
          <a:xfrm>
            <a:off x="685800" y="4400550"/>
            <a:ext cx="5486400" cy="36003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100"/>
              <a:buNone/>
            </a:pPr>
            <a:r>
              <a:t/>
            </a:r>
            <a:endParaRPr/>
          </a:p>
        </p:txBody>
      </p:sp>
      <p:sp>
        <p:nvSpPr>
          <p:cNvPr id="325" name="Google Shape;325;p5:notes"/>
          <p:cNvSpPr txBox="1"/>
          <p:nvPr>
            <p:ph idx="12" type="sldNum"/>
          </p:nvPr>
        </p:nvSpPr>
        <p:spPr>
          <a:xfrm>
            <a:off x="3884613" y="8685213"/>
            <a:ext cx="2971800" cy="459000"/>
          </a:xfrm>
          <a:prstGeom prst="rect">
            <a:avLst/>
          </a:prstGeom>
          <a:noFill/>
          <a:ln>
            <a:noFill/>
          </a:ln>
        </p:spPr>
        <p:txBody>
          <a:bodyPr anchorCtr="0" anchor="b" bIns="45675" lIns="91350" spcFirstLastPara="1" rIns="91350" wrap="square" tIns="456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6: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6: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7: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7: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8: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8: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9:notes"/>
          <p:cNvSpPr txBox="1"/>
          <p:nvPr>
            <p:ph idx="1" type="body"/>
          </p:nvPr>
        </p:nvSpPr>
        <p:spPr>
          <a:xfrm>
            <a:off x="685800" y="4400550"/>
            <a:ext cx="54864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9:notes"/>
          <p:cNvSpPr/>
          <p:nvPr>
            <p:ph idx="2" type="sldImg"/>
          </p:nvPr>
        </p:nvSpPr>
        <p:spPr>
          <a:xfrm>
            <a:off x="693946" y="1142608"/>
            <a:ext cx="5469900" cy="308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903aed4614_0_4"/>
          <p:cNvGrpSpPr/>
          <p:nvPr/>
        </p:nvGrpSpPr>
        <p:grpSpPr>
          <a:xfrm>
            <a:off x="7343003" y="3409675"/>
            <a:ext cx="1691422" cy="1732548"/>
            <a:chOff x="7343003" y="3409675"/>
            <a:chExt cx="1691422" cy="1732548"/>
          </a:xfrm>
        </p:grpSpPr>
        <p:grpSp>
          <p:nvGrpSpPr>
            <p:cNvPr id="11" name="Google Shape;11;g1903aed4614_0_4"/>
            <p:cNvGrpSpPr/>
            <p:nvPr/>
          </p:nvGrpSpPr>
          <p:grpSpPr>
            <a:xfrm>
              <a:off x="7343003" y="4453711"/>
              <a:ext cx="316800" cy="688513"/>
              <a:chOff x="7343003" y="4453711"/>
              <a:chExt cx="316800" cy="688513"/>
            </a:xfrm>
          </p:grpSpPr>
          <p:sp>
            <p:nvSpPr>
              <p:cNvPr id="12" name="Google Shape;12;g1903aed4614_0_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903aed4614_0_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g1903aed4614_0_4"/>
            <p:cNvGrpSpPr/>
            <p:nvPr/>
          </p:nvGrpSpPr>
          <p:grpSpPr>
            <a:xfrm>
              <a:off x="7801210" y="4105700"/>
              <a:ext cx="316800" cy="1036523"/>
              <a:chOff x="7801210" y="4105700"/>
              <a:chExt cx="316800" cy="1036523"/>
            </a:xfrm>
          </p:grpSpPr>
          <p:sp>
            <p:nvSpPr>
              <p:cNvPr id="15" name="Google Shape;15;g1903aed4614_0_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1903aed4614_0_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903aed4614_0_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1903aed4614_0_4"/>
            <p:cNvGrpSpPr/>
            <p:nvPr/>
          </p:nvGrpSpPr>
          <p:grpSpPr>
            <a:xfrm>
              <a:off x="8259418" y="3757688"/>
              <a:ext cx="316800" cy="1384535"/>
              <a:chOff x="8259418" y="3757688"/>
              <a:chExt cx="316800" cy="1384535"/>
            </a:xfrm>
          </p:grpSpPr>
          <p:sp>
            <p:nvSpPr>
              <p:cNvPr id="19" name="Google Shape;19;g1903aed4614_0_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1903aed4614_0_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1903aed4614_0_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903aed4614_0_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g1903aed4614_0_4"/>
            <p:cNvGrpSpPr/>
            <p:nvPr/>
          </p:nvGrpSpPr>
          <p:grpSpPr>
            <a:xfrm>
              <a:off x="8717625" y="3409675"/>
              <a:ext cx="316800" cy="1732548"/>
              <a:chOff x="8717625" y="3409675"/>
              <a:chExt cx="316800" cy="1732548"/>
            </a:xfrm>
          </p:grpSpPr>
          <p:sp>
            <p:nvSpPr>
              <p:cNvPr id="24" name="Google Shape;24;g1903aed4614_0_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903aed4614_0_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1903aed4614_0_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1903aed4614_0_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1903aed4614_0_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g1903aed4614_0_4"/>
          <p:cNvGrpSpPr/>
          <p:nvPr/>
        </p:nvGrpSpPr>
        <p:grpSpPr>
          <a:xfrm>
            <a:off x="5043503" y="0"/>
            <a:ext cx="3814072" cy="3839102"/>
            <a:chOff x="5043503" y="0"/>
            <a:chExt cx="3814072" cy="3839102"/>
          </a:xfrm>
        </p:grpSpPr>
        <p:sp>
          <p:nvSpPr>
            <p:cNvPr id="30" name="Google Shape;30;g1903aed4614_0_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1903aed4614_0_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g1903aed4614_0_4"/>
            <p:cNvGrpSpPr/>
            <p:nvPr/>
          </p:nvGrpSpPr>
          <p:grpSpPr>
            <a:xfrm>
              <a:off x="7647812" y="2704283"/>
              <a:ext cx="635219" cy="635219"/>
              <a:chOff x="6725724" y="2701260"/>
              <a:chExt cx="1208101" cy="1208100"/>
            </a:xfrm>
          </p:grpSpPr>
          <p:sp>
            <p:nvSpPr>
              <p:cNvPr id="33" name="Google Shape;33;g1903aed4614_0_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1903aed4614_0_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1903aed4614_0_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1903aed4614_0_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g1903aed4614_0_4"/>
            <p:cNvGrpSpPr/>
            <p:nvPr/>
          </p:nvGrpSpPr>
          <p:grpSpPr>
            <a:xfrm>
              <a:off x="7952720" y="179238"/>
              <a:ext cx="873165" cy="873003"/>
              <a:chOff x="7754428" y="208725"/>
              <a:chExt cx="541800" cy="541800"/>
            </a:xfrm>
          </p:grpSpPr>
          <p:sp>
            <p:nvSpPr>
              <p:cNvPr id="38" name="Google Shape;38;g1903aed4614_0_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1903aed4614_0_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g1903aed4614_0_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903aed4614_0_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1903aed4614_0_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g1903aed4614_0_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1903aed4614_0_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1903aed4614_0_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g1903aed4614_0_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g1903aed4614_0_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g1903aed4614_0_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1903aed4614_0_136"/>
          <p:cNvGrpSpPr/>
          <p:nvPr/>
        </p:nvGrpSpPr>
        <p:grpSpPr>
          <a:xfrm>
            <a:off x="52" y="4099200"/>
            <a:ext cx="9144036" cy="1044300"/>
            <a:chOff x="52" y="4099200"/>
            <a:chExt cx="9144036" cy="1044300"/>
          </a:xfrm>
        </p:grpSpPr>
        <p:grpSp>
          <p:nvGrpSpPr>
            <p:cNvPr id="143" name="Google Shape;143;g1903aed4614_0_136"/>
            <p:cNvGrpSpPr/>
            <p:nvPr/>
          </p:nvGrpSpPr>
          <p:grpSpPr>
            <a:xfrm>
              <a:off x="52" y="4309200"/>
              <a:ext cx="231622" cy="834300"/>
              <a:chOff x="2688737" y="4301380"/>
              <a:chExt cx="231900" cy="834300"/>
            </a:xfrm>
          </p:grpSpPr>
          <p:sp>
            <p:nvSpPr>
              <p:cNvPr id="144" name="Google Shape;144;g1903aed4614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903aed4614_0_13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903aed4614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903aed4614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g1903aed4614_0_136"/>
            <p:cNvGrpSpPr/>
            <p:nvPr/>
          </p:nvGrpSpPr>
          <p:grpSpPr>
            <a:xfrm>
              <a:off x="371406" y="4099200"/>
              <a:ext cx="231622" cy="1044300"/>
              <a:chOff x="2688737" y="4091380"/>
              <a:chExt cx="231900" cy="1044300"/>
            </a:xfrm>
          </p:grpSpPr>
          <p:sp>
            <p:nvSpPr>
              <p:cNvPr id="149" name="Google Shape;149;g1903aed4614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903aed4614_0_13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903aed4614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903aed4614_0_136"/>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903aed4614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g1903aed4614_0_136"/>
            <p:cNvGrpSpPr/>
            <p:nvPr/>
          </p:nvGrpSpPr>
          <p:grpSpPr>
            <a:xfrm>
              <a:off x="742761" y="4309200"/>
              <a:ext cx="231622" cy="834300"/>
              <a:chOff x="2688737" y="4301380"/>
              <a:chExt cx="231900" cy="834300"/>
            </a:xfrm>
          </p:grpSpPr>
          <p:sp>
            <p:nvSpPr>
              <p:cNvPr id="155" name="Google Shape;155;g1903aed4614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903aed4614_0_13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903aed4614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903aed4614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g1903aed4614_0_136"/>
            <p:cNvGrpSpPr/>
            <p:nvPr/>
          </p:nvGrpSpPr>
          <p:grpSpPr>
            <a:xfrm>
              <a:off x="1114115" y="4518900"/>
              <a:ext cx="231622" cy="624600"/>
              <a:chOff x="2688737" y="4511080"/>
              <a:chExt cx="231900" cy="624600"/>
            </a:xfrm>
          </p:grpSpPr>
          <p:sp>
            <p:nvSpPr>
              <p:cNvPr id="160" name="Google Shape;160;g1903aed4614_0_136"/>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903aed4614_0_13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903aed4614_0_136"/>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g1903aed4614_0_136"/>
            <p:cNvGrpSpPr/>
            <p:nvPr/>
          </p:nvGrpSpPr>
          <p:grpSpPr>
            <a:xfrm>
              <a:off x="1856753" y="4099200"/>
              <a:ext cx="231600" cy="1044300"/>
              <a:chOff x="1856753" y="4099200"/>
              <a:chExt cx="231600" cy="1044300"/>
            </a:xfrm>
          </p:grpSpPr>
          <p:sp>
            <p:nvSpPr>
              <p:cNvPr id="164" name="Google Shape;164;g1903aed4614_0_136"/>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903aed4614_0_136"/>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903aed4614_0_13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903aed4614_0_136"/>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903aed4614_0_136"/>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g1903aed4614_0_136"/>
            <p:cNvGrpSpPr/>
            <p:nvPr/>
          </p:nvGrpSpPr>
          <p:grpSpPr>
            <a:xfrm>
              <a:off x="2228107" y="4309200"/>
              <a:ext cx="231600" cy="834300"/>
              <a:chOff x="2228107" y="4309200"/>
              <a:chExt cx="231600" cy="834300"/>
            </a:xfrm>
          </p:grpSpPr>
          <p:sp>
            <p:nvSpPr>
              <p:cNvPr id="170" name="Google Shape;170;g1903aed4614_0_136"/>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903aed4614_0_136"/>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903aed4614_0_136"/>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903aed4614_0_136"/>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g1903aed4614_0_136"/>
            <p:cNvGrpSpPr/>
            <p:nvPr/>
          </p:nvGrpSpPr>
          <p:grpSpPr>
            <a:xfrm>
              <a:off x="2599462" y="4518900"/>
              <a:ext cx="231600" cy="624600"/>
              <a:chOff x="2599462" y="4518900"/>
              <a:chExt cx="231600" cy="624600"/>
            </a:xfrm>
          </p:grpSpPr>
          <p:sp>
            <p:nvSpPr>
              <p:cNvPr id="175" name="Google Shape;175;g1903aed4614_0_136"/>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903aed4614_0_13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903aed4614_0_136"/>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g1903aed4614_0_136"/>
            <p:cNvGrpSpPr/>
            <p:nvPr/>
          </p:nvGrpSpPr>
          <p:grpSpPr>
            <a:xfrm>
              <a:off x="3342171" y="4099200"/>
              <a:ext cx="231600" cy="1044300"/>
              <a:chOff x="3342171" y="4099200"/>
              <a:chExt cx="231600" cy="1044300"/>
            </a:xfrm>
          </p:grpSpPr>
          <p:sp>
            <p:nvSpPr>
              <p:cNvPr id="179" name="Google Shape;179;g1903aed4614_0_136"/>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903aed4614_0_136"/>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903aed4614_0_136"/>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903aed4614_0_136"/>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903aed4614_0_136"/>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g1903aed4614_0_136"/>
            <p:cNvGrpSpPr/>
            <p:nvPr/>
          </p:nvGrpSpPr>
          <p:grpSpPr>
            <a:xfrm>
              <a:off x="3713525" y="4309200"/>
              <a:ext cx="231600" cy="834300"/>
              <a:chOff x="3713525" y="4309200"/>
              <a:chExt cx="231600" cy="834300"/>
            </a:xfrm>
          </p:grpSpPr>
          <p:sp>
            <p:nvSpPr>
              <p:cNvPr id="185" name="Google Shape;185;g1903aed4614_0_136"/>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903aed4614_0_13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903aed4614_0_136"/>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903aed4614_0_136"/>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g1903aed4614_0_136"/>
            <p:cNvGrpSpPr/>
            <p:nvPr/>
          </p:nvGrpSpPr>
          <p:grpSpPr>
            <a:xfrm>
              <a:off x="1485398" y="4309200"/>
              <a:ext cx="231600" cy="834300"/>
              <a:chOff x="1485398" y="4309200"/>
              <a:chExt cx="231600" cy="834300"/>
            </a:xfrm>
          </p:grpSpPr>
          <p:sp>
            <p:nvSpPr>
              <p:cNvPr id="190" name="Google Shape;190;g1903aed4614_0_136"/>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903aed4614_0_136"/>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903aed4614_0_136"/>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903aed4614_0_136"/>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g1903aed4614_0_136"/>
            <p:cNvGrpSpPr/>
            <p:nvPr/>
          </p:nvGrpSpPr>
          <p:grpSpPr>
            <a:xfrm>
              <a:off x="4084879" y="4518900"/>
              <a:ext cx="231600" cy="624600"/>
              <a:chOff x="4084879" y="4518900"/>
              <a:chExt cx="231600" cy="624600"/>
            </a:xfrm>
          </p:grpSpPr>
          <p:sp>
            <p:nvSpPr>
              <p:cNvPr id="195" name="Google Shape;195;g1903aed4614_0_136"/>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903aed4614_0_13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903aed4614_0_136"/>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g1903aed4614_0_136"/>
            <p:cNvGrpSpPr/>
            <p:nvPr/>
          </p:nvGrpSpPr>
          <p:grpSpPr>
            <a:xfrm>
              <a:off x="2970816" y="4309200"/>
              <a:ext cx="231600" cy="834300"/>
              <a:chOff x="2970816" y="4309200"/>
              <a:chExt cx="231600" cy="834300"/>
            </a:xfrm>
          </p:grpSpPr>
          <p:sp>
            <p:nvSpPr>
              <p:cNvPr id="199" name="Google Shape;199;g1903aed4614_0_136"/>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903aed4614_0_136"/>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903aed4614_0_136"/>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903aed4614_0_136"/>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g1903aed4614_0_136"/>
            <p:cNvGrpSpPr/>
            <p:nvPr/>
          </p:nvGrpSpPr>
          <p:grpSpPr>
            <a:xfrm>
              <a:off x="4456234" y="4309200"/>
              <a:ext cx="231600" cy="834300"/>
              <a:chOff x="4456234" y="4309200"/>
              <a:chExt cx="231600" cy="834300"/>
            </a:xfrm>
          </p:grpSpPr>
          <p:sp>
            <p:nvSpPr>
              <p:cNvPr id="204" name="Google Shape;204;g1903aed4614_0_136"/>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903aed4614_0_136"/>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903aed4614_0_13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903aed4614_0_136"/>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g1903aed4614_0_136"/>
            <p:cNvGrpSpPr/>
            <p:nvPr/>
          </p:nvGrpSpPr>
          <p:grpSpPr>
            <a:xfrm>
              <a:off x="4827588" y="4099200"/>
              <a:ext cx="231600" cy="1044300"/>
              <a:chOff x="4827588" y="4099200"/>
              <a:chExt cx="231600" cy="1044300"/>
            </a:xfrm>
          </p:grpSpPr>
          <p:sp>
            <p:nvSpPr>
              <p:cNvPr id="209" name="Google Shape;209;g1903aed4614_0_136"/>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903aed4614_0_136"/>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903aed4614_0_136"/>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903aed4614_0_136"/>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903aed4614_0_136"/>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g1903aed4614_0_136"/>
            <p:cNvGrpSpPr/>
            <p:nvPr/>
          </p:nvGrpSpPr>
          <p:grpSpPr>
            <a:xfrm>
              <a:off x="5198943" y="4309200"/>
              <a:ext cx="231600" cy="834300"/>
              <a:chOff x="5198943" y="4309200"/>
              <a:chExt cx="231600" cy="834300"/>
            </a:xfrm>
          </p:grpSpPr>
          <p:sp>
            <p:nvSpPr>
              <p:cNvPr id="215" name="Google Shape;215;g1903aed4614_0_136"/>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903aed4614_0_13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903aed4614_0_136"/>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903aed4614_0_136"/>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g1903aed4614_0_136"/>
            <p:cNvGrpSpPr/>
            <p:nvPr/>
          </p:nvGrpSpPr>
          <p:grpSpPr>
            <a:xfrm>
              <a:off x="5570297" y="4518900"/>
              <a:ext cx="231600" cy="624600"/>
              <a:chOff x="5570297" y="4518900"/>
              <a:chExt cx="231600" cy="624600"/>
            </a:xfrm>
          </p:grpSpPr>
          <p:sp>
            <p:nvSpPr>
              <p:cNvPr id="220" name="Google Shape;220;g1903aed4614_0_136"/>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903aed4614_0_136"/>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903aed4614_0_136"/>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g1903aed4614_0_136"/>
            <p:cNvGrpSpPr/>
            <p:nvPr/>
          </p:nvGrpSpPr>
          <p:grpSpPr>
            <a:xfrm>
              <a:off x="5941652" y="4309200"/>
              <a:ext cx="231600" cy="834300"/>
              <a:chOff x="5941652" y="4309200"/>
              <a:chExt cx="231600" cy="834300"/>
            </a:xfrm>
          </p:grpSpPr>
          <p:sp>
            <p:nvSpPr>
              <p:cNvPr id="224" name="Google Shape;224;g1903aed4614_0_136"/>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903aed4614_0_136"/>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903aed4614_0_13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903aed4614_0_136"/>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g1903aed4614_0_136"/>
            <p:cNvGrpSpPr/>
            <p:nvPr/>
          </p:nvGrpSpPr>
          <p:grpSpPr>
            <a:xfrm>
              <a:off x="6313006" y="4099200"/>
              <a:ext cx="231600" cy="1044300"/>
              <a:chOff x="6313006" y="4099200"/>
              <a:chExt cx="231600" cy="1044300"/>
            </a:xfrm>
          </p:grpSpPr>
          <p:sp>
            <p:nvSpPr>
              <p:cNvPr id="229" name="Google Shape;229;g1903aed4614_0_136"/>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903aed4614_0_136"/>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903aed4614_0_136"/>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903aed4614_0_136"/>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903aed4614_0_136"/>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g1903aed4614_0_136"/>
            <p:cNvGrpSpPr/>
            <p:nvPr/>
          </p:nvGrpSpPr>
          <p:grpSpPr>
            <a:xfrm>
              <a:off x="6684361" y="4309200"/>
              <a:ext cx="231600" cy="834300"/>
              <a:chOff x="6684361" y="4309200"/>
              <a:chExt cx="231600" cy="834300"/>
            </a:xfrm>
          </p:grpSpPr>
          <p:sp>
            <p:nvSpPr>
              <p:cNvPr id="235" name="Google Shape;235;g1903aed4614_0_136"/>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903aed4614_0_1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903aed4614_0_136"/>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903aed4614_0_136"/>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g1903aed4614_0_136"/>
            <p:cNvGrpSpPr/>
            <p:nvPr/>
          </p:nvGrpSpPr>
          <p:grpSpPr>
            <a:xfrm>
              <a:off x="7055715" y="4518900"/>
              <a:ext cx="231600" cy="624600"/>
              <a:chOff x="7055715" y="4518900"/>
              <a:chExt cx="231600" cy="624600"/>
            </a:xfrm>
          </p:grpSpPr>
          <p:sp>
            <p:nvSpPr>
              <p:cNvPr id="240" name="Google Shape;240;g1903aed4614_0_136"/>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903aed4614_0_136"/>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903aed4614_0_136"/>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g1903aed4614_0_136"/>
            <p:cNvGrpSpPr/>
            <p:nvPr/>
          </p:nvGrpSpPr>
          <p:grpSpPr>
            <a:xfrm>
              <a:off x="7798424" y="4099200"/>
              <a:ext cx="231600" cy="1044300"/>
              <a:chOff x="7798424" y="4099200"/>
              <a:chExt cx="231600" cy="1044300"/>
            </a:xfrm>
          </p:grpSpPr>
          <p:sp>
            <p:nvSpPr>
              <p:cNvPr id="244" name="Google Shape;244;g1903aed4614_0_136"/>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903aed4614_0_136"/>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903aed4614_0_13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903aed4614_0_136"/>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903aed4614_0_136"/>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g1903aed4614_0_136"/>
            <p:cNvGrpSpPr/>
            <p:nvPr/>
          </p:nvGrpSpPr>
          <p:grpSpPr>
            <a:xfrm>
              <a:off x="8169779" y="4309200"/>
              <a:ext cx="231600" cy="834300"/>
              <a:chOff x="8169779" y="4309200"/>
              <a:chExt cx="231600" cy="834300"/>
            </a:xfrm>
          </p:grpSpPr>
          <p:sp>
            <p:nvSpPr>
              <p:cNvPr id="250" name="Google Shape;250;g1903aed4614_0_136"/>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903aed4614_0_136"/>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903aed4614_0_136"/>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903aed4614_0_136"/>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g1903aed4614_0_136"/>
            <p:cNvGrpSpPr/>
            <p:nvPr/>
          </p:nvGrpSpPr>
          <p:grpSpPr>
            <a:xfrm>
              <a:off x="7427070" y="4309200"/>
              <a:ext cx="231600" cy="834300"/>
              <a:chOff x="7427070" y="4309200"/>
              <a:chExt cx="231600" cy="834300"/>
            </a:xfrm>
          </p:grpSpPr>
          <p:sp>
            <p:nvSpPr>
              <p:cNvPr id="255" name="Google Shape;255;g1903aed4614_0_136"/>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903aed4614_0_13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903aed4614_0_136"/>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903aed4614_0_136"/>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g1903aed4614_0_136"/>
            <p:cNvGrpSpPr/>
            <p:nvPr/>
          </p:nvGrpSpPr>
          <p:grpSpPr>
            <a:xfrm>
              <a:off x="8541133" y="4518900"/>
              <a:ext cx="231600" cy="624600"/>
              <a:chOff x="8541133" y="4518900"/>
              <a:chExt cx="231600" cy="624600"/>
            </a:xfrm>
          </p:grpSpPr>
          <p:sp>
            <p:nvSpPr>
              <p:cNvPr id="260" name="Google Shape;260;g1903aed4614_0_136"/>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903aed4614_0_136"/>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903aed4614_0_136"/>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g1903aed4614_0_136"/>
            <p:cNvGrpSpPr/>
            <p:nvPr/>
          </p:nvGrpSpPr>
          <p:grpSpPr>
            <a:xfrm>
              <a:off x="8912488" y="4309200"/>
              <a:ext cx="231600" cy="834300"/>
              <a:chOff x="8912488" y="4309200"/>
              <a:chExt cx="231600" cy="834300"/>
            </a:xfrm>
          </p:grpSpPr>
          <p:sp>
            <p:nvSpPr>
              <p:cNvPr id="264" name="Google Shape;264;g1903aed4614_0_136"/>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903aed4614_0_136"/>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903aed4614_0_13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903aed4614_0_136"/>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g1903aed4614_0_136"/>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g1903aed4614_0_136"/>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g1903aed4614_0_1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1903aed4614_0_26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en">
  <p:cSld name="Title Slide - Open">
    <p:spTree>
      <p:nvGrpSpPr>
        <p:cNvPr id="273" name="Shape 273"/>
        <p:cNvGrpSpPr/>
        <p:nvPr/>
      </p:nvGrpSpPr>
      <p:grpSpPr>
        <a:xfrm>
          <a:off x="0" y="0"/>
          <a:ext cx="0" cy="0"/>
          <a:chOff x="0" y="0"/>
          <a:chExt cx="0" cy="0"/>
        </a:xfrm>
      </p:grpSpPr>
      <p:sp>
        <p:nvSpPr>
          <p:cNvPr id="274" name="Google Shape;274;g1903aed4614_0_268"/>
          <p:cNvSpPr txBox="1"/>
          <p:nvPr>
            <p:ph idx="1" type="body"/>
          </p:nvPr>
        </p:nvSpPr>
        <p:spPr>
          <a:xfrm>
            <a:off x="6666310" y="302852"/>
            <a:ext cx="2008500" cy="2142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2pPr>
            <a:lvl3pPr indent="-228600" lvl="2" marL="13716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4pPr>
            <a:lvl5pPr indent="-228600" lvl="4" marL="22860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75" name="Google Shape;275;g1903aed4614_0_268"/>
          <p:cNvSpPr/>
          <p:nvPr>
            <p:ph idx="2" type="pic"/>
          </p:nvPr>
        </p:nvSpPr>
        <p:spPr>
          <a:xfrm>
            <a:off x="4537859" y="899539"/>
            <a:ext cx="4203900" cy="3847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6" name="Shape 276"/>
        <p:cNvGrpSpPr/>
        <p:nvPr/>
      </p:nvGrpSpPr>
      <p:grpSpPr>
        <a:xfrm>
          <a:off x="0" y="0"/>
          <a:ext cx="0" cy="0"/>
          <a:chOff x="0" y="0"/>
          <a:chExt cx="0" cy="0"/>
        </a:xfrm>
      </p:grpSpPr>
      <p:sp>
        <p:nvSpPr>
          <p:cNvPr id="277" name="Google Shape;277;g1903aed4614_0_271"/>
          <p:cNvSpPr txBox="1"/>
          <p:nvPr>
            <p:ph type="title"/>
          </p:nvPr>
        </p:nvSpPr>
        <p:spPr>
          <a:xfrm>
            <a:off x="793900" y="796010"/>
            <a:ext cx="7226400" cy="429600"/>
          </a:xfrm>
          <a:prstGeom prst="rect">
            <a:avLst/>
          </a:prstGeom>
          <a:noFill/>
          <a:ln>
            <a:noFill/>
          </a:ln>
        </p:spPr>
        <p:txBody>
          <a:bodyPr anchorCtr="0" anchor="t" bIns="68575" lIns="68575" spcFirstLastPara="1" rIns="68575" wrap="square" tIns="68575">
            <a:spAutoFit/>
          </a:bodyPr>
          <a:lstStyle>
            <a:lvl1pPr lvl="0" marR="0" rtl="0" algn="l">
              <a:lnSpc>
                <a:spcPct val="90000"/>
              </a:lnSpc>
              <a:spcBef>
                <a:spcPts val="0"/>
              </a:spcBef>
              <a:spcAft>
                <a:spcPts val="0"/>
              </a:spcAft>
              <a:buClr>
                <a:schemeClr val="dk1"/>
              </a:buClr>
              <a:buSzPts val="2100"/>
              <a:buFont typeface="Bebas Neue"/>
              <a:buNone/>
              <a:defRPr b="1" i="0" sz="33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rgbClr val="000000"/>
              </a:buClr>
              <a:buSzPts val="2100"/>
              <a:buFont typeface="Bebas Neue"/>
              <a:buNone/>
              <a:defRPr b="1" i="0" sz="1400" u="none" cap="none" strike="noStrike">
                <a:solidFill>
                  <a:srgbClr val="000000"/>
                </a:solidFill>
                <a:latin typeface="Bebas Neue"/>
                <a:ea typeface="Bebas Neue"/>
                <a:cs typeface="Bebas Neue"/>
                <a:sym typeface="Bebas Neue"/>
              </a:defRPr>
            </a:lvl2pPr>
            <a:lvl3pPr lvl="2" marR="0" rtl="0" algn="l">
              <a:lnSpc>
                <a:spcPct val="100000"/>
              </a:lnSpc>
              <a:spcBef>
                <a:spcPts val="0"/>
              </a:spcBef>
              <a:spcAft>
                <a:spcPts val="0"/>
              </a:spcAft>
              <a:buClr>
                <a:srgbClr val="000000"/>
              </a:buClr>
              <a:buSzPts val="2100"/>
              <a:buFont typeface="Bebas Neue"/>
              <a:buNone/>
              <a:defRPr b="1" i="0" sz="1400" u="none" cap="none" strike="noStrike">
                <a:solidFill>
                  <a:srgbClr val="000000"/>
                </a:solidFill>
                <a:latin typeface="Bebas Neue"/>
                <a:ea typeface="Bebas Neue"/>
                <a:cs typeface="Bebas Neue"/>
                <a:sym typeface="Bebas Neue"/>
              </a:defRPr>
            </a:lvl3pPr>
            <a:lvl4pPr lvl="3" marR="0" rtl="0" algn="l">
              <a:lnSpc>
                <a:spcPct val="100000"/>
              </a:lnSpc>
              <a:spcBef>
                <a:spcPts val="0"/>
              </a:spcBef>
              <a:spcAft>
                <a:spcPts val="0"/>
              </a:spcAft>
              <a:buClr>
                <a:srgbClr val="000000"/>
              </a:buClr>
              <a:buSzPts val="2100"/>
              <a:buFont typeface="Bebas Neue"/>
              <a:buNone/>
              <a:defRPr b="1" i="0" sz="1400" u="none" cap="none" strike="noStrike">
                <a:solidFill>
                  <a:srgbClr val="000000"/>
                </a:solidFill>
                <a:latin typeface="Bebas Neue"/>
                <a:ea typeface="Bebas Neue"/>
                <a:cs typeface="Bebas Neue"/>
                <a:sym typeface="Bebas Neue"/>
              </a:defRPr>
            </a:lvl4pPr>
            <a:lvl5pPr lvl="4" marR="0" rtl="0" algn="l">
              <a:lnSpc>
                <a:spcPct val="100000"/>
              </a:lnSpc>
              <a:spcBef>
                <a:spcPts val="0"/>
              </a:spcBef>
              <a:spcAft>
                <a:spcPts val="0"/>
              </a:spcAft>
              <a:buClr>
                <a:srgbClr val="000000"/>
              </a:buClr>
              <a:buSzPts val="2100"/>
              <a:buFont typeface="Bebas Neue"/>
              <a:buNone/>
              <a:defRPr b="1" i="0" sz="1400" u="none" cap="none" strike="noStrike">
                <a:solidFill>
                  <a:srgbClr val="000000"/>
                </a:solidFill>
                <a:latin typeface="Bebas Neue"/>
                <a:ea typeface="Bebas Neue"/>
                <a:cs typeface="Bebas Neue"/>
                <a:sym typeface="Bebas Neue"/>
              </a:defRPr>
            </a:lvl5pPr>
            <a:lvl6pPr lvl="5" marR="0" rtl="0" algn="l">
              <a:lnSpc>
                <a:spcPct val="100000"/>
              </a:lnSpc>
              <a:spcBef>
                <a:spcPts val="0"/>
              </a:spcBef>
              <a:spcAft>
                <a:spcPts val="0"/>
              </a:spcAft>
              <a:buClr>
                <a:srgbClr val="000000"/>
              </a:buClr>
              <a:buSzPts val="2100"/>
              <a:buFont typeface="Bebas Neue"/>
              <a:buNone/>
              <a:defRPr b="1" i="0" sz="1400" u="none" cap="none" strike="noStrike">
                <a:solidFill>
                  <a:srgbClr val="000000"/>
                </a:solidFill>
                <a:latin typeface="Bebas Neue"/>
                <a:ea typeface="Bebas Neue"/>
                <a:cs typeface="Bebas Neue"/>
                <a:sym typeface="Bebas Neue"/>
              </a:defRPr>
            </a:lvl6pPr>
            <a:lvl7pPr lvl="6" marR="0" rtl="0" algn="l">
              <a:lnSpc>
                <a:spcPct val="100000"/>
              </a:lnSpc>
              <a:spcBef>
                <a:spcPts val="0"/>
              </a:spcBef>
              <a:spcAft>
                <a:spcPts val="0"/>
              </a:spcAft>
              <a:buClr>
                <a:srgbClr val="000000"/>
              </a:buClr>
              <a:buSzPts val="2100"/>
              <a:buFont typeface="Bebas Neue"/>
              <a:buNone/>
              <a:defRPr b="1" i="0" sz="1400" u="none" cap="none" strike="noStrike">
                <a:solidFill>
                  <a:srgbClr val="000000"/>
                </a:solidFill>
                <a:latin typeface="Bebas Neue"/>
                <a:ea typeface="Bebas Neue"/>
                <a:cs typeface="Bebas Neue"/>
                <a:sym typeface="Bebas Neue"/>
              </a:defRPr>
            </a:lvl7pPr>
            <a:lvl8pPr lvl="7" marR="0" rtl="0" algn="l">
              <a:lnSpc>
                <a:spcPct val="100000"/>
              </a:lnSpc>
              <a:spcBef>
                <a:spcPts val="0"/>
              </a:spcBef>
              <a:spcAft>
                <a:spcPts val="0"/>
              </a:spcAft>
              <a:buClr>
                <a:srgbClr val="000000"/>
              </a:buClr>
              <a:buSzPts val="2100"/>
              <a:buFont typeface="Bebas Neue"/>
              <a:buNone/>
              <a:defRPr b="1" i="0" sz="1400" u="none" cap="none" strike="noStrike">
                <a:solidFill>
                  <a:srgbClr val="000000"/>
                </a:solidFill>
                <a:latin typeface="Bebas Neue"/>
                <a:ea typeface="Bebas Neue"/>
                <a:cs typeface="Bebas Neue"/>
                <a:sym typeface="Bebas Neue"/>
              </a:defRPr>
            </a:lvl8pPr>
            <a:lvl9pPr lvl="8" marR="0" rtl="0" algn="l">
              <a:lnSpc>
                <a:spcPct val="100000"/>
              </a:lnSpc>
              <a:spcBef>
                <a:spcPts val="0"/>
              </a:spcBef>
              <a:spcAft>
                <a:spcPts val="0"/>
              </a:spcAft>
              <a:buClr>
                <a:srgbClr val="000000"/>
              </a:buClr>
              <a:buSzPts val="2100"/>
              <a:buFont typeface="Bebas Neue"/>
              <a:buNone/>
              <a:defRPr b="1" i="0" sz="1400" u="none" cap="none" strike="noStrike">
                <a:solidFill>
                  <a:srgbClr val="000000"/>
                </a:solidFill>
                <a:latin typeface="Bebas Neue"/>
                <a:ea typeface="Bebas Neue"/>
                <a:cs typeface="Bebas Neue"/>
                <a:sym typeface="Bebas Neue"/>
              </a:defRPr>
            </a:lvl9pPr>
          </a:lstStyle>
          <a:p/>
        </p:txBody>
      </p:sp>
      <p:sp>
        <p:nvSpPr>
          <p:cNvPr id="278" name="Google Shape;278;g1903aed4614_0_271"/>
          <p:cNvSpPr txBox="1"/>
          <p:nvPr>
            <p:ph idx="12" type="sldNum"/>
          </p:nvPr>
        </p:nvSpPr>
        <p:spPr>
          <a:xfrm>
            <a:off x="168619" y="4757682"/>
            <a:ext cx="411600" cy="295200"/>
          </a:xfrm>
          <a:prstGeom prst="rect">
            <a:avLst/>
          </a:prstGeom>
          <a:noFill/>
          <a:ln>
            <a:noFill/>
          </a:ln>
        </p:spPr>
        <p:txBody>
          <a:bodyPr anchorCtr="0" anchor="ctr" bIns="68575" lIns="68575" spcFirstLastPara="1" rIns="68575" wrap="square" tIns="68575">
            <a:normAutofit fontScale="92500" lnSpcReduction="20000"/>
          </a:bodyPr>
          <a:lstStyle>
            <a:lvl1pPr indent="0" lvl="0" marL="0" marR="0" rtl="0" algn="r">
              <a:lnSpc>
                <a:spcPct val="100000"/>
              </a:lnSpc>
              <a:spcBef>
                <a:spcPts val="0"/>
              </a:spcBef>
              <a:spcAft>
                <a:spcPts val="0"/>
              </a:spcAft>
              <a:buClr>
                <a:schemeClr val="dk1"/>
              </a:buClr>
              <a:buSzPts val="1514"/>
              <a:buFont typeface="Calibri"/>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514"/>
              <a:buFont typeface="Calibri"/>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514"/>
              <a:buFont typeface="Calibri"/>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514"/>
              <a:buFont typeface="Calibri"/>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514"/>
              <a:buFont typeface="Calibri"/>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514"/>
              <a:buFont typeface="Calibri"/>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514"/>
              <a:buFont typeface="Calibri"/>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514"/>
              <a:buFont typeface="Calibri"/>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514"/>
              <a:buFont typeface="Calibri"/>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g1903aed4614_0_271"/>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2pPr>
            <a:lvl3pPr indent="-228600" lvl="2" marL="13716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4pPr>
            <a:lvl5pPr indent="-228600" lvl="4" marL="22860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genda">
  <p:cSld name="Section Agenda">
    <p:spTree>
      <p:nvGrpSpPr>
        <p:cNvPr id="280" name="Shape 280"/>
        <p:cNvGrpSpPr/>
        <p:nvPr/>
      </p:nvGrpSpPr>
      <p:grpSpPr>
        <a:xfrm>
          <a:off x="0" y="0"/>
          <a:ext cx="0" cy="0"/>
          <a:chOff x="0" y="0"/>
          <a:chExt cx="0" cy="0"/>
        </a:xfrm>
      </p:grpSpPr>
      <p:sp>
        <p:nvSpPr>
          <p:cNvPr id="281" name="Google Shape;281;g1903aed4614_0_275"/>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2pPr>
            <a:lvl3pPr indent="-228600" lvl="2" marL="13716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4pPr>
            <a:lvl5pPr indent="-228600" lvl="4" marL="2286000" marR="0" rtl="0" algn="l">
              <a:lnSpc>
                <a:spcPct val="90000"/>
              </a:lnSpc>
              <a:spcBef>
                <a:spcPts val="400"/>
              </a:spcBef>
              <a:spcAft>
                <a:spcPts val="0"/>
              </a:spcAft>
              <a:buClr>
                <a:schemeClr val="dk1"/>
              </a:buClr>
              <a:buSzPts val="900"/>
              <a:buFont typeface="Arial"/>
              <a:buNone/>
              <a:defRPr b="1" i="0" sz="900" u="none" cap="none" strike="noStrike">
                <a:solidFill>
                  <a:schemeClr val="dk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82" name="Google Shape;282;g1903aed4614_0_275"/>
          <p:cNvSpPr txBox="1"/>
          <p:nvPr>
            <p:ph type="title"/>
          </p:nvPr>
        </p:nvSpPr>
        <p:spPr>
          <a:xfrm>
            <a:off x="733230" y="1108859"/>
            <a:ext cx="3983400" cy="3615900"/>
          </a:xfrm>
          <a:prstGeom prst="rect">
            <a:avLst/>
          </a:prstGeom>
          <a:noFill/>
          <a:ln>
            <a:noFill/>
          </a:ln>
        </p:spPr>
        <p:txBody>
          <a:bodyPr anchorCtr="0" anchor="t" bIns="68575" lIns="68575" spcFirstLastPara="1" rIns="68575" wrap="square" tIns="68575">
            <a:normAutofit/>
          </a:bodyPr>
          <a:lstStyle>
            <a:lvl1pPr lvl="0" marR="0" rtl="0" algn="l">
              <a:lnSpc>
                <a:spcPct val="90000"/>
              </a:lnSpc>
              <a:spcBef>
                <a:spcPts val="0"/>
              </a:spcBef>
              <a:spcAft>
                <a:spcPts val="0"/>
              </a:spcAft>
              <a:buClr>
                <a:schemeClr val="lt1"/>
              </a:buClr>
              <a:buSzPts val="2300"/>
              <a:buFont typeface="Arial"/>
              <a:buChar char="•"/>
              <a:defRPr b="1" i="0" sz="3600" u="none" cap="none" strike="noStrike">
                <a:solidFill>
                  <a:schemeClr val="lt1"/>
                </a:solidFill>
                <a:latin typeface="Bebas Neue"/>
                <a:ea typeface="Bebas Neue"/>
                <a:cs typeface="Bebas Neue"/>
                <a:sym typeface="Bebas Neue"/>
              </a:defRPr>
            </a:lvl1pPr>
            <a:lvl2pPr lvl="1" marR="0" rtl="0" algn="l">
              <a:lnSpc>
                <a:spcPct val="100000"/>
              </a:lnSpc>
              <a:spcBef>
                <a:spcPts val="0"/>
              </a:spcBef>
              <a:spcAft>
                <a:spcPts val="0"/>
              </a:spcAft>
              <a:buClr>
                <a:schemeClr val="lt1"/>
              </a:buClr>
              <a:buSzPts val="2300"/>
              <a:buFont typeface="Bebas Neue"/>
              <a:buNone/>
              <a:defRPr b="1" i="0" sz="2300" u="none" cap="none" strike="noStrike">
                <a:solidFill>
                  <a:schemeClr val="lt1"/>
                </a:solidFill>
                <a:latin typeface="Bebas Neue"/>
                <a:ea typeface="Bebas Neue"/>
                <a:cs typeface="Bebas Neue"/>
                <a:sym typeface="Bebas Neue"/>
              </a:defRPr>
            </a:lvl2pPr>
            <a:lvl3pPr lvl="2" marR="0" rtl="0" algn="l">
              <a:lnSpc>
                <a:spcPct val="100000"/>
              </a:lnSpc>
              <a:spcBef>
                <a:spcPts val="0"/>
              </a:spcBef>
              <a:spcAft>
                <a:spcPts val="0"/>
              </a:spcAft>
              <a:buClr>
                <a:schemeClr val="lt1"/>
              </a:buClr>
              <a:buSzPts val="2300"/>
              <a:buFont typeface="Bebas Neue"/>
              <a:buNone/>
              <a:defRPr b="1" i="0" sz="2300" u="none" cap="none" strike="noStrike">
                <a:solidFill>
                  <a:schemeClr val="lt1"/>
                </a:solidFill>
                <a:latin typeface="Bebas Neue"/>
                <a:ea typeface="Bebas Neue"/>
                <a:cs typeface="Bebas Neue"/>
                <a:sym typeface="Bebas Neue"/>
              </a:defRPr>
            </a:lvl3pPr>
            <a:lvl4pPr lvl="3" marR="0" rtl="0" algn="l">
              <a:lnSpc>
                <a:spcPct val="100000"/>
              </a:lnSpc>
              <a:spcBef>
                <a:spcPts val="0"/>
              </a:spcBef>
              <a:spcAft>
                <a:spcPts val="0"/>
              </a:spcAft>
              <a:buClr>
                <a:schemeClr val="lt1"/>
              </a:buClr>
              <a:buSzPts val="2300"/>
              <a:buFont typeface="Bebas Neue"/>
              <a:buNone/>
              <a:defRPr b="1" i="0" sz="2300" u="none" cap="none" strike="noStrike">
                <a:solidFill>
                  <a:schemeClr val="lt1"/>
                </a:solidFill>
                <a:latin typeface="Bebas Neue"/>
                <a:ea typeface="Bebas Neue"/>
                <a:cs typeface="Bebas Neue"/>
                <a:sym typeface="Bebas Neue"/>
              </a:defRPr>
            </a:lvl4pPr>
            <a:lvl5pPr lvl="4" marR="0" rtl="0" algn="l">
              <a:lnSpc>
                <a:spcPct val="100000"/>
              </a:lnSpc>
              <a:spcBef>
                <a:spcPts val="0"/>
              </a:spcBef>
              <a:spcAft>
                <a:spcPts val="0"/>
              </a:spcAft>
              <a:buClr>
                <a:schemeClr val="lt1"/>
              </a:buClr>
              <a:buSzPts val="2300"/>
              <a:buFont typeface="Bebas Neue"/>
              <a:buNone/>
              <a:defRPr b="1" i="0" sz="2300" u="none" cap="none" strike="noStrike">
                <a:solidFill>
                  <a:schemeClr val="lt1"/>
                </a:solidFill>
                <a:latin typeface="Bebas Neue"/>
                <a:ea typeface="Bebas Neue"/>
                <a:cs typeface="Bebas Neue"/>
                <a:sym typeface="Bebas Neue"/>
              </a:defRPr>
            </a:lvl5pPr>
            <a:lvl6pPr lvl="5" marR="0" rtl="0" algn="l">
              <a:lnSpc>
                <a:spcPct val="100000"/>
              </a:lnSpc>
              <a:spcBef>
                <a:spcPts val="0"/>
              </a:spcBef>
              <a:spcAft>
                <a:spcPts val="0"/>
              </a:spcAft>
              <a:buClr>
                <a:schemeClr val="lt1"/>
              </a:buClr>
              <a:buSzPts val="2300"/>
              <a:buFont typeface="Bebas Neue"/>
              <a:buNone/>
              <a:defRPr b="1" i="0" sz="2300" u="none" cap="none" strike="noStrike">
                <a:solidFill>
                  <a:schemeClr val="lt1"/>
                </a:solidFill>
                <a:latin typeface="Bebas Neue"/>
                <a:ea typeface="Bebas Neue"/>
                <a:cs typeface="Bebas Neue"/>
                <a:sym typeface="Bebas Neue"/>
              </a:defRPr>
            </a:lvl6pPr>
            <a:lvl7pPr lvl="6" marR="0" rtl="0" algn="l">
              <a:lnSpc>
                <a:spcPct val="100000"/>
              </a:lnSpc>
              <a:spcBef>
                <a:spcPts val="0"/>
              </a:spcBef>
              <a:spcAft>
                <a:spcPts val="0"/>
              </a:spcAft>
              <a:buClr>
                <a:schemeClr val="lt1"/>
              </a:buClr>
              <a:buSzPts val="2300"/>
              <a:buFont typeface="Bebas Neue"/>
              <a:buNone/>
              <a:defRPr b="1" i="0" sz="2300" u="none" cap="none" strike="noStrike">
                <a:solidFill>
                  <a:schemeClr val="lt1"/>
                </a:solidFill>
                <a:latin typeface="Bebas Neue"/>
                <a:ea typeface="Bebas Neue"/>
                <a:cs typeface="Bebas Neue"/>
                <a:sym typeface="Bebas Neue"/>
              </a:defRPr>
            </a:lvl7pPr>
            <a:lvl8pPr lvl="7" marR="0" rtl="0" algn="l">
              <a:lnSpc>
                <a:spcPct val="100000"/>
              </a:lnSpc>
              <a:spcBef>
                <a:spcPts val="0"/>
              </a:spcBef>
              <a:spcAft>
                <a:spcPts val="0"/>
              </a:spcAft>
              <a:buClr>
                <a:schemeClr val="lt1"/>
              </a:buClr>
              <a:buSzPts val="2300"/>
              <a:buFont typeface="Bebas Neue"/>
              <a:buNone/>
              <a:defRPr b="1" i="0" sz="2300" u="none" cap="none" strike="noStrike">
                <a:solidFill>
                  <a:schemeClr val="lt1"/>
                </a:solidFill>
                <a:latin typeface="Bebas Neue"/>
                <a:ea typeface="Bebas Neue"/>
                <a:cs typeface="Bebas Neue"/>
                <a:sym typeface="Bebas Neue"/>
              </a:defRPr>
            </a:lvl8pPr>
            <a:lvl9pPr lvl="8" marR="0" rtl="0" algn="l">
              <a:lnSpc>
                <a:spcPct val="100000"/>
              </a:lnSpc>
              <a:spcBef>
                <a:spcPts val="0"/>
              </a:spcBef>
              <a:spcAft>
                <a:spcPts val="0"/>
              </a:spcAft>
              <a:buClr>
                <a:schemeClr val="lt1"/>
              </a:buClr>
              <a:buSzPts val="2300"/>
              <a:buFont typeface="Bebas Neue"/>
              <a:buNone/>
              <a:defRPr b="1" i="0" sz="2300" u="none" cap="none" strike="noStrike">
                <a:solidFill>
                  <a:schemeClr val="lt1"/>
                </a:solidFill>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1">
  <p:cSld name="Section Divider1">
    <p:spTree>
      <p:nvGrpSpPr>
        <p:cNvPr id="283" name="Shape 283"/>
        <p:cNvGrpSpPr/>
        <p:nvPr/>
      </p:nvGrpSpPr>
      <p:grpSpPr>
        <a:xfrm>
          <a:off x="0" y="0"/>
          <a:ext cx="0" cy="0"/>
          <a:chOff x="0" y="0"/>
          <a:chExt cx="0" cy="0"/>
        </a:xfrm>
      </p:grpSpPr>
      <p:pic>
        <p:nvPicPr>
          <p:cNvPr descr="stock.3.jpg" id="284" name="Google Shape;284;g1903aed4614_0_278"/>
          <p:cNvPicPr preferRelativeResize="0"/>
          <p:nvPr/>
        </p:nvPicPr>
        <p:blipFill rotWithShape="1">
          <a:blip r:embed="rId2">
            <a:alphaModFix/>
          </a:blip>
          <a:srcRect b="0" l="0" r="0" t="0"/>
          <a:stretch/>
        </p:blipFill>
        <p:spPr>
          <a:xfrm>
            <a:off x="0" y="-478455"/>
            <a:ext cx="9144001" cy="6091577"/>
          </a:xfrm>
          <a:prstGeom prst="rect">
            <a:avLst/>
          </a:prstGeom>
          <a:noFill/>
          <a:ln>
            <a:noFill/>
          </a:ln>
        </p:spPr>
      </p:pic>
      <p:sp>
        <p:nvSpPr>
          <p:cNvPr id="285" name="Google Shape;285;g1903aed4614_0_278"/>
          <p:cNvSpPr/>
          <p:nvPr/>
        </p:nvSpPr>
        <p:spPr>
          <a:xfrm>
            <a:off x="0" y="-478455"/>
            <a:ext cx="4569600" cy="60915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6" name="Google Shape;286;g1903aed4614_0_278"/>
          <p:cNvSpPr txBox="1"/>
          <p:nvPr>
            <p:ph type="title"/>
          </p:nvPr>
        </p:nvSpPr>
        <p:spPr>
          <a:xfrm>
            <a:off x="521331" y="2203164"/>
            <a:ext cx="3531600" cy="549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FFFFFF"/>
              </a:buClr>
              <a:buSzPts val="3200"/>
              <a:buFont typeface="Arial"/>
              <a:buNone/>
              <a:defRPr b="1" i="0" sz="3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287" name="Google Shape;287;g1903aed4614_0_278"/>
          <p:cNvCxnSpPr/>
          <p:nvPr/>
        </p:nvCxnSpPr>
        <p:spPr>
          <a:xfrm>
            <a:off x="1744930" y="2766836"/>
            <a:ext cx="1084500" cy="0"/>
          </a:xfrm>
          <a:prstGeom prst="straightConnector1">
            <a:avLst/>
          </a:prstGeom>
          <a:noFill/>
          <a:ln cap="flat" cmpd="sng" w="12700">
            <a:solidFill>
              <a:srgbClr val="FFFFFF"/>
            </a:solidFill>
            <a:prstDash val="solid"/>
            <a:round/>
            <a:headEnd len="sm" w="sm" type="none"/>
            <a:tailEnd len="sm" w="sm" type="none"/>
          </a:ln>
        </p:spPr>
      </p:cxnSp>
      <p:sp>
        <p:nvSpPr>
          <p:cNvPr id="288" name="Google Shape;288;g1903aed4614_0_278"/>
          <p:cNvSpPr txBox="1"/>
          <p:nvPr>
            <p:ph idx="1" type="body"/>
          </p:nvPr>
        </p:nvSpPr>
        <p:spPr>
          <a:xfrm>
            <a:off x="521867" y="2823563"/>
            <a:ext cx="3530700" cy="4206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24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1903aed4614_0_44"/>
          <p:cNvGrpSpPr/>
          <p:nvPr/>
        </p:nvGrpSpPr>
        <p:grpSpPr>
          <a:xfrm>
            <a:off x="146769" y="3406"/>
            <a:ext cx="1233215" cy="1384535"/>
            <a:chOff x="146769" y="3406"/>
            <a:chExt cx="1233215" cy="1384535"/>
          </a:xfrm>
        </p:grpSpPr>
        <p:grpSp>
          <p:nvGrpSpPr>
            <p:cNvPr id="51" name="Google Shape;51;g1903aed4614_0_44"/>
            <p:cNvGrpSpPr/>
            <p:nvPr/>
          </p:nvGrpSpPr>
          <p:grpSpPr>
            <a:xfrm>
              <a:off x="1063183" y="3406"/>
              <a:ext cx="316800" cy="688513"/>
              <a:chOff x="1063183" y="3406"/>
              <a:chExt cx="316800" cy="688513"/>
            </a:xfrm>
          </p:grpSpPr>
          <p:sp>
            <p:nvSpPr>
              <p:cNvPr id="52" name="Google Shape;52;g1903aed4614_0_44"/>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903aed4614_0_44"/>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g1903aed4614_0_44"/>
            <p:cNvGrpSpPr/>
            <p:nvPr/>
          </p:nvGrpSpPr>
          <p:grpSpPr>
            <a:xfrm>
              <a:off x="604976" y="3406"/>
              <a:ext cx="316800" cy="1036524"/>
              <a:chOff x="604976" y="3406"/>
              <a:chExt cx="316800" cy="1036524"/>
            </a:xfrm>
          </p:grpSpPr>
          <p:sp>
            <p:nvSpPr>
              <p:cNvPr id="55" name="Google Shape;55;g1903aed4614_0_44"/>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903aed4614_0_44"/>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903aed4614_0_44"/>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g1903aed4614_0_44"/>
            <p:cNvGrpSpPr/>
            <p:nvPr/>
          </p:nvGrpSpPr>
          <p:grpSpPr>
            <a:xfrm>
              <a:off x="146769" y="3406"/>
              <a:ext cx="316800" cy="1384535"/>
              <a:chOff x="146769" y="3406"/>
              <a:chExt cx="316800" cy="1384535"/>
            </a:xfrm>
          </p:grpSpPr>
          <p:sp>
            <p:nvSpPr>
              <p:cNvPr id="59" name="Google Shape;59;g1903aed4614_0_44"/>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1903aed4614_0_44"/>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1903aed4614_0_44"/>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1903aed4614_0_44"/>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g1903aed4614_0_44"/>
          <p:cNvGrpSpPr/>
          <p:nvPr/>
        </p:nvGrpSpPr>
        <p:grpSpPr>
          <a:xfrm>
            <a:off x="6775084" y="2904008"/>
            <a:ext cx="2186148" cy="2239500"/>
            <a:chOff x="6775084" y="2904008"/>
            <a:chExt cx="2186148" cy="2239500"/>
          </a:xfrm>
        </p:grpSpPr>
        <p:grpSp>
          <p:nvGrpSpPr>
            <p:cNvPr id="64" name="Google Shape;64;g1903aed4614_0_44"/>
            <p:cNvGrpSpPr/>
            <p:nvPr/>
          </p:nvGrpSpPr>
          <p:grpSpPr>
            <a:xfrm>
              <a:off x="6775084" y="4253708"/>
              <a:ext cx="409500" cy="889800"/>
              <a:chOff x="6775084" y="4253708"/>
              <a:chExt cx="409500" cy="889800"/>
            </a:xfrm>
          </p:grpSpPr>
          <p:sp>
            <p:nvSpPr>
              <p:cNvPr id="65" name="Google Shape;65;g1903aed4614_0_44"/>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1903aed4614_0_44"/>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g1903aed4614_0_44"/>
            <p:cNvGrpSpPr/>
            <p:nvPr/>
          </p:nvGrpSpPr>
          <p:grpSpPr>
            <a:xfrm>
              <a:off x="7367299" y="3804008"/>
              <a:ext cx="409500" cy="1339500"/>
              <a:chOff x="7367299" y="3804008"/>
              <a:chExt cx="409500" cy="1339500"/>
            </a:xfrm>
          </p:grpSpPr>
          <p:sp>
            <p:nvSpPr>
              <p:cNvPr id="68" name="Google Shape;68;g1903aed4614_0_44"/>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903aed4614_0_44"/>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903aed4614_0_44"/>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g1903aed4614_0_44"/>
            <p:cNvGrpSpPr/>
            <p:nvPr/>
          </p:nvGrpSpPr>
          <p:grpSpPr>
            <a:xfrm>
              <a:off x="7959516" y="3354008"/>
              <a:ext cx="409500" cy="1789500"/>
              <a:chOff x="7959516" y="3354008"/>
              <a:chExt cx="409500" cy="1789500"/>
            </a:xfrm>
          </p:grpSpPr>
          <p:sp>
            <p:nvSpPr>
              <p:cNvPr id="72" name="Google Shape;72;g1903aed4614_0_44"/>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903aed4614_0_44"/>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903aed4614_0_4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903aed4614_0_44"/>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g1903aed4614_0_44"/>
            <p:cNvGrpSpPr/>
            <p:nvPr/>
          </p:nvGrpSpPr>
          <p:grpSpPr>
            <a:xfrm>
              <a:off x="8551731" y="2904008"/>
              <a:ext cx="409500" cy="2239500"/>
              <a:chOff x="8551731" y="2904008"/>
              <a:chExt cx="409500" cy="2239500"/>
            </a:xfrm>
          </p:grpSpPr>
          <p:sp>
            <p:nvSpPr>
              <p:cNvPr id="77" name="Google Shape;77;g1903aed4614_0_44"/>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903aed4614_0_44"/>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903aed4614_0_44"/>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903aed4614_0_44"/>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903aed4614_0_44"/>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g1903aed4614_0_4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g1903aed4614_0_4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1903aed4614_0_79"/>
          <p:cNvGrpSpPr/>
          <p:nvPr/>
        </p:nvGrpSpPr>
        <p:grpSpPr>
          <a:xfrm>
            <a:off x="625966" y="299376"/>
            <a:ext cx="999312" cy="999312"/>
            <a:chOff x="348199" y="179450"/>
            <a:chExt cx="1116300" cy="1116300"/>
          </a:xfrm>
        </p:grpSpPr>
        <p:sp>
          <p:nvSpPr>
            <p:cNvPr id="86" name="Google Shape;86;g1903aed4614_0_7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903aed4614_0_7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g1903aed4614_0_7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g1903aed4614_0_7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g1903aed4614_0_7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1903aed4614_0_86"/>
          <p:cNvGrpSpPr/>
          <p:nvPr/>
        </p:nvGrpSpPr>
        <p:grpSpPr>
          <a:xfrm>
            <a:off x="625966" y="299376"/>
            <a:ext cx="999312" cy="999312"/>
            <a:chOff x="348199" y="179450"/>
            <a:chExt cx="1116300" cy="1116300"/>
          </a:xfrm>
        </p:grpSpPr>
        <p:sp>
          <p:nvSpPr>
            <p:cNvPr id="93" name="Google Shape;93;g1903aed4614_0_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1903aed4614_0_8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g1903aed4614_0_8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g1903aed4614_0_8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g1903aed4614_0_8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g1903aed4614_0_8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1903aed4614_0_94"/>
          <p:cNvGrpSpPr/>
          <p:nvPr/>
        </p:nvGrpSpPr>
        <p:grpSpPr>
          <a:xfrm>
            <a:off x="625966" y="299376"/>
            <a:ext cx="999312" cy="999312"/>
            <a:chOff x="348199" y="179450"/>
            <a:chExt cx="1116300" cy="1116300"/>
          </a:xfrm>
        </p:grpSpPr>
        <p:sp>
          <p:nvSpPr>
            <p:cNvPr id="101" name="Google Shape;101;g1903aed4614_0_9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903aed4614_0_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g1903aed4614_0_9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g1903aed4614_0_9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1903aed4614_0_100"/>
          <p:cNvGrpSpPr/>
          <p:nvPr/>
        </p:nvGrpSpPr>
        <p:grpSpPr>
          <a:xfrm>
            <a:off x="625966" y="299376"/>
            <a:ext cx="999312" cy="999312"/>
            <a:chOff x="348199" y="179450"/>
            <a:chExt cx="1116300" cy="1116300"/>
          </a:xfrm>
        </p:grpSpPr>
        <p:sp>
          <p:nvSpPr>
            <p:cNvPr id="107" name="Google Shape;107;g1903aed4614_0_10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903aed4614_0_10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g1903aed4614_0_100"/>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g1903aed4614_0_100"/>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g1903aed4614_0_10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1903aed4614_0_107"/>
          <p:cNvGrpSpPr/>
          <p:nvPr/>
        </p:nvGrpSpPr>
        <p:grpSpPr>
          <a:xfrm>
            <a:off x="6866714" y="1306"/>
            <a:ext cx="2267451" cy="2601690"/>
            <a:chOff x="6790514" y="1306"/>
            <a:chExt cx="2267451" cy="2601690"/>
          </a:xfrm>
        </p:grpSpPr>
        <p:grpSp>
          <p:nvGrpSpPr>
            <p:cNvPr id="114" name="Google Shape;114;g1903aed4614_0_107"/>
            <p:cNvGrpSpPr/>
            <p:nvPr/>
          </p:nvGrpSpPr>
          <p:grpSpPr>
            <a:xfrm>
              <a:off x="7067465" y="1306"/>
              <a:ext cx="1990500" cy="1990200"/>
              <a:chOff x="7067465" y="1306"/>
              <a:chExt cx="1990500" cy="1990200"/>
            </a:xfrm>
          </p:grpSpPr>
          <p:sp>
            <p:nvSpPr>
              <p:cNvPr id="115" name="Google Shape;115;g1903aed4614_0_107"/>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903aed4614_0_107"/>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903aed4614_0_10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g1903aed4614_0_107"/>
            <p:cNvGrpSpPr/>
            <p:nvPr/>
          </p:nvGrpSpPr>
          <p:grpSpPr>
            <a:xfrm>
              <a:off x="8207126" y="1807996"/>
              <a:ext cx="795000" cy="795000"/>
              <a:chOff x="8207126" y="1807996"/>
              <a:chExt cx="795000" cy="795000"/>
            </a:xfrm>
          </p:grpSpPr>
          <p:sp>
            <p:nvSpPr>
              <p:cNvPr id="119" name="Google Shape;119;g1903aed4614_0_107"/>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903aed4614_0_107"/>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903aed4614_0_107"/>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g1903aed4614_0_107"/>
            <p:cNvGrpSpPr/>
            <p:nvPr/>
          </p:nvGrpSpPr>
          <p:grpSpPr>
            <a:xfrm>
              <a:off x="6790514" y="118857"/>
              <a:ext cx="548700" cy="548700"/>
              <a:chOff x="6790514" y="118857"/>
              <a:chExt cx="548700" cy="548700"/>
            </a:xfrm>
          </p:grpSpPr>
          <p:sp>
            <p:nvSpPr>
              <p:cNvPr id="123" name="Google Shape;123;g1903aed4614_0_107"/>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903aed4614_0_107"/>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g1903aed4614_0_107"/>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g1903aed4614_0_10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1903aed4614_0_122"/>
          <p:cNvGrpSpPr/>
          <p:nvPr/>
        </p:nvGrpSpPr>
        <p:grpSpPr>
          <a:xfrm>
            <a:off x="625966" y="299376"/>
            <a:ext cx="999312" cy="999312"/>
            <a:chOff x="348199" y="179450"/>
            <a:chExt cx="1116300" cy="1116300"/>
          </a:xfrm>
        </p:grpSpPr>
        <p:sp>
          <p:nvSpPr>
            <p:cNvPr id="129" name="Google Shape;129;g1903aed4614_0_1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903aed4614_0_1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g1903aed4614_0_122"/>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g1903aed4614_0_12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g1903aed4614_0_122"/>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g1903aed4614_0_1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1903aed4614_0_130"/>
          <p:cNvGrpSpPr/>
          <p:nvPr/>
        </p:nvGrpSpPr>
        <p:grpSpPr>
          <a:xfrm>
            <a:off x="713373" y="3847119"/>
            <a:ext cx="825392" cy="825392"/>
            <a:chOff x="348199" y="179450"/>
            <a:chExt cx="1116300" cy="1116300"/>
          </a:xfrm>
        </p:grpSpPr>
        <p:sp>
          <p:nvSpPr>
            <p:cNvPr id="137" name="Google Shape;137;g1903aed4614_0_13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903aed4614_0_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g1903aed4614_0_13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g1903aed4614_0_1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903aed4614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g1903aed4614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g1903aed4614_0_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
          <p:cNvSpPr txBox="1"/>
          <p:nvPr/>
        </p:nvSpPr>
        <p:spPr>
          <a:xfrm>
            <a:off x="5039108" y="2863560"/>
            <a:ext cx="3490200" cy="429600"/>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Clr>
                <a:schemeClr val="dk1"/>
              </a:buClr>
              <a:buSzPts val="6000"/>
              <a:buFont typeface="Bebas Neue"/>
              <a:buNone/>
            </a:pPr>
            <a:r>
              <a:rPr b="0" i="0" lang="en" sz="4300" u="none" cap="none" strike="noStrike">
                <a:solidFill>
                  <a:schemeClr val="dk1"/>
                </a:solidFill>
                <a:latin typeface="Bebas Neue"/>
                <a:ea typeface="Bebas Neue"/>
                <a:cs typeface="Bebas Neue"/>
                <a:sym typeface="Bebas Neue"/>
              </a:rPr>
              <a:t>Scrum</a:t>
            </a:r>
            <a:endParaRPr b="0" i="0" sz="100" u="none" cap="none" strike="noStrike">
              <a:solidFill>
                <a:srgbClr val="000000"/>
              </a:solidFill>
              <a:latin typeface="Arial"/>
              <a:ea typeface="Arial"/>
              <a:cs typeface="Arial"/>
              <a:sym typeface="Arial"/>
            </a:endParaRPr>
          </a:p>
        </p:txBody>
      </p:sp>
      <p:cxnSp>
        <p:nvCxnSpPr>
          <p:cNvPr id="295" name="Google Shape;295;p1"/>
          <p:cNvCxnSpPr/>
          <p:nvPr/>
        </p:nvCxnSpPr>
        <p:spPr>
          <a:xfrm flipH="1" rot="10800000">
            <a:off x="5037437" y="3392492"/>
            <a:ext cx="3475500" cy="5100"/>
          </a:xfrm>
          <a:prstGeom prst="straightConnector1">
            <a:avLst/>
          </a:prstGeom>
          <a:noFill/>
          <a:ln cap="flat" cmpd="sng" w="12700">
            <a:solidFill>
              <a:schemeClr val="dk1"/>
            </a:solidFill>
            <a:prstDash val="solid"/>
            <a:miter lim="800000"/>
            <a:headEnd len="sm" w="sm" type="none"/>
            <a:tailEnd len="sm" w="sm" type="none"/>
          </a:ln>
        </p:spPr>
      </p:cxnSp>
      <p:sp>
        <p:nvSpPr>
          <p:cNvPr id="296" name="Google Shape;296;p1"/>
          <p:cNvSpPr txBox="1"/>
          <p:nvPr/>
        </p:nvSpPr>
        <p:spPr>
          <a:xfrm>
            <a:off x="5242355" y="3496961"/>
            <a:ext cx="2057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Montserrat"/>
                <a:ea typeface="Montserrat"/>
                <a:cs typeface="Montserrat"/>
                <a:sym typeface="Montserrat"/>
              </a:rPr>
              <a:t>Training</a:t>
            </a:r>
            <a:endParaRPr sz="1200">
              <a:solidFill>
                <a:schemeClr val="dk1"/>
              </a:solidFill>
              <a:latin typeface="Montserrat"/>
              <a:ea typeface="Montserrat"/>
              <a:cs typeface="Montserrat"/>
              <a:sym typeface="Montserrat"/>
            </a:endParaRPr>
          </a:p>
        </p:txBody>
      </p:sp>
      <p:pic>
        <p:nvPicPr>
          <p:cNvPr descr="Icon&#10;&#10;Description automatically generated" id="297" name="Google Shape;297;p1"/>
          <p:cNvPicPr preferRelativeResize="0"/>
          <p:nvPr/>
        </p:nvPicPr>
        <p:blipFill rotWithShape="1">
          <a:blip r:embed="rId3">
            <a:alphaModFix/>
          </a:blip>
          <a:srcRect b="0" l="0" r="0" t="0"/>
          <a:stretch/>
        </p:blipFill>
        <p:spPr>
          <a:xfrm>
            <a:off x="5039111" y="3510863"/>
            <a:ext cx="177886" cy="201827"/>
          </a:xfrm>
          <a:prstGeom prst="rect">
            <a:avLst/>
          </a:prstGeom>
          <a:noFill/>
          <a:ln>
            <a:noFill/>
          </a:ln>
        </p:spPr>
      </p:pic>
      <p:sp>
        <p:nvSpPr>
          <p:cNvPr id="298" name="Google Shape;298;p1"/>
          <p:cNvSpPr txBox="1"/>
          <p:nvPr/>
        </p:nvSpPr>
        <p:spPr>
          <a:xfrm>
            <a:off x="5039100" y="4578400"/>
            <a:ext cx="3698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8D8D8D"/>
                </a:solidFill>
                <a:latin typeface="Arial"/>
                <a:ea typeface="Arial"/>
                <a:cs typeface="Arial"/>
                <a:sym typeface="Arial"/>
              </a:rPr>
              <a:t>https://scrumguides.org/scrum-guide.html</a:t>
            </a:r>
            <a:endParaRPr b="0" i="1" sz="1200" u="none" cap="none" strike="noStrike">
              <a:solidFill>
                <a:srgbClr val="8D8D8D"/>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0"/>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Technical design tips</a:t>
            </a:r>
            <a:endParaRPr/>
          </a:p>
        </p:txBody>
      </p:sp>
      <p:sp>
        <p:nvSpPr>
          <p:cNvPr id="369" name="Google Shape;369;p10"/>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370" name="Google Shape;370;p10"/>
          <p:cNvSpPr txBox="1"/>
          <p:nvPr/>
        </p:nvSpPr>
        <p:spPr>
          <a:xfrm>
            <a:off x="168625" y="1397275"/>
            <a:ext cx="7660800" cy="3318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Engineers can drive these, but it is ultimately the engineering leadership that should ensure good design is being implemented.</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Use Architects for good patterns and design. They will show how to create libraries, but implementation will ultimately be the responsibility of the engineering team. Architects should not be part of the critical path. Architects can be excused from the meeting if they are not needed.</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If US based resources are not needed, this can happen anytime.</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Product may not be needed. Their role is to consult on whether the design still meets the product vision.</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100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Intended for projects, big or small</a:t>
            </a:r>
            <a:endParaRPr b="0" i="1" sz="1500" u="none" cap="none" strike="noStrike">
              <a:solidFill>
                <a:srgbClr val="41597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374" name="Shape 374"/>
        <p:cNvGrpSpPr/>
        <p:nvPr/>
      </p:nvGrpSpPr>
      <p:grpSpPr>
        <a:xfrm>
          <a:off x="0" y="0"/>
          <a:ext cx="0" cy="0"/>
          <a:chOff x="0" y="0"/>
          <a:chExt cx="0" cy="0"/>
        </a:xfrm>
      </p:grpSpPr>
      <p:sp>
        <p:nvSpPr>
          <p:cNvPr id="375" name="Google Shape;375;p11"/>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solidFill>
                  <a:schemeClr val="lt1"/>
                </a:solidFill>
              </a:rPr>
              <a:t>Scrum Training</a:t>
            </a:r>
            <a:r>
              <a:rPr lang="en">
                <a:solidFill>
                  <a:schemeClr val="lt1"/>
                </a:solidFill>
              </a:rPr>
              <a:t> - 2022</a:t>
            </a:r>
            <a:endParaRPr/>
          </a:p>
          <a:p>
            <a:pPr indent="0" lvl="0" marL="0" rtl="0" algn="l">
              <a:lnSpc>
                <a:spcPct val="90000"/>
              </a:lnSpc>
              <a:spcBef>
                <a:spcPts val="0"/>
              </a:spcBef>
              <a:spcAft>
                <a:spcPts val="0"/>
              </a:spcAft>
              <a:buClr>
                <a:schemeClr val="dk1"/>
              </a:buClr>
              <a:buSzPts val="900"/>
              <a:buNone/>
            </a:pPr>
            <a:r>
              <a:t/>
            </a:r>
            <a:endParaRPr/>
          </a:p>
        </p:txBody>
      </p:sp>
      <p:sp>
        <p:nvSpPr>
          <p:cNvPr id="376" name="Google Shape;376;p11"/>
          <p:cNvSpPr txBox="1"/>
          <p:nvPr>
            <p:ph type="title"/>
          </p:nvPr>
        </p:nvSpPr>
        <p:spPr>
          <a:xfrm>
            <a:off x="654950" y="1048350"/>
            <a:ext cx="6180600" cy="3082500"/>
          </a:xfrm>
          <a:prstGeom prst="rect">
            <a:avLst/>
          </a:prstGeom>
          <a:noFill/>
          <a:ln>
            <a:noFill/>
          </a:ln>
        </p:spPr>
        <p:txBody>
          <a:bodyPr anchorCtr="0" anchor="t" bIns="68575" lIns="68575" spcFirstLastPara="1" rIns="68575" wrap="square" tIns="68575">
            <a:normAutofit/>
          </a:bodyPr>
          <a:lstStyle/>
          <a:p>
            <a:pPr indent="0" lvl="0" marL="0" rtl="0" algn="l">
              <a:lnSpc>
                <a:spcPct val="90000"/>
              </a:lnSpc>
              <a:spcBef>
                <a:spcPts val="0"/>
              </a:spcBef>
              <a:spcAft>
                <a:spcPts val="0"/>
              </a:spcAft>
              <a:buSzPts val="2300"/>
              <a:buNone/>
            </a:pPr>
            <a:r>
              <a:rPr lang="en" sz="6000"/>
              <a:t>Meeting D.o.D and Sprint Goals</a:t>
            </a:r>
            <a:endParaRPr sz="6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2"/>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Sprint Review Tips </a:t>
            </a:r>
            <a:endParaRPr/>
          </a:p>
        </p:txBody>
      </p:sp>
      <p:sp>
        <p:nvSpPr>
          <p:cNvPr id="382" name="Google Shape;382;p12"/>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383" name="Google Shape;383;p12"/>
          <p:cNvSpPr txBox="1"/>
          <p:nvPr/>
        </p:nvSpPr>
        <p:spPr>
          <a:xfrm>
            <a:off x="168625" y="1397275"/>
            <a:ext cx="7660800" cy="1074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Not just a demo. It should be a working session to determine the success of the sprint</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100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Can do some UAT.</a:t>
            </a:r>
            <a:endParaRPr b="0" i="1" sz="1500" u="none" cap="none" strike="noStrike">
              <a:solidFill>
                <a:srgbClr val="41597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3"/>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Sprint Retro tips</a:t>
            </a:r>
            <a:endParaRPr/>
          </a:p>
        </p:txBody>
      </p:sp>
      <p:sp>
        <p:nvSpPr>
          <p:cNvPr id="389" name="Google Shape;389;p13"/>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390" name="Google Shape;390;p13"/>
          <p:cNvSpPr txBox="1"/>
          <p:nvPr/>
        </p:nvSpPr>
        <p:spPr>
          <a:xfrm>
            <a:off x="168625" y="1397275"/>
            <a:ext cx="7660800" cy="1990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Avoid Groupthink. Find a way to submit ideas individually. Then collaborate.</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Blame free! </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Don’t forget to call out what went well.</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Praise teammates.</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100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Prioritize issues and make assignments on action items.</a:t>
            </a:r>
            <a:endParaRPr b="0" i="1" sz="1500" u="none" cap="none" strike="noStrike">
              <a:solidFill>
                <a:srgbClr val="41597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4"/>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Sprint Planning Tips</a:t>
            </a:r>
            <a:endParaRPr/>
          </a:p>
        </p:txBody>
      </p:sp>
      <p:sp>
        <p:nvSpPr>
          <p:cNvPr id="396" name="Google Shape;396;p14"/>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397" name="Google Shape;397;p14"/>
          <p:cNvSpPr txBox="1"/>
          <p:nvPr/>
        </p:nvSpPr>
        <p:spPr>
          <a:xfrm>
            <a:off x="168625" y="1397275"/>
            <a:ext cx="7660800" cy="3052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415970"/>
              </a:buClr>
              <a:buSzPts val="1500"/>
              <a:buFont typeface="Arial"/>
              <a:buAutoNum type="arabicPeriod"/>
            </a:pPr>
            <a:r>
              <a:rPr b="1" i="1" lang="en" sz="1500" u="none" cap="none" strike="noStrike">
                <a:solidFill>
                  <a:srgbClr val="415970"/>
                </a:solidFill>
                <a:latin typeface="Arial"/>
                <a:ea typeface="Arial"/>
                <a:cs typeface="Arial"/>
                <a:sym typeface="Arial"/>
              </a:rPr>
              <a:t>Velocity is not a measure of performance. It is a tool to predict the amount of work that can be completed in a sprint. It’s important, it should be visible and used by the team for insight into their work, but it should not be used to evaluate pay, bonuses or rewards.</a:t>
            </a:r>
            <a:endParaRPr b="1"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If a story is not ready, punt it, or, if it has a high priority, refine it.</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You can always pull more storying in to the sprint</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Focus on moving closer to outcomes.</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100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Large stories, typically those that are larger than a 5, should be split to smaller stories. </a:t>
            </a:r>
            <a:endParaRPr b="0" i="1" sz="1500" u="none" cap="none" strike="noStrike">
              <a:solidFill>
                <a:srgbClr val="41597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401" name="Shape 401"/>
        <p:cNvGrpSpPr/>
        <p:nvPr/>
      </p:nvGrpSpPr>
      <p:grpSpPr>
        <a:xfrm>
          <a:off x="0" y="0"/>
          <a:ext cx="0" cy="0"/>
          <a:chOff x="0" y="0"/>
          <a:chExt cx="0" cy="0"/>
        </a:xfrm>
      </p:grpSpPr>
      <p:sp>
        <p:nvSpPr>
          <p:cNvPr id="402" name="Google Shape;402;p15"/>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solidFill>
                  <a:schemeClr val="lt1"/>
                </a:solidFill>
              </a:rPr>
              <a:t>Scrum Training</a:t>
            </a:r>
            <a:r>
              <a:rPr lang="en">
                <a:solidFill>
                  <a:schemeClr val="lt1"/>
                </a:solidFill>
              </a:rPr>
              <a:t> - 2022</a:t>
            </a:r>
            <a:endParaRPr/>
          </a:p>
          <a:p>
            <a:pPr indent="0" lvl="0" marL="0" rtl="0" algn="l">
              <a:lnSpc>
                <a:spcPct val="90000"/>
              </a:lnSpc>
              <a:spcBef>
                <a:spcPts val="0"/>
              </a:spcBef>
              <a:spcAft>
                <a:spcPts val="0"/>
              </a:spcAft>
              <a:buClr>
                <a:schemeClr val="dk1"/>
              </a:buClr>
              <a:buSzPts val="900"/>
              <a:buNone/>
            </a:pPr>
            <a:r>
              <a:t/>
            </a:r>
            <a:endParaRPr/>
          </a:p>
        </p:txBody>
      </p:sp>
      <p:sp>
        <p:nvSpPr>
          <p:cNvPr id="403" name="Google Shape;403;p15"/>
          <p:cNvSpPr txBox="1"/>
          <p:nvPr>
            <p:ph type="title"/>
          </p:nvPr>
        </p:nvSpPr>
        <p:spPr>
          <a:xfrm>
            <a:off x="654950" y="1048350"/>
            <a:ext cx="6180600" cy="3082500"/>
          </a:xfrm>
          <a:prstGeom prst="rect">
            <a:avLst/>
          </a:prstGeom>
          <a:noFill/>
          <a:ln>
            <a:noFill/>
          </a:ln>
        </p:spPr>
        <p:txBody>
          <a:bodyPr anchorCtr="0" anchor="t" bIns="68575" lIns="68575" spcFirstLastPara="1" rIns="68575" wrap="square" tIns="68575">
            <a:normAutofit/>
          </a:bodyPr>
          <a:lstStyle/>
          <a:p>
            <a:pPr indent="0" lvl="0" marL="0" rtl="0" algn="l">
              <a:lnSpc>
                <a:spcPct val="90000"/>
              </a:lnSpc>
              <a:spcBef>
                <a:spcPts val="0"/>
              </a:spcBef>
              <a:spcAft>
                <a:spcPts val="0"/>
              </a:spcAft>
              <a:buSzPts val="2300"/>
              <a:buNone/>
            </a:pPr>
            <a:r>
              <a:rPr lang="en" sz="6000"/>
              <a:t>Keep the sprint Going</a:t>
            </a:r>
            <a:endParaRPr sz="6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6"/>
          <p:cNvSpPr txBox="1"/>
          <p:nvPr/>
        </p:nvSpPr>
        <p:spPr>
          <a:xfrm>
            <a:off x="168625" y="1397275"/>
            <a:ext cx="7660800" cy="1203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Team comradery </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Discuss the team’s progress on the sprint goals and make adjustments</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100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Escalation of issues and blockers</a:t>
            </a:r>
            <a:endParaRPr b="0" i="1" sz="1500" u="none" cap="none" strike="noStrike">
              <a:solidFill>
                <a:srgbClr val="415970"/>
              </a:solidFill>
              <a:latin typeface="Arial"/>
              <a:ea typeface="Arial"/>
              <a:cs typeface="Arial"/>
              <a:sym typeface="Arial"/>
            </a:endParaRPr>
          </a:p>
        </p:txBody>
      </p:sp>
      <p:sp>
        <p:nvSpPr>
          <p:cNvPr id="409" name="Google Shape;409;p16"/>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The purpose of daily scrums</a:t>
            </a:r>
            <a:endParaRPr/>
          </a:p>
        </p:txBody>
      </p:sp>
      <p:sp>
        <p:nvSpPr>
          <p:cNvPr id="410" name="Google Shape;410;p16"/>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2022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7"/>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Daily Scrum Tips</a:t>
            </a:r>
            <a:endParaRPr/>
          </a:p>
        </p:txBody>
      </p:sp>
      <p:sp>
        <p:nvSpPr>
          <p:cNvPr id="416" name="Google Shape;416;p17"/>
          <p:cNvSpPr txBox="1"/>
          <p:nvPr/>
        </p:nvSpPr>
        <p:spPr>
          <a:xfrm>
            <a:off x="168625" y="1397275"/>
            <a:ext cx="7660800" cy="3574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Sometimes we call these standups. If you are standing during the entire meeting and are getting tired, the meeting is too long. Standing up discourages individuals from talking too long. (Standing up is not required but being brief is!)</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Less than 15 minutes!</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Focus on progress of projects</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Focus on blocker and issue.</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Maintain hire scrutiny on project at risk or are time sensitive</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Setup time to take deeper discussions. </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100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Product will not typically be in stand up. Try and communicate product blockers in slack and hopefully they will be resolved before you log on the next day</a:t>
            </a:r>
            <a:endParaRPr b="0" i="1" sz="1500" u="none" cap="none" strike="noStrike">
              <a:solidFill>
                <a:srgbClr val="415970"/>
              </a:solidFill>
              <a:latin typeface="Arial"/>
              <a:ea typeface="Arial"/>
              <a:cs typeface="Arial"/>
              <a:sym typeface="Arial"/>
            </a:endParaRPr>
          </a:p>
        </p:txBody>
      </p:sp>
      <p:sp>
        <p:nvSpPr>
          <p:cNvPr id="417" name="Google Shape;417;p17"/>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8"/>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BLOCKERS: TECHNICAL VS DESIGN VS PRODUCT</a:t>
            </a:r>
            <a:endParaRPr/>
          </a:p>
        </p:txBody>
      </p:sp>
      <p:sp>
        <p:nvSpPr>
          <p:cNvPr id="423" name="Google Shape;423;p18"/>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424" name="Google Shape;424;p18"/>
          <p:cNvSpPr txBox="1"/>
          <p:nvPr/>
        </p:nvSpPr>
        <p:spPr>
          <a:xfrm>
            <a:off x="168625" y="1397275"/>
            <a:ext cx="7660800" cy="3813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rgbClr val="415970"/>
              </a:buClr>
              <a:buSzPts val="1300"/>
              <a:buFont typeface="Arial"/>
              <a:buAutoNum type="arabicPeriod"/>
            </a:pPr>
            <a:r>
              <a:rPr b="0" i="1" lang="en" sz="1300" u="none" cap="none" strike="noStrike">
                <a:solidFill>
                  <a:srgbClr val="415970"/>
                </a:solidFill>
                <a:latin typeface="Arial"/>
                <a:ea typeface="Arial"/>
                <a:cs typeface="Arial"/>
                <a:sym typeface="Arial"/>
              </a:rPr>
              <a:t>Engineering managers should have the responsibility to </a:t>
            </a:r>
            <a:r>
              <a:rPr b="1" i="1" lang="en" sz="1300" u="none" cap="none" strike="noStrike">
                <a:solidFill>
                  <a:srgbClr val="415970"/>
                </a:solidFill>
                <a:latin typeface="Arial"/>
                <a:ea typeface="Arial"/>
                <a:cs typeface="Arial"/>
                <a:sym typeface="Arial"/>
              </a:rPr>
              <a:t>ensure</a:t>
            </a:r>
            <a:r>
              <a:rPr b="0" i="1" lang="en" sz="1300" u="none" cap="none" strike="noStrike">
                <a:solidFill>
                  <a:srgbClr val="415970"/>
                </a:solidFill>
                <a:latin typeface="Arial"/>
                <a:ea typeface="Arial"/>
                <a:cs typeface="Arial"/>
                <a:sym typeface="Arial"/>
              </a:rPr>
              <a:t> technical blockers are resolved but anyone on the team can take the necessary steps.</a:t>
            </a:r>
            <a:endParaRPr b="0" i="1" sz="1300" u="none" cap="none" strike="noStrike">
              <a:solidFill>
                <a:srgbClr val="415970"/>
              </a:solidFill>
              <a:latin typeface="Arial"/>
              <a:ea typeface="Arial"/>
              <a:cs typeface="Arial"/>
              <a:sym typeface="Arial"/>
            </a:endParaRPr>
          </a:p>
          <a:p>
            <a:pPr indent="-311150" lvl="1" marL="914400" marR="0" rtl="0" algn="l">
              <a:lnSpc>
                <a:spcPct val="115000"/>
              </a:lnSpc>
              <a:spcBef>
                <a:spcPts val="1000"/>
              </a:spcBef>
              <a:spcAft>
                <a:spcPts val="0"/>
              </a:spcAft>
              <a:buClr>
                <a:srgbClr val="415970"/>
              </a:buClr>
              <a:buSzPts val="1300"/>
              <a:buFont typeface="Arial"/>
              <a:buAutoNum type="alphaLcPeriod"/>
            </a:pPr>
            <a:r>
              <a:rPr b="0" i="1" lang="en" sz="1300" u="none" cap="none" strike="noStrike">
                <a:solidFill>
                  <a:srgbClr val="415970"/>
                </a:solidFill>
                <a:latin typeface="Arial"/>
                <a:ea typeface="Arial"/>
                <a:cs typeface="Arial"/>
                <a:sym typeface="Arial"/>
              </a:rPr>
              <a:t> Reach out to other teams or subject matter experts</a:t>
            </a:r>
            <a:endParaRPr b="0" i="1" sz="1300" u="none" cap="none" strike="noStrike">
              <a:solidFill>
                <a:srgbClr val="415970"/>
              </a:solidFill>
              <a:latin typeface="Arial"/>
              <a:ea typeface="Arial"/>
              <a:cs typeface="Arial"/>
              <a:sym typeface="Arial"/>
            </a:endParaRPr>
          </a:p>
          <a:p>
            <a:pPr indent="-311150" lvl="1" marL="914400" marR="0" rtl="0" algn="l">
              <a:lnSpc>
                <a:spcPct val="115000"/>
              </a:lnSpc>
              <a:spcBef>
                <a:spcPts val="1000"/>
              </a:spcBef>
              <a:spcAft>
                <a:spcPts val="0"/>
              </a:spcAft>
              <a:buClr>
                <a:srgbClr val="415970"/>
              </a:buClr>
              <a:buSzPts val="1300"/>
              <a:buFont typeface="Arial"/>
              <a:buAutoNum type="alphaLcPeriod"/>
            </a:pPr>
            <a:r>
              <a:rPr b="0" i="1" lang="en" sz="1300" u="none" cap="none" strike="noStrike">
                <a:solidFill>
                  <a:srgbClr val="415970"/>
                </a:solidFill>
                <a:latin typeface="Arial"/>
                <a:ea typeface="Arial"/>
                <a:cs typeface="Arial"/>
                <a:sym typeface="Arial"/>
              </a:rPr>
              <a:t>Reach out to architects.</a:t>
            </a:r>
            <a:endParaRPr b="0" i="1" sz="1300" u="none" cap="none" strike="noStrike">
              <a:solidFill>
                <a:srgbClr val="415970"/>
              </a:solidFill>
              <a:latin typeface="Arial"/>
              <a:ea typeface="Arial"/>
              <a:cs typeface="Arial"/>
              <a:sym typeface="Arial"/>
            </a:endParaRPr>
          </a:p>
          <a:p>
            <a:pPr indent="-311150" lvl="0" marL="457200" marR="0" rtl="0" algn="l">
              <a:lnSpc>
                <a:spcPct val="115000"/>
              </a:lnSpc>
              <a:spcBef>
                <a:spcPts val="1000"/>
              </a:spcBef>
              <a:spcAft>
                <a:spcPts val="0"/>
              </a:spcAft>
              <a:buClr>
                <a:srgbClr val="415970"/>
              </a:buClr>
              <a:buSzPts val="1300"/>
              <a:buFont typeface="Arial"/>
              <a:buAutoNum type="arabicPeriod"/>
            </a:pPr>
            <a:r>
              <a:rPr b="0" i="1" lang="en" sz="1300" u="none" cap="none" strike="noStrike">
                <a:solidFill>
                  <a:srgbClr val="415970"/>
                </a:solidFill>
                <a:latin typeface="Arial"/>
                <a:ea typeface="Arial"/>
                <a:cs typeface="Arial"/>
                <a:sym typeface="Arial"/>
              </a:rPr>
              <a:t>Product managers and UX should have the responsibility to </a:t>
            </a:r>
            <a:r>
              <a:rPr b="1" i="1" lang="en" sz="1300" u="none" cap="none" strike="noStrike">
                <a:solidFill>
                  <a:srgbClr val="415970"/>
                </a:solidFill>
                <a:latin typeface="Arial"/>
                <a:ea typeface="Arial"/>
                <a:cs typeface="Arial"/>
                <a:sym typeface="Arial"/>
              </a:rPr>
              <a:t>ensure</a:t>
            </a:r>
            <a:r>
              <a:rPr b="0" i="1" lang="en" sz="1300" u="none" cap="none" strike="noStrike">
                <a:solidFill>
                  <a:srgbClr val="415970"/>
                </a:solidFill>
                <a:latin typeface="Arial"/>
                <a:ea typeface="Arial"/>
                <a:cs typeface="Arial"/>
                <a:sym typeface="Arial"/>
              </a:rPr>
              <a:t> product or design blockers are resolved but anyone on the team can push for resolutions. </a:t>
            </a:r>
            <a:endParaRPr b="0" i="1" sz="1300" u="none" cap="none" strike="noStrike">
              <a:solidFill>
                <a:srgbClr val="415970"/>
              </a:solidFill>
              <a:latin typeface="Arial"/>
              <a:ea typeface="Arial"/>
              <a:cs typeface="Arial"/>
              <a:sym typeface="Arial"/>
            </a:endParaRPr>
          </a:p>
          <a:p>
            <a:pPr indent="-311150" lvl="0" marL="457200" marR="0" rtl="0" algn="l">
              <a:lnSpc>
                <a:spcPct val="115000"/>
              </a:lnSpc>
              <a:spcBef>
                <a:spcPts val="1000"/>
              </a:spcBef>
              <a:spcAft>
                <a:spcPts val="0"/>
              </a:spcAft>
              <a:buClr>
                <a:srgbClr val="415970"/>
              </a:buClr>
              <a:buSzPts val="1300"/>
              <a:buFont typeface="Arial"/>
              <a:buAutoNum type="arabicPeriod"/>
            </a:pPr>
            <a:r>
              <a:rPr b="0" i="1" lang="en" sz="1300" u="none" cap="none" strike="noStrike">
                <a:solidFill>
                  <a:srgbClr val="415970"/>
                </a:solidFill>
                <a:latin typeface="Arial"/>
                <a:ea typeface="Arial"/>
                <a:cs typeface="Arial"/>
                <a:sym typeface="Arial"/>
              </a:rPr>
              <a:t>Many blockers can be resolved using slack</a:t>
            </a:r>
            <a:endParaRPr b="0" i="1" sz="1300" u="none" cap="none" strike="noStrike">
              <a:solidFill>
                <a:srgbClr val="415970"/>
              </a:solidFill>
              <a:latin typeface="Arial"/>
              <a:ea typeface="Arial"/>
              <a:cs typeface="Arial"/>
              <a:sym typeface="Arial"/>
            </a:endParaRPr>
          </a:p>
          <a:p>
            <a:pPr indent="-311150" lvl="1" marL="914400" marR="0" rtl="0" algn="l">
              <a:lnSpc>
                <a:spcPct val="115000"/>
              </a:lnSpc>
              <a:spcBef>
                <a:spcPts val="1000"/>
              </a:spcBef>
              <a:spcAft>
                <a:spcPts val="0"/>
              </a:spcAft>
              <a:buClr>
                <a:srgbClr val="415970"/>
              </a:buClr>
              <a:buSzPts val="1300"/>
              <a:buFont typeface="Arial"/>
              <a:buAutoNum type="alphaLcPeriod"/>
            </a:pPr>
            <a:r>
              <a:rPr b="0" i="1" lang="en" sz="1300" u="none" cap="none" strike="noStrike">
                <a:solidFill>
                  <a:srgbClr val="415970"/>
                </a:solidFill>
                <a:latin typeface="Arial"/>
                <a:ea typeface="Arial"/>
                <a:cs typeface="Arial"/>
                <a:sym typeface="Arial"/>
              </a:rPr>
              <a:t>Create a team blocker channel (NOT private) #engineer-&lt;team&gt;-blockers. Add me, etc.</a:t>
            </a:r>
            <a:endParaRPr b="0" i="1" sz="1300" u="none" cap="none" strike="noStrike">
              <a:solidFill>
                <a:srgbClr val="415970"/>
              </a:solidFill>
              <a:latin typeface="Arial"/>
              <a:ea typeface="Arial"/>
              <a:cs typeface="Arial"/>
              <a:sym typeface="Arial"/>
            </a:endParaRPr>
          </a:p>
          <a:p>
            <a:pPr indent="-311150" lvl="1" marL="914400" marR="0" rtl="0" algn="l">
              <a:lnSpc>
                <a:spcPct val="115000"/>
              </a:lnSpc>
              <a:spcBef>
                <a:spcPts val="1000"/>
              </a:spcBef>
              <a:spcAft>
                <a:spcPts val="0"/>
              </a:spcAft>
              <a:buClr>
                <a:srgbClr val="415970"/>
              </a:buClr>
              <a:buSzPts val="1300"/>
              <a:buFont typeface="Arial"/>
              <a:buAutoNum type="alphaLcPeriod"/>
            </a:pPr>
            <a:r>
              <a:rPr b="0" i="1" lang="en" sz="1300" u="none" cap="none" strike="noStrike">
                <a:solidFill>
                  <a:srgbClr val="415970"/>
                </a:solidFill>
                <a:latin typeface="Arial"/>
                <a:ea typeface="Arial"/>
                <a:cs typeface="Arial"/>
                <a:sym typeface="Arial"/>
              </a:rPr>
              <a:t>Be descriptive to reduce back and for, especially, when you want a resolution during your night time</a:t>
            </a:r>
            <a:endParaRPr b="0" i="1" sz="1300" u="none" cap="none" strike="noStrike">
              <a:solidFill>
                <a:srgbClr val="415970"/>
              </a:solidFill>
              <a:latin typeface="Arial"/>
              <a:ea typeface="Arial"/>
              <a:cs typeface="Arial"/>
              <a:sym typeface="Arial"/>
            </a:endParaRPr>
          </a:p>
          <a:p>
            <a:pPr indent="-311150" lvl="0" marL="457200" marR="0" rtl="0" algn="l">
              <a:lnSpc>
                <a:spcPct val="115000"/>
              </a:lnSpc>
              <a:spcBef>
                <a:spcPts val="1000"/>
              </a:spcBef>
              <a:spcAft>
                <a:spcPts val="1000"/>
              </a:spcAft>
              <a:buClr>
                <a:srgbClr val="415970"/>
              </a:buClr>
              <a:buSzPts val="1300"/>
              <a:buFont typeface="Arial"/>
              <a:buAutoNum type="arabicPeriod"/>
            </a:pPr>
            <a:r>
              <a:rPr b="0" i="1" lang="en" sz="1300" u="none" cap="none" strike="noStrike">
                <a:solidFill>
                  <a:srgbClr val="415970"/>
                </a:solidFill>
                <a:latin typeface="Arial"/>
                <a:ea typeface="Arial"/>
                <a:cs typeface="Arial"/>
                <a:sym typeface="Arial"/>
              </a:rPr>
              <a:t>Some can wait until stand up or refinement. If not, create an </a:t>
            </a:r>
            <a:r>
              <a:rPr b="1" i="1" lang="en" sz="1300" u="none" cap="none" strike="noStrike">
                <a:solidFill>
                  <a:srgbClr val="415970"/>
                </a:solidFill>
                <a:latin typeface="Arial"/>
                <a:ea typeface="Arial"/>
                <a:cs typeface="Arial"/>
                <a:sym typeface="Arial"/>
              </a:rPr>
              <a:t>ad-hoc</a:t>
            </a:r>
            <a:r>
              <a:rPr b="0" i="1" lang="en" sz="1300" u="none" cap="none" strike="noStrike">
                <a:solidFill>
                  <a:srgbClr val="415970"/>
                </a:solidFill>
                <a:latin typeface="Arial"/>
                <a:ea typeface="Arial"/>
                <a:cs typeface="Arial"/>
                <a:sym typeface="Arial"/>
              </a:rPr>
              <a:t> meeting in US morning time</a:t>
            </a:r>
            <a:endParaRPr b="0" i="1" sz="1300" u="none" cap="none" strike="noStrike">
              <a:solidFill>
                <a:srgbClr val="41597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9"/>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The purpose of one on ones</a:t>
            </a:r>
            <a:endParaRPr/>
          </a:p>
        </p:txBody>
      </p:sp>
      <p:sp>
        <p:nvSpPr>
          <p:cNvPr id="430" name="Google Shape;430;p19"/>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431" name="Google Shape;431;p19"/>
          <p:cNvSpPr txBox="1"/>
          <p:nvPr/>
        </p:nvSpPr>
        <p:spPr>
          <a:xfrm>
            <a:off x="168625" y="1397275"/>
            <a:ext cx="7660800" cy="3172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Comradery</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Time to share sensitive information. Two way communication.</a:t>
            </a:r>
            <a:endParaRPr b="0" i="1" sz="1500" u="none" cap="none" strike="noStrike">
              <a:solidFill>
                <a:srgbClr val="415970"/>
              </a:solidFill>
              <a:latin typeface="Arial"/>
              <a:ea typeface="Arial"/>
              <a:cs typeface="Arial"/>
              <a:sym typeface="Arial"/>
            </a:endParaRPr>
          </a:p>
          <a:p>
            <a:pPr indent="-323850" lvl="1" marL="914400" marR="0" rtl="0" algn="l">
              <a:lnSpc>
                <a:spcPct val="115000"/>
              </a:lnSpc>
              <a:spcBef>
                <a:spcPts val="1000"/>
              </a:spcBef>
              <a:spcAft>
                <a:spcPts val="0"/>
              </a:spcAft>
              <a:buClr>
                <a:srgbClr val="415970"/>
              </a:buClr>
              <a:buSzPts val="1500"/>
              <a:buFont typeface="Arial"/>
              <a:buAutoNum type="alphaLcPeriod"/>
            </a:pPr>
            <a:r>
              <a:rPr b="0" i="1" lang="en" sz="1500" u="none" cap="none" strike="noStrike">
                <a:solidFill>
                  <a:srgbClr val="415970"/>
                </a:solidFill>
                <a:latin typeface="Arial"/>
                <a:ea typeface="Arial"/>
                <a:cs typeface="Arial"/>
                <a:sym typeface="Arial"/>
              </a:rPr>
              <a:t>Issues with team or teammates</a:t>
            </a:r>
            <a:endParaRPr b="0" i="1" sz="1500" u="none" cap="none" strike="noStrike">
              <a:solidFill>
                <a:srgbClr val="415970"/>
              </a:solidFill>
              <a:latin typeface="Arial"/>
              <a:ea typeface="Arial"/>
              <a:cs typeface="Arial"/>
              <a:sym typeface="Arial"/>
            </a:endParaRPr>
          </a:p>
          <a:p>
            <a:pPr indent="-323850" lvl="1" marL="914400" marR="0" rtl="0" algn="l">
              <a:lnSpc>
                <a:spcPct val="115000"/>
              </a:lnSpc>
              <a:spcBef>
                <a:spcPts val="1000"/>
              </a:spcBef>
              <a:spcAft>
                <a:spcPts val="0"/>
              </a:spcAft>
              <a:buClr>
                <a:srgbClr val="415970"/>
              </a:buClr>
              <a:buSzPts val="1500"/>
              <a:buFont typeface="Arial"/>
              <a:buAutoNum type="alphaLcPeriod"/>
            </a:pPr>
            <a:r>
              <a:rPr b="0" i="1" lang="en" sz="1500" u="none" cap="none" strike="noStrike">
                <a:solidFill>
                  <a:srgbClr val="415970"/>
                </a:solidFill>
                <a:latin typeface="Arial"/>
                <a:ea typeface="Arial"/>
                <a:cs typeface="Arial"/>
                <a:sym typeface="Arial"/>
              </a:rPr>
              <a:t>Performance coaching</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Set and track goals or “Outcomes” of individuals</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Career management</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NOT as status meeting</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100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I find 30 minutes to be plenty long. But take longer if you need to.</a:t>
            </a:r>
            <a:endParaRPr b="0" i="1" sz="1500" u="none" cap="none" strike="noStrike">
              <a:solidFill>
                <a:srgbClr val="41597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Scrum Theory</a:t>
            </a:r>
            <a:endParaRPr/>
          </a:p>
        </p:txBody>
      </p:sp>
      <p:sp>
        <p:nvSpPr>
          <p:cNvPr id="304" name="Google Shape;304;p2"/>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305" name="Google Shape;305;p2"/>
          <p:cNvSpPr txBox="1"/>
          <p:nvPr>
            <p:ph idx="1" type="body"/>
          </p:nvPr>
        </p:nvSpPr>
        <p:spPr>
          <a:xfrm>
            <a:off x="680675" y="1640725"/>
            <a:ext cx="7226400" cy="2385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240"/>
              </a:spcBef>
              <a:spcAft>
                <a:spcPts val="0"/>
              </a:spcAft>
              <a:buSzPts val="900"/>
              <a:buNone/>
            </a:pPr>
            <a:r>
              <a:rPr lang="en" sz="1500">
                <a:solidFill>
                  <a:schemeClr val="dk1"/>
                </a:solidFill>
                <a:latin typeface="Calibri"/>
                <a:ea typeface="Calibri"/>
                <a:cs typeface="Calibri"/>
                <a:sym typeface="Calibri"/>
              </a:rPr>
              <a:t>Scrum employs an iterative, incremental approach to </a:t>
            </a:r>
            <a:r>
              <a:rPr i="1" lang="en" sz="1500">
                <a:solidFill>
                  <a:schemeClr val="accent1"/>
                </a:solidFill>
                <a:latin typeface="Calibri"/>
                <a:ea typeface="Calibri"/>
                <a:cs typeface="Calibri"/>
                <a:sym typeface="Calibri"/>
              </a:rPr>
              <a:t>optimize predictability</a:t>
            </a:r>
            <a:r>
              <a:rPr lang="en" sz="1500">
                <a:solidFill>
                  <a:schemeClr val="dk1"/>
                </a:solidFill>
                <a:latin typeface="Calibri"/>
                <a:ea typeface="Calibri"/>
                <a:cs typeface="Calibri"/>
                <a:sym typeface="Calibri"/>
              </a:rPr>
              <a:t> and to </a:t>
            </a:r>
            <a:r>
              <a:rPr i="1" lang="en" sz="1500">
                <a:solidFill>
                  <a:schemeClr val="accent1"/>
                </a:solidFill>
                <a:latin typeface="Calibri"/>
                <a:ea typeface="Calibri"/>
                <a:cs typeface="Calibri"/>
                <a:sym typeface="Calibri"/>
              </a:rPr>
              <a:t>control risk</a:t>
            </a:r>
            <a:r>
              <a:rPr lang="en" sz="1500">
                <a:solidFill>
                  <a:schemeClr val="dk1"/>
                </a:solidFill>
                <a:latin typeface="Calibri"/>
                <a:ea typeface="Calibri"/>
                <a:cs typeface="Calibri"/>
                <a:sym typeface="Calibri"/>
              </a:rPr>
              <a:t>. Scrum engages groups of people who collectively have all the skills and expertise to do the work and share or acquire such skills as needed.</a:t>
            </a:r>
            <a:endParaRPr sz="1500">
              <a:solidFill>
                <a:schemeClr val="dk1"/>
              </a:solidFill>
              <a:latin typeface="Calibri"/>
              <a:ea typeface="Calibri"/>
              <a:cs typeface="Calibri"/>
              <a:sym typeface="Calibri"/>
            </a:endParaRPr>
          </a:p>
          <a:p>
            <a:pPr indent="0" lvl="0" marL="0" rtl="0" algn="l">
              <a:lnSpc>
                <a:spcPct val="150000"/>
              </a:lnSpc>
              <a:spcBef>
                <a:spcPts val="240"/>
              </a:spcBef>
              <a:spcAft>
                <a:spcPts val="0"/>
              </a:spcAft>
              <a:buSzPts val="900"/>
              <a:buNone/>
            </a:pPr>
            <a:r>
              <a:t/>
            </a:r>
            <a:endParaRPr sz="1500">
              <a:solidFill>
                <a:schemeClr val="dk1"/>
              </a:solidFill>
              <a:latin typeface="Calibri"/>
              <a:ea typeface="Calibri"/>
              <a:cs typeface="Calibri"/>
              <a:sym typeface="Calibri"/>
            </a:endParaRPr>
          </a:p>
          <a:p>
            <a:pPr indent="0" lvl="0" marL="0" rtl="0" algn="l">
              <a:lnSpc>
                <a:spcPct val="150000"/>
              </a:lnSpc>
              <a:spcBef>
                <a:spcPts val="240"/>
              </a:spcBef>
              <a:spcAft>
                <a:spcPts val="0"/>
              </a:spcAft>
              <a:buSzPts val="900"/>
              <a:buNone/>
            </a:pPr>
            <a:r>
              <a:rPr lang="en" sz="1500">
                <a:solidFill>
                  <a:schemeClr val="dk1"/>
                </a:solidFill>
                <a:latin typeface="Calibri"/>
                <a:ea typeface="Calibri"/>
                <a:cs typeface="Calibri"/>
                <a:sym typeface="Calibri"/>
              </a:rPr>
              <a:t>Transparency, inspection, and adaptation. </a:t>
            </a:r>
            <a:endParaRPr i="1" sz="1200">
              <a:solidFill>
                <a:srgbClr val="313131"/>
              </a:solidFill>
            </a:endParaRPr>
          </a:p>
        </p:txBody>
      </p:sp>
      <p:pic>
        <p:nvPicPr>
          <p:cNvPr id="306" name="Google Shape;306;p2"/>
          <p:cNvPicPr preferRelativeResize="0"/>
          <p:nvPr/>
        </p:nvPicPr>
        <p:blipFill rotWithShape="1">
          <a:blip r:embed="rId3">
            <a:alphaModFix/>
          </a:blip>
          <a:srcRect b="0" l="0" r="0" t="0"/>
          <a:stretch/>
        </p:blipFill>
        <p:spPr>
          <a:xfrm>
            <a:off x="4927550" y="3145225"/>
            <a:ext cx="2979525" cy="1696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0"/>
          <p:cNvSpPr txBox="1"/>
          <p:nvPr>
            <p:ph type="title"/>
          </p:nvPr>
        </p:nvSpPr>
        <p:spPr>
          <a:xfrm>
            <a:off x="168625" y="801452"/>
            <a:ext cx="22137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SDLC</a:t>
            </a:r>
            <a:endParaRPr/>
          </a:p>
        </p:txBody>
      </p:sp>
      <p:sp>
        <p:nvSpPr>
          <p:cNvPr id="437" name="Google Shape;437;p20"/>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pic>
        <p:nvPicPr>
          <p:cNvPr id="438" name="Google Shape;438;p20"/>
          <p:cNvPicPr preferRelativeResize="0"/>
          <p:nvPr/>
        </p:nvPicPr>
        <p:blipFill rotWithShape="1">
          <a:blip r:embed="rId3">
            <a:alphaModFix/>
          </a:blip>
          <a:srcRect b="0" l="0" r="0" t="0"/>
          <a:stretch/>
        </p:blipFill>
        <p:spPr>
          <a:xfrm>
            <a:off x="2495862" y="801450"/>
            <a:ext cx="4152276" cy="4152276"/>
          </a:xfrm>
          <a:prstGeom prst="rect">
            <a:avLst/>
          </a:prstGeom>
          <a:noFill/>
          <a:ln>
            <a:noFill/>
          </a:ln>
        </p:spPr>
      </p:pic>
      <p:sp>
        <p:nvSpPr>
          <p:cNvPr id="439" name="Google Shape;439;p20"/>
          <p:cNvSpPr/>
          <p:nvPr/>
        </p:nvSpPr>
        <p:spPr>
          <a:xfrm>
            <a:off x="4450050" y="4462825"/>
            <a:ext cx="243900" cy="269700"/>
          </a:xfrm>
          <a:prstGeom prst="up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0"/>
          <p:cNvSpPr/>
          <p:nvPr/>
        </p:nvSpPr>
        <p:spPr>
          <a:xfrm rot="10800000">
            <a:off x="4450050" y="1038525"/>
            <a:ext cx="243900" cy="269700"/>
          </a:xfrm>
          <a:prstGeom prst="up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0"/>
          <p:cNvSpPr txBox="1"/>
          <p:nvPr/>
        </p:nvSpPr>
        <p:spPr>
          <a:xfrm>
            <a:off x="4976100" y="973275"/>
            <a:ext cx="369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Definition of Done (</a:t>
            </a:r>
            <a:r>
              <a:rPr b="1" i="0" lang="en" sz="1400" u="none" cap="none" strike="noStrike">
                <a:solidFill>
                  <a:srgbClr val="000000"/>
                </a:solidFill>
                <a:latin typeface="Arial"/>
                <a:ea typeface="Arial"/>
                <a:cs typeface="Arial"/>
                <a:sym typeface="Arial"/>
              </a:rPr>
              <a:t>DOD</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42" name="Google Shape;442;p20"/>
          <p:cNvSpPr txBox="1"/>
          <p:nvPr/>
        </p:nvSpPr>
        <p:spPr>
          <a:xfrm>
            <a:off x="4976100" y="4397575"/>
            <a:ext cx="369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Definition of Ready (</a:t>
            </a:r>
            <a:r>
              <a:rPr b="1" i="0" lang="en" sz="1400" u="none" cap="none" strike="noStrike">
                <a:solidFill>
                  <a:srgbClr val="000000"/>
                </a:solidFill>
                <a:latin typeface="Arial"/>
                <a:ea typeface="Arial"/>
                <a:cs typeface="Arial"/>
                <a:sym typeface="Arial"/>
              </a:rPr>
              <a:t>DOR</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1"/>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2022</a:t>
            </a:r>
            <a:endParaRPr/>
          </a:p>
        </p:txBody>
      </p:sp>
      <p:pic>
        <p:nvPicPr>
          <p:cNvPr id="448" name="Google Shape;448;p21"/>
          <p:cNvPicPr preferRelativeResize="0"/>
          <p:nvPr/>
        </p:nvPicPr>
        <p:blipFill rotWithShape="1">
          <a:blip r:embed="rId3">
            <a:alphaModFix/>
          </a:blip>
          <a:srcRect b="0" l="0" r="0" t="0"/>
          <a:stretch/>
        </p:blipFill>
        <p:spPr>
          <a:xfrm>
            <a:off x="152400" y="763339"/>
            <a:ext cx="8839204" cy="36168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3"/>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pic>
        <p:nvPicPr>
          <p:cNvPr id="454" name="Google Shape;454;p23"/>
          <p:cNvPicPr preferRelativeResize="0"/>
          <p:nvPr/>
        </p:nvPicPr>
        <p:blipFill rotWithShape="1">
          <a:blip r:embed="rId3">
            <a:alphaModFix/>
          </a:blip>
          <a:srcRect b="0" l="0" r="0" t="0"/>
          <a:stretch/>
        </p:blipFill>
        <p:spPr>
          <a:xfrm>
            <a:off x="152400" y="761177"/>
            <a:ext cx="8839204" cy="36211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2"/>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pic>
        <p:nvPicPr>
          <p:cNvPr id="460" name="Google Shape;460;p22"/>
          <p:cNvPicPr preferRelativeResize="0"/>
          <p:nvPr/>
        </p:nvPicPr>
        <p:blipFill rotWithShape="1">
          <a:blip r:embed="rId3">
            <a:alphaModFix/>
          </a:blip>
          <a:srcRect b="0" l="0" r="0" t="0"/>
          <a:stretch/>
        </p:blipFill>
        <p:spPr>
          <a:xfrm>
            <a:off x="253075" y="588002"/>
            <a:ext cx="6839903" cy="4321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4"/>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pic>
        <p:nvPicPr>
          <p:cNvPr id="466" name="Google Shape;466;p24"/>
          <p:cNvPicPr preferRelativeResize="0"/>
          <p:nvPr/>
        </p:nvPicPr>
        <p:blipFill rotWithShape="1">
          <a:blip r:embed="rId3">
            <a:alphaModFix/>
          </a:blip>
          <a:srcRect b="0" l="0" r="0" t="0"/>
          <a:stretch/>
        </p:blipFill>
        <p:spPr>
          <a:xfrm>
            <a:off x="248725" y="517352"/>
            <a:ext cx="6816777" cy="4321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5"/>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How do we define success?</a:t>
            </a:r>
            <a:endParaRPr/>
          </a:p>
        </p:txBody>
      </p:sp>
      <p:sp>
        <p:nvSpPr>
          <p:cNvPr id="472" name="Google Shape;472;p25"/>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473" name="Google Shape;473;p25"/>
          <p:cNvSpPr txBox="1"/>
          <p:nvPr/>
        </p:nvSpPr>
        <p:spPr>
          <a:xfrm>
            <a:off x="168625" y="1397275"/>
            <a:ext cx="7660800" cy="23844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How many ad-hoc or unplanned meetings are happening?</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Is each sprint filled with DOR stories? </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How much refinement is happening in SPM?</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How long does it take blockers to be resolved?</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How many blockers are there each week?</a:t>
            </a:r>
            <a:endParaRPr b="0" i="1" sz="1500" u="none" cap="none" strike="noStrike">
              <a:solidFill>
                <a:srgbClr val="415970"/>
              </a:solidFill>
              <a:latin typeface="Arial"/>
              <a:ea typeface="Arial"/>
              <a:cs typeface="Arial"/>
              <a:sym typeface="Arial"/>
            </a:endParaRPr>
          </a:p>
          <a:p>
            <a:pPr indent="-323850" lvl="0" marL="457200" marR="0" rtl="0" algn="l">
              <a:lnSpc>
                <a:spcPct val="115000"/>
              </a:lnSpc>
              <a:spcBef>
                <a:spcPts val="1000"/>
              </a:spcBef>
              <a:spcAft>
                <a:spcPts val="1000"/>
              </a:spcAft>
              <a:buClr>
                <a:srgbClr val="415970"/>
              </a:buClr>
              <a:buSzPts val="1500"/>
              <a:buFont typeface="Arial"/>
              <a:buAutoNum type="arabicPeriod"/>
            </a:pPr>
            <a:r>
              <a:rPr b="0" i="1" lang="en" sz="1500" u="none" cap="none" strike="noStrike">
                <a:solidFill>
                  <a:srgbClr val="415970"/>
                </a:solidFill>
                <a:latin typeface="Arial"/>
                <a:ea typeface="Arial"/>
                <a:cs typeface="Arial"/>
                <a:sym typeface="Arial"/>
              </a:rPr>
              <a:t>How engaged do engineers, designers and product owners feel?</a:t>
            </a:r>
            <a:endParaRPr b="0" i="1" sz="1500" u="none" cap="none" strike="noStrike">
              <a:solidFill>
                <a:srgbClr val="41597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6"/>
          <p:cNvSpPr txBox="1"/>
          <p:nvPr>
            <p:ph type="title"/>
          </p:nvPr>
        </p:nvSpPr>
        <p:spPr>
          <a:xfrm>
            <a:off x="521331" y="2203164"/>
            <a:ext cx="3531600" cy="549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200"/>
              <a:buNone/>
            </a:pPr>
            <a:r>
              <a:rPr lang="en"/>
              <a:t>We should be students of our craft</a:t>
            </a:r>
            <a:endParaRPr/>
          </a:p>
        </p:txBody>
      </p:sp>
      <p:sp>
        <p:nvSpPr>
          <p:cNvPr id="479" name="Google Shape;479;p26"/>
          <p:cNvSpPr txBox="1"/>
          <p:nvPr>
            <p:ph idx="1" type="body"/>
          </p:nvPr>
        </p:nvSpPr>
        <p:spPr>
          <a:xfrm>
            <a:off x="521867" y="2823563"/>
            <a:ext cx="3530700" cy="42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240"/>
              </a:spcBef>
              <a:spcAft>
                <a:spcPts val="0"/>
              </a:spcAft>
              <a:buSzPts val="1200"/>
              <a:buNone/>
            </a:pPr>
            <a:r>
              <a:rPr lang="en"/>
              <a:t>Continuously improve all areas of our jobs</a:t>
            </a:r>
            <a:endParaRPr/>
          </a:p>
          <a:p>
            <a:pPr indent="0" lvl="0" marL="0" rtl="0" algn="ctr">
              <a:lnSpc>
                <a:spcPct val="100000"/>
              </a:lnSpc>
              <a:spcBef>
                <a:spcPts val="240"/>
              </a:spcBef>
              <a:spcAft>
                <a:spcPts val="0"/>
              </a:spcAft>
              <a:buSzPts val="1200"/>
              <a:buNone/>
            </a:pPr>
            <a:r>
              <a:rPr b="1" i="1" lang="en"/>
              <a:t>https://scrumguides.org/scrum-guide.html</a:t>
            </a:r>
            <a:endParaRPr b="1"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Suite Roles</a:t>
            </a:r>
            <a:endParaRPr/>
          </a:p>
        </p:txBody>
      </p:sp>
      <p:sp>
        <p:nvSpPr>
          <p:cNvPr id="312" name="Google Shape;312;p3"/>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313" name="Google Shape;313;p3"/>
          <p:cNvSpPr txBox="1"/>
          <p:nvPr>
            <p:ph idx="1" type="body"/>
          </p:nvPr>
        </p:nvSpPr>
        <p:spPr>
          <a:xfrm>
            <a:off x="168625" y="1428825"/>
            <a:ext cx="7391100" cy="2873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240"/>
              </a:spcBef>
              <a:spcAft>
                <a:spcPts val="0"/>
              </a:spcAft>
              <a:buSzPts val="900"/>
              <a:buNone/>
            </a:pPr>
            <a:r>
              <a:rPr lang="en" sz="2400">
                <a:solidFill>
                  <a:srgbClr val="FF0000"/>
                </a:solidFill>
                <a:latin typeface="Bebas Neue"/>
                <a:ea typeface="Bebas Neue"/>
                <a:cs typeface="Bebas Neue"/>
                <a:sym typeface="Bebas Neue"/>
              </a:rPr>
              <a:t>Product</a:t>
            </a:r>
            <a:r>
              <a:rPr lang="en" sz="2400">
                <a:solidFill>
                  <a:schemeClr val="dk1"/>
                </a:solidFill>
              </a:rPr>
              <a:t>: </a:t>
            </a:r>
            <a:endParaRPr sz="2400">
              <a:solidFill>
                <a:schemeClr val="dk1"/>
              </a:solidFill>
            </a:endParaRPr>
          </a:p>
          <a:p>
            <a:pPr indent="0" lvl="0" marL="0" rtl="0" algn="l">
              <a:lnSpc>
                <a:spcPct val="150000"/>
              </a:lnSpc>
              <a:spcBef>
                <a:spcPts val="240"/>
              </a:spcBef>
              <a:spcAft>
                <a:spcPts val="0"/>
              </a:spcAft>
              <a:buSzPts val="900"/>
              <a:buNone/>
            </a:pPr>
            <a:r>
              <a:rPr lang="en" sz="1700">
                <a:solidFill>
                  <a:schemeClr val="dk1"/>
                </a:solidFill>
              </a:rPr>
              <a:t>Does the product fit the market and our clients needs?</a:t>
            </a:r>
            <a:endParaRPr sz="1700">
              <a:solidFill>
                <a:schemeClr val="dk1"/>
              </a:solidFill>
            </a:endParaRPr>
          </a:p>
          <a:p>
            <a:pPr indent="0" lvl="0" marL="0" rtl="0" algn="l">
              <a:lnSpc>
                <a:spcPct val="150000"/>
              </a:lnSpc>
              <a:spcBef>
                <a:spcPts val="240"/>
              </a:spcBef>
              <a:spcAft>
                <a:spcPts val="0"/>
              </a:spcAft>
              <a:buSzPts val="900"/>
              <a:buNone/>
            </a:pPr>
            <a:r>
              <a:rPr lang="en" sz="2500">
                <a:solidFill>
                  <a:schemeClr val="accent2"/>
                </a:solidFill>
                <a:latin typeface="Bebas Neue"/>
                <a:ea typeface="Bebas Neue"/>
                <a:cs typeface="Bebas Neue"/>
                <a:sym typeface="Bebas Neue"/>
              </a:rPr>
              <a:t>UX</a:t>
            </a:r>
            <a:r>
              <a:rPr lang="en" sz="1800">
                <a:solidFill>
                  <a:schemeClr val="dk1"/>
                </a:solidFill>
              </a:rPr>
              <a:t>: </a:t>
            </a:r>
            <a:endParaRPr sz="1800">
              <a:solidFill>
                <a:schemeClr val="dk1"/>
              </a:solidFill>
            </a:endParaRPr>
          </a:p>
          <a:p>
            <a:pPr indent="0" lvl="0" marL="0" rtl="0" algn="l">
              <a:lnSpc>
                <a:spcPct val="150000"/>
              </a:lnSpc>
              <a:spcBef>
                <a:spcPts val="240"/>
              </a:spcBef>
              <a:spcAft>
                <a:spcPts val="0"/>
              </a:spcAft>
              <a:buSzPts val="900"/>
              <a:buNone/>
            </a:pPr>
            <a:r>
              <a:rPr lang="en" sz="1700">
                <a:solidFill>
                  <a:schemeClr val="dk1"/>
                </a:solidFill>
              </a:rPr>
              <a:t>Are the screens and workflows easy to use?</a:t>
            </a:r>
            <a:endParaRPr sz="1700">
              <a:solidFill>
                <a:schemeClr val="dk1"/>
              </a:solidFill>
            </a:endParaRPr>
          </a:p>
          <a:p>
            <a:pPr indent="0" lvl="0" marL="0" rtl="0" algn="l">
              <a:lnSpc>
                <a:spcPct val="150000"/>
              </a:lnSpc>
              <a:spcBef>
                <a:spcPts val="240"/>
              </a:spcBef>
              <a:spcAft>
                <a:spcPts val="0"/>
              </a:spcAft>
              <a:buSzPts val="900"/>
              <a:buNone/>
            </a:pPr>
            <a:r>
              <a:rPr lang="en" sz="2400">
                <a:solidFill>
                  <a:schemeClr val="accent6"/>
                </a:solidFill>
                <a:latin typeface="Bebas Neue"/>
                <a:ea typeface="Bebas Neue"/>
                <a:cs typeface="Bebas Neue"/>
                <a:sym typeface="Bebas Neue"/>
              </a:rPr>
              <a:t>Engineering</a:t>
            </a:r>
            <a:r>
              <a:rPr lang="en" sz="1800">
                <a:solidFill>
                  <a:schemeClr val="dk1"/>
                </a:solidFill>
              </a:rPr>
              <a:t>: </a:t>
            </a:r>
            <a:endParaRPr sz="1800">
              <a:solidFill>
                <a:schemeClr val="dk1"/>
              </a:solidFill>
            </a:endParaRPr>
          </a:p>
          <a:p>
            <a:pPr indent="0" lvl="0" marL="0" rtl="0" algn="l">
              <a:lnSpc>
                <a:spcPct val="150000"/>
              </a:lnSpc>
              <a:spcBef>
                <a:spcPts val="240"/>
              </a:spcBef>
              <a:spcAft>
                <a:spcPts val="0"/>
              </a:spcAft>
              <a:buSzPts val="900"/>
              <a:buNone/>
            </a:pPr>
            <a:r>
              <a:rPr lang="en" sz="1700">
                <a:solidFill>
                  <a:schemeClr val="dk1"/>
                </a:solidFill>
              </a:rPr>
              <a:t>Does the product work as it is designed?</a:t>
            </a:r>
            <a:endParaRPr sz="1700">
              <a:solidFill>
                <a:schemeClr val="dk1"/>
              </a:solidFill>
            </a:endParaRPr>
          </a:p>
        </p:txBody>
      </p:sp>
      <p:pic>
        <p:nvPicPr>
          <p:cNvPr id="314" name="Google Shape;314;p3"/>
          <p:cNvPicPr preferRelativeResize="0"/>
          <p:nvPr/>
        </p:nvPicPr>
        <p:blipFill rotWithShape="1">
          <a:blip r:embed="rId3">
            <a:alphaModFix/>
          </a:blip>
          <a:srcRect b="0" l="0" r="0" t="0"/>
          <a:stretch/>
        </p:blipFill>
        <p:spPr>
          <a:xfrm>
            <a:off x="5686125" y="1397275"/>
            <a:ext cx="2789850" cy="27898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
          <p:cNvSpPr txBox="1"/>
          <p:nvPr>
            <p:ph type="title"/>
          </p:nvPr>
        </p:nvSpPr>
        <p:spPr>
          <a:xfrm>
            <a:off x="168625" y="801452"/>
            <a:ext cx="2213700" cy="10527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Scrum</a:t>
            </a:r>
            <a:endParaRPr/>
          </a:p>
          <a:p>
            <a:pPr indent="0" lvl="0" marL="0" rtl="0" algn="l">
              <a:lnSpc>
                <a:spcPct val="90000"/>
              </a:lnSpc>
              <a:spcBef>
                <a:spcPts val="0"/>
              </a:spcBef>
              <a:spcAft>
                <a:spcPts val="0"/>
              </a:spcAft>
              <a:buClr>
                <a:schemeClr val="dk1"/>
              </a:buClr>
              <a:buSzPts val="2100"/>
              <a:buFont typeface="Bebas Neue"/>
              <a:buNone/>
            </a:pPr>
            <a:r>
              <a:rPr lang="en"/>
              <a:t>Values</a:t>
            </a:r>
            <a:endParaRPr/>
          </a:p>
        </p:txBody>
      </p:sp>
      <p:sp>
        <p:nvSpPr>
          <p:cNvPr id="320" name="Google Shape;320;p4"/>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pic>
        <p:nvPicPr>
          <p:cNvPr id="321" name="Google Shape;321;p4"/>
          <p:cNvPicPr preferRelativeResize="0"/>
          <p:nvPr/>
        </p:nvPicPr>
        <p:blipFill rotWithShape="1">
          <a:blip r:embed="rId3">
            <a:alphaModFix/>
          </a:blip>
          <a:srcRect b="0" l="0" r="0" t="0"/>
          <a:stretch/>
        </p:blipFill>
        <p:spPr>
          <a:xfrm>
            <a:off x="1650275" y="801438"/>
            <a:ext cx="5843450" cy="378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
          <p:cNvSpPr txBox="1"/>
          <p:nvPr/>
        </p:nvSpPr>
        <p:spPr>
          <a:xfrm>
            <a:off x="5039108" y="2863560"/>
            <a:ext cx="3490200" cy="429600"/>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Clr>
                <a:schemeClr val="dk1"/>
              </a:buClr>
              <a:buSzPts val="6000"/>
              <a:buFont typeface="Bebas Neue"/>
              <a:buNone/>
            </a:pPr>
            <a:r>
              <a:rPr b="0" i="0" lang="en" sz="4300" u="none" cap="none" strike="noStrike">
                <a:solidFill>
                  <a:schemeClr val="dk1"/>
                </a:solidFill>
                <a:latin typeface="Bebas Neue"/>
                <a:ea typeface="Bebas Neue"/>
                <a:cs typeface="Bebas Neue"/>
                <a:sym typeface="Bebas Neue"/>
              </a:rPr>
              <a:t>Scrum Events</a:t>
            </a:r>
            <a:endParaRPr b="0" i="0" sz="100" u="none" cap="none" strike="noStrike">
              <a:solidFill>
                <a:srgbClr val="000000"/>
              </a:solidFill>
              <a:latin typeface="Arial"/>
              <a:ea typeface="Arial"/>
              <a:cs typeface="Arial"/>
              <a:sym typeface="Arial"/>
            </a:endParaRPr>
          </a:p>
        </p:txBody>
      </p:sp>
      <p:cxnSp>
        <p:nvCxnSpPr>
          <p:cNvPr id="328" name="Google Shape;328;p5"/>
          <p:cNvCxnSpPr/>
          <p:nvPr/>
        </p:nvCxnSpPr>
        <p:spPr>
          <a:xfrm flipH="1" rot="10800000">
            <a:off x="5037437" y="3392492"/>
            <a:ext cx="3475500" cy="5100"/>
          </a:xfrm>
          <a:prstGeom prst="straightConnector1">
            <a:avLst/>
          </a:prstGeom>
          <a:noFill/>
          <a:ln cap="flat" cmpd="sng" w="12700">
            <a:solidFill>
              <a:schemeClr val="dk1"/>
            </a:solidFill>
            <a:prstDash val="solid"/>
            <a:miter lim="800000"/>
            <a:headEnd len="sm" w="sm" type="none"/>
            <a:tailEnd len="sm" w="sm" type="none"/>
          </a:ln>
        </p:spPr>
      </p:cxnSp>
      <p:sp>
        <p:nvSpPr>
          <p:cNvPr id="329" name="Google Shape;329;p5"/>
          <p:cNvSpPr txBox="1"/>
          <p:nvPr/>
        </p:nvSpPr>
        <p:spPr>
          <a:xfrm>
            <a:off x="5242355" y="3496961"/>
            <a:ext cx="2057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Montserrat"/>
                <a:ea typeface="Montserrat"/>
                <a:cs typeface="Montserrat"/>
                <a:sym typeface="Montserrat"/>
              </a:rPr>
              <a:t>2022 </a:t>
            </a:r>
            <a:r>
              <a:rPr lang="en" sz="1200">
                <a:solidFill>
                  <a:schemeClr val="dk1"/>
                </a:solidFill>
                <a:latin typeface="Montserrat"/>
                <a:ea typeface="Montserrat"/>
                <a:cs typeface="Montserrat"/>
                <a:sym typeface="Montserrat"/>
              </a:rPr>
              <a:t>Scrum Training</a:t>
            </a:r>
            <a:endParaRPr b="0" i="0" sz="1400" u="none" cap="none" strike="noStrike">
              <a:solidFill>
                <a:schemeClr val="dk1"/>
              </a:solidFill>
              <a:latin typeface="Calibri"/>
              <a:ea typeface="Calibri"/>
              <a:cs typeface="Calibri"/>
              <a:sym typeface="Calibri"/>
            </a:endParaRPr>
          </a:p>
        </p:txBody>
      </p:sp>
      <p:pic>
        <p:nvPicPr>
          <p:cNvPr descr="Icon&#10;&#10;Description automatically generated" id="330" name="Google Shape;330;p5"/>
          <p:cNvPicPr preferRelativeResize="0"/>
          <p:nvPr/>
        </p:nvPicPr>
        <p:blipFill rotWithShape="1">
          <a:blip r:embed="rId3">
            <a:alphaModFix/>
          </a:blip>
          <a:srcRect b="0" l="0" r="0" t="0"/>
          <a:stretch/>
        </p:blipFill>
        <p:spPr>
          <a:xfrm>
            <a:off x="5039111" y="3510863"/>
            <a:ext cx="177886" cy="201827"/>
          </a:xfrm>
          <a:prstGeom prst="rect">
            <a:avLst/>
          </a:prstGeom>
          <a:noFill/>
          <a:ln>
            <a:noFill/>
          </a:ln>
        </p:spPr>
      </p:pic>
      <p:sp>
        <p:nvSpPr>
          <p:cNvPr id="331" name="Google Shape;331;p5"/>
          <p:cNvSpPr txBox="1"/>
          <p:nvPr/>
        </p:nvSpPr>
        <p:spPr>
          <a:xfrm>
            <a:off x="5039100" y="4578400"/>
            <a:ext cx="3698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8D8D8D"/>
                </a:solidFill>
                <a:latin typeface="Arial"/>
                <a:ea typeface="Arial"/>
                <a:cs typeface="Arial"/>
                <a:sym typeface="Arial"/>
              </a:rPr>
              <a:t>https://scrumguides.org/scrum-guide.html</a:t>
            </a:r>
            <a:endParaRPr b="0" i="1" sz="1200" u="none" cap="none" strike="noStrike">
              <a:solidFill>
                <a:srgbClr val="8D8D8D"/>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
          <p:cNvSpPr txBox="1"/>
          <p:nvPr>
            <p:ph type="title"/>
          </p:nvPr>
        </p:nvSpPr>
        <p:spPr>
          <a:xfrm>
            <a:off x="168625" y="801452"/>
            <a:ext cx="22137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SDLC</a:t>
            </a:r>
            <a:endParaRPr/>
          </a:p>
        </p:txBody>
      </p:sp>
      <p:sp>
        <p:nvSpPr>
          <p:cNvPr id="337" name="Google Shape;337;p6"/>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pic>
        <p:nvPicPr>
          <p:cNvPr id="338" name="Google Shape;338;p6"/>
          <p:cNvPicPr preferRelativeResize="0"/>
          <p:nvPr/>
        </p:nvPicPr>
        <p:blipFill rotWithShape="1">
          <a:blip r:embed="rId3">
            <a:alphaModFix/>
          </a:blip>
          <a:srcRect b="0" l="0" r="0" t="0"/>
          <a:stretch/>
        </p:blipFill>
        <p:spPr>
          <a:xfrm>
            <a:off x="2495862" y="801450"/>
            <a:ext cx="4152276" cy="4152276"/>
          </a:xfrm>
          <a:prstGeom prst="rect">
            <a:avLst/>
          </a:prstGeom>
          <a:noFill/>
          <a:ln>
            <a:noFill/>
          </a:ln>
        </p:spPr>
      </p:pic>
      <p:sp>
        <p:nvSpPr>
          <p:cNvPr id="339" name="Google Shape;339;p6"/>
          <p:cNvSpPr txBox="1"/>
          <p:nvPr/>
        </p:nvSpPr>
        <p:spPr>
          <a:xfrm>
            <a:off x="2196075" y="1102750"/>
            <a:ext cx="93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ebas Neue"/>
                <a:ea typeface="Bebas Neue"/>
                <a:cs typeface="Bebas Neue"/>
                <a:sym typeface="Bebas Neue"/>
              </a:rPr>
              <a:t>Engineering</a:t>
            </a:r>
            <a:endParaRPr b="0" i="0" sz="1400" u="none" cap="none" strike="noStrike">
              <a:solidFill>
                <a:srgbClr val="000000"/>
              </a:solidFill>
              <a:latin typeface="Bebas Neue"/>
              <a:ea typeface="Bebas Neue"/>
              <a:cs typeface="Bebas Neue"/>
              <a:sym typeface="Bebas Neue"/>
            </a:endParaRPr>
          </a:p>
        </p:txBody>
      </p:sp>
      <p:sp>
        <p:nvSpPr>
          <p:cNvPr id="340" name="Google Shape;340;p6"/>
          <p:cNvSpPr txBox="1"/>
          <p:nvPr/>
        </p:nvSpPr>
        <p:spPr>
          <a:xfrm>
            <a:off x="6045900" y="1102750"/>
            <a:ext cx="93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ebas Neue"/>
                <a:ea typeface="Bebas Neue"/>
                <a:cs typeface="Bebas Neue"/>
                <a:sym typeface="Bebas Neue"/>
              </a:rPr>
              <a:t>Product</a:t>
            </a:r>
            <a:endParaRPr b="0" i="0" sz="1400" u="none" cap="none" strike="noStrike">
              <a:solidFill>
                <a:srgbClr val="000000"/>
              </a:solidFill>
              <a:latin typeface="Bebas Neue"/>
              <a:ea typeface="Bebas Neue"/>
              <a:cs typeface="Bebas Neue"/>
              <a:sym typeface="Bebas Neue"/>
            </a:endParaRPr>
          </a:p>
        </p:txBody>
      </p:sp>
      <p:sp>
        <p:nvSpPr>
          <p:cNvPr id="341" name="Google Shape;341;p6"/>
          <p:cNvSpPr txBox="1"/>
          <p:nvPr/>
        </p:nvSpPr>
        <p:spPr>
          <a:xfrm>
            <a:off x="5895150" y="4318150"/>
            <a:ext cx="1239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ebas Neue"/>
                <a:ea typeface="Bebas Neue"/>
                <a:cs typeface="Bebas Neue"/>
                <a:sym typeface="Bebas Neue"/>
              </a:rPr>
              <a:t>Collaboration</a:t>
            </a:r>
            <a:br>
              <a:rPr b="0" i="0" lang="en" sz="1400" u="none" cap="none" strike="noStrike">
                <a:solidFill>
                  <a:srgbClr val="000000"/>
                </a:solidFill>
                <a:latin typeface="Bebas Neue"/>
                <a:ea typeface="Bebas Neue"/>
                <a:cs typeface="Bebas Neue"/>
                <a:sym typeface="Bebas Neue"/>
              </a:rPr>
            </a:br>
            <a:r>
              <a:rPr b="0" i="0" lang="en" sz="1400" u="none" cap="none" strike="noStrike">
                <a:solidFill>
                  <a:srgbClr val="000000"/>
                </a:solidFill>
                <a:latin typeface="Bebas Neue"/>
                <a:ea typeface="Bebas Neue"/>
                <a:cs typeface="Bebas Neue"/>
                <a:sym typeface="Bebas Neue"/>
              </a:rPr>
              <a:t>Prod., UX, Eng.</a:t>
            </a:r>
            <a:endParaRPr b="0" i="0" sz="1400" u="none" cap="none" strike="noStrike">
              <a:solidFill>
                <a:srgbClr val="000000"/>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7"/>
          <p:cNvSpPr txBox="1"/>
          <p:nvPr>
            <p:ph type="title"/>
          </p:nvPr>
        </p:nvSpPr>
        <p:spPr>
          <a:xfrm>
            <a:off x="168625" y="801475"/>
            <a:ext cx="24192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Scrum Events</a:t>
            </a:r>
            <a:endParaRPr/>
          </a:p>
        </p:txBody>
      </p:sp>
      <p:sp>
        <p:nvSpPr>
          <p:cNvPr id="347" name="Google Shape;347;p7"/>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348" name="Google Shape;348;p7"/>
          <p:cNvSpPr txBox="1"/>
          <p:nvPr>
            <p:ph idx="1" type="body"/>
          </p:nvPr>
        </p:nvSpPr>
        <p:spPr>
          <a:xfrm>
            <a:off x="168625" y="2536425"/>
            <a:ext cx="3389100" cy="2283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240"/>
              </a:spcBef>
              <a:spcAft>
                <a:spcPts val="0"/>
              </a:spcAft>
              <a:buSzPts val="900"/>
              <a:buNone/>
            </a:pPr>
            <a:r>
              <a:rPr i="1" lang="en" sz="800">
                <a:solidFill>
                  <a:srgbClr val="313131"/>
                </a:solidFill>
              </a:rPr>
              <a:t>The Sprint is a container for all other events. Each event in Scrum is a formal opportunity to inspect and adapt Scrum artifacts. These events are specifically designed to enable the transparency required. Failure to operate any events as prescribed results in lost opportunities to inspect and adapt. Events are used in Scrum to create regularity and to minimize the need for meetings not defined in Scrum. Optimally, all events are held at the same time and place to reduce complexity.</a:t>
            </a:r>
            <a:endParaRPr i="1" sz="800">
              <a:solidFill>
                <a:srgbClr val="313131"/>
              </a:solidFill>
            </a:endParaRPr>
          </a:p>
        </p:txBody>
      </p:sp>
      <p:sp>
        <p:nvSpPr>
          <p:cNvPr id="349" name="Google Shape;349;p7"/>
          <p:cNvSpPr txBox="1"/>
          <p:nvPr/>
        </p:nvSpPr>
        <p:spPr>
          <a:xfrm>
            <a:off x="3801825" y="4354200"/>
            <a:ext cx="4572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rgbClr val="660000"/>
                </a:solidFill>
                <a:latin typeface="Arial"/>
                <a:ea typeface="Arial"/>
                <a:cs typeface="Arial"/>
                <a:sym typeface="Arial"/>
              </a:rPr>
              <a:t>*Backlog Refinement and Technical Design are not official Scrum Events because each organization will have strategically different needs in how they should be implemented. They are, however, recommended Scrum practices that should be seen as essential to get work ready for a Sprint.</a:t>
            </a:r>
            <a:endParaRPr b="0" i="1" sz="800" u="none" cap="none" strike="noStrike">
              <a:solidFill>
                <a:srgbClr val="660000"/>
              </a:solidFill>
              <a:latin typeface="Arial"/>
              <a:ea typeface="Arial"/>
              <a:cs typeface="Arial"/>
              <a:sym typeface="Arial"/>
            </a:endParaRPr>
          </a:p>
        </p:txBody>
      </p:sp>
      <p:sp>
        <p:nvSpPr>
          <p:cNvPr id="350" name="Google Shape;350;p7"/>
          <p:cNvSpPr txBox="1"/>
          <p:nvPr/>
        </p:nvSpPr>
        <p:spPr>
          <a:xfrm>
            <a:off x="4238475" y="918250"/>
            <a:ext cx="3698700" cy="34626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15000"/>
              </a:lnSpc>
              <a:spcBef>
                <a:spcPts val="640"/>
              </a:spcBef>
              <a:spcAft>
                <a:spcPts val="0"/>
              </a:spcAft>
              <a:buClr>
                <a:srgbClr val="666666"/>
              </a:buClr>
              <a:buSzPts val="2100"/>
              <a:buFont typeface="Arial"/>
              <a:buChar char="●"/>
            </a:pPr>
            <a:r>
              <a:rPr b="0" i="1" lang="en" sz="2100" u="none" cap="none" strike="noStrike">
                <a:solidFill>
                  <a:srgbClr val="666666"/>
                </a:solidFill>
                <a:latin typeface="Arial"/>
                <a:ea typeface="Arial"/>
                <a:cs typeface="Arial"/>
                <a:sym typeface="Arial"/>
              </a:rPr>
              <a:t>Sprint Preparation</a:t>
            </a:r>
            <a:endParaRPr b="0" i="1" sz="2100" u="none" cap="none" strike="noStrike">
              <a:solidFill>
                <a:srgbClr val="666666"/>
              </a:solidFill>
              <a:latin typeface="Arial"/>
              <a:ea typeface="Arial"/>
              <a:cs typeface="Arial"/>
              <a:sym typeface="Arial"/>
            </a:endParaRPr>
          </a:p>
          <a:p>
            <a:pPr indent="-361950" lvl="1" marL="914400" marR="0" rtl="0" algn="l">
              <a:lnSpc>
                <a:spcPct val="115000"/>
              </a:lnSpc>
              <a:spcBef>
                <a:spcPts val="0"/>
              </a:spcBef>
              <a:spcAft>
                <a:spcPts val="0"/>
              </a:spcAft>
              <a:buClr>
                <a:srgbClr val="666666"/>
              </a:buClr>
              <a:buSzPts val="2100"/>
              <a:buFont typeface="Arial"/>
              <a:buChar char="○"/>
            </a:pPr>
            <a:r>
              <a:rPr b="0" i="1" lang="en" sz="2100" u="none" cap="none" strike="noStrike">
                <a:solidFill>
                  <a:srgbClr val="666666"/>
                </a:solidFill>
                <a:latin typeface="Arial"/>
                <a:ea typeface="Arial"/>
                <a:cs typeface="Arial"/>
                <a:sym typeface="Arial"/>
              </a:rPr>
              <a:t>Refinement*</a:t>
            </a:r>
            <a:endParaRPr b="0" i="1" sz="2100" u="none" cap="none" strike="noStrike">
              <a:solidFill>
                <a:srgbClr val="666666"/>
              </a:solidFill>
              <a:latin typeface="Arial"/>
              <a:ea typeface="Arial"/>
              <a:cs typeface="Arial"/>
              <a:sym typeface="Arial"/>
            </a:endParaRPr>
          </a:p>
          <a:p>
            <a:pPr indent="-361950" lvl="1" marL="914400" marR="0" rtl="0" algn="l">
              <a:lnSpc>
                <a:spcPct val="115000"/>
              </a:lnSpc>
              <a:spcBef>
                <a:spcPts val="0"/>
              </a:spcBef>
              <a:spcAft>
                <a:spcPts val="0"/>
              </a:spcAft>
              <a:buClr>
                <a:srgbClr val="666666"/>
              </a:buClr>
              <a:buSzPts val="2100"/>
              <a:buFont typeface="Arial"/>
              <a:buChar char="○"/>
            </a:pPr>
            <a:r>
              <a:rPr b="0" i="1" lang="en" sz="2100" u="none" cap="none" strike="noStrike">
                <a:solidFill>
                  <a:srgbClr val="666666"/>
                </a:solidFill>
                <a:latin typeface="Arial"/>
                <a:ea typeface="Arial"/>
                <a:cs typeface="Arial"/>
                <a:sym typeface="Arial"/>
              </a:rPr>
              <a:t>Technical Design*</a:t>
            </a:r>
            <a:endParaRPr b="0" i="1" sz="2100" u="none" cap="none" strike="noStrike">
              <a:solidFill>
                <a:srgbClr val="666666"/>
              </a:solidFill>
              <a:latin typeface="Arial"/>
              <a:ea typeface="Arial"/>
              <a:cs typeface="Arial"/>
              <a:sym typeface="Arial"/>
            </a:endParaRPr>
          </a:p>
          <a:p>
            <a:pPr indent="-361950" lvl="0" marL="457200" marR="0" rtl="0" algn="l">
              <a:lnSpc>
                <a:spcPct val="115000"/>
              </a:lnSpc>
              <a:spcBef>
                <a:spcPts val="0"/>
              </a:spcBef>
              <a:spcAft>
                <a:spcPts val="0"/>
              </a:spcAft>
              <a:buClr>
                <a:srgbClr val="666666"/>
              </a:buClr>
              <a:buSzPts val="2100"/>
              <a:buFont typeface="Arial"/>
              <a:buChar char="●"/>
            </a:pPr>
            <a:r>
              <a:rPr b="0" i="0" lang="en" sz="2100" u="none" cap="none" strike="noStrike">
                <a:solidFill>
                  <a:srgbClr val="666666"/>
                </a:solidFill>
                <a:latin typeface="Arial"/>
                <a:ea typeface="Arial"/>
                <a:cs typeface="Arial"/>
                <a:sym typeface="Arial"/>
              </a:rPr>
              <a:t>The Sprint </a:t>
            </a:r>
            <a:endParaRPr b="0" i="1" sz="2100" u="none" cap="none" strike="noStrike">
              <a:solidFill>
                <a:srgbClr val="666666"/>
              </a:solidFill>
              <a:latin typeface="Arial"/>
              <a:ea typeface="Arial"/>
              <a:cs typeface="Arial"/>
              <a:sym typeface="Arial"/>
            </a:endParaRPr>
          </a:p>
          <a:p>
            <a:pPr indent="-393700" lvl="1" marL="914400" marR="0" rtl="0" algn="l">
              <a:lnSpc>
                <a:spcPct val="115000"/>
              </a:lnSpc>
              <a:spcBef>
                <a:spcPts val="0"/>
              </a:spcBef>
              <a:spcAft>
                <a:spcPts val="0"/>
              </a:spcAft>
              <a:buClr>
                <a:srgbClr val="666666"/>
              </a:buClr>
              <a:buSzPts val="2600"/>
              <a:buFont typeface="Arial"/>
              <a:buChar char="○"/>
            </a:pPr>
            <a:r>
              <a:rPr b="0" i="0" lang="en" sz="2100" u="none" cap="none" strike="noStrike">
                <a:solidFill>
                  <a:srgbClr val="666666"/>
                </a:solidFill>
                <a:latin typeface="Arial"/>
                <a:ea typeface="Arial"/>
                <a:cs typeface="Arial"/>
                <a:sym typeface="Arial"/>
              </a:rPr>
              <a:t>Sprint Planning</a:t>
            </a:r>
            <a:endParaRPr b="0" i="0" sz="2100" u="none" cap="none" strike="noStrike">
              <a:solidFill>
                <a:srgbClr val="666666"/>
              </a:solidFill>
              <a:latin typeface="Arial"/>
              <a:ea typeface="Arial"/>
              <a:cs typeface="Arial"/>
              <a:sym typeface="Arial"/>
            </a:endParaRPr>
          </a:p>
          <a:p>
            <a:pPr indent="-361950" lvl="1" marL="914400" marR="0" rtl="0" algn="l">
              <a:lnSpc>
                <a:spcPct val="115000"/>
              </a:lnSpc>
              <a:spcBef>
                <a:spcPts val="0"/>
              </a:spcBef>
              <a:spcAft>
                <a:spcPts val="0"/>
              </a:spcAft>
              <a:buClr>
                <a:srgbClr val="666666"/>
              </a:buClr>
              <a:buSzPts val="2100"/>
              <a:buFont typeface="Arial"/>
              <a:buChar char="○"/>
            </a:pPr>
            <a:r>
              <a:rPr b="0" i="0" lang="en" sz="2100" u="none" cap="none" strike="noStrike">
                <a:solidFill>
                  <a:srgbClr val="666666"/>
                </a:solidFill>
                <a:latin typeface="Arial"/>
                <a:ea typeface="Arial"/>
                <a:cs typeface="Arial"/>
                <a:sym typeface="Arial"/>
              </a:rPr>
              <a:t>Daily Scrum </a:t>
            </a:r>
            <a:endParaRPr b="0" i="0" sz="2100" u="none" cap="none" strike="noStrike">
              <a:solidFill>
                <a:srgbClr val="666666"/>
              </a:solidFill>
              <a:latin typeface="Arial"/>
              <a:ea typeface="Arial"/>
              <a:cs typeface="Arial"/>
              <a:sym typeface="Arial"/>
            </a:endParaRPr>
          </a:p>
          <a:p>
            <a:pPr indent="-361950" lvl="1" marL="914400" marR="0" rtl="0" algn="l">
              <a:lnSpc>
                <a:spcPct val="115000"/>
              </a:lnSpc>
              <a:spcBef>
                <a:spcPts val="0"/>
              </a:spcBef>
              <a:spcAft>
                <a:spcPts val="0"/>
              </a:spcAft>
              <a:buClr>
                <a:srgbClr val="666666"/>
              </a:buClr>
              <a:buSzPts val="2100"/>
              <a:buFont typeface="Arial"/>
              <a:buChar char="○"/>
            </a:pPr>
            <a:r>
              <a:rPr b="0" i="0" lang="en" sz="2100" u="none" cap="none" strike="noStrike">
                <a:solidFill>
                  <a:srgbClr val="666666"/>
                </a:solidFill>
                <a:latin typeface="Arial"/>
                <a:ea typeface="Arial"/>
                <a:cs typeface="Arial"/>
                <a:sym typeface="Arial"/>
              </a:rPr>
              <a:t>Sprint Review</a:t>
            </a:r>
            <a:endParaRPr b="0" i="0" sz="2100" u="none" cap="none" strike="noStrike">
              <a:solidFill>
                <a:srgbClr val="666666"/>
              </a:solidFill>
              <a:latin typeface="Arial"/>
              <a:ea typeface="Arial"/>
              <a:cs typeface="Arial"/>
              <a:sym typeface="Arial"/>
            </a:endParaRPr>
          </a:p>
          <a:p>
            <a:pPr indent="-361950" lvl="1" marL="914400" marR="0" rtl="0" algn="l">
              <a:lnSpc>
                <a:spcPct val="115000"/>
              </a:lnSpc>
              <a:spcBef>
                <a:spcPts val="0"/>
              </a:spcBef>
              <a:spcAft>
                <a:spcPts val="0"/>
              </a:spcAft>
              <a:buClr>
                <a:srgbClr val="666666"/>
              </a:buClr>
              <a:buSzPts val="2100"/>
              <a:buFont typeface="Arial"/>
              <a:buChar char="○"/>
            </a:pPr>
            <a:r>
              <a:rPr b="0" i="0" lang="en" sz="2100" u="none" cap="none" strike="noStrike">
                <a:solidFill>
                  <a:srgbClr val="666666"/>
                </a:solidFill>
                <a:latin typeface="Arial"/>
                <a:ea typeface="Arial"/>
                <a:cs typeface="Arial"/>
                <a:sym typeface="Arial"/>
              </a:rPr>
              <a:t>Sprint Retrospective</a:t>
            </a:r>
            <a:endParaRPr b="0" i="0" sz="21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4" name="Shape 354"/>
        <p:cNvGrpSpPr/>
        <p:nvPr/>
      </p:nvGrpSpPr>
      <p:grpSpPr>
        <a:xfrm>
          <a:off x="0" y="0"/>
          <a:ext cx="0" cy="0"/>
          <a:chOff x="0" y="0"/>
          <a:chExt cx="0" cy="0"/>
        </a:xfrm>
      </p:grpSpPr>
      <p:sp>
        <p:nvSpPr>
          <p:cNvPr id="355" name="Google Shape;355;p8"/>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solidFill>
                  <a:schemeClr val="lt1"/>
                </a:solidFill>
              </a:rPr>
              <a:t>Scrum Training</a:t>
            </a:r>
            <a:r>
              <a:rPr lang="en">
                <a:solidFill>
                  <a:schemeClr val="lt1"/>
                </a:solidFill>
              </a:rPr>
              <a:t> - 2022</a:t>
            </a:r>
            <a:endParaRPr>
              <a:solidFill>
                <a:schemeClr val="lt1"/>
              </a:solidFill>
            </a:endParaRPr>
          </a:p>
          <a:p>
            <a:pPr indent="0" lvl="0" marL="0" rtl="0" algn="l">
              <a:lnSpc>
                <a:spcPct val="90000"/>
              </a:lnSpc>
              <a:spcBef>
                <a:spcPts val="0"/>
              </a:spcBef>
              <a:spcAft>
                <a:spcPts val="0"/>
              </a:spcAft>
              <a:buClr>
                <a:schemeClr val="dk1"/>
              </a:buClr>
              <a:buSzPts val="900"/>
              <a:buNone/>
            </a:pPr>
            <a:r>
              <a:t/>
            </a:r>
            <a:endParaRPr/>
          </a:p>
        </p:txBody>
      </p:sp>
      <p:sp>
        <p:nvSpPr>
          <p:cNvPr id="356" name="Google Shape;356;p8"/>
          <p:cNvSpPr txBox="1"/>
          <p:nvPr>
            <p:ph type="title"/>
          </p:nvPr>
        </p:nvSpPr>
        <p:spPr>
          <a:xfrm>
            <a:off x="654950" y="1048350"/>
            <a:ext cx="6180600" cy="3082500"/>
          </a:xfrm>
          <a:prstGeom prst="rect">
            <a:avLst/>
          </a:prstGeom>
          <a:noFill/>
          <a:ln>
            <a:noFill/>
          </a:ln>
        </p:spPr>
        <p:txBody>
          <a:bodyPr anchorCtr="0" anchor="t" bIns="68575" lIns="68575" spcFirstLastPara="1" rIns="68575" wrap="square" tIns="68575">
            <a:normAutofit/>
          </a:bodyPr>
          <a:lstStyle/>
          <a:p>
            <a:pPr indent="0" lvl="0" marL="0" rtl="0" algn="l">
              <a:lnSpc>
                <a:spcPct val="90000"/>
              </a:lnSpc>
              <a:spcBef>
                <a:spcPts val="0"/>
              </a:spcBef>
              <a:spcAft>
                <a:spcPts val="0"/>
              </a:spcAft>
              <a:buSzPts val="2300"/>
              <a:buNone/>
            </a:pPr>
            <a:r>
              <a:rPr lang="en" sz="6000"/>
              <a:t>Meeting D.o.r.</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9"/>
          <p:cNvSpPr txBox="1"/>
          <p:nvPr>
            <p:ph type="title"/>
          </p:nvPr>
        </p:nvSpPr>
        <p:spPr>
          <a:xfrm>
            <a:off x="168625" y="801485"/>
            <a:ext cx="7226400" cy="595800"/>
          </a:xfrm>
          <a:prstGeom prst="rect">
            <a:avLst/>
          </a:prstGeom>
          <a:noFill/>
          <a:ln>
            <a:noFill/>
          </a:ln>
        </p:spPr>
        <p:txBody>
          <a:bodyPr anchorCtr="0" anchor="t" bIns="68575" lIns="68575" spcFirstLastPara="1" rIns="68575" wrap="square" tIns="68575">
            <a:spAutoFit/>
          </a:bodyPr>
          <a:lstStyle/>
          <a:p>
            <a:pPr indent="0" lvl="0" marL="0" rtl="0" algn="l">
              <a:lnSpc>
                <a:spcPct val="90000"/>
              </a:lnSpc>
              <a:spcBef>
                <a:spcPts val="0"/>
              </a:spcBef>
              <a:spcAft>
                <a:spcPts val="0"/>
              </a:spcAft>
              <a:buClr>
                <a:schemeClr val="dk1"/>
              </a:buClr>
              <a:buSzPts val="2100"/>
              <a:buFont typeface="Bebas Neue"/>
              <a:buNone/>
            </a:pPr>
            <a:r>
              <a:rPr lang="en"/>
              <a:t>Refinement tips</a:t>
            </a:r>
            <a:endParaRPr/>
          </a:p>
        </p:txBody>
      </p:sp>
      <p:sp>
        <p:nvSpPr>
          <p:cNvPr id="362" name="Google Shape;362;p9"/>
          <p:cNvSpPr txBox="1"/>
          <p:nvPr>
            <p:ph idx="1" type="body"/>
          </p:nvPr>
        </p:nvSpPr>
        <p:spPr>
          <a:xfrm>
            <a:off x="6666310" y="302852"/>
            <a:ext cx="2008500" cy="214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lang="en"/>
              <a:t>Scrum Training</a:t>
            </a:r>
            <a:r>
              <a:rPr lang="en"/>
              <a:t> - 2022</a:t>
            </a:r>
            <a:endParaRPr/>
          </a:p>
        </p:txBody>
      </p:sp>
      <p:sp>
        <p:nvSpPr>
          <p:cNvPr id="363" name="Google Shape;363;p9"/>
          <p:cNvSpPr txBox="1"/>
          <p:nvPr/>
        </p:nvSpPr>
        <p:spPr>
          <a:xfrm>
            <a:off x="168625" y="1397275"/>
            <a:ext cx="7660800" cy="26106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rgbClr val="415970"/>
              </a:buClr>
              <a:buSzPts val="1300"/>
              <a:buFont typeface="Arial"/>
              <a:buAutoNum type="arabicPeriod"/>
            </a:pPr>
            <a:r>
              <a:rPr b="0" i="1" lang="en" sz="1300" u="none" cap="none" strike="noStrike">
                <a:solidFill>
                  <a:srgbClr val="415970"/>
                </a:solidFill>
                <a:latin typeface="Arial"/>
                <a:ea typeface="Arial"/>
                <a:cs typeface="Arial"/>
                <a:sym typeface="Arial"/>
              </a:rPr>
              <a:t>Refinement time is used to break down epics into features and stories and ensure those stories have all the information the engineering team needs to complete it within a sprint. This is often called meeting the Definition of Ready (DOR)</a:t>
            </a:r>
            <a:endParaRPr b="0" i="1" sz="1300" u="none" cap="none" strike="noStrike">
              <a:solidFill>
                <a:srgbClr val="415970"/>
              </a:solidFill>
              <a:latin typeface="Arial"/>
              <a:ea typeface="Arial"/>
              <a:cs typeface="Arial"/>
              <a:sym typeface="Arial"/>
            </a:endParaRPr>
          </a:p>
          <a:p>
            <a:pPr indent="-311150" lvl="0" marL="457200" marR="0" rtl="0" algn="l">
              <a:lnSpc>
                <a:spcPct val="115000"/>
              </a:lnSpc>
              <a:spcBef>
                <a:spcPts val="1000"/>
              </a:spcBef>
              <a:spcAft>
                <a:spcPts val="0"/>
              </a:spcAft>
              <a:buClr>
                <a:srgbClr val="415970"/>
              </a:buClr>
              <a:buSzPts val="1300"/>
              <a:buFont typeface="Arial"/>
              <a:buAutoNum type="arabicPeriod"/>
            </a:pPr>
            <a:r>
              <a:rPr b="0" i="1" lang="en" sz="1300" u="none" cap="none" strike="noStrike">
                <a:solidFill>
                  <a:srgbClr val="415970"/>
                </a:solidFill>
                <a:latin typeface="Arial"/>
                <a:ea typeface="Arial"/>
                <a:cs typeface="Arial"/>
                <a:sym typeface="Arial"/>
              </a:rPr>
              <a:t>Definition of ready is determined by each team. It defines what is needed before a story can come into the sprint. There is a temptation to be overly prescriptive and heavy handed on what DOR could mean. However, a story should be sized correctly and have acceptance criteria.</a:t>
            </a:r>
            <a:endParaRPr b="0" i="1" sz="1300" u="none" cap="none" strike="noStrike">
              <a:solidFill>
                <a:srgbClr val="415970"/>
              </a:solidFill>
              <a:latin typeface="Arial"/>
              <a:ea typeface="Arial"/>
              <a:cs typeface="Arial"/>
              <a:sym typeface="Arial"/>
            </a:endParaRPr>
          </a:p>
          <a:p>
            <a:pPr indent="-311150" lvl="0" marL="457200" marR="0" rtl="0" algn="l">
              <a:lnSpc>
                <a:spcPct val="115000"/>
              </a:lnSpc>
              <a:spcBef>
                <a:spcPts val="1000"/>
              </a:spcBef>
              <a:spcAft>
                <a:spcPts val="0"/>
              </a:spcAft>
              <a:buClr>
                <a:srgbClr val="415970"/>
              </a:buClr>
              <a:buSzPts val="1300"/>
              <a:buFont typeface="Arial"/>
              <a:buAutoNum type="arabicPeriod"/>
            </a:pPr>
            <a:r>
              <a:rPr b="0" i="1" lang="en" sz="1300" u="none" cap="none" strike="noStrike">
                <a:solidFill>
                  <a:srgbClr val="415970"/>
                </a:solidFill>
                <a:latin typeface="Arial"/>
                <a:ea typeface="Arial"/>
                <a:cs typeface="Arial"/>
                <a:sym typeface="Arial"/>
              </a:rPr>
              <a:t>Refinement will never be perfect. Items that come up after a story has been started are blockers or issues.   </a:t>
            </a:r>
            <a:endParaRPr b="0" i="1" sz="1300" u="none" cap="none" strike="noStrike">
              <a:solidFill>
                <a:srgbClr val="415970"/>
              </a:solidFill>
              <a:latin typeface="Arial"/>
              <a:ea typeface="Arial"/>
              <a:cs typeface="Arial"/>
              <a:sym typeface="Arial"/>
            </a:endParaRPr>
          </a:p>
          <a:p>
            <a:pPr indent="-311150" lvl="0" marL="457200" marR="0" rtl="0" algn="l">
              <a:lnSpc>
                <a:spcPct val="115000"/>
              </a:lnSpc>
              <a:spcBef>
                <a:spcPts val="1000"/>
              </a:spcBef>
              <a:spcAft>
                <a:spcPts val="1000"/>
              </a:spcAft>
              <a:buClr>
                <a:srgbClr val="415970"/>
              </a:buClr>
              <a:buSzPts val="1300"/>
              <a:buFont typeface="Arial"/>
              <a:buAutoNum type="arabicPeriod"/>
            </a:pPr>
            <a:r>
              <a:rPr b="0" i="1" lang="en" sz="1300" u="none" cap="none" strike="noStrike">
                <a:solidFill>
                  <a:srgbClr val="415970"/>
                </a:solidFill>
                <a:latin typeface="Arial"/>
                <a:ea typeface="Arial"/>
                <a:cs typeface="Arial"/>
                <a:sym typeface="Arial"/>
              </a:rPr>
              <a:t>Don’t forget about dependencies. </a:t>
            </a:r>
            <a:endParaRPr b="0" i="1" sz="1300" u="none" cap="none" strike="noStrike">
              <a:solidFill>
                <a:srgbClr val="41597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