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Bebas Neue"/>
      <p:regular r:id="rId39"/>
    </p:embeddedFont>
    <p:embeddedFont>
      <p:font typeface="Roboto Ligh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regular.fntdata"/><Relationship Id="rId20" Type="http://schemas.openxmlformats.org/officeDocument/2006/relationships/slide" Target="slides/slide11.xml"/><Relationship Id="rId42" Type="http://schemas.openxmlformats.org/officeDocument/2006/relationships/font" Target="fonts/RobotoLight-italic.fntdata"/><Relationship Id="rId41" Type="http://schemas.openxmlformats.org/officeDocument/2006/relationships/font" Target="fonts/RobotoLight-bold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43" Type="http://schemas.openxmlformats.org/officeDocument/2006/relationships/font" Target="fonts/RobotoLight-boldItalic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Roboto-italic.fntdata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2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1.xml"/><Relationship Id="rId32" Type="http://schemas.openxmlformats.org/officeDocument/2006/relationships/font" Target="fonts/Montserrat-bold.fntdata"/><Relationship Id="rId13" Type="http://schemas.openxmlformats.org/officeDocument/2006/relationships/slide" Target="slides/slide4.xml"/><Relationship Id="rId35" Type="http://schemas.openxmlformats.org/officeDocument/2006/relationships/font" Target="fonts/Lato-regular.fntdata"/><Relationship Id="rId12" Type="http://schemas.openxmlformats.org/officeDocument/2006/relationships/slide" Target="slides/slide3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6.xml"/><Relationship Id="rId37" Type="http://schemas.openxmlformats.org/officeDocument/2006/relationships/font" Target="fonts/Lato-italic.fntdata"/><Relationship Id="rId14" Type="http://schemas.openxmlformats.org/officeDocument/2006/relationships/slide" Target="slides/slide5.xml"/><Relationship Id="rId36" Type="http://schemas.openxmlformats.org/officeDocument/2006/relationships/font" Target="fonts/Lato-bold.fntdata"/><Relationship Id="rId17" Type="http://schemas.openxmlformats.org/officeDocument/2006/relationships/slide" Target="slides/slide8.xml"/><Relationship Id="rId39" Type="http://schemas.openxmlformats.org/officeDocument/2006/relationships/font" Target="fonts/BebasNeue-regular.fntdata"/><Relationship Id="rId16" Type="http://schemas.openxmlformats.org/officeDocument/2006/relationships/slide" Target="slides/slide7.xml"/><Relationship Id="rId38" Type="http://schemas.openxmlformats.org/officeDocument/2006/relationships/font" Target="fonts/Lato-boldItalic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25963da16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225963da16e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666480" y="-46080"/>
            <a:ext cx="2008080" cy="911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6666480" y="302760"/>
            <a:ext cx="200808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6666480" y="414720"/>
            <a:ext cx="200808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66648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769572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6666480" y="41472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7695720" y="41472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6666480" y="30276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7345440" y="30276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8024400" y="30276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6666480" y="41472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7345440" y="41472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8024400" y="41472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subTitle"/>
          </p:nvPr>
        </p:nvSpPr>
        <p:spPr>
          <a:xfrm>
            <a:off x="6666480" y="-46080"/>
            <a:ext cx="2008080" cy="911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6666480" y="302760"/>
            <a:ext cx="200808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6666480" y="302760"/>
            <a:ext cx="97992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7695720" y="302760"/>
            <a:ext cx="97992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subTitle"/>
          </p:nvPr>
        </p:nvSpPr>
        <p:spPr>
          <a:xfrm>
            <a:off x="997560" y="3391200"/>
            <a:ext cx="4844880" cy="1028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666648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7695720" y="302760"/>
            <a:ext cx="97992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6666480" y="41472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6666480" y="302760"/>
            <a:ext cx="97992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769572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7695720" y="41472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666648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769572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3" type="body"/>
          </p:nvPr>
        </p:nvSpPr>
        <p:spPr>
          <a:xfrm>
            <a:off x="6666480" y="414720"/>
            <a:ext cx="200808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6666480" y="302760"/>
            <a:ext cx="200808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2" type="body"/>
          </p:nvPr>
        </p:nvSpPr>
        <p:spPr>
          <a:xfrm>
            <a:off x="6666480" y="414720"/>
            <a:ext cx="200808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666648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769572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3" type="body"/>
          </p:nvPr>
        </p:nvSpPr>
        <p:spPr>
          <a:xfrm>
            <a:off x="6666480" y="41472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4" type="body"/>
          </p:nvPr>
        </p:nvSpPr>
        <p:spPr>
          <a:xfrm>
            <a:off x="7695720" y="41472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6666480" y="30276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7345440" y="30276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3" type="body"/>
          </p:nvPr>
        </p:nvSpPr>
        <p:spPr>
          <a:xfrm>
            <a:off x="8024400" y="30276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4" type="body"/>
          </p:nvPr>
        </p:nvSpPr>
        <p:spPr>
          <a:xfrm>
            <a:off x="6666480" y="41472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5" type="body"/>
          </p:nvPr>
        </p:nvSpPr>
        <p:spPr>
          <a:xfrm>
            <a:off x="7345440" y="41472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6" type="body"/>
          </p:nvPr>
        </p:nvSpPr>
        <p:spPr>
          <a:xfrm>
            <a:off x="8024400" y="41472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" type="subTitle"/>
          </p:nvPr>
        </p:nvSpPr>
        <p:spPr>
          <a:xfrm>
            <a:off x="6666480" y="-46080"/>
            <a:ext cx="2008080" cy="911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0"/>
          <p:cNvSpPr txBox="1"/>
          <p:nvPr>
            <p:ph idx="1" type="body"/>
          </p:nvPr>
        </p:nvSpPr>
        <p:spPr>
          <a:xfrm>
            <a:off x="6666480" y="302760"/>
            <a:ext cx="200808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1" type="body"/>
          </p:nvPr>
        </p:nvSpPr>
        <p:spPr>
          <a:xfrm>
            <a:off x="6666480" y="302760"/>
            <a:ext cx="97992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1"/>
          <p:cNvSpPr txBox="1"/>
          <p:nvPr>
            <p:ph idx="2" type="body"/>
          </p:nvPr>
        </p:nvSpPr>
        <p:spPr>
          <a:xfrm>
            <a:off x="7695720" y="302760"/>
            <a:ext cx="97992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6666480" y="302760"/>
            <a:ext cx="200808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subTitle"/>
          </p:nvPr>
        </p:nvSpPr>
        <p:spPr>
          <a:xfrm>
            <a:off x="997560" y="3391200"/>
            <a:ext cx="4844880" cy="1028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" type="body"/>
          </p:nvPr>
        </p:nvSpPr>
        <p:spPr>
          <a:xfrm>
            <a:off x="666648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2" type="body"/>
          </p:nvPr>
        </p:nvSpPr>
        <p:spPr>
          <a:xfrm>
            <a:off x="7695720" y="302760"/>
            <a:ext cx="97992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3" type="body"/>
          </p:nvPr>
        </p:nvSpPr>
        <p:spPr>
          <a:xfrm>
            <a:off x="6666480" y="41472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6666480" y="302760"/>
            <a:ext cx="97992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769572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3" type="body"/>
          </p:nvPr>
        </p:nvSpPr>
        <p:spPr>
          <a:xfrm>
            <a:off x="7695720" y="41472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6"/>
          <p:cNvSpPr txBox="1"/>
          <p:nvPr>
            <p:ph idx="1" type="body"/>
          </p:nvPr>
        </p:nvSpPr>
        <p:spPr>
          <a:xfrm>
            <a:off x="666648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6"/>
          <p:cNvSpPr txBox="1"/>
          <p:nvPr>
            <p:ph idx="2" type="body"/>
          </p:nvPr>
        </p:nvSpPr>
        <p:spPr>
          <a:xfrm>
            <a:off x="769572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3" type="body"/>
          </p:nvPr>
        </p:nvSpPr>
        <p:spPr>
          <a:xfrm>
            <a:off x="6666480" y="414720"/>
            <a:ext cx="200808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7"/>
          <p:cNvSpPr txBox="1"/>
          <p:nvPr>
            <p:ph idx="1" type="body"/>
          </p:nvPr>
        </p:nvSpPr>
        <p:spPr>
          <a:xfrm>
            <a:off x="6666480" y="302760"/>
            <a:ext cx="200808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7"/>
          <p:cNvSpPr txBox="1"/>
          <p:nvPr>
            <p:ph idx="2" type="body"/>
          </p:nvPr>
        </p:nvSpPr>
        <p:spPr>
          <a:xfrm>
            <a:off x="6666480" y="414720"/>
            <a:ext cx="200808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8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8"/>
          <p:cNvSpPr txBox="1"/>
          <p:nvPr>
            <p:ph idx="1" type="body"/>
          </p:nvPr>
        </p:nvSpPr>
        <p:spPr>
          <a:xfrm>
            <a:off x="666648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idx="2" type="body"/>
          </p:nvPr>
        </p:nvSpPr>
        <p:spPr>
          <a:xfrm>
            <a:off x="769572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3" type="body"/>
          </p:nvPr>
        </p:nvSpPr>
        <p:spPr>
          <a:xfrm>
            <a:off x="6666480" y="41472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4" type="body"/>
          </p:nvPr>
        </p:nvSpPr>
        <p:spPr>
          <a:xfrm>
            <a:off x="7695720" y="41472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9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9"/>
          <p:cNvSpPr txBox="1"/>
          <p:nvPr>
            <p:ph idx="1" type="body"/>
          </p:nvPr>
        </p:nvSpPr>
        <p:spPr>
          <a:xfrm>
            <a:off x="6666480" y="30276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9"/>
          <p:cNvSpPr txBox="1"/>
          <p:nvPr>
            <p:ph idx="2" type="body"/>
          </p:nvPr>
        </p:nvSpPr>
        <p:spPr>
          <a:xfrm>
            <a:off x="7345440" y="30276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3" type="body"/>
          </p:nvPr>
        </p:nvSpPr>
        <p:spPr>
          <a:xfrm>
            <a:off x="8024400" y="30276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4" type="body"/>
          </p:nvPr>
        </p:nvSpPr>
        <p:spPr>
          <a:xfrm>
            <a:off x="6666480" y="41472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9"/>
          <p:cNvSpPr txBox="1"/>
          <p:nvPr>
            <p:ph idx="5" type="body"/>
          </p:nvPr>
        </p:nvSpPr>
        <p:spPr>
          <a:xfrm>
            <a:off x="7345440" y="41472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9"/>
          <p:cNvSpPr txBox="1"/>
          <p:nvPr>
            <p:ph idx="6" type="body"/>
          </p:nvPr>
        </p:nvSpPr>
        <p:spPr>
          <a:xfrm>
            <a:off x="8024400" y="41472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2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2"/>
          <p:cNvSpPr txBox="1"/>
          <p:nvPr>
            <p:ph idx="1" type="subTitle"/>
          </p:nvPr>
        </p:nvSpPr>
        <p:spPr>
          <a:xfrm>
            <a:off x="6666480" y="-46080"/>
            <a:ext cx="2008080" cy="911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3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3"/>
          <p:cNvSpPr txBox="1"/>
          <p:nvPr>
            <p:ph idx="1" type="body"/>
          </p:nvPr>
        </p:nvSpPr>
        <p:spPr>
          <a:xfrm>
            <a:off x="6666480" y="302760"/>
            <a:ext cx="200808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6666480" y="302760"/>
            <a:ext cx="97992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7695720" y="302760"/>
            <a:ext cx="97992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4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4"/>
          <p:cNvSpPr txBox="1"/>
          <p:nvPr>
            <p:ph idx="1" type="body"/>
          </p:nvPr>
        </p:nvSpPr>
        <p:spPr>
          <a:xfrm>
            <a:off x="6666480" y="302760"/>
            <a:ext cx="97992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4"/>
          <p:cNvSpPr txBox="1"/>
          <p:nvPr>
            <p:ph idx="2" type="body"/>
          </p:nvPr>
        </p:nvSpPr>
        <p:spPr>
          <a:xfrm>
            <a:off x="7695720" y="302760"/>
            <a:ext cx="97992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5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6"/>
          <p:cNvSpPr txBox="1"/>
          <p:nvPr>
            <p:ph idx="1" type="subTitle"/>
          </p:nvPr>
        </p:nvSpPr>
        <p:spPr>
          <a:xfrm>
            <a:off x="997560" y="3391200"/>
            <a:ext cx="4844880" cy="1028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7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7"/>
          <p:cNvSpPr txBox="1"/>
          <p:nvPr>
            <p:ph idx="1" type="body"/>
          </p:nvPr>
        </p:nvSpPr>
        <p:spPr>
          <a:xfrm>
            <a:off x="666648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7"/>
          <p:cNvSpPr txBox="1"/>
          <p:nvPr>
            <p:ph idx="2" type="body"/>
          </p:nvPr>
        </p:nvSpPr>
        <p:spPr>
          <a:xfrm>
            <a:off x="7695720" y="302760"/>
            <a:ext cx="97992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7"/>
          <p:cNvSpPr txBox="1"/>
          <p:nvPr>
            <p:ph idx="3" type="body"/>
          </p:nvPr>
        </p:nvSpPr>
        <p:spPr>
          <a:xfrm>
            <a:off x="6666480" y="41472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8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8"/>
          <p:cNvSpPr txBox="1"/>
          <p:nvPr>
            <p:ph idx="1" type="body"/>
          </p:nvPr>
        </p:nvSpPr>
        <p:spPr>
          <a:xfrm>
            <a:off x="6666480" y="302760"/>
            <a:ext cx="97992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8"/>
          <p:cNvSpPr txBox="1"/>
          <p:nvPr>
            <p:ph idx="2" type="body"/>
          </p:nvPr>
        </p:nvSpPr>
        <p:spPr>
          <a:xfrm>
            <a:off x="769572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8"/>
          <p:cNvSpPr txBox="1"/>
          <p:nvPr>
            <p:ph idx="3" type="body"/>
          </p:nvPr>
        </p:nvSpPr>
        <p:spPr>
          <a:xfrm>
            <a:off x="7695720" y="41472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9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9"/>
          <p:cNvSpPr txBox="1"/>
          <p:nvPr>
            <p:ph idx="1" type="body"/>
          </p:nvPr>
        </p:nvSpPr>
        <p:spPr>
          <a:xfrm>
            <a:off x="666648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9"/>
          <p:cNvSpPr txBox="1"/>
          <p:nvPr>
            <p:ph idx="2" type="body"/>
          </p:nvPr>
        </p:nvSpPr>
        <p:spPr>
          <a:xfrm>
            <a:off x="769572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9"/>
          <p:cNvSpPr txBox="1"/>
          <p:nvPr>
            <p:ph idx="3" type="body"/>
          </p:nvPr>
        </p:nvSpPr>
        <p:spPr>
          <a:xfrm>
            <a:off x="6666480" y="414720"/>
            <a:ext cx="200808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0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50"/>
          <p:cNvSpPr txBox="1"/>
          <p:nvPr>
            <p:ph idx="1" type="body"/>
          </p:nvPr>
        </p:nvSpPr>
        <p:spPr>
          <a:xfrm>
            <a:off x="6666480" y="302760"/>
            <a:ext cx="200808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50"/>
          <p:cNvSpPr txBox="1"/>
          <p:nvPr>
            <p:ph idx="2" type="body"/>
          </p:nvPr>
        </p:nvSpPr>
        <p:spPr>
          <a:xfrm>
            <a:off x="6666480" y="414720"/>
            <a:ext cx="200808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1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51"/>
          <p:cNvSpPr txBox="1"/>
          <p:nvPr>
            <p:ph idx="1" type="body"/>
          </p:nvPr>
        </p:nvSpPr>
        <p:spPr>
          <a:xfrm>
            <a:off x="666648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51"/>
          <p:cNvSpPr txBox="1"/>
          <p:nvPr>
            <p:ph idx="2" type="body"/>
          </p:nvPr>
        </p:nvSpPr>
        <p:spPr>
          <a:xfrm>
            <a:off x="769572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1"/>
          <p:cNvSpPr txBox="1"/>
          <p:nvPr>
            <p:ph idx="3" type="body"/>
          </p:nvPr>
        </p:nvSpPr>
        <p:spPr>
          <a:xfrm>
            <a:off x="6666480" y="41472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51"/>
          <p:cNvSpPr txBox="1"/>
          <p:nvPr>
            <p:ph idx="4" type="body"/>
          </p:nvPr>
        </p:nvSpPr>
        <p:spPr>
          <a:xfrm>
            <a:off x="7695720" y="41472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2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2"/>
          <p:cNvSpPr txBox="1"/>
          <p:nvPr>
            <p:ph idx="1" type="body"/>
          </p:nvPr>
        </p:nvSpPr>
        <p:spPr>
          <a:xfrm>
            <a:off x="6666480" y="30276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52"/>
          <p:cNvSpPr txBox="1"/>
          <p:nvPr>
            <p:ph idx="2" type="body"/>
          </p:nvPr>
        </p:nvSpPr>
        <p:spPr>
          <a:xfrm>
            <a:off x="7345440" y="30276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52"/>
          <p:cNvSpPr txBox="1"/>
          <p:nvPr>
            <p:ph idx="3" type="body"/>
          </p:nvPr>
        </p:nvSpPr>
        <p:spPr>
          <a:xfrm>
            <a:off x="8024400" y="30276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2"/>
          <p:cNvSpPr txBox="1"/>
          <p:nvPr>
            <p:ph idx="4" type="body"/>
          </p:nvPr>
        </p:nvSpPr>
        <p:spPr>
          <a:xfrm>
            <a:off x="6666480" y="41472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2"/>
          <p:cNvSpPr txBox="1"/>
          <p:nvPr>
            <p:ph idx="5" type="body"/>
          </p:nvPr>
        </p:nvSpPr>
        <p:spPr>
          <a:xfrm>
            <a:off x="7345440" y="41472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2"/>
          <p:cNvSpPr txBox="1"/>
          <p:nvPr>
            <p:ph idx="6" type="body"/>
          </p:nvPr>
        </p:nvSpPr>
        <p:spPr>
          <a:xfrm>
            <a:off x="8024400" y="41472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5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5"/>
          <p:cNvSpPr txBox="1"/>
          <p:nvPr>
            <p:ph idx="1" type="subTitle"/>
          </p:nvPr>
        </p:nvSpPr>
        <p:spPr>
          <a:xfrm>
            <a:off x="6666480" y="-46080"/>
            <a:ext cx="2008080" cy="911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6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6"/>
          <p:cNvSpPr txBox="1"/>
          <p:nvPr>
            <p:ph idx="1" type="body"/>
          </p:nvPr>
        </p:nvSpPr>
        <p:spPr>
          <a:xfrm>
            <a:off x="6666480" y="302760"/>
            <a:ext cx="200808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7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57"/>
          <p:cNvSpPr txBox="1"/>
          <p:nvPr>
            <p:ph idx="1" type="body"/>
          </p:nvPr>
        </p:nvSpPr>
        <p:spPr>
          <a:xfrm>
            <a:off x="6666480" y="302760"/>
            <a:ext cx="97992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7"/>
          <p:cNvSpPr txBox="1"/>
          <p:nvPr>
            <p:ph idx="2" type="body"/>
          </p:nvPr>
        </p:nvSpPr>
        <p:spPr>
          <a:xfrm>
            <a:off x="7695720" y="302760"/>
            <a:ext cx="97992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8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9"/>
          <p:cNvSpPr txBox="1"/>
          <p:nvPr>
            <p:ph idx="1" type="subTitle"/>
          </p:nvPr>
        </p:nvSpPr>
        <p:spPr>
          <a:xfrm>
            <a:off x="997560" y="3391200"/>
            <a:ext cx="4844880" cy="1028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0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60"/>
          <p:cNvSpPr txBox="1"/>
          <p:nvPr>
            <p:ph idx="1" type="body"/>
          </p:nvPr>
        </p:nvSpPr>
        <p:spPr>
          <a:xfrm>
            <a:off x="666648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60"/>
          <p:cNvSpPr txBox="1"/>
          <p:nvPr>
            <p:ph idx="2" type="body"/>
          </p:nvPr>
        </p:nvSpPr>
        <p:spPr>
          <a:xfrm>
            <a:off x="7695720" y="302760"/>
            <a:ext cx="97992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60"/>
          <p:cNvSpPr txBox="1"/>
          <p:nvPr>
            <p:ph idx="3" type="body"/>
          </p:nvPr>
        </p:nvSpPr>
        <p:spPr>
          <a:xfrm>
            <a:off x="6666480" y="41472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1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61"/>
          <p:cNvSpPr txBox="1"/>
          <p:nvPr>
            <p:ph idx="1" type="body"/>
          </p:nvPr>
        </p:nvSpPr>
        <p:spPr>
          <a:xfrm>
            <a:off x="6666480" y="302760"/>
            <a:ext cx="97992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61"/>
          <p:cNvSpPr txBox="1"/>
          <p:nvPr>
            <p:ph idx="2" type="body"/>
          </p:nvPr>
        </p:nvSpPr>
        <p:spPr>
          <a:xfrm>
            <a:off x="769572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61"/>
          <p:cNvSpPr txBox="1"/>
          <p:nvPr>
            <p:ph idx="3" type="body"/>
          </p:nvPr>
        </p:nvSpPr>
        <p:spPr>
          <a:xfrm>
            <a:off x="7695720" y="41472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2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62"/>
          <p:cNvSpPr txBox="1"/>
          <p:nvPr>
            <p:ph idx="1" type="body"/>
          </p:nvPr>
        </p:nvSpPr>
        <p:spPr>
          <a:xfrm>
            <a:off x="666648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62"/>
          <p:cNvSpPr txBox="1"/>
          <p:nvPr>
            <p:ph idx="2" type="body"/>
          </p:nvPr>
        </p:nvSpPr>
        <p:spPr>
          <a:xfrm>
            <a:off x="769572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62"/>
          <p:cNvSpPr txBox="1"/>
          <p:nvPr>
            <p:ph idx="3" type="body"/>
          </p:nvPr>
        </p:nvSpPr>
        <p:spPr>
          <a:xfrm>
            <a:off x="6666480" y="414720"/>
            <a:ext cx="200808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3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63"/>
          <p:cNvSpPr txBox="1"/>
          <p:nvPr>
            <p:ph idx="1" type="body"/>
          </p:nvPr>
        </p:nvSpPr>
        <p:spPr>
          <a:xfrm>
            <a:off x="6666480" y="302760"/>
            <a:ext cx="200808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63"/>
          <p:cNvSpPr txBox="1"/>
          <p:nvPr>
            <p:ph idx="2" type="body"/>
          </p:nvPr>
        </p:nvSpPr>
        <p:spPr>
          <a:xfrm>
            <a:off x="6666480" y="414720"/>
            <a:ext cx="200808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4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64"/>
          <p:cNvSpPr txBox="1"/>
          <p:nvPr>
            <p:ph idx="1" type="body"/>
          </p:nvPr>
        </p:nvSpPr>
        <p:spPr>
          <a:xfrm>
            <a:off x="666648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64"/>
          <p:cNvSpPr txBox="1"/>
          <p:nvPr>
            <p:ph idx="2" type="body"/>
          </p:nvPr>
        </p:nvSpPr>
        <p:spPr>
          <a:xfrm>
            <a:off x="769572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64"/>
          <p:cNvSpPr txBox="1"/>
          <p:nvPr>
            <p:ph idx="3" type="body"/>
          </p:nvPr>
        </p:nvSpPr>
        <p:spPr>
          <a:xfrm>
            <a:off x="6666480" y="41472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64"/>
          <p:cNvSpPr txBox="1"/>
          <p:nvPr>
            <p:ph idx="4" type="body"/>
          </p:nvPr>
        </p:nvSpPr>
        <p:spPr>
          <a:xfrm>
            <a:off x="7695720" y="41472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997560" y="3391200"/>
            <a:ext cx="4844880" cy="1028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5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65"/>
          <p:cNvSpPr txBox="1"/>
          <p:nvPr>
            <p:ph idx="1" type="body"/>
          </p:nvPr>
        </p:nvSpPr>
        <p:spPr>
          <a:xfrm>
            <a:off x="6666480" y="30276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5"/>
          <p:cNvSpPr txBox="1"/>
          <p:nvPr>
            <p:ph idx="2" type="body"/>
          </p:nvPr>
        </p:nvSpPr>
        <p:spPr>
          <a:xfrm>
            <a:off x="7345440" y="30276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5"/>
          <p:cNvSpPr txBox="1"/>
          <p:nvPr>
            <p:ph idx="3" type="body"/>
          </p:nvPr>
        </p:nvSpPr>
        <p:spPr>
          <a:xfrm>
            <a:off x="8024400" y="30276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65"/>
          <p:cNvSpPr txBox="1"/>
          <p:nvPr>
            <p:ph idx="4" type="body"/>
          </p:nvPr>
        </p:nvSpPr>
        <p:spPr>
          <a:xfrm>
            <a:off x="6666480" y="41472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65"/>
          <p:cNvSpPr txBox="1"/>
          <p:nvPr>
            <p:ph idx="5" type="body"/>
          </p:nvPr>
        </p:nvSpPr>
        <p:spPr>
          <a:xfrm>
            <a:off x="7345440" y="41472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65"/>
          <p:cNvSpPr txBox="1"/>
          <p:nvPr>
            <p:ph idx="6" type="body"/>
          </p:nvPr>
        </p:nvSpPr>
        <p:spPr>
          <a:xfrm>
            <a:off x="8024400" y="41472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8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68"/>
          <p:cNvSpPr txBox="1"/>
          <p:nvPr>
            <p:ph idx="1" type="subTitle"/>
          </p:nvPr>
        </p:nvSpPr>
        <p:spPr>
          <a:xfrm>
            <a:off x="6666480" y="-46080"/>
            <a:ext cx="2008080" cy="911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9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69"/>
          <p:cNvSpPr txBox="1"/>
          <p:nvPr>
            <p:ph idx="1" type="body"/>
          </p:nvPr>
        </p:nvSpPr>
        <p:spPr>
          <a:xfrm>
            <a:off x="6666480" y="302760"/>
            <a:ext cx="200808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0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70"/>
          <p:cNvSpPr txBox="1"/>
          <p:nvPr>
            <p:ph idx="1" type="body"/>
          </p:nvPr>
        </p:nvSpPr>
        <p:spPr>
          <a:xfrm>
            <a:off x="6666480" y="302760"/>
            <a:ext cx="97992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70"/>
          <p:cNvSpPr txBox="1"/>
          <p:nvPr>
            <p:ph idx="2" type="body"/>
          </p:nvPr>
        </p:nvSpPr>
        <p:spPr>
          <a:xfrm>
            <a:off x="7695720" y="302760"/>
            <a:ext cx="97992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1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2"/>
          <p:cNvSpPr txBox="1"/>
          <p:nvPr>
            <p:ph idx="1" type="subTitle"/>
          </p:nvPr>
        </p:nvSpPr>
        <p:spPr>
          <a:xfrm>
            <a:off x="997560" y="3391200"/>
            <a:ext cx="4844880" cy="1028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3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73"/>
          <p:cNvSpPr txBox="1"/>
          <p:nvPr>
            <p:ph idx="1" type="body"/>
          </p:nvPr>
        </p:nvSpPr>
        <p:spPr>
          <a:xfrm>
            <a:off x="666648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73"/>
          <p:cNvSpPr txBox="1"/>
          <p:nvPr>
            <p:ph idx="2" type="body"/>
          </p:nvPr>
        </p:nvSpPr>
        <p:spPr>
          <a:xfrm>
            <a:off x="7695720" y="302760"/>
            <a:ext cx="97992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73"/>
          <p:cNvSpPr txBox="1"/>
          <p:nvPr>
            <p:ph idx="3" type="body"/>
          </p:nvPr>
        </p:nvSpPr>
        <p:spPr>
          <a:xfrm>
            <a:off x="6666480" y="41472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4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74"/>
          <p:cNvSpPr txBox="1"/>
          <p:nvPr>
            <p:ph idx="1" type="body"/>
          </p:nvPr>
        </p:nvSpPr>
        <p:spPr>
          <a:xfrm>
            <a:off x="6666480" y="302760"/>
            <a:ext cx="97992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74"/>
          <p:cNvSpPr txBox="1"/>
          <p:nvPr>
            <p:ph idx="2" type="body"/>
          </p:nvPr>
        </p:nvSpPr>
        <p:spPr>
          <a:xfrm>
            <a:off x="769572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74"/>
          <p:cNvSpPr txBox="1"/>
          <p:nvPr>
            <p:ph idx="3" type="body"/>
          </p:nvPr>
        </p:nvSpPr>
        <p:spPr>
          <a:xfrm>
            <a:off x="7695720" y="41472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5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75"/>
          <p:cNvSpPr txBox="1"/>
          <p:nvPr>
            <p:ph idx="1" type="body"/>
          </p:nvPr>
        </p:nvSpPr>
        <p:spPr>
          <a:xfrm>
            <a:off x="666648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75"/>
          <p:cNvSpPr txBox="1"/>
          <p:nvPr>
            <p:ph idx="2" type="body"/>
          </p:nvPr>
        </p:nvSpPr>
        <p:spPr>
          <a:xfrm>
            <a:off x="769572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75"/>
          <p:cNvSpPr txBox="1"/>
          <p:nvPr>
            <p:ph idx="3" type="body"/>
          </p:nvPr>
        </p:nvSpPr>
        <p:spPr>
          <a:xfrm>
            <a:off x="6666480" y="414720"/>
            <a:ext cx="200808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666648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7695720" y="302760"/>
            <a:ext cx="97992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6666480" y="41472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6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76"/>
          <p:cNvSpPr txBox="1"/>
          <p:nvPr>
            <p:ph idx="1" type="body"/>
          </p:nvPr>
        </p:nvSpPr>
        <p:spPr>
          <a:xfrm>
            <a:off x="6666480" y="302760"/>
            <a:ext cx="200808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76"/>
          <p:cNvSpPr txBox="1"/>
          <p:nvPr>
            <p:ph idx="2" type="body"/>
          </p:nvPr>
        </p:nvSpPr>
        <p:spPr>
          <a:xfrm>
            <a:off x="6666480" y="414720"/>
            <a:ext cx="200808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7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77"/>
          <p:cNvSpPr txBox="1"/>
          <p:nvPr>
            <p:ph idx="1" type="body"/>
          </p:nvPr>
        </p:nvSpPr>
        <p:spPr>
          <a:xfrm>
            <a:off x="666648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77"/>
          <p:cNvSpPr txBox="1"/>
          <p:nvPr>
            <p:ph idx="2" type="body"/>
          </p:nvPr>
        </p:nvSpPr>
        <p:spPr>
          <a:xfrm>
            <a:off x="769572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77"/>
          <p:cNvSpPr txBox="1"/>
          <p:nvPr>
            <p:ph idx="3" type="body"/>
          </p:nvPr>
        </p:nvSpPr>
        <p:spPr>
          <a:xfrm>
            <a:off x="6666480" y="41472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77"/>
          <p:cNvSpPr txBox="1"/>
          <p:nvPr>
            <p:ph idx="4" type="body"/>
          </p:nvPr>
        </p:nvSpPr>
        <p:spPr>
          <a:xfrm>
            <a:off x="7695720" y="41472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8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78"/>
          <p:cNvSpPr txBox="1"/>
          <p:nvPr>
            <p:ph idx="1" type="body"/>
          </p:nvPr>
        </p:nvSpPr>
        <p:spPr>
          <a:xfrm>
            <a:off x="6666480" y="30276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78"/>
          <p:cNvSpPr txBox="1"/>
          <p:nvPr>
            <p:ph idx="2" type="body"/>
          </p:nvPr>
        </p:nvSpPr>
        <p:spPr>
          <a:xfrm>
            <a:off x="7345440" y="30276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78"/>
          <p:cNvSpPr txBox="1"/>
          <p:nvPr>
            <p:ph idx="3" type="body"/>
          </p:nvPr>
        </p:nvSpPr>
        <p:spPr>
          <a:xfrm>
            <a:off x="8024400" y="30276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78"/>
          <p:cNvSpPr txBox="1"/>
          <p:nvPr>
            <p:ph idx="4" type="body"/>
          </p:nvPr>
        </p:nvSpPr>
        <p:spPr>
          <a:xfrm>
            <a:off x="6666480" y="41472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78"/>
          <p:cNvSpPr txBox="1"/>
          <p:nvPr>
            <p:ph idx="5" type="body"/>
          </p:nvPr>
        </p:nvSpPr>
        <p:spPr>
          <a:xfrm>
            <a:off x="7345440" y="41472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78"/>
          <p:cNvSpPr txBox="1"/>
          <p:nvPr>
            <p:ph idx="6" type="body"/>
          </p:nvPr>
        </p:nvSpPr>
        <p:spPr>
          <a:xfrm>
            <a:off x="8024400" y="414720"/>
            <a:ext cx="64620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6666480" y="302760"/>
            <a:ext cx="97992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769572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7695720" y="41472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666648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7695720" y="302760"/>
            <a:ext cx="9799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6666480" y="414720"/>
            <a:ext cx="200808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7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666480" y="302760"/>
            <a:ext cx="200808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793800" y="795960"/>
            <a:ext cx="7225920" cy="99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793800" y="1443240"/>
            <a:ext cx="7225920" cy="3259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168480" y="4757760"/>
            <a:ext cx="411120" cy="29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6666480" y="302760"/>
            <a:ext cx="200808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168480" y="4757760"/>
            <a:ext cx="411120" cy="29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6666480" y="302760"/>
            <a:ext cx="200808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Google Shape;112;p2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 txBox="1"/>
          <p:nvPr>
            <p:ph idx="1" type="body"/>
          </p:nvPr>
        </p:nvSpPr>
        <p:spPr>
          <a:xfrm>
            <a:off x="6666480" y="183960"/>
            <a:ext cx="200808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3" name="Google Shape;163;p40"/>
          <p:cNvSpPr txBox="1"/>
          <p:nvPr>
            <p:ph type="title"/>
          </p:nvPr>
        </p:nvSpPr>
        <p:spPr>
          <a:xfrm>
            <a:off x="374400" y="183960"/>
            <a:ext cx="6202800" cy="99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4" name="Google Shape;164;p40"/>
          <p:cNvSpPr txBox="1"/>
          <p:nvPr>
            <p:ph idx="12" type="sldNum"/>
          </p:nvPr>
        </p:nvSpPr>
        <p:spPr>
          <a:xfrm>
            <a:off x="168480" y="4757760"/>
            <a:ext cx="411120" cy="29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3"/>
          <p:cNvSpPr txBox="1"/>
          <p:nvPr>
            <p:ph type="title"/>
          </p:nvPr>
        </p:nvSpPr>
        <p:spPr>
          <a:xfrm>
            <a:off x="1108800" y="937800"/>
            <a:ext cx="7138080" cy="1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215" name="Google Shape;215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5600" y="899640"/>
            <a:ext cx="205200" cy="24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53"/>
          <p:cNvSpPr txBox="1"/>
          <p:nvPr>
            <p:ph idx="1" type="body"/>
          </p:nvPr>
        </p:nvSpPr>
        <p:spPr>
          <a:xfrm>
            <a:off x="793800" y="1443240"/>
            <a:ext cx="7225920" cy="3259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7" name="Google Shape;217;p53"/>
          <p:cNvSpPr txBox="1"/>
          <p:nvPr>
            <p:ph idx="12" type="sldNum"/>
          </p:nvPr>
        </p:nvSpPr>
        <p:spPr>
          <a:xfrm>
            <a:off x="168480" y="4757760"/>
            <a:ext cx="411120" cy="29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53"/>
          <p:cNvSpPr txBox="1"/>
          <p:nvPr>
            <p:ph idx="2" type="body"/>
          </p:nvPr>
        </p:nvSpPr>
        <p:spPr>
          <a:xfrm>
            <a:off x="6666480" y="302760"/>
            <a:ext cx="200808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6"/>
          <p:cNvSpPr txBox="1"/>
          <p:nvPr>
            <p:ph type="title"/>
          </p:nvPr>
        </p:nvSpPr>
        <p:spPr>
          <a:xfrm>
            <a:off x="1108800" y="937800"/>
            <a:ext cx="7138080" cy="1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269" name="Google Shape;269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5600" y="899640"/>
            <a:ext cx="205200" cy="24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66"/>
          <p:cNvSpPr txBox="1"/>
          <p:nvPr>
            <p:ph idx="12" type="sldNum"/>
          </p:nvPr>
        </p:nvSpPr>
        <p:spPr>
          <a:xfrm>
            <a:off x="168480" y="4757760"/>
            <a:ext cx="411120" cy="29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1400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1400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1400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1400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1400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1400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1400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1400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1400" strike="noStrike">
                <a:solidFill>
                  <a:srgbClr val="1A99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66"/>
          <p:cNvSpPr txBox="1"/>
          <p:nvPr>
            <p:ph idx="1" type="body"/>
          </p:nvPr>
        </p:nvSpPr>
        <p:spPr>
          <a:xfrm>
            <a:off x="6666480" y="302760"/>
            <a:ext cx="200808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9"/>
          <p:cNvSpPr txBox="1"/>
          <p:nvPr/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Unit testing</a:t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79"/>
          <p:cNvSpPr txBox="1"/>
          <p:nvPr/>
        </p:nvSpPr>
        <p:spPr>
          <a:xfrm>
            <a:off x="997550" y="3535850"/>
            <a:ext cx="37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dk2"/>
                </a:solidFill>
              </a:rPr>
              <a:t>Theory of Value Based Testing</a:t>
            </a:r>
            <a:endParaRPr b="1" i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88"/>
          <p:cNvSpPr txBox="1"/>
          <p:nvPr/>
        </p:nvSpPr>
        <p:spPr>
          <a:xfrm>
            <a:off x="793800" y="795960"/>
            <a:ext cx="7225920" cy="99576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 strike="noStrike">
                <a:solidFill>
                  <a:srgbClr val="1A9988"/>
                </a:solidFill>
                <a:latin typeface="Bebas Neue"/>
                <a:ea typeface="Bebas Neue"/>
                <a:cs typeface="Bebas Neue"/>
                <a:sym typeface="Bebas Neue"/>
              </a:rPr>
              <a:t>Types of transformations	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88"/>
          <p:cNvSpPr txBox="1"/>
          <p:nvPr/>
        </p:nvSpPr>
        <p:spPr>
          <a:xfrm>
            <a:off x="793800" y="1443240"/>
            <a:ext cx="7225920" cy="325908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rm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lang="en-US" sz="18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Combining multiple sources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lang="en-US" sz="18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Altering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lang="en-US" sz="18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Algorithmic operations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lang="en-US" sz="18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Reducing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lang="en-US" sz="18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Filtering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lang="en-US" sz="18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(more)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88"/>
          <p:cNvSpPr txBox="1"/>
          <p:nvPr/>
        </p:nvSpPr>
        <p:spPr>
          <a:xfrm>
            <a:off x="6666480" y="302760"/>
            <a:ext cx="200808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9"/>
          <p:cNvSpPr txBox="1"/>
          <p:nvPr/>
        </p:nvSpPr>
        <p:spPr>
          <a:xfrm>
            <a:off x="793800" y="795960"/>
            <a:ext cx="7225920" cy="99576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 strike="noStrike">
                <a:solidFill>
                  <a:srgbClr val="1A9988"/>
                </a:solidFill>
                <a:latin typeface="Bebas Neue"/>
                <a:ea typeface="Bebas Neue"/>
                <a:cs typeface="Bebas Neue"/>
                <a:sym typeface="Bebas Neue"/>
              </a:rPr>
              <a:t>Types of writing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89"/>
          <p:cNvSpPr txBox="1"/>
          <p:nvPr/>
        </p:nvSpPr>
        <p:spPr>
          <a:xfrm>
            <a:off x="793800" y="1443240"/>
            <a:ext cx="7225920" cy="325908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rm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lang="en-US" sz="18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HTTP Response object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lang="en-US" sz="18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Buffers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lang="en-US" sz="18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lang="en-US" sz="18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Files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lang="en-US" sz="18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API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lang="en-US" sz="18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Services (cache)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lang="en-US" sz="18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Input into Libraries or </a:t>
            </a:r>
            <a:r>
              <a:rPr b="1" lang="en-US" sz="18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Dependencies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lang="en-US" sz="18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Memory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lang="en-US" sz="18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(more)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89"/>
          <p:cNvSpPr txBox="1"/>
          <p:nvPr/>
        </p:nvSpPr>
        <p:spPr>
          <a:xfrm>
            <a:off x="6666480" y="302760"/>
            <a:ext cx="200808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90"/>
          <p:cNvSpPr txBox="1"/>
          <p:nvPr/>
        </p:nvSpPr>
        <p:spPr>
          <a:xfrm>
            <a:off x="793800" y="795960"/>
            <a:ext cx="7225920" cy="99576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 strike="noStrike">
                <a:solidFill>
                  <a:srgbClr val="1A9988"/>
                </a:solidFill>
                <a:latin typeface="Bebas Neue"/>
                <a:ea typeface="Bebas Neue"/>
                <a:cs typeface="Bebas Neue"/>
                <a:sym typeface="Bebas Neue"/>
              </a:rPr>
              <a:t>Then, we mix it all up!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90"/>
          <p:cNvSpPr txBox="1"/>
          <p:nvPr/>
        </p:nvSpPr>
        <p:spPr>
          <a:xfrm>
            <a:off x="6666480" y="302760"/>
            <a:ext cx="200808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90"/>
          <p:cNvSpPr/>
          <p:nvPr/>
        </p:nvSpPr>
        <p:spPr>
          <a:xfrm>
            <a:off x="1161720" y="1432800"/>
            <a:ext cx="5908320" cy="352224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90"/>
          <p:cNvSpPr/>
          <p:nvPr/>
        </p:nvSpPr>
        <p:spPr>
          <a:xfrm>
            <a:off x="1603440" y="1627200"/>
            <a:ext cx="2210760" cy="303444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202124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90"/>
          <p:cNvSpPr/>
          <p:nvPr/>
        </p:nvSpPr>
        <p:spPr>
          <a:xfrm>
            <a:off x="3412440" y="1932480"/>
            <a:ext cx="2210760" cy="112392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202124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90"/>
          <p:cNvSpPr/>
          <p:nvPr/>
        </p:nvSpPr>
        <p:spPr>
          <a:xfrm>
            <a:off x="4899600" y="2140920"/>
            <a:ext cx="1932480" cy="69048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202124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90"/>
          <p:cNvSpPr/>
          <p:nvPr/>
        </p:nvSpPr>
        <p:spPr>
          <a:xfrm>
            <a:off x="1766880" y="4388040"/>
            <a:ext cx="1157400" cy="16812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90"/>
          <p:cNvSpPr/>
          <p:nvPr/>
        </p:nvSpPr>
        <p:spPr>
          <a:xfrm>
            <a:off x="1733400" y="2828160"/>
            <a:ext cx="1157400" cy="16812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90"/>
          <p:cNvSpPr/>
          <p:nvPr/>
        </p:nvSpPr>
        <p:spPr>
          <a:xfrm>
            <a:off x="3610080" y="2279880"/>
            <a:ext cx="1157400" cy="16812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90"/>
          <p:cNvSpPr/>
          <p:nvPr/>
        </p:nvSpPr>
        <p:spPr>
          <a:xfrm>
            <a:off x="1733400" y="3049200"/>
            <a:ext cx="1157400" cy="16812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90"/>
          <p:cNvSpPr/>
          <p:nvPr/>
        </p:nvSpPr>
        <p:spPr>
          <a:xfrm>
            <a:off x="5088960" y="2279880"/>
            <a:ext cx="1157400" cy="16812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90"/>
          <p:cNvSpPr/>
          <p:nvPr/>
        </p:nvSpPr>
        <p:spPr>
          <a:xfrm>
            <a:off x="3610080" y="2524320"/>
            <a:ext cx="1157400" cy="16812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90"/>
          <p:cNvSpPr/>
          <p:nvPr/>
        </p:nvSpPr>
        <p:spPr>
          <a:xfrm>
            <a:off x="1733400" y="2189160"/>
            <a:ext cx="1157400" cy="16812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90"/>
          <p:cNvSpPr/>
          <p:nvPr/>
        </p:nvSpPr>
        <p:spPr>
          <a:xfrm>
            <a:off x="5088960" y="2448360"/>
            <a:ext cx="1157400" cy="16812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90"/>
          <p:cNvSpPr/>
          <p:nvPr/>
        </p:nvSpPr>
        <p:spPr>
          <a:xfrm>
            <a:off x="1733400" y="1710360"/>
            <a:ext cx="1157400" cy="16812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90"/>
          <p:cNvSpPr/>
          <p:nvPr/>
        </p:nvSpPr>
        <p:spPr>
          <a:xfrm>
            <a:off x="5088960" y="2609280"/>
            <a:ext cx="1157400" cy="16812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90"/>
          <p:cNvSpPr/>
          <p:nvPr/>
        </p:nvSpPr>
        <p:spPr>
          <a:xfrm>
            <a:off x="1733400" y="1932480"/>
            <a:ext cx="1157400" cy="16812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90"/>
          <p:cNvSpPr/>
          <p:nvPr/>
        </p:nvSpPr>
        <p:spPr>
          <a:xfrm>
            <a:off x="1733400" y="2402280"/>
            <a:ext cx="1157400" cy="16812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90"/>
          <p:cNvSpPr/>
          <p:nvPr/>
        </p:nvSpPr>
        <p:spPr>
          <a:xfrm>
            <a:off x="1733400" y="2615040"/>
            <a:ext cx="1157400" cy="16812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90"/>
          <p:cNvSpPr/>
          <p:nvPr/>
        </p:nvSpPr>
        <p:spPr>
          <a:xfrm>
            <a:off x="1733400" y="3235320"/>
            <a:ext cx="1157400" cy="16812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90"/>
          <p:cNvSpPr/>
          <p:nvPr/>
        </p:nvSpPr>
        <p:spPr>
          <a:xfrm>
            <a:off x="3610080" y="3328560"/>
            <a:ext cx="2210760" cy="34416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202124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90"/>
          <p:cNvSpPr/>
          <p:nvPr/>
        </p:nvSpPr>
        <p:spPr>
          <a:xfrm>
            <a:off x="3610080" y="3814200"/>
            <a:ext cx="2210760" cy="37872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202124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90"/>
          <p:cNvSpPr/>
          <p:nvPr/>
        </p:nvSpPr>
        <p:spPr>
          <a:xfrm>
            <a:off x="4619880" y="3457080"/>
            <a:ext cx="1157400" cy="16812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90"/>
          <p:cNvSpPr/>
          <p:nvPr/>
        </p:nvSpPr>
        <p:spPr>
          <a:xfrm>
            <a:off x="3855600" y="3351240"/>
            <a:ext cx="1157400" cy="16812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90"/>
          <p:cNvSpPr/>
          <p:nvPr/>
        </p:nvSpPr>
        <p:spPr>
          <a:xfrm>
            <a:off x="4619880" y="3944880"/>
            <a:ext cx="1157400" cy="16812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90"/>
          <p:cNvSpPr/>
          <p:nvPr/>
        </p:nvSpPr>
        <p:spPr>
          <a:xfrm>
            <a:off x="3855600" y="3842280"/>
            <a:ext cx="1157400" cy="16812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90"/>
          <p:cNvSpPr/>
          <p:nvPr/>
        </p:nvSpPr>
        <p:spPr>
          <a:xfrm>
            <a:off x="1733400" y="3439080"/>
            <a:ext cx="1157400" cy="16812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90"/>
          <p:cNvSpPr/>
          <p:nvPr/>
        </p:nvSpPr>
        <p:spPr>
          <a:xfrm>
            <a:off x="1733400" y="3642480"/>
            <a:ext cx="1157400" cy="16812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9" name="Google Shape;449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9440" y="1554480"/>
            <a:ext cx="1350000" cy="806760"/>
          </a:xfrm>
          <a:prstGeom prst="rect">
            <a:avLst/>
          </a:prstGeom>
          <a:noFill/>
          <a:ln>
            <a:noFill/>
          </a:ln>
          <a:effectLst>
            <a:outerShdw dir="5400000" dist="19080">
              <a:srgbClr val="000000">
                <a:alpha val="49803"/>
              </a:srgbClr>
            </a:outerShdw>
          </a:effectLst>
        </p:spPr>
      </p:pic>
      <p:pic>
        <p:nvPicPr>
          <p:cNvPr id="450" name="Google Shape;450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8200" y="3973680"/>
            <a:ext cx="1350000" cy="806760"/>
          </a:xfrm>
          <a:prstGeom prst="rect">
            <a:avLst/>
          </a:prstGeom>
          <a:noFill/>
          <a:ln>
            <a:noFill/>
          </a:ln>
          <a:effectLst>
            <a:outerShdw dir="5400000" dist="19080">
              <a:srgbClr val="000000">
                <a:alpha val="49803"/>
              </a:srgbClr>
            </a:outerShdw>
          </a:effectLst>
        </p:spPr>
      </p:pic>
      <p:pic>
        <p:nvPicPr>
          <p:cNvPr id="451" name="Google Shape;451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1200" y="3973680"/>
            <a:ext cx="1350000" cy="806760"/>
          </a:xfrm>
          <a:prstGeom prst="rect">
            <a:avLst/>
          </a:prstGeom>
          <a:noFill/>
          <a:ln>
            <a:noFill/>
          </a:ln>
          <a:effectLst>
            <a:outerShdw dir="5400000" dist="19080">
              <a:srgbClr val="000000">
                <a:alpha val="49803"/>
              </a:srgbClr>
            </a:outerShdw>
          </a:effectLst>
        </p:spPr>
      </p:pic>
      <p:pic>
        <p:nvPicPr>
          <p:cNvPr id="452" name="Google Shape;452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4800" y="2999160"/>
            <a:ext cx="1350000" cy="806760"/>
          </a:xfrm>
          <a:prstGeom prst="rect">
            <a:avLst/>
          </a:prstGeom>
          <a:noFill/>
          <a:ln>
            <a:noFill/>
          </a:ln>
          <a:effectLst>
            <a:outerShdw dir="5400000" dist="19080">
              <a:srgbClr val="000000">
                <a:alpha val="49803"/>
              </a:srgbClr>
            </a:outerShdw>
          </a:effectLst>
        </p:spPr>
      </p:pic>
      <p:pic>
        <p:nvPicPr>
          <p:cNvPr id="453" name="Google Shape;453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3400" y="3600000"/>
            <a:ext cx="1350000" cy="806760"/>
          </a:xfrm>
          <a:prstGeom prst="rect">
            <a:avLst/>
          </a:prstGeom>
          <a:noFill/>
          <a:ln>
            <a:noFill/>
          </a:ln>
          <a:effectLst>
            <a:outerShdw dir="5400000" dist="1908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91"/>
          <p:cNvSpPr txBox="1"/>
          <p:nvPr/>
        </p:nvSpPr>
        <p:spPr>
          <a:xfrm>
            <a:off x="793800" y="795960"/>
            <a:ext cx="7225920" cy="99576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 strike="noStrike">
                <a:solidFill>
                  <a:srgbClr val="1A9988"/>
                </a:solidFill>
                <a:latin typeface="Bebas Neue"/>
                <a:ea typeface="Bebas Neue"/>
                <a:cs typeface="Bebas Neue"/>
                <a:sym typeface="Bebas Neue"/>
              </a:rPr>
              <a:t>High value vs low value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91"/>
          <p:cNvSpPr txBox="1"/>
          <p:nvPr/>
        </p:nvSpPr>
        <p:spPr>
          <a:xfrm>
            <a:off x="793800" y="1443240"/>
            <a:ext cx="3450300" cy="3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spAutoFit/>
          </a:bodyPr>
          <a:lstStyle/>
          <a:p>
            <a:pPr indent="-30639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"/>
              <a:buChar char="●"/>
            </a:pPr>
            <a:r>
              <a:rPr b="1" lang="en-US" sz="15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Unit tests</a:t>
            </a:r>
            <a:r>
              <a:rPr b="0" lang="en-US" sz="15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achieve the </a:t>
            </a:r>
            <a:r>
              <a:rPr b="0" i="1" lang="en-US" sz="15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highest value</a:t>
            </a:r>
            <a:r>
              <a:rPr b="0" lang="en-US" sz="15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when they focus on data transformation and coordination. But achieve very little value when testing reading and writing operations.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39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"/>
              <a:buChar char="●"/>
            </a:pPr>
            <a:r>
              <a:rPr b="1" lang="en-US" sz="15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Integration tests</a:t>
            </a:r>
            <a:r>
              <a:rPr b="0" lang="en-US" sz="15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achieve the </a:t>
            </a:r>
            <a:r>
              <a:rPr b="0" i="1" lang="en-US" sz="15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highest value</a:t>
            </a:r>
            <a:r>
              <a:rPr b="0" lang="en-US" sz="15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when they focus on validating reading, writing and the coordination between resources, etc. 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91"/>
          <p:cNvSpPr/>
          <p:nvPr/>
        </p:nvSpPr>
        <p:spPr>
          <a:xfrm>
            <a:off x="6081480" y="1604880"/>
            <a:ext cx="2371320" cy="264492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1"/>
          <p:cNvSpPr/>
          <p:nvPr/>
        </p:nvSpPr>
        <p:spPr>
          <a:xfrm>
            <a:off x="6344640" y="1868040"/>
            <a:ext cx="1845360" cy="3963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Read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91"/>
          <p:cNvSpPr/>
          <p:nvPr/>
        </p:nvSpPr>
        <p:spPr>
          <a:xfrm>
            <a:off x="6337800" y="2345400"/>
            <a:ext cx="1845300" cy="856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274300" lIns="91425" spcFirstLastPara="1" rIns="91425" wrap="square" tIns="27430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Transform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91"/>
          <p:cNvSpPr/>
          <p:nvPr/>
        </p:nvSpPr>
        <p:spPr>
          <a:xfrm>
            <a:off x="6344815" y="3268435"/>
            <a:ext cx="1852200" cy="396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Write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91"/>
          <p:cNvSpPr/>
          <p:nvPr/>
        </p:nvSpPr>
        <p:spPr>
          <a:xfrm>
            <a:off x="6348240" y="3668760"/>
            <a:ext cx="1845360" cy="3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Coordinate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91"/>
          <p:cNvSpPr/>
          <p:nvPr/>
        </p:nvSpPr>
        <p:spPr>
          <a:xfrm>
            <a:off x="4880160" y="2530080"/>
            <a:ext cx="1457280" cy="3999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91"/>
          <p:cNvSpPr/>
          <p:nvPr/>
        </p:nvSpPr>
        <p:spPr>
          <a:xfrm>
            <a:off x="4880160" y="1868040"/>
            <a:ext cx="1457280" cy="3999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6B8A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91"/>
          <p:cNvSpPr/>
          <p:nvPr/>
        </p:nvSpPr>
        <p:spPr>
          <a:xfrm>
            <a:off x="4929840" y="1888560"/>
            <a:ext cx="1264680" cy="350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Integration tests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91"/>
          <p:cNvSpPr/>
          <p:nvPr/>
        </p:nvSpPr>
        <p:spPr>
          <a:xfrm>
            <a:off x="5148360" y="2553120"/>
            <a:ext cx="1046520" cy="350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Unit Tests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91"/>
          <p:cNvSpPr/>
          <p:nvPr/>
        </p:nvSpPr>
        <p:spPr>
          <a:xfrm>
            <a:off x="4890600" y="3664800"/>
            <a:ext cx="1457280" cy="3999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91"/>
          <p:cNvSpPr/>
          <p:nvPr/>
        </p:nvSpPr>
        <p:spPr>
          <a:xfrm>
            <a:off x="5158800" y="3687840"/>
            <a:ext cx="1046520" cy="350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Unit Tests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91"/>
          <p:cNvSpPr/>
          <p:nvPr/>
        </p:nvSpPr>
        <p:spPr>
          <a:xfrm>
            <a:off x="4880160" y="3202200"/>
            <a:ext cx="1457280" cy="3999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6B8A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91"/>
          <p:cNvSpPr/>
          <p:nvPr/>
        </p:nvSpPr>
        <p:spPr>
          <a:xfrm>
            <a:off x="4929840" y="3222720"/>
            <a:ext cx="1264680" cy="350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Integration tests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92"/>
          <p:cNvSpPr txBox="1"/>
          <p:nvPr/>
        </p:nvSpPr>
        <p:spPr>
          <a:xfrm>
            <a:off x="280080" y="712080"/>
            <a:ext cx="2429280" cy="104148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 strike="noStrike">
                <a:solidFill>
                  <a:srgbClr val="1A9988"/>
                </a:solidFill>
                <a:latin typeface="Bebas Neue"/>
                <a:ea typeface="Bebas Neue"/>
                <a:cs typeface="Bebas Neue"/>
                <a:sym typeface="Bebas Neue"/>
              </a:rPr>
              <a:t>Maximize value 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92"/>
          <p:cNvSpPr txBox="1"/>
          <p:nvPr/>
        </p:nvSpPr>
        <p:spPr>
          <a:xfrm>
            <a:off x="6666480" y="302760"/>
            <a:ext cx="200808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92"/>
          <p:cNvSpPr/>
          <p:nvPr/>
        </p:nvSpPr>
        <p:spPr>
          <a:xfrm>
            <a:off x="91440" y="3845520"/>
            <a:ext cx="3698280" cy="609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**</a:t>
            </a:r>
            <a:r>
              <a:rPr b="0" i="1" lang="en-US" sz="1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Reading and writing are typically handled by dependencies. That’s why we mock them!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92"/>
          <p:cNvSpPr/>
          <p:nvPr/>
        </p:nvSpPr>
        <p:spPr>
          <a:xfrm>
            <a:off x="4371120" y="1033920"/>
            <a:ext cx="1912320" cy="320688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92"/>
          <p:cNvSpPr/>
          <p:nvPr/>
        </p:nvSpPr>
        <p:spPr>
          <a:xfrm>
            <a:off x="4404600" y="3787560"/>
            <a:ext cx="1845360" cy="3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Coordinate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92"/>
          <p:cNvSpPr/>
          <p:nvPr/>
        </p:nvSpPr>
        <p:spPr>
          <a:xfrm>
            <a:off x="6632640" y="822240"/>
            <a:ext cx="1912320" cy="819360"/>
          </a:xfrm>
          <a:prstGeom prst="rect">
            <a:avLst/>
          </a:prstGeom>
          <a:noFill/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Method 1**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92"/>
          <p:cNvSpPr/>
          <p:nvPr/>
        </p:nvSpPr>
        <p:spPr>
          <a:xfrm>
            <a:off x="6636240" y="1751400"/>
            <a:ext cx="1912320" cy="819360"/>
          </a:xfrm>
          <a:prstGeom prst="rect">
            <a:avLst/>
          </a:prstGeom>
          <a:noFill/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Method 2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92"/>
          <p:cNvSpPr/>
          <p:nvPr/>
        </p:nvSpPr>
        <p:spPr>
          <a:xfrm>
            <a:off x="6757200" y="2175120"/>
            <a:ext cx="1663200" cy="31932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274300" lIns="91425" spcFirstLastPara="1" rIns="91425" wrap="square" tIns="27430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Transform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92"/>
          <p:cNvSpPr/>
          <p:nvPr/>
        </p:nvSpPr>
        <p:spPr>
          <a:xfrm>
            <a:off x="6636240" y="2680920"/>
            <a:ext cx="1912320" cy="819360"/>
          </a:xfrm>
          <a:prstGeom prst="rect">
            <a:avLst/>
          </a:prstGeom>
          <a:noFill/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Method 3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92"/>
          <p:cNvSpPr/>
          <p:nvPr/>
        </p:nvSpPr>
        <p:spPr>
          <a:xfrm>
            <a:off x="6757200" y="3104280"/>
            <a:ext cx="1663200" cy="31932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274300" lIns="91425" spcFirstLastPara="1" rIns="91425" wrap="square" tIns="27430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Transform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92"/>
          <p:cNvSpPr/>
          <p:nvPr/>
        </p:nvSpPr>
        <p:spPr>
          <a:xfrm>
            <a:off x="6636240" y="3740400"/>
            <a:ext cx="1912320" cy="819360"/>
          </a:xfrm>
          <a:prstGeom prst="rect">
            <a:avLst/>
          </a:prstGeom>
          <a:noFill/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Method 4**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92"/>
          <p:cNvSpPr/>
          <p:nvPr/>
        </p:nvSpPr>
        <p:spPr>
          <a:xfrm>
            <a:off x="6760800" y="4107600"/>
            <a:ext cx="1663200" cy="31932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274300" lIns="91425" spcFirstLastPara="1" rIns="91425" wrap="square" tIns="27430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92"/>
          <p:cNvSpPr/>
          <p:nvPr/>
        </p:nvSpPr>
        <p:spPr>
          <a:xfrm>
            <a:off x="4746240" y="1297080"/>
            <a:ext cx="1161720" cy="3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Method call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92"/>
          <p:cNvSpPr/>
          <p:nvPr/>
        </p:nvSpPr>
        <p:spPr>
          <a:xfrm>
            <a:off x="4746240" y="1931760"/>
            <a:ext cx="1161720" cy="3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Method call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92"/>
          <p:cNvSpPr/>
          <p:nvPr/>
        </p:nvSpPr>
        <p:spPr>
          <a:xfrm>
            <a:off x="4746240" y="2566800"/>
            <a:ext cx="1161720" cy="3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Method call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92"/>
          <p:cNvSpPr/>
          <p:nvPr/>
        </p:nvSpPr>
        <p:spPr>
          <a:xfrm>
            <a:off x="4746240" y="3201840"/>
            <a:ext cx="1161720" cy="3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Method call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92"/>
          <p:cNvSpPr/>
          <p:nvPr/>
        </p:nvSpPr>
        <p:spPr>
          <a:xfrm flipH="1" rot="10800000">
            <a:off x="5907240" y="1496880"/>
            <a:ext cx="723960" cy="264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94" name="Google Shape;494;p92"/>
          <p:cNvSpPr/>
          <p:nvPr/>
        </p:nvSpPr>
        <p:spPr>
          <a:xfrm>
            <a:off x="5908680" y="2131920"/>
            <a:ext cx="727560" cy="291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95" name="Google Shape;495;p92"/>
          <p:cNvSpPr/>
          <p:nvPr/>
        </p:nvSpPr>
        <p:spPr>
          <a:xfrm>
            <a:off x="5908680" y="2766960"/>
            <a:ext cx="727560" cy="323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96" name="Google Shape;496;p92"/>
          <p:cNvSpPr/>
          <p:nvPr/>
        </p:nvSpPr>
        <p:spPr>
          <a:xfrm>
            <a:off x="5908680" y="3402000"/>
            <a:ext cx="727560" cy="747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97" name="Google Shape;497;p92"/>
          <p:cNvSpPr/>
          <p:nvPr/>
        </p:nvSpPr>
        <p:spPr>
          <a:xfrm>
            <a:off x="280080" y="1463760"/>
            <a:ext cx="2619720" cy="1461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By organizing your code to separate the different types of functionality (concerns), you maximize the ability to test data transformations and work flow coordination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92"/>
          <p:cNvSpPr/>
          <p:nvPr/>
        </p:nvSpPr>
        <p:spPr>
          <a:xfrm>
            <a:off x="280080" y="3097080"/>
            <a:ext cx="369828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lang="en-US" sz="1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Transformation</a:t>
            </a:r>
            <a:r>
              <a:rPr b="0" lang="en-US" sz="1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verification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lang="en-US" sz="1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Coordination</a:t>
            </a:r>
            <a:r>
              <a:rPr b="0" lang="en-US" sz="1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verification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92"/>
          <p:cNvSpPr/>
          <p:nvPr/>
        </p:nvSpPr>
        <p:spPr>
          <a:xfrm>
            <a:off x="3158040" y="3196440"/>
            <a:ext cx="220200" cy="209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92"/>
          <p:cNvSpPr/>
          <p:nvPr/>
        </p:nvSpPr>
        <p:spPr>
          <a:xfrm>
            <a:off x="7973280" y="1864080"/>
            <a:ext cx="220320" cy="2095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92"/>
          <p:cNvSpPr/>
          <p:nvPr/>
        </p:nvSpPr>
        <p:spPr>
          <a:xfrm>
            <a:off x="7998840" y="2802240"/>
            <a:ext cx="220320" cy="2095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92"/>
          <p:cNvSpPr/>
          <p:nvPr/>
        </p:nvSpPr>
        <p:spPr>
          <a:xfrm>
            <a:off x="3158038" y="3398223"/>
            <a:ext cx="220200" cy="220200"/>
          </a:xfrm>
          <a:prstGeom prst="star4">
            <a:avLst>
              <a:gd fmla="val 12500" name="adj"/>
            </a:avLst>
          </a:prstGeom>
          <a:solidFill>
            <a:srgbClr val="FF00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92"/>
          <p:cNvSpPr/>
          <p:nvPr/>
        </p:nvSpPr>
        <p:spPr>
          <a:xfrm>
            <a:off x="5851800" y="3877200"/>
            <a:ext cx="220320" cy="220320"/>
          </a:xfrm>
          <a:prstGeom prst="star4">
            <a:avLst>
              <a:gd fmla="val 12500" name="adj"/>
            </a:avLst>
          </a:prstGeom>
          <a:solidFill>
            <a:srgbClr val="FF00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92"/>
          <p:cNvSpPr/>
          <p:nvPr/>
        </p:nvSpPr>
        <p:spPr>
          <a:xfrm>
            <a:off x="6714360" y="1288080"/>
            <a:ext cx="1755720" cy="3049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Read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93"/>
          <p:cNvSpPr txBox="1"/>
          <p:nvPr/>
        </p:nvSpPr>
        <p:spPr>
          <a:xfrm>
            <a:off x="793800" y="795960"/>
            <a:ext cx="2808360" cy="104148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 strike="noStrike">
                <a:solidFill>
                  <a:srgbClr val="1A9988"/>
                </a:solidFill>
                <a:latin typeface="Bebas Neue"/>
                <a:ea typeface="Bebas Neue"/>
                <a:cs typeface="Bebas Neue"/>
                <a:sym typeface="Bebas Neue"/>
              </a:rPr>
              <a:t>Look familiar?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93"/>
          <p:cNvSpPr txBox="1"/>
          <p:nvPr/>
        </p:nvSpPr>
        <p:spPr>
          <a:xfrm>
            <a:off x="6666480" y="302760"/>
            <a:ext cx="200808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93"/>
          <p:cNvSpPr/>
          <p:nvPr/>
        </p:nvSpPr>
        <p:spPr>
          <a:xfrm>
            <a:off x="4240080" y="1353600"/>
            <a:ext cx="1912320" cy="320688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93"/>
          <p:cNvSpPr/>
          <p:nvPr/>
        </p:nvSpPr>
        <p:spPr>
          <a:xfrm>
            <a:off x="4273560" y="4107240"/>
            <a:ext cx="1845360" cy="3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Controller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93"/>
          <p:cNvSpPr/>
          <p:nvPr/>
        </p:nvSpPr>
        <p:spPr>
          <a:xfrm>
            <a:off x="6535440" y="1616760"/>
            <a:ext cx="1755720" cy="274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6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Read</a:t>
            </a:r>
            <a:endParaRPr b="0" sz="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93"/>
          <p:cNvSpPr/>
          <p:nvPr/>
        </p:nvSpPr>
        <p:spPr>
          <a:xfrm>
            <a:off x="6501600" y="1099800"/>
            <a:ext cx="1912320" cy="819360"/>
          </a:xfrm>
          <a:prstGeom prst="rect">
            <a:avLst/>
          </a:prstGeom>
          <a:noFill/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1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93"/>
          <p:cNvSpPr/>
          <p:nvPr/>
        </p:nvSpPr>
        <p:spPr>
          <a:xfrm>
            <a:off x="6505200" y="2071440"/>
            <a:ext cx="1912320" cy="819360"/>
          </a:xfrm>
          <a:prstGeom prst="rect">
            <a:avLst/>
          </a:prstGeom>
          <a:noFill/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2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93"/>
          <p:cNvSpPr/>
          <p:nvPr/>
        </p:nvSpPr>
        <p:spPr>
          <a:xfrm>
            <a:off x="6626160" y="2494800"/>
            <a:ext cx="1663200" cy="31932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274300" lIns="91425" spcFirstLastPara="1" rIns="91425" wrap="square" tIns="27430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Transform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93"/>
          <p:cNvSpPr/>
          <p:nvPr/>
        </p:nvSpPr>
        <p:spPr>
          <a:xfrm>
            <a:off x="6505200" y="3000600"/>
            <a:ext cx="1912320" cy="819360"/>
          </a:xfrm>
          <a:prstGeom prst="rect">
            <a:avLst/>
          </a:prstGeom>
          <a:noFill/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2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93"/>
          <p:cNvSpPr/>
          <p:nvPr/>
        </p:nvSpPr>
        <p:spPr>
          <a:xfrm>
            <a:off x="6626160" y="3423960"/>
            <a:ext cx="1663200" cy="31932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274300" lIns="91425" spcFirstLastPara="1" rIns="91425" wrap="square" tIns="27430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Transform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93"/>
          <p:cNvSpPr/>
          <p:nvPr/>
        </p:nvSpPr>
        <p:spPr>
          <a:xfrm>
            <a:off x="6505200" y="4060080"/>
            <a:ext cx="1912320" cy="819360"/>
          </a:xfrm>
          <a:prstGeom prst="rect">
            <a:avLst/>
          </a:prstGeom>
          <a:noFill/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93"/>
          <p:cNvSpPr/>
          <p:nvPr/>
        </p:nvSpPr>
        <p:spPr>
          <a:xfrm>
            <a:off x="6629760" y="4427640"/>
            <a:ext cx="1663200" cy="31932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274300" lIns="91425" spcFirstLastPara="1" rIns="91425" wrap="square" tIns="27430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Write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93"/>
          <p:cNvSpPr/>
          <p:nvPr/>
        </p:nvSpPr>
        <p:spPr>
          <a:xfrm>
            <a:off x="4615200" y="1616760"/>
            <a:ext cx="1161720" cy="3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Model call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93"/>
          <p:cNvSpPr/>
          <p:nvPr/>
        </p:nvSpPr>
        <p:spPr>
          <a:xfrm>
            <a:off x="4615200" y="2251800"/>
            <a:ext cx="1161720" cy="3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Model call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93"/>
          <p:cNvSpPr/>
          <p:nvPr/>
        </p:nvSpPr>
        <p:spPr>
          <a:xfrm>
            <a:off x="4615200" y="2886840"/>
            <a:ext cx="1161720" cy="3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Model call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93"/>
          <p:cNvSpPr/>
          <p:nvPr/>
        </p:nvSpPr>
        <p:spPr>
          <a:xfrm>
            <a:off x="4615200" y="3521520"/>
            <a:ext cx="1161720" cy="3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Model call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93"/>
          <p:cNvSpPr/>
          <p:nvPr/>
        </p:nvSpPr>
        <p:spPr>
          <a:xfrm flipH="1" rot="10800000">
            <a:off x="5776200" y="1816920"/>
            <a:ext cx="723960" cy="306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26" name="Google Shape;526;p93"/>
          <p:cNvSpPr/>
          <p:nvPr/>
        </p:nvSpPr>
        <p:spPr>
          <a:xfrm>
            <a:off x="5777640" y="2451600"/>
            <a:ext cx="727560" cy="291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27" name="Google Shape;527;p93"/>
          <p:cNvSpPr/>
          <p:nvPr/>
        </p:nvSpPr>
        <p:spPr>
          <a:xfrm>
            <a:off x="5777640" y="3086640"/>
            <a:ext cx="727560" cy="323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28" name="Google Shape;528;p93"/>
          <p:cNvSpPr/>
          <p:nvPr/>
        </p:nvSpPr>
        <p:spPr>
          <a:xfrm>
            <a:off x="5777640" y="3721680"/>
            <a:ext cx="727560" cy="747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29" name="Google Shape;529;p93"/>
          <p:cNvSpPr/>
          <p:nvPr/>
        </p:nvSpPr>
        <p:spPr>
          <a:xfrm>
            <a:off x="753480" y="1517400"/>
            <a:ext cx="2619720" cy="609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MVC</a:t>
            </a:r>
            <a:r>
              <a:rPr b="0" lang="en-US" sz="1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design patterns leverage similar methodologies.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0" name="Google Shape;530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520" y="2285640"/>
            <a:ext cx="3477600" cy="226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4"/>
          <p:cNvSpPr txBox="1"/>
          <p:nvPr/>
        </p:nvSpPr>
        <p:spPr>
          <a:xfrm>
            <a:off x="793800" y="795960"/>
            <a:ext cx="7225920" cy="99576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 strike="noStrike">
                <a:solidFill>
                  <a:srgbClr val="1A9988"/>
                </a:solidFill>
                <a:latin typeface="Bebas Neue"/>
                <a:ea typeface="Bebas Neue"/>
                <a:cs typeface="Bebas Neue"/>
                <a:sym typeface="Bebas Neue"/>
              </a:rPr>
              <a:t>Balance approach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94"/>
          <p:cNvSpPr txBox="1"/>
          <p:nvPr/>
        </p:nvSpPr>
        <p:spPr>
          <a:xfrm>
            <a:off x="793800" y="1443240"/>
            <a:ext cx="7225920" cy="325908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This doesn’t mean we can mix read, writes, transformations and work flows. If a method makes sense as a unit of work, then you’ve probably achieved a good balance.	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94"/>
          <p:cNvSpPr txBox="1"/>
          <p:nvPr/>
        </p:nvSpPr>
        <p:spPr>
          <a:xfrm>
            <a:off x="6666480" y="302760"/>
            <a:ext cx="200808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5"/>
          <p:cNvSpPr txBox="1"/>
          <p:nvPr/>
        </p:nvSpPr>
        <p:spPr>
          <a:xfrm>
            <a:off x="997560" y="1331280"/>
            <a:ext cx="651384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Q &amp; A</a:t>
            </a:r>
            <a:endParaRPr b="0" sz="7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95"/>
          <p:cNvSpPr txBox="1"/>
          <p:nvPr/>
        </p:nvSpPr>
        <p:spPr>
          <a:xfrm>
            <a:off x="6666480" y="302760"/>
            <a:ext cx="200808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0"/>
          <p:cNvSpPr txBox="1"/>
          <p:nvPr/>
        </p:nvSpPr>
        <p:spPr>
          <a:xfrm>
            <a:off x="6666480" y="302760"/>
            <a:ext cx="200808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1A9988"/>
                </a:solidFill>
                <a:latin typeface="Montserrat"/>
                <a:ea typeface="Montserrat"/>
                <a:cs typeface="Montserrat"/>
                <a:sym typeface="Montserrat"/>
              </a:rPr>
              <a:t>Developer: There is no I in TEAM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1A9988"/>
                </a:solidFill>
                <a:latin typeface="Montserrat"/>
                <a:ea typeface="Montserrat"/>
                <a:cs typeface="Montserrat"/>
                <a:sym typeface="Montserrat"/>
              </a:rPr>
              <a:t>Tester: We cannot spell BUGS without U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80"/>
          <p:cNvSpPr/>
          <p:nvPr/>
        </p:nvSpPr>
        <p:spPr>
          <a:xfrm>
            <a:off x="1203840" y="4259520"/>
            <a:ext cx="6288120" cy="519120"/>
          </a:xfrm>
          <a:prstGeom prst="trapezoid">
            <a:avLst>
              <a:gd fmla="val 72265" name="adj"/>
            </a:avLst>
          </a:prstGeom>
          <a:solidFill>
            <a:srgbClr val="1C3678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0"/>
          <p:cNvSpPr/>
          <p:nvPr/>
        </p:nvSpPr>
        <p:spPr>
          <a:xfrm>
            <a:off x="1736280" y="2242800"/>
            <a:ext cx="5223240" cy="1804320"/>
          </a:xfrm>
          <a:prstGeom prst="trapezoid">
            <a:avLst>
              <a:gd fmla="val 73027" name="adj"/>
            </a:avLst>
          </a:prstGeom>
          <a:solidFill>
            <a:srgbClr val="1A9988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80"/>
          <p:cNvSpPr/>
          <p:nvPr/>
        </p:nvSpPr>
        <p:spPr>
          <a:xfrm>
            <a:off x="3235320" y="552240"/>
            <a:ext cx="2225520" cy="1478520"/>
          </a:xfrm>
          <a:prstGeom prst="triangle">
            <a:avLst>
              <a:gd fmla="val 50000" name="adj"/>
            </a:avLst>
          </a:prstGeom>
          <a:solidFill>
            <a:srgbClr val="A2FFE8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80"/>
          <p:cNvSpPr/>
          <p:nvPr/>
        </p:nvSpPr>
        <p:spPr>
          <a:xfrm>
            <a:off x="3769200" y="4326840"/>
            <a:ext cx="1157760" cy="3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EDEE"/>
                </a:solidFill>
                <a:latin typeface="Lato"/>
                <a:ea typeface="Lato"/>
                <a:cs typeface="Lato"/>
                <a:sym typeface="Lato"/>
              </a:rPr>
              <a:t>Unit Testing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80"/>
          <p:cNvSpPr/>
          <p:nvPr/>
        </p:nvSpPr>
        <p:spPr>
          <a:xfrm>
            <a:off x="3303360" y="2820960"/>
            <a:ext cx="2089800" cy="3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EDEE"/>
                </a:solidFill>
                <a:latin typeface="Lato"/>
                <a:ea typeface="Lato"/>
                <a:cs typeface="Lato"/>
                <a:sym typeface="Lato"/>
              </a:rPr>
              <a:t>API and Integration tests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80"/>
          <p:cNvSpPr/>
          <p:nvPr/>
        </p:nvSpPr>
        <p:spPr>
          <a:xfrm>
            <a:off x="3830760" y="1589760"/>
            <a:ext cx="1034280" cy="3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End to End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80"/>
          <p:cNvSpPr/>
          <p:nvPr/>
        </p:nvSpPr>
        <p:spPr>
          <a:xfrm rot="2260800">
            <a:off x="1838160" y="2044080"/>
            <a:ext cx="294120" cy="21438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7656000" scaled="0"/>
          </a:gra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80"/>
          <p:cNvSpPr/>
          <p:nvPr/>
        </p:nvSpPr>
        <p:spPr>
          <a:xfrm flipH="1" rot="8539200">
            <a:off x="6530400" y="2044080"/>
            <a:ext cx="294120" cy="214416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13938000" scaled="0"/>
          </a:gra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80"/>
          <p:cNvSpPr/>
          <p:nvPr/>
        </p:nvSpPr>
        <p:spPr>
          <a:xfrm>
            <a:off x="158400" y="3618360"/>
            <a:ext cx="111672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Quicker feedback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80"/>
          <p:cNvSpPr/>
          <p:nvPr/>
        </p:nvSpPr>
        <p:spPr>
          <a:xfrm>
            <a:off x="1427040" y="2185560"/>
            <a:ext cx="111672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Slower feedback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80"/>
          <p:cNvSpPr/>
          <p:nvPr/>
        </p:nvSpPr>
        <p:spPr>
          <a:xfrm>
            <a:off x="6355440" y="2242800"/>
            <a:ext cx="121716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More like production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80"/>
          <p:cNvSpPr/>
          <p:nvPr/>
        </p:nvSpPr>
        <p:spPr>
          <a:xfrm>
            <a:off x="7374240" y="3618360"/>
            <a:ext cx="121716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Less like production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80"/>
          <p:cNvSpPr/>
          <p:nvPr/>
        </p:nvSpPr>
        <p:spPr>
          <a:xfrm>
            <a:off x="2082600" y="4088520"/>
            <a:ext cx="4746960" cy="1296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Quality Gate to main branch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80"/>
          <p:cNvSpPr/>
          <p:nvPr/>
        </p:nvSpPr>
        <p:spPr>
          <a:xfrm>
            <a:off x="4572000" y="1357920"/>
            <a:ext cx="1386360" cy="1567440"/>
          </a:xfrm>
          <a:prstGeom prst="cloud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 Regression Testing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80"/>
          <p:cNvSpPr/>
          <p:nvPr/>
        </p:nvSpPr>
        <p:spPr>
          <a:xfrm>
            <a:off x="5424120" y="2543400"/>
            <a:ext cx="249480" cy="203400"/>
          </a:xfrm>
          <a:prstGeom prst="lightningBolt">
            <a:avLst/>
          </a:prstGeom>
          <a:solidFill>
            <a:srgbClr val="FFFF00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80"/>
          <p:cNvSpPr/>
          <p:nvPr/>
        </p:nvSpPr>
        <p:spPr>
          <a:xfrm flipH="1">
            <a:off x="4864320" y="2617560"/>
            <a:ext cx="249480" cy="203400"/>
          </a:xfrm>
          <a:prstGeom prst="lightningBolt">
            <a:avLst/>
          </a:prstGeom>
          <a:solidFill>
            <a:srgbClr val="FFFF00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81"/>
          <p:cNvSpPr txBox="1"/>
          <p:nvPr/>
        </p:nvSpPr>
        <p:spPr>
          <a:xfrm>
            <a:off x="793800" y="795943"/>
            <a:ext cx="7225800" cy="17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1A9988"/>
                </a:solidFill>
                <a:latin typeface="Bebas Neue"/>
                <a:ea typeface="Bebas Neue"/>
                <a:cs typeface="Bebas Neue"/>
                <a:sym typeface="Bebas Neue"/>
              </a:rPr>
              <a:t>SMOke Tests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81"/>
          <p:cNvSpPr txBox="1"/>
          <p:nvPr/>
        </p:nvSpPr>
        <p:spPr>
          <a:xfrm>
            <a:off x="793800" y="1443248"/>
            <a:ext cx="7225800" cy="25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rm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Smoke Testing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 is a software testing process that determines whether the </a:t>
            </a:r>
            <a:r>
              <a:rPr lang="en-US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deployed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 software build is stable or not.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Site loads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Site correctly 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communicates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 with others services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DB, SQS, etc.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82"/>
          <p:cNvSpPr txBox="1"/>
          <p:nvPr/>
        </p:nvSpPr>
        <p:spPr>
          <a:xfrm>
            <a:off x="6660000" y="248400"/>
            <a:ext cx="200808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1A9988"/>
                </a:solidFill>
                <a:latin typeface="Montserrat"/>
                <a:ea typeface="Montserrat"/>
                <a:cs typeface="Montserrat"/>
                <a:sym typeface="Montserrat"/>
              </a:rPr>
              <a:t>Every tester has the heart of a developer … in a jar on their desk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82"/>
          <p:cNvSpPr txBox="1"/>
          <p:nvPr/>
        </p:nvSpPr>
        <p:spPr>
          <a:xfrm>
            <a:off x="239400" y="601560"/>
            <a:ext cx="6202800" cy="99576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rgbClr val="1A9988"/>
                </a:solidFill>
                <a:latin typeface="Bebas Neue"/>
                <a:ea typeface="Bebas Neue"/>
                <a:cs typeface="Bebas Neue"/>
                <a:sym typeface="Bebas Neue"/>
              </a:rPr>
              <a:t>Example of output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400" y="1311120"/>
            <a:ext cx="7015320" cy="364104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82"/>
          <p:cNvSpPr/>
          <p:nvPr/>
        </p:nvSpPr>
        <p:spPr>
          <a:xfrm>
            <a:off x="7300440" y="1958400"/>
            <a:ext cx="1412640" cy="1020240"/>
          </a:xfrm>
          <a:prstGeom prst="rect">
            <a:avLst/>
          </a:prstGeom>
          <a:noFill/>
          <a:ln cap="flat" cmpd="sng" w="9525">
            <a:solidFill>
              <a:srgbClr val="FC00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 = Error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 = Warning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 = Skipped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= Incomplete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 = Risky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3"/>
          <p:cNvSpPr txBox="1"/>
          <p:nvPr/>
        </p:nvSpPr>
        <p:spPr>
          <a:xfrm>
            <a:off x="1108800" y="937800"/>
            <a:ext cx="7138080" cy="1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1A9988"/>
                </a:solidFill>
                <a:latin typeface="Montserrat"/>
                <a:ea typeface="Montserrat"/>
                <a:cs typeface="Montserrat"/>
                <a:sym typeface="Montserrat"/>
              </a:rPr>
              <a:t>Tests should not write to standard out or log warnings and notices.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83"/>
          <p:cNvSpPr txBox="1"/>
          <p:nvPr/>
        </p:nvSpPr>
        <p:spPr>
          <a:xfrm>
            <a:off x="6666480" y="302760"/>
            <a:ext cx="200808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1A9988"/>
                </a:solidFill>
                <a:latin typeface="Montserrat"/>
                <a:ea typeface="Montserrat"/>
                <a:cs typeface="Montserrat"/>
                <a:sym typeface="Montserrat"/>
              </a:rPr>
              <a:t>It’s Automation, Not Automagic!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880" y="1280160"/>
            <a:ext cx="5915520" cy="361008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83"/>
          <p:cNvSpPr/>
          <p:nvPr/>
        </p:nvSpPr>
        <p:spPr>
          <a:xfrm>
            <a:off x="6787440" y="1380600"/>
            <a:ext cx="1588320" cy="39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83"/>
          <p:cNvSpPr/>
          <p:nvPr/>
        </p:nvSpPr>
        <p:spPr>
          <a:xfrm>
            <a:off x="6716880" y="1342080"/>
            <a:ext cx="1823400" cy="2101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sometimes the product code and not test code. But we should still watch out for it and handle it by suppressing output or capturing it in the test.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84"/>
          <p:cNvSpPr txBox="1"/>
          <p:nvPr/>
        </p:nvSpPr>
        <p:spPr>
          <a:xfrm>
            <a:off x="793800" y="795960"/>
            <a:ext cx="7225920" cy="104148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rgbClr val="1A9988"/>
                </a:solidFill>
                <a:latin typeface="Bebas Neue"/>
                <a:ea typeface="Bebas Neue"/>
                <a:cs typeface="Bebas Neue"/>
                <a:sym typeface="Bebas Neue"/>
              </a:rPr>
              <a:t>MOre unit tests, more coverage, more 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84"/>
          <p:cNvSpPr txBox="1"/>
          <p:nvPr/>
        </p:nvSpPr>
        <p:spPr>
          <a:xfrm>
            <a:off x="793800" y="1443240"/>
            <a:ext cx="7225920" cy="325908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rmAutofit/>
          </a:bodyPr>
          <a:lstStyle/>
          <a:p>
            <a:pPr indent="-32976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600"/>
              <a:buFont typeface="Roboto Light"/>
              <a:buChar char="●"/>
            </a:pPr>
            <a:r>
              <a:rPr b="0" i="0" lang="en-US" sz="1600" u="none" cap="none" strike="noStrike">
                <a:solidFill>
                  <a:srgbClr val="1A9988"/>
                </a:solidFill>
                <a:latin typeface="Roboto Light"/>
                <a:ea typeface="Roboto Light"/>
                <a:cs typeface="Roboto Light"/>
                <a:sym typeface="Roboto Light"/>
              </a:rPr>
              <a:t>Cleanup output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600"/>
              <a:buFont typeface="Roboto Light"/>
              <a:buChar char="●"/>
            </a:pPr>
            <a:r>
              <a:rPr b="0" i="0" lang="en-US" sz="1600" u="none" cap="none" strike="noStrike">
                <a:solidFill>
                  <a:srgbClr val="1A9988"/>
                </a:solidFill>
                <a:latin typeface="Roboto Light"/>
                <a:ea typeface="Roboto Light"/>
                <a:cs typeface="Roboto Light"/>
                <a:sym typeface="Roboto Light"/>
              </a:rPr>
              <a:t>Cleanup warnings and notices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600"/>
              <a:buFont typeface="Roboto Light"/>
              <a:buChar char="●"/>
            </a:pPr>
            <a:r>
              <a:rPr b="0" i="0" lang="en-US" sz="1600" u="none" cap="none" strike="noStrike">
                <a:solidFill>
                  <a:srgbClr val="1A9988"/>
                </a:solidFill>
                <a:latin typeface="Roboto Light"/>
                <a:ea typeface="Roboto Light"/>
                <a:cs typeface="Roboto Light"/>
                <a:sym typeface="Roboto Light"/>
              </a:rPr>
              <a:t>Re-introduce skipped and incomplete tests (fix them first)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600"/>
              <a:buFont typeface="Roboto Light"/>
              <a:buChar char="●"/>
            </a:pPr>
            <a:r>
              <a:rPr b="0" i="0" lang="en-US" sz="1600" u="none" cap="none" strike="noStrike">
                <a:solidFill>
                  <a:srgbClr val="1A9988"/>
                </a:solidFill>
                <a:latin typeface="Roboto Light"/>
                <a:ea typeface="Roboto Light"/>
                <a:cs typeface="Roboto Light"/>
                <a:sym typeface="Roboto Light"/>
              </a:rPr>
              <a:t>Monitor </a:t>
            </a:r>
            <a:r>
              <a:rPr lang="en-US" sz="1600">
                <a:solidFill>
                  <a:srgbClr val="1A9988"/>
                </a:solidFill>
                <a:latin typeface="Roboto Light"/>
                <a:ea typeface="Roboto Light"/>
                <a:cs typeface="Roboto Light"/>
                <a:sym typeface="Roboto Light"/>
              </a:rPr>
              <a:t>the </a:t>
            </a:r>
            <a:r>
              <a:rPr b="0" i="0" lang="en-US" sz="1600" u="none" cap="none" strike="noStrike">
                <a:solidFill>
                  <a:srgbClr val="1A9988"/>
                </a:solidFill>
                <a:latin typeface="Roboto Light"/>
                <a:ea typeface="Roboto Light"/>
                <a:cs typeface="Roboto Light"/>
                <a:sym typeface="Roboto Light"/>
              </a:rPr>
              <a:t>team’s code coverage </a:t>
            </a:r>
            <a:endParaRPr sz="1600">
              <a:solidFill>
                <a:srgbClr val="1A998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976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600"/>
              <a:buFont typeface="Roboto Light"/>
              <a:buChar char="●"/>
            </a:pPr>
            <a:r>
              <a:rPr b="0" i="0" lang="en-US" sz="1600" u="none" cap="none" strike="noStrike">
                <a:solidFill>
                  <a:srgbClr val="1A9988"/>
                </a:solidFill>
                <a:latin typeface="Roboto Light"/>
                <a:ea typeface="Roboto Light"/>
                <a:cs typeface="Roboto Light"/>
                <a:sym typeface="Roboto Light"/>
              </a:rPr>
              <a:t>Reject code reviews if the developer has not written sufficient unit tests</a:t>
            </a:r>
            <a:endParaRPr b="0" i="0" sz="1600" u="none" cap="none" strike="noStrike">
              <a:solidFill>
                <a:srgbClr val="1A998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1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Light"/>
              <a:buChar char="○"/>
            </a:pPr>
            <a:r>
              <a:rPr lang="en-US" sz="160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rPr>
              <a:t>EVENTUALLY, right now TBD</a:t>
            </a:r>
            <a:endParaRPr sz="1600">
              <a:solidFill>
                <a:schemeClr val="accen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976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600"/>
              <a:buFont typeface="Roboto Light"/>
              <a:buChar char="●"/>
            </a:pPr>
            <a:r>
              <a:rPr b="0" i="0" lang="en-US" sz="1600" u="none" cap="none" strike="noStrike">
                <a:solidFill>
                  <a:srgbClr val="1A9988"/>
                </a:solidFill>
                <a:latin typeface="Roboto Light"/>
                <a:ea typeface="Roboto Light"/>
                <a:cs typeface="Roboto Light"/>
                <a:sym typeface="Roboto Light"/>
              </a:rPr>
              <a:t>No better time to to start then right now!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84"/>
          <p:cNvSpPr txBox="1"/>
          <p:nvPr/>
        </p:nvSpPr>
        <p:spPr>
          <a:xfrm>
            <a:off x="6666480" y="302760"/>
            <a:ext cx="200808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1A9988"/>
                </a:solidFill>
                <a:latin typeface="Montserrat"/>
                <a:ea typeface="Montserrat"/>
                <a:cs typeface="Montserrat"/>
                <a:sym typeface="Montserrat"/>
              </a:rPr>
              <a:t>Even though it doesn’t work, how does it feel?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84"/>
          <p:cNvSpPr/>
          <p:nvPr/>
        </p:nvSpPr>
        <p:spPr>
          <a:xfrm rot="577800">
            <a:off x="6130080" y="728280"/>
            <a:ext cx="1063080" cy="1249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500" u="none" cap="none" strike="noStrike">
                <a:solidFill>
                  <a:srgbClr val="FC0019"/>
                </a:solidFill>
                <a:latin typeface="Impact"/>
                <a:ea typeface="Impact"/>
                <a:cs typeface="Impact"/>
                <a:sym typeface="Impact"/>
              </a:rPr>
              <a:t>FUN!</a:t>
            </a:r>
            <a:endParaRPr b="0" i="0" sz="3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85"/>
          <p:cNvSpPr txBox="1"/>
          <p:nvPr/>
        </p:nvSpPr>
        <p:spPr>
          <a:xfrm>
            <a:off x="997560" y="1331280"/>
            <a:ext cx="4844880" cy="310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Maximizing the value of a test</a:t>
            </a:r>
            <a:endParaRPr b="0" sz="7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85"/>
          <p:cNvSpPr txBox="1"/>
          <p:nvPr/>
        </p:nvSpPr>
        <p:spPr>
          <a:xfrm>
            <a:off x="6666480" y="302760"/>
            <a:ext cx="200808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86"/>
          <p:cNvSpPr txBox="1"/>
          <p:nvPr/>
        </p:nvSpPr>
        <p:spPr>
          <a:xfrm>
            <a:off x="1108800" y="937800"/>
            <a:ext cx="7138080" cy="1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400" lIns="68400" spcFirstLastPara="1" rIns="68400" wrap="square" tIns="68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0" strike="noStrike">
                <a:solidFill>
                  <a:srgbClr val="1A9988"/>
                </a:solidFill>
                <a:latin typeface="Montserrat"/>
                <a:ea typeface="Montserrat"/>
                <a:cs typeface="Montserrat"/>
                <a:sym typeface="Montserrat"/>
              </a:rPr>
              <a:t>All code does one of the following (simplified):</a:t>
            </a:r>
            <a:endParaRPr b="0" sz="159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86"/>
          <p:cNvSpPr txBox="1"/>
          <p:nvPr/>
        </p:nvSpPr>
        <p:spPr>
          <a:xfrm>
            <a:off x="6666480" y="302760"/>
            <a:ext cx="200808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86"/>
          <p:cNvSpPr/>
          <p:nvPr/>
        </p:nvSpPr>
        <p:spPr>
          <a:xfrm>
            <a:off x="5335200" y="1454760"/>
            <a:ext cx="2371320" cy="264492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86"/>
          <p:cNvSpPr/>
          <p:nvPr/>
        </p:nvSpPr>
        <p:spPr>
          <a:xfrm>
            <a:off x="734760" y="1477800"/>
            <a:ext cx="308412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Reads data (inputs)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Transforms data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Writes data (outputs)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Coordinates the above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oto Sans Symbols"/>
              <a:buAutoNum type="alphaLcPeriod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Decision making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oto Sans Symbols"/>
              <a:buAutoNum type="alphaLcPeriod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Flows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86"/>
          <p:cNvSpPr/>
          <p:nvPr/>
        </p:nvSpPr>
        <p:spPr>
          <a:xfrm>
            <a:off x="5589000" y="1679400"/>
            <a:ext cx="1845360" cy="3963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Read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86"/>
          <p:cNvSpPr/>
          <p:nvPr/>
        </p:nvSpPr>
        <p:spPr>
          <a:xfrm>
            <a:off x="5582150" y="2240625"/>
            <a:ext cx="1852200" cy="777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274300" lIns="91425" spcFirstLastPara="1" rIns="91425" wrap="square" tIns="27430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Transform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86"/>
          <p:cNvSpPr/>
          <p:nvPr/>
        </p:nvSpPr>
        <p:spPr>
          <a:xfrm>
            <a:off x="5582150" y="3130920"/>
            <a:ext cx="1852200" cy="396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Write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86"/>
          <p:cNvSpPr/>
          <p:nvPr/>
        </p:nvSpPr>
        <p:spPr>
          <a:xfrm>
            <a:off x="5589000" y="3524760"/>
            <a:ext cx="1845360" cy="3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Coordinate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87"/>
          <p:cNvSpPr txBox="1"/>
          <p:nvPr/>
        </p:nvSpPr>
        <p:spPr>
          <a:xfrm>
            <a:off x="793800" y="795960"/>
            <a:ext cx="7225920" cy="99576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 strike="noStrike">
                <a:solidFill>
                  <a:srgbClr val="1A9988"/>
                </a:solidFill>
                <a:latin typeface="Bebas Neue"/>
                <a:ea typeface="Bebas Neue"/>
                <a:cs typeface="Bebas Neue"/>
                <a:sym typeface="Bebas Neue"/>
              </a:rPr>
              <a:t>Types of reading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87"/>
          <p:cNvSpPr txBox="1"/>
          <p:nvPr/>
        </p:nvSpPr>
        <p:spPr>
          <a:xfrm>
            <a:off x="793800" y="1443240"/>
            <a:ext cx="7225920" cy="3259080"/>
          </a:xfrm>
          <a:prstGeom prst="rect">
            <a:avLst/>
          </a:prstGeom>
          <a:noFill/>
          <a:ln>
            <a:noFill/>
          </a:ln>
        </p:spPr>
        <p:txBody>
          <a:bodyPr anchorCtr="0" anchor="t" bIns="68400" lIns="68400" spcFirstLastPara="1" rIns="68400" wrap="square" tIns="68400">
            <a:norm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lang="en-US" sz="18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Request parameters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lang="en-US" sz="18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Buffers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lang="en-US" sz="18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lang="en-US" sz="18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Files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lang="en-US" sz="18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API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lang="en-US" sz="18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Services (cache)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lang="en-US" sz="18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Library or </a:t>
            </a:r>
            <a:r>
              <a:rPr b="1" lang="en-US" sz="18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Dependency</a:t>
            </a:r>
            <a:r>
              <a:rPr b="0" lang="en-US" sz="18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output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lang="en-US" sz="18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Memory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lang="en-US" sz="1800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(more)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87"/>
          <p:cNvSpPr txBox="1"/>
          <p:nvPr/>
        </p:nvSpPr>
        <p:spPr>
          <a:xfrm>
            <a:off x="6666480" y="302760"/>
            <a:ext cx="200808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