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verage-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9d632e1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19d632e14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9d632e1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19d632e14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d2b74f9d3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d2b74f9d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9d632e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19d632e1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5" name="Shape 55"/>
        <p:cNvGrpSpPr/>
        <p:nvPr/>
      </p:nvGrpSpPr>
      <p:grpSpPr>
        <a:xfrm>
          <a:off x="0" y="0"/>
          <a:ext cx="0" cy="0"/>
          <a:chOff x="0" y="0"/>
          <a:chExt cx="0" cy="0"/>
        </a:xfrm>
      </p:grpSpPr>
      <p:sp>
        <p:nvSpPr>
          <p:cNvPr id="56" name="Google Shape;56;p13"/>
          <p:cNvSpPr txBox="1"/>
          <p:nvPr>
            <p:ph type="title"/>
          </p:nvPr>
        </p:nvSpPr>
        <p:spPr>
          <a:xfrm>
            <a:off x="671400" y="2141280"/>
            <a:ext cx="7851900" cy="8607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30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57" name="Google Shape;57;p13"/>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671400" y="2141280"/>
            <a:ext cx="7851900" cy="8607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30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0" name="Google Shape;60;p14"/>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671400" y="990720"/>
            <a:ext cx="7801200" cy="17298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4800" u="none" cap="none" strike="noStrike">
                <a:solidFill>
                  <a:srgbClr val="FFFFFF"/>
                </a:solidFill>
                <a:latin typeface="Oswald"/>
                <a:ea typeface="Oswald"/>
                <a:cs typeface="Oswald"/>
                <a:sym typeface="Oswald"/>
              </a:rPr>
              <a:t>User Stories and Acceptance Criteria</a:t>
            </a:r>
            <a:endParaRPr b="0" i="0" sz="4800" u="none" cap="none" strike="noStrike">
              <a:solidFill>
                <a:srgbClr val="000000"/>
              </a:solidFill>
              <a:latin typeface="Arial"/>
              <a:ea typeface="Arial"/>
              <a:cs typeface="Arial"/>
              <a:sym typeface="Arial"/>
            </a:endParaRPr>
          </a:p>
        </p:txBody>
      </p:sp>
      <p:sp>
        <p:nvSpPr>
          <p:cNvPr id="66" name="Google Shape;66;p15"/>
          <p:cNvSpPr txBox="1"/>
          <p:nvPr/>
        </p:nvSpPr>
        <p:spPr>
          <a:xfrm>
            <a:off x="671400" y="3174840"/>
            <a:ext cx="7801200" cy="79236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US" sz="2100" u="none" cap="none" strike="noStrike">
                <a:solidFill>
                  <a:srgbClr val="CACACA"/>
                </a:solidFill>
                <a:latin typeface="Average"/>
                <a:ea typeface="Average"/>
                <a:cs typeface="Average"/>
                <a:sym typeface="Average"/>
              </a:rPr>
              <a:t>Writing, estimating and velocity</a:t>
            </a:r>
            <a:endParaRPr b="0" i="0" sz="21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Acceptance Criteria Tips</a:t>
            </a:r>
            <a:endParaRPr b="0" i="0" sz="3000" u="none" cap="none" strike="noStrike">
              <a:solidFill>
                <a:srgbClr val="000000"/>
              </a:solidFill>
              <a:latin typeface="Arial"/>
              <a:ea typeface="Arial"/>
              <a:cs typeface="Arial"/>
              <a:sym typeface="Arial"/>
            </a:endParaRPr>
          </a:p>
        </p:txBody>
      </p:sp>
      <p:sp>
        <p:nvSpPr>
          <p:cNvPr id="119" name="Google Shape;119;p24"/>
          <p:cNvSpPr txBox="1"/>
          <p:nvPr/>
        </p:nvSpPr>
        <p:spPr>
          <a:xfrm>
            <a:off x="311760" y="1152360"/>
            <a:ext cx="8520120" cy="3416040"/>
          </a:xfrm>
          <a:prstGeom prst="rect">
            <a:avLst/>
          </a:prstGeom>
          <a:noFill/>
          <a:ln>
            <a:noFill/>
          </a:ln>
        </p:spPr>
        <p:txBody>
          <a:bodyPr anchorCtr="0" anchor="t" bIns="91425" lIns="91425" spcFirstLastPara="1" rIns="91425" wrap="square" tIns="91425">
            <a:normAutofit lnSpcReduction="10000"/>
          </a:bodyPr>
          <a:lstStyle/>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Don’t </a:t>
            </a:r>
            <a:r>
              <a:rPr lang="en-US" sz="1800">
                <a:solidFill>
                  <a:srgbClr val="CACACA"/>
                </a:solidFill>
                <a:latin typeface="Average"/>
                <a:ea typeface="Average"/>
                <a:cs typeface="Average"/>
                <a:sym typeface="Average"/>
              </a:rPr>
              <a:t>i</a:t>
            </a:r>
            <a:r>
              <a:rPr b="0" i="0" lang="en-US" sz="1800" u="none" cap="none" strike="noStrike">
                <a:solidFill>
                  <a:srgbClr val="CACACA"/>
                </a:solidFill>
                <a:latin typeface="Average"/>
                <a:ea typeface="Average"/>
                <a:cs typeface="Average"/>
                <a:sym typeface="Average"/>
              </a:rPr>
              <a:t>nclude the </a:t>
            </a:r>
            <a:r>
              <a:rPr lang="en-US" sz="1800">
                <a:solidFill>
                  <a:srgbClr val="CACACA"/>
                </a:solidFill>
                <a:latin typeface="Average"/>
                <a:ea typeface="Average"/>
                <a:cs typeface="Average"/>
                <a:sym typeface="Average"/>
              </a:rPr>
              <a:t>t</a:t>
            </a:r>
            <a:r>
              <a:rPr b="0" i="0" lang="en-US" sz="1800" u="none" cap="none" strike="noStrike">
                <a:solidFill>
                  <a:srgbClr val="CACACA"/>
                </a:solidFill>
                <a:latin typeface="Average"/>
                <a:ea typeface="Average"/>
                <a:cs typeface="Average"/>
                <a:sym typeface="Average"/>
              </a:rPr>
              <a:t>echnical </a:t>
            </a:r>
            <a:r>
              <a:rPr lang="en-US" sz="1800">
                <a:solidFill>
                  <a:srgbClr val="CACACA"/>
                </a:solidFill>
                <a:latin typeface="Average"/>
                <a:ea typeface="Average"/>
                <a:cs typeface="Average"/>
                <a:sym typeface="Average"/>
              </a:rPr>
              <a:t>d</a:t>
            </a:r>
            <a:r>
              <a:rPr b="0" i="0" lang="en-US" sz="1800" u="none" cap="none" strike="noStrike">
                <a:solidFill>
                  <a:srgbClr val="CACACA"/>
                </a:solidFill>
                <a:latin typeface="Average"/>
                <a:ea typeface="Average"/>
                <a:cs typeface="Average"/>
                <a:sym typeface="Average"/>
              </a:rPr>
              <a:t>etails for </a:t>
            </a:r>
            <a:r>
              <a:rPr lang="en-US" sz="1800">
                <a:solidFill>
                  <a:srgbClr val="CACACA"/>
                </a:solidFill>
                <a:latin typeface="Average"/>
                <a:ea typeface="Average"/>
                <a:cs typeface="Average"/>
                <a:sym typeface="Average"/>
              </a:rPr>
              <a:t>i</a:t>
            </a:r>
            <a:r>
              <a:rPr b="0" i="0" lang="en-US" sz="1800" u="none" cap="none" strike="noStrike">
                <a:solidFill>
                  <a:srgbClr val="CACACA"/>
                </a:solidFill>
                <a:latin typeface="Average"/>
                <a:ea typeface="Average"/>
                <a:cs typeface="Average"/>
                <a:sym typeface="Average"/>
              </a:rPr>
              <a:t>mplementation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Choose </a:t>
            </a:r>
            <a:r>
              <a:rPr lang="en-US" sz="1800">
                <a:solidFill>
                  <a:srgbClr val="CACACA"/>
                </a:solidFill>
                <a:latin typeface="Average"/>
                <a:ea typeface="Average"/>
                <a:cs typeface="Average"/>
                <a:sym typeface="Average"/>
              </a:rPr>
              <a:t>a</a:t>
            </a:r>
            <a:r>
              <a:rPr b="0" i="0" lang="en-US" sz="1800" u="none" cap="none" strike="noStrike">
                <a:solidFill>
                  <a:srgbClr val="CACACA"/>
                </a:solidFill>
                <a:latin typeface="Average"/>
                <a:ea typeface="Average"/>
                <a:cs typeface="Average"/>
                <a:sym typeface="Average"/>
              </a:rPr>
              <a:t>cceptance </a:t>
            </a:r>
            <a:r>
              <a:rPr lang="en-US" sz="1800">
                <a:solidFill>
                  <a:srgbClr val="CACACA"/>
                </a:solidFill>
                <a:latin typeface="Average"/>
                <a:ea typeface="Average"/>
                <a:cs typeface="Average"/>
                <a:sym typeface="Average"/>
              </a:rPr>
              <a:t>c</a:t>
            </a:r>
            <a:r>
              <a:rPr b="0" i="0" lang="en-US" sz="1800" u="none" cap="none" strike="noStrike">
                <a:solidFill>
                  <a:srgbClr val="CACACA"/>
                </a:solidFill>
                <a:latin typeface="Average"/>
                <a:ea typeface="Average"/>
                <a:cs typeface="Average"/>
                <a:sym typeface="Average"/>
              </a:rPr>
              <a:t>riteria that </a:t>
            </a:r>
            <a:r>
              <a:rPr lang="en-US" sz="1800">
                <a:solidFill>
                  <a:srgbClr val="CACACA"/>
                </a:solidFill>
                <a:latin typeface="Average"/>
                <a:ea typeface="Average"/>
                <a:cs typeface="Average"/>
                <a:sym typeface="Average"/>
              </a:rPr>
              <a:t>c</a:t>
            </a:r>
            <a:r>
              <a:rPr b="0" i="0" lang="en-US" sz="1800" u="none" cap="none" strike="noStrike">
                <a:solidFill>
                  <a:srgbClr val="CACACA"/>
                </a:solidFill>
                <a:latin typeface="Average"/>
                <a:ea typeface="Average"/>
                <a:cs typeface="Average"/>
                <a:sym typeface="Average"/>
              </a:rPr>
              <a:t>an be </a:t>
            </a:r>
            <a:r>
              <a:rPr lang="en-US" sz="1800">
                <a:solidFill>
                  <a:srgbClr val="CACACA"/>
                </a:solidFill>
                <a:latin typeface="Average"/>
                <a:ea typeface="Average"/>
                <a:cs typeface="Average"/>
                <a:sym typeface="Average"/>
              </a:rPr>
              <a:t>t</a:t>
            </a:r>
            <a:r>
              <a:rPr b="0" i="0" lang="en-US" sz="1800" u="none" cap="none" strike="noStrike">
                <a:solidFill>
                  <a:srgbClr val="CACACA"/>
                </a:solidFill>
                <a:latin typeface="Average"/>
                <a:ea typeface="Average"/>
                <a:cs typeface="Average"/>
                <a:sym typeface="Average"/>
              </a:rPr>
              <a:t>ested</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Don’t be </a:t>
            </a:r>
            <a:r>
              <a:rPr lang="en-US" sz="1800">
                <a:solidFill>
                  <a:srgbClr val="CACACA"/>
                </a:solidFill>
                <a:latin typeface="Average"/>
                <a:ea typeface="Average"/>
                <a:cs typeface="Average"/>
                <a:sym typeface="Average"/>
              </a:rPr>
              <a:t>t</a:t>
            </a:r>
            <a:r>
              <a:rPr b="0" i="0" lang="en-US" sz="1800" u="none" cap="none" strike="noStrike">
                <a:solidFill>
                  <a:srgbClr val="CACACA"/>
                </a:solidFill>
                <a:latin typeface="Average"/>
                <a:ea typeface="Average"/>
                <a:cs typeface="Average"/>
                <a:sym typeface="Average"/>
              </a:rPr>
              <a:t>oo </a:t>
            </a:r>
            <a:r>
              <a:rPr lang="en-US" sz="1800">
                <a:solidFill>
                  <a:srgbClr val="CACACA"/>
                </a:solidFill>
                <a:latin typeface="Average"/>
                <a:ea typeface="Average"/>
                <a:cs typeface="Average"/>
                <a:sym typeface="Average"/>
              </a:rPr>
              <a:t>b</a:t>
            </a:r>
            <a:r>
              <a:rPr b="0" i="0" lang="en-US" sz="1800" u="none" cap="none" strike="noStrike">
                <a:solidFill>
                  <a:srgbClr val="CACACA"/>
                </a:solidFill>
                <a:latin typeface="Average"/>
                <a:ea typeface="Average"/>
                <a:cs typeface="Average"/>
                <a:sym typeface="Average"/>
              </a:rPr>
              <a:t>road, or </a:t>
            </a:r>
            <a:r>
              <a:rPr lang="en-US" sz="1800">
                <a:solidFill>
                  <a:srgbClr val="CACACA"/>
                </a:solidFill>
                <a:latin typeface="Average"/>
                <a:ea typeface="Average"/>
                <a:cs typeface="Average"/>
                <a:sym typeface="Average"/>
              </a:rPr>
              <a:t>t</a:t>
            </a:r>
            <a:r>
              <a:rPr b="0" i="0" lang="en-US" sz="1800" u="none" cap="none" strike="noStrike">
                <a:solidFill>
                  <a:srgbClr val="CACACA"/>
                </a:solidFill>
                <a:latin typeface="Average"/>
                <a:ea typeface="Average"/>
                <a:cs typeface="Average"/>
                <a:sym typeface="Average"/>
              </a:rPr>
              <a:t>oo </a:t>
            </a:r>
            <a:r>
              <a:rPr lang="en-US" sz="1800">
                <a:solidFill>
                  <a:srgbClr val="CACACA"/>
                </a:solidFill>
                <a:latin typeface="Average"/>
                <a:ea typeface="Average"/>
                <a:cs typeface="Average"/>
                <a:sym typeface="Average"/>
              </a:rPr>
              <a:t>n</a:t>
            </a:r>
            <a:r>
              <a:rPr b="0" i="0" lang="en-US" sz="1800" u="none" cap="none" strike="noStrike">
                <a:solidFill>
                  <a:srgbClr val="CACACA"/>
                </a:solidFill>
                <a:latin typeface="Average"/>
                <a:ea typeface="Average"/>
                <a:cs typeface="Average"/>
                <a:sym typeface="Average"/>
              </a:rPr>
              <a:t>arrow</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Take a step back and ask if the acceptance criteria sufficiently represents the successful delivery of the desired outcome.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As with User Stories, the Acceptance Criteria templates urges you to think about success fro</a:t>
            </a:r>
            <a:r>
              <a:rPr lang="en-US" sz="1800">
                <a:solidFill>
                  <a:srgbClr val="CACACA"/>
                </a:solidFill>
                <a:latin typeface="Average"/>
                <a:ea typeface="Average"/>
                <a:cs typeface="Average"/>
                <a:sym typeface="Average"/>
              </a:rPr>
              <a:t>m</a:t>
            </a:r>
            <a:r>
              <a:rPr b="0" i="0" lang="en-US" sz="1800" u="none" cap="none" strike="noStrike">
                <a:solidFill>
                  <a:srgbClr val="CACACA"/>
                </a:solidFill>
                <a:latin typeface="Average"/>
                <a:ea typeface="Average"/>
                <a:cs typeface="Average"/>
                <a:sym typeface="Average"/>
              </a:rPr>
              <a:t> the user persona’s perspective.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Like user stories, if something that needs to be checked wont fit into this pattern, it’s reasonable to break the template and include it anyways. Better to have something to check then miss an expectation.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Why acceptance criteria?</a:t>
            </a:r>
            <a:endParaRPr b="0" i="0" sz="3000" u="none" cap="none" strike="noStrike">
              <a:solidFill>
                <a:srgbClr val="000000"/>
              </a:solidFill>
              <a:latin typeface="Arial"/>
              <a:ea typeface="Arial"/>
              <a:cs typeface="Arial"/>
              <a:sym typeface="Arial"/>
            </a:endParaRPr>
          </a:p>
        </p:txBody>
      </p:sp>
      <p:sp>
        <p:nvSpPr>
          <p:cNvPr id="125" name="Google Shape;125;p25"/>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Provides clear guidelines to all how an item should be tested</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Help ensure all parties agree on what should be built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Help define the Definition of Done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Prevents unmet expectations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nvSpPr>
        <p:spPr>
          <a:xfrm>
            <a:off x="507960" y="2141280"/>
            <a:ext cx="2062800" cy="86076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3600" u="none" cap="none" strike="noStrike">
                <a:solidFill>
                  <a:srgbClr val="FFFFFF"/>
                </a:solidFill>
                <a:latin typeface="Oswald"/>
                <a:ea typeface="Oswald"/>
                <a:cs typeface="Oswald"/>
                <a:sym typeface="Oswald"/>
              </a:rPr>
              <a:t>Sizing</a:t>
            </a:r>
            <a:br>
              <a:rPr b="0" i="0" lang="en-US" sz="1800" u="none" cap="none" strike="noStrike"/>
            </a:br>
            <a:r>
              <a:rPr b="0" i="0" lang="en-US" sz="3270" u="none" cap="none" strike="noStrike">
                <a:solidFill>
                  <a:srgbClr val="FFFFFF"/>
                </a:solidFill>
                <a:latin typeface="Oswald"/>
                <a:ea typeface="Oswald"/>
                <a:cs typeface="Oswald"/>
                <a:sym typeface="Oswald"/>
              </a:rPr>
              <a:t>(Story Points)</a:t>
            </a:r>
            <a:endParaRPr b="0" i="0" sz="3270" u="none" cap="none" strike="noStrike">
              <a:solidFill>
                <a:srgbClr val="000000"/>
              </a:solidFill>
              <a:latin typeface="Arial"/>
              <a:ea typeface="Arial"/>
              <a:cs typeface="Arial"/>
              <a:sym typeface="Arial"/>
            </a:endParaRPr>
          </a:p>
        </p:txBody>
      </p:sp>
      <p:pic>
        <p:nvPicPr>
          <p:cNvPr id="131" name="Google Shape;131;p26"/>
          <p:cNvPicPr preferRelativeResize="0"/>
          <p:nvPr/>
        </p:nvPicPr>
        <p:blipFill rotWithShape="1">
          <a:blip r:embed="rId3">
            <a:alphaModFix/>
          </a:blip>
          <a:srcRect b="0" l="0" r="0" t="0"/>
          <a:stretch/>
        </p:blipFill>
        <p:spPr>
          <a:xfrm>
            <a:off x="2493360" y="844200"/>
            <a:ext cx="6142320" cy="3454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Complexity vs Time</a:t>
            </a:r>
            <a:endParaRPr b="0" i="0" sz="3000" u="none" cap="none" strike="noStrike">
              <a:solidFill>
                <a:srgbClr val="000000"/>
              </a:solidFill>
              <a:latin typeface="Arial"/>
              <a:ea typeface="Arial"/>
              <a:cs typeface="Arial"/>
              <a:sym typeface="Arial"/>
            </a:endParaRPr>
          </a:p>
        </p:txBody>
      </p:sp>
      <p:sp>
        <p:nvSpPr>
          <p:cNvPr id="137" name="Google Shape;137;p27"/>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FFD966"/>
                </a:solidFill>
                <a:latin typeface="Average"/>
                <a:ea typeface="Average"/>
                <a:cs typeface="Average"/>
                <a:sym typeface="Average"/>
              </a:rPr>
              <a:t>You cannot get away from a story point being relevant to time.</a:t>
            </a:r>
            <a:r>
              <a:rPr b="0" i="0" lang="en-US" sz="1800" u="none" cap="none" strike="noStrike">
                <a:solidFill>
                  <a:srgbClr val="CACACA"/>
                </a:solidFill>
                <a:latin typeface="Average"/>
                <a:ea typeface="Average"/>
                <a:cs typeface="Average"/>
                <a:sym typeface="Average"/>
              </a:rPr>
              <a:t> This is because velocity is a measure of points per developer per sprint and a sprint is always time bound.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Complexity and uncertainty is why we use the Fibonacci Sequence. Although we want to be as accurate as possible, story sizing will alway need some flexibility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311760" y="4230720"/>
            <a:ext cx="5998320" cy="604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b="0" i="0" lang="en-US" sz="2100" u="none" cap="none" strike="noStrike">
                <a:solidFill>
                  <a:srgbClr val="FFFFFF"/>
                </a:solidFill>
                <a:latin typeface="Oswald"/>
                <a:ea typeface="Oswald"/>
                <a:cs typeface="Oswald"/>
                <a:sym typeface="Oswald"/>
              </a:rPr>
              <a:t>Modified Fibonacci Sequence</a:t>
            </a:r>
            <a:endParaRPr b="0" i="0" sz="2100" u="none" cap="none" strike="noStrike">
              <a:solidFill>
                <a:srgbClr val="000000"/>
              </a:solidFill>
              <a:latin typeface="Arial"/>
              <a:ea typeface="Arial"/>
              <a:cs typeface="Arial"/>
              <a:sym typeface="Arial"/>
            </a:endParaRPr>
          </a:p>
        </p:txBody>
      </p:sp>
      <p:sp>
        <p:nvSpPr>
          <p:cNvPr id="143" name="Google Shape;143;p28"/>
          <p:cNvSpPr/>
          <p:nvPr/>
        </p:nvSpPr>
        <p:spPr>
          <a:xfrm>
            <a:off x="1770480" y="2040840"/>
            <a:ext cx="5602680" cy="1051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5700" u="none" cap="none" strike="noStrike">
                <a:solidFill>
                  <a:srgbClr val="F3F3F3"/>
                </a:solidFill>
                <a:latin typeface="Average"/>
                <a:ea typeface="Average"/>
                <a:cs typeface="Average"/>
                <a:sym typeface="Average"/>
              </a:rPr>
              <a:t>1, 2, 3, 5, 8, 13…</a:t>
            </a:r>
            <a:endParaRPr b="0" i="0" sz="57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Why use a modified Fibonacci Sequence for sizing?</a:t>
            </a:r>
            <a:endParaRPr b="0" i="0" sz="3000" u="none" cap="none" strike="noStrike">
              <a:solidFill>
                <a:srgbClr val="000000"/>
              </a:solidFill>
              <a:latin typeface="Arial"/>
              <a:ea typeface="Arial"/>
              <a:cs typeface="Arial"/>
              <a:sym typeface="Arial"/>
            </a:endParaRPr>
          </a:p>
        </p:txBody>
      </p:sp>
      <p:sp>
        <p:nvSpPr>
          <p:cNvPr id="149" name="Google Shape;149;p29"/>
          <p:cNvSpPr txBox="1"/>
          <p:nvPr/>
        </p:nvSpPr>
        <p:spPr>
          <a:xfrm>
            <a:off x="311760" y="1152360"/>
            <a:ext cx="294768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Forces the splitting of large stories into small stories (split at 5 or 8)</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4FFDA"/>
              </a:buClr>
              <a:buSzPts val="1800"/>
              <a:buFont typeface="Average"/>
              <a:buChar char="●"/>
            </a:pPr>
            <a:r>
              <a:rPr b="0" i="0" lang="en-US" sz="1800" u="none" cap="none" strike="noStrike">
                <a:solidFill>
                  <a:srgbClr val="64FFDA"/>
                </a:solidFill>
                <a:latin typeface="Average"/>
                <a:ea typeface="Average"/>
                <a:cs typeface="Average"/>
                <a:sym typeface="Average"/>
              </a:rPr>
              <a:t>The antidote to ambiguity is agility</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150" name="Google Shape;150;p29"/>
          <p:cNvGrpSpPr/>
          <p:nvPr/>
        </p:nvGrpSpPr>
        <p:grpSpPr>
          <a:xfrm>
            <a:off x="3398040" y="1071360"/>
            <a:ext cx="5745600" cy="3772800"/>
            <a:chOff x="3398040" y="1071360"/>
            <a:chExt cx="5745600" cy="3772800"/>
          </a:xfrm>
        </p:grpSpPr>
        <p:grpSp>
          <p:nvGrpSpPr>
            <p:cNvPr id="151" name="Google Shape;151;p29"/>
            <p:cNvGrpSpPr/>
            <p:nvPr/>
          </p:nvGrpSpPr>
          <p:grpSpPr>
            <a:xfrm>
              <a:off x="3398040" y="1071360"/>
              <a:ext cx="5745600" cy="3772800"/>
              <a:chOff x="3398040" y="1071360"/>
              <a:chExt cx="5745600" cy="3772800"/>
            </a:xfrm>
          </p:grpSpPr>
          <p:grpSp>
            <p:nvGrpSpPr>
              <p:cNvPr id="152" name="Google Shape;152;p29"/>
              <p:cNvGrpSpPr/>
              <p:nvPr/>
            </p:nvGrpSpPr>
            <p:grpSpPr>
              <a:xfrm>
                <a:off x="3398040" y="1071360"/>
                <a:ext cx="5745600" cy="3772800"/>
                <a:chOff x="3398040" y="1071360"/>
                <a:chExt cx="5745600" cy="3772800"/>
              </a:xfrm>
            </p:grpSpPr>
            <p:pic>
              <p:nvPicPr>
                <p:cNvPr id="153" name="Google Shape;153;p29"/>
                <p:cNvPicPr preferRelativeResize="0"/>
                <p:nvPr/>
              </p:nvPicPr>
              <p:blipFill rotWithShape="1">
                <a:blip r:embed="rId3">
                  <a:alphaModFix/>
                </a:blip>
                <a:srcRect b="0" l="0" r="0" t="0"/>
                <a:stretch/>
              </p:blipFill>
              <p:spPr>
                <a:xfrm>
                  <a:off x="3398040" y="1071360"/>
                  <a:ext cx="5745600" cy="3772800"/>
                </a:xfrm>
                <a:prstGeom prst="rect">
                  <a:avLst/>
                </a:prstGeom>
                <a:noFill/>
                <a:ln>
                  <a:noFill/>
                </a:ln>
              </p:spPr>
            </p:pic>
            <p:pic>
              <p:nvPicPr>
                <p:cNvPr id="154" name="Google Shape;154;p29"/>
                <p:cNvPicPr preferRelativeResize="0"/>
                <p:nvPr/>
              </p:nvPicPr>
              <p:blipFill rotWithShape="1">
                <a:blip r:embed="rId4">
                  <a:alphaModFix/>
                </a:blip>
                <a:srcRect b="0" l="0" r="0" t="0"/>
                <a:stretch/>
              </p:blipFill>
              <p:spPr>
                <a:xfrm>
                  <a:off x="3562560" y="4430520"/>
                  <a:ext cx="5362200" cy="214920"/>
                </a:xfrm>
                <a:prstGeom prst="rect">
                  <a:avLst/>
                </a:prstGeom>
                <a:noFill/>
                <a:ln>
                  <a:noFill/>
                </a:ln>
              </p:spPr>
            </p:pic>
          </p:grpSp>
          <p:pic>
            <p:nvPicPr>
              <p:cNvPr id="155" name="Google Shape;155;p29"/>
              <p:cNvPicPr preferRelativeResize="0"/>
              <p:nvPr/>
            </p:nvPicPr>
            <p:blipFill rotWithShape="1">
              <a:blip r:embed="rId5">
                <a:alphaModFix/>
              </a:blip>
              <a:srcRect b="0" l="0" r="0" t="0"/>
              <a:stretch/>
            </p:blipFill>
            <p:spPr>
              <a:xfrm>
                <a:off x="7398360" y="1794600"/>
                <a:ext cx="1471680" cy="1234080"/>
              </a:xfrm>
              <a:prstGeom prst="rect">
                <a:avLst/>
              </a:prstGeom>
              <a:noFill/>
              <a:ln>
                <a:noFill/>
              </a:ln>
            </p:spPr>
          </p:pic>
        </p:grpSp>
        <p:pic>
          <p:nvPicPr>
            <p:cNvPr id="156" name="Google Shape;156;p29"/>
            <p:cNvPicPr preferRelativeResize="0"/>
            <p:nvPr/>
          </p:nvPicPr>
          <p:blipFill rotWithShape="1">
            <a:blip r:embed="rId6">
              <a:alphaModFix/>
            </a:blip>
            <a:srcRect b="0" l="0" r="0" t="0"/>
            <a:stretch/>
          </p:blipFill>
          <p:spPr>
            <a:xfrm>
              <a:off x="5468760" y="3411000"/>
              <a:ext cx="247680" cy="40572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nvSpPr>
        <p:spPr>
          <a:xfrm>
            <a:off x="71300" y="1844097"/>
            <a:ext cx="2062800" cy="14553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US" sz="3600">
                <a:solidFill>
                  <a:srgbClr val="FFFFFF"/>
                </a:solidFill>
                <a:latin typeface="Oswald"/>
                <a:ea typeface="Oswald"/>
                <a:cs typeface="Oswald"/>
                <a:sym typeface="Oswald"/>
              </a:rPr>
              <a:t>Story Point Rubric</a:t>
            </a:r>
            <a:endParaRPr b="0" i="0" sz="3270" u="none" cap="none" strike="noStrike">
              <a:solidFill>
                <a:srgbClr val="000000"/>
              </a:solidFill>
              <a:latin typeface="Arial"/>
              <a:ea typeface="Arial"/>
              <a:cs typeface="Arial"/>
              <a:sym typeface="Arial"/>
            </a:endParaRPr>
          </a:p>
        </p:txBody>
      </p:sp>
      <p:pic>
        <p:nvPicPr>
          <p:cNvPr id="162" name="Google Shape;162;p30"/>
          <p:cNvPicPr preferRelativeResize="0"/>
          <p:nvPr/>
        </p:nvPicPr>
        <p:blipFill>
          <a:blip r:embed="rId3">
            <a:alphaModFix/>
          </a:blip>
          <a:stretch>
            <a:fillRect/>
          </a:stretch>
        </p:blipFill>
        <p:spPr>
          <a:xfrm>
            <a:off x="2190625" y="222314"/>
            <a:ext cx="6748475" cy="46988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nvSpPr>
        <p:spPr>
          <a:xfrm>
            <a:off x="311760" y="444960"/>
            <a:ext cx="8520000" cy="572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en-US" sz="3000">
                <a:solidFill>
                  <a:srgbClr val="FFFFFF"/>
                </a:solidFill>
                <a:latin typeface="Oswald"/>
                <a:ea typeface="Oswald"/>
                <a:cs typeface="Oswald"/>
                <a:sym typeface="Oswald"/>
              </a:rPr>
              <a:t>Sizing tips</a:t>
            </a:r>
            <a:endParaRPr b="0" i="0" sz="3000" u="none" cap="none" strike="noStrike">
              <a:solidFill>
                <a:srgbClr val="000000"/>
              </a:solidFill>
              <a:latin typeface="Arial"/>
              <a:ea typeface="Arial"/>
              <a:cs typeface="Arial"/>
              <a:sym typeface="Arial"/>
            </a:endParaRPr>
          </a:p>
        </p:txBody>
      </p:sp>
      <p:sp>
        <p:nvSpPr>
          <p:cNvPr id="168" name="Google Shape;168;p31"/>
          <p:cNvSpPr txBox="1"/>
          <p:nvPr/>
        </p:nvSpPr>
        <p:spPr>
          <a:xfrm>
            <a:off x="311760" y="1152360"/>
            <a:ext cx="8520000" cy="34161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1199"/>
              </a:spcBef>
              <a:spcAft>
                <a:spcPts val="0"/>
              </a:spcAft>
              <a:buClr>
                <a:srgbClr val="CACACA"/>
              </a:buClr>
              <a:buSzPts val="1800"/>
              <a:buFont typeface="Arial"/>
              <a:buChar char="●"/>
            </a:pPr>
            <a:r>
              <a:rPr lang="en-US" sz="1800">
                <a:solidFill>
                  <a:srgbClr val="CACACA"/>
                </a:solidFill>
              </a:rPr>
              <a:t>Make sure to use relative sizing. One of the strengths of story points is knowing how different stories compare to each other.</a:t>
            </a:r>
            <a:endParaRPr sz="1800">
              <a:solidFill>
                <a:srgbClr val="CACACA"/>
              </a:solidFill>
            </a:endParaRPr>
          </a:p>
          <a:p>
            <a:pPr indent="-342900" lvl="0" marL="457200" marR="0" rtl="0" algn="l">
              <a:lnSpc>
                <a:spcPct val="115000"/>
              </a:lnSpc>
              <a:spcBef>
                <a:spcPts val="0"/>
              </a:spcBef>
              <a:spcAft>
                <a:spcPts val="0"/>
              </a:spcAft>
              <a:buClr>
                <a:srgbClr val="CACACA"/>
              </a:buClr>
              <a:buSzPts val="1800"/>
              <a:buChar char="●"/>
            </a:pPr>
            <a:r>
              <a:rPr lang="en-US" sz="1800">
                <a:solidFill>
                  <a:srgbClr val="CACACA"/>
                </a:solidFill>
              </a:rPr>
              <a:t>Remember that story points take into account not only the time spent on a project, but also the related complexity and risk.</a:t>
            </a:r>
            <a:endParaRPr sz="1800">
              <a:solidFill>
                <a:srgbClr val="CACACA"/>
              </a:solidFill>
            </a:endParaRPr>
          </a:p>
          <a:p>
            <a:pPr indent="-342900" lvl="0" marL="457200" marR="0" rtl="0" algn="l">
              <a:lnSpc>
                <a:spcPct val="115000"/>
              </a:lnSpc>
              <a:spcBef>
                <a:spcPts val="0"/>
              </a:spcBef>
              <a:spcAft>
                <a:spcPts val="0"/>
              </a:spcAft>
              <a:buClr>
                <a:srgbClr val="CACACA"/>
              </a:buClr>
              <a:buSzPts val="1800"/>
              <a:buChar char="●"/>
            </a:pPr>
            <a:r>
              <a:rPr lang="en-US" sz="1800">
                <a:solidFill>
                  <a:srgbClr val="CACACA"/>
                </a:solidFill>
              </a:rPr>
              <a:t>Don’t take skill level into account when assigning story points</a:t>
            </a:r>
            <a:endParaRPr sz="1800">
              <a:solidFill>
                <a:srgbClr val="CACAC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645840" y="1735200"/>
            <a:ext cx="7851960" cy="86076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3600" u="none" cap="none" strike="noStrike">
                <a:solidFill>
                  <a:srgbClr val="64FFDA"/>
                </a:solidFill>
                <a:latin typeface="Oswald"/>
                <a:ea typeface="Oswald"/>
                <a:cs typeface="Oswald"/>
                <a:sym typeface="Oswald"/>
              </a:rPr>
              <a:t>Velocity</a:t>
            </a:r>
            <a:endParaRPr b="0" i="0" sz="3600" u="none" cap="none" strike="noStrike">
              <a:solidFill>
                <a:srgbClr val="000000"/>
              </a:solidFill>
              <a:latin typeface="Arial"/>
              <a:ea typeface="Arial"/>
              <a:cs typeface="Arial"/>
              <a:sym typeface="Arial"/>
            </a:endParaRPr>
          </a:p>
        </p:txBody>
      </p:sp>
      <p:sp>
        <p:nvSpPr>
          <p:cNvPr id="174" name="Google Shape;174;p32"/>
          <p:cNvSpPr/>
          <p:nvPr/>
        </p:nvSpPr>
        <p:spPr>
          <a:xfrm>
            <a:off x="2095920" y="2961720"/>
            <a:ext cx="4901400" cy="4424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1700" u="none" cap="none" strike="noStrike">
                <a:solidFill>
                  <a:srgbClr val="FFD966"/>
                </a:solidFill>
                <a:latin typeface="Average"/>
                <a:ea typeface="Average"/>
                <a:cs typeface="Average"/>
                <a:sym typeface="Average"/>
              </a:rPr>
              <a:t>Points</a:t>
            </a:r>
            <a:r>
              <a:rPr b="1" i="0" lang="en-US" sz="1700" u="none" cap="none" strike="noStrike">
                <a:solidFill>
                  <a:srgbClr val="F5F5F5"/>
                </a:solidFill>
                <a:latin typeface="Average"/>
                <a:ea typeface="Average"/>
                <a:cs typeface="Average"/>
                <a:sym typeface="Average"/>
              </a:rPr>
              <a:t> per </a:t>
            </a:r>
            <a:r>
              <a:rPr b="1" i="0" lang="en-US" sz="1700" u="none" cap="none" strike="noStrike">
                <a:solidFill>
                  <a:srgbClr val="78909C"/>
                </a:solidFill>
                <a:latin typeface="Average"/>
                <a:ea typeface="Average"/>
                <a:cs typeface="Average"/>
                <a:sym typeface="Average"/>
              </a:rPr>
              <a:t>developer</a:t>
            </a:r>
            <a:r>
              <a:rPr b="1" i="0" lang="en-US" sz="1700" u="none" cap="none" strike="noStrike">
                <a:solidFill>
                  <a:srgbClr val="F5F5F5"/>
                </a:solidFill>
                <a:latin typeface="Average"/>
                <a:ea typeface="Average"/>
                <a:cs typeface="Average"/>
                <a:sym typeface="Average"/>
              </a:rPr>
              <a:t> per </a:t>
            </a:r>
            <a:r>
              <a:rPr b="1" i="0" lang="en-US" sz="1700" u="none" cap="none" strike="noStrike">
                <a:solidFill>
                  <a:srgbClr val="64FFDA"/>
                </a:solidFill>
                <a:latin typeface="Average"/>
                <a:ea typeface="Average"/>
                <a:cs typeface="Average"/>
                <a:sym typeface="Average"/>
              </a:rPr>
              <a:t>sprint</a:t>
            </a:r>
            <a:endParaRPr b="0" i="0" sz="17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nvSpPr>
        <p:spPr>
          <a:xfrm>
            <a:off x="671400" y="2141280"/>
            <a:ext cx="7851960" cy="86076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3600" u="none" cap="none" strike="noStrike">
                <a:solidFill>
                  <a:srgbClr val="64FFDA"/>
                </a:solidFill>
                <a:latin typeface="Oswald"/>
                <a:ea typeface="Oswald"/>
                <a:cs typeface="Oswald"/>
                <a:sym typeface="Oswald"/>
              </a:rPr>
              <a:t>Velocity</a:t>
            </a:r>
            <a:r>
              <a:rPr b="0" i="0" lang="en-US" sz="3600" u="none" cap="none" strike="noStrike">
                <a:solidFill>
                  <a:srgbClr val="FFFFFF"/>
                </a:solidFill>
                <a:latin typeface="Oswald"/>
                <a:ea typeface="Oswald"/>
                <a:cs typeface="Oswald"/>
                <a:sym typeface="Oswald"/>
              </a:rPr>
              <a:t> is not a measure of performance. It is a tool to predict the amount of work that can be completed in a sprint. It’s important, it should be </a:t>
            </a:r>
            <a:r>
              <a:rPr b="0" i="0" lang="en-US" sz="3600" u="none" cap="none" strike="noStrike">
                <a:solidFill>
                  <a:srgbClr val="FFD966"/>
                </a:solidFill>
                <a:latin typeface="Oswald"/>
                <a:ea typeface="Oswald"/>
                <a:cs typeface="Oswald"/>
                <a:sym typeface="Oswald"/>
              </a:rPr>
              <a:t>measured</a:t>
            </a:r>
            <a:r>
              <a:rPr b="0" i="0" lang="en-US" sz="3600" u="none" cap="none" strike="noStrike">
                <a:solidFill>
                  <a:srgbClr val="FFFFFF"/>
                </a:solidFill>
                <a:latin typeface="Oswald"/>
                <a:ea typeface="Oswald"/>
                <a:cs typeface="Oswald"/>
                <a:sym typeface="Oswald"/>
              </a:rPr>
              <a:t>, visible and used by the team for insight into their work.  It should not be used to evaluate an engineer’s performance, pay, bonuses or rewards.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What is a user story?</a:t>
            </a:r>
            <a:endParaRPr b="0" i="0" sz="3000" u="none" cap="none" strike="noStrike">
              <a:solidFill>
                <a:srgbClr val="000000"/>
              </a:solidFill>
              <a:latin typeface="Arial"/>
              <a:ea typeface="Arial"/>
              <a:cs typeface="Arial"/>
              <a:sym typeface="Arial"/>
            </a:endParaRPr>
          </a:p>
        </p:txBody>
      </p:sp>
      <p:sp>
        <p:nvSpPr>
          <p:cNvPr id="72" name="Google Shape;72;p16"/>
          <p:cNvSpPr txBox="1"/>
          <p:nvPr/>
        </p:nvSpPr>
        <p:spPr>
          <a:xfrm>
            <a:off x="311760" y="1152360"/>
            <a:ext cx="8520000" cy="3416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CACACA"/>
                </a:solidFill>
                <a:latin typeface="Average"/>
                <a:ea typeface="Average"/>
                <a:cs typeface="Average"/>
                <a:sym typeface="Average"/>
              </a:rPr>
              <a:t>In Agile, a user story is a short, informal, plain language description of what a user wants to do within a software product to gain something they find valuable.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Template: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 As a &lt;user persona&gt;, in &lt;context&gt;,  I want to &lt;an action&gt; so that &lt;benefit/value&gt;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blip>
          <a:srcRect b="0" l="0" r="0" t="0"/>
          <a:stretch/>
        </p:blipFill>
        <p:spPr>
          <a:xfrm>
            <a:off x="492840" y="633600"/>
            <a:ext cx="6268320" cy="3875760"/>
          </a:xfrm>
          <a:prstGeom prst="rect">
            <a:avLst/>
          </a:prstGeom>
          <a:noFill/>
          <a:ln>
            <a:noFill/>
          </a:ln>
        </p:spPr>
      </p:pic>
      <p:sp>
        <p:nvSpPr>
          <p:cNvPr id="185" name="Google Shape;185;p34"/>
          <p:cNvSpPr/>
          <p:nvPr/>
        </p:nvSpPr>
        <p:spPr>
          <a:xfrm>
            <a:off x="7072920" y="863280"/>
            <a:ext cx="1739880" cy="33800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FFFFFF"/>
                </a:solidFill>
                <a:latin typeface="Average"/>
                <a:ea typeface="Average"/>
                <a:cs typeface="Average"/>
                <a:sym typeface="Average"/>
              </a:rPr>
              <a:t>Interesting to view over time.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verage"/>
                <a:ea typeface="Average"/>
                <a:cs typeface="Average"/>
                <a:sym typeface="Average"/>
              </a:rPr>
              <a:t>There always danger in incentivising velocity metrics.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verage"/>
                <a:ea typeface="Average"/>
                <a:cs typeface="Average"/>
                <a:sym typeface="Average"/>
              </a:rPr>
              <a:t>The true metric of success is how each feature we deliver add value to the company.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verage"/>
                <a:ea typeface="Average"/>
                <a:cs typeface="Average"/>
                <a:sym typeface="Average"/>
              </a:rPr>
              <a:t>This is difficult to measure. </a:t>
            </a:r>
            <a:endParaRPr b="0" i="0" sz="14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671400" y="2141280"/>
            <a:ext cx="7851960" cy="86076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3600" u="none" cap="none" strike="noStrike">
                <a:solidFill>
                  <a:srgbClr val="FFFFFF"/>
                </a:solidFill>
                <a:latin typeface="Oswald"/>
                <a:ea typeface="Oswald"/>
                <a:cs typeface="Oswald"/>
                <a:sym typeface="Oswald"/>
              </a:rPr>
              <a:t>Capacity Planning</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Capacity Planning - one way to do it</a:t>
            </a:r>
            <a:endParaRPr b="0" i="0" sz="3000" u="none" cap="none" strike="noStrike">
              <a:solidFill>
                <a:srgbClr val="000000"/>
              </a:solidFill>
              <a:latin typeface="Arial"/>
              <a:ea typeface="Arial"/>
              <a:cs typeface="Arial"/>
              <a:sym typeface="Arial"/>
            </a:endParaRPr>
          </a:p>
        </p:txBody>
      </p:sp>
      <p:pic>
        <p:nvPicPr>
          <p:cNvPr id="196" name="Google Shape;196;p36"/>
          <p:cNvPicPr preferRelativeResize="0"/>
          <p:nvPr/>
        </p:nvPicPr>
        <p:blipFill rotWithShape="1">
          <a:blip r:embed="rId3">
            <a:alphaModFix/>
          </a:blip>
          <a:srcRect b="0" l="0" r="0" t="0"/>
          <a:stretch/>
        </p:blipFill>
        <p:spPr>
          <a:xfrm>
            <a:off x="472680" y="1293840"/>
            <a:ext cx="6514920" cy="3123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311760" y="444960"/>
            <a:ext cx="8520120" cy="572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User Personas</a:t>
            </a:r>
            <a:endParaRPr b="0" i="0" sz="3000" u="none" cap="none" strike="noStrike">
              <a:solidFill>
                <a:srgbClr val="000000"/>
              </a:solidFill>
              <a:latin typeface="Arial"/>
              <a:ea typeface="Arial"/>
              <a:cs typeface="Arial"/>
              <a:sym typeface="Arial"/>
            </a:endParaRPr>
          </a:p>
        </p:txBody>
      </p:sp>
      <p:sp>
        <p:nvSpPr>
          <p:cNvPr id="78" name="Google Shape;78;p17"/>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CACACA"/>
                </a:solidFill>
                <a:latin typeface="Average"/>
                <a:ea typeface="Average"/>
                <a:cs typeface="Average"/>
                <a:sym typeface="Average"/>
              </a:rPr>
              <a:t>A User Persona represents a target audience for your product or service that you have researched or observed.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Examples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Client</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A</a:t>
            </a:r>
            <a:r>
              <a:rPr lang="en-US" sz="1800">
                <a:solidFill>
                  <a:srgbClr val="CACACA"/>
                </a:solidFill>
                <a:latin typeface="Average"/>
                <a:ea typeface="Average"/>
                <a:cs typeface="Average"/>
                <a:sym typeface="Average"/>
              </a:rPr>
              <a:t>ffiliate</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Agent</a:t>
            </a:r>
            <a:endParaRPr b="0" i="0" sz="1800" u="none" cap="none" strike="noStrike">
              <a:solidFill>
                <a:srgbClr val="CACACA"/>
              </a:solidFill>
              <a:latin typeface="Average"/>
              <a:ea typeface="Average"/>
              <a:cs typeface="Average"/>
              <a:sym typeface="Average"/>
            </a:endParaRPr>
          </a:p>
          <a:p>
            <a:pPr indent="-342720"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Admin</a:t>
            </a:r>
            <a:endParaRPr sz="1800">
              <a:solidFill>
                <a:srgbClr val="CACACA"/>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Non-persona’s</a:t>
            </a:r>
            <a:br>
              <a:rPr b="0" i="0" lang="en-US" sz="1800" u="none" cap="none" strike="noStrike"/>
            </a:br>
            <a:endParaRPr b="0" i="0" sz="3000" u="none" cap="none" strike="noStrike">
              <a:solidFill>
                <a:srgbClr val="000000"/>
              </a:solidFill>
              <a:latin typeface="Arial"/>
              <a:ea typeface="Arial"/>
              <a:cs typeface="Arial"/>
              <a:sym typeface="Arial"/>
            </a:endParaRPr>
          </a:p>
        </p:txBody>
      </p:sp>
      <p:sp>
        <p:nvSpPr>
          <p:cNvPr id="84" name="Google Shape;84;p18"/>
          <p:cNvSpPr txBox="1"/>
          <p:nvPr/>
        </p:nvSpPr>
        <p:spPr>
          <a:xfrm>
            <a:off x="311760" y="113652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The system</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Developers/</a:t>
            </a:r>
            <a:r>
              <a:rPr lang="en-US" sz="1800">
                <a:solidFill>
                  <a:srgbClr val="CACACA"/>
                </a:solidFill>
                <a:latin typeface="Average"/>
                <a:ea typeface="Average"/>
                <a:cs typeface="Average"/>
                <a:sym typeface="Average"/>
              </a:rPr>
              <a:t>e</a:t>
            </a:r>
            <a:r>
              <a:rPr b="0" i="0" lang="en-US" sz="1800" u="none" cap="none" strike="noStrike">
                <a:solidFill>
                  <a:srgbClr val="CACACA"/>
                </a:solidFill>
                <a:latin typeface="Average"/>
                <a:ea typeface="Average"/>
                <a:cs typeface="Average"/>
                <a:sym typeface="Average"/>
              </a:rPr>
              <a:t>ngineers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Product owners (unless the application is buil</a:t>
            </a:r>
            <a:r>
              <a:rPr lang="en-US" sz="1800">
                <a:solidFill>
                  <a:srgbClr val="CACACA"/>
                </a:solidFill>
                <a:latin typeface="Average"/>
                <a:ea typeface="Average"/>
                <a:cs typeface="Average"/>
                <a:sym typeface="Average"/>
              </a:rPr>
              <a:t>t</a:t>
            </a:r>
            <a:r>
              <a:rPr b="0" i="0" lang="en-US" sz="1800" u="none" cap="none" strike="noStrike">
                <a:solidFill>
                  <a:srgbClr val="CACACA"/>
                </a:solidFill>
                <a:latin typeface="Average"/>
                <a:ea typeface="Average"/>
                <a:cs typeface="Average"/>
                <a:sym typeface="Average"/>
              </a:rPr>
              <a:t> for them)</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Wombats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11760" y="444960"/>
            <a:ext cx="8520120" cy="572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Why user stories?</a:t>
            </a:r>
            <a:endParaRPr b="0" i="0" sz="3000" u="none" cap="none" strike="noStrike">
              <a:solidFill>
                <a:srgbClr val="000000"/>
              </a:solidFill>
              <a:latin typeface="Arial"/>
              <a:ea typeface="Arial"/>
              <a:cs typeface="Arial"/>
              <a:sym typeface="Arial"/>
            </a:endParaRPr>
          </a:p>
        </p:txBody>
      </p:sp>
      <p:sp>
        <p:nvSpPr>
          <p:cNvPr id="90" name="Google Shape;90;p19"/>
          <p:cNvSpPr txBox="1"/>
          <p:nvPr/>
        </p:nvSpPr>
        <p:spPr>
          <a:xfrm>
            <a:off x="311760" y="1152360"/>
            <a:ext cx="8520000" cy="3416100"/>
          </a:xfrm>
          <a:prstGeom prst="rect">
            <a:avLst/>
          </a:prstGeom>
          <a:noFill/>
          <a:ln>
            <a:noFill/>
          </a:ln>
        </p:spPr>
        <p:txBody>
          <a:bodyPr anchorCtr="0" anchor="t" bIns="91425" lIns="91425" spcFirstLastPara="1" rIns="91425" wrap="square" tIns="91425">
            <a:normAutofit/>
          </a:bodyPr>
          <a:lstStyle/>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Helps you think of the problem from the correctly user’s perspective</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Gives a unit of work a placeholder to estimate the amount of work to be done.</a:t>
            </a:r>
            <a:endParaRPr b="0" i="0" sz="1800" u="none" cap="none" strike="noStrike">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Gives a unit of work a starting place for discussion between the engineering team and stakeholders</a:t>
            </a:r>
            <a:endParaRPr sz="1800">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They are part of the Definition of Ready (DOR)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CACACA"/>
              </a:buClr>
              <a:buSzPts val="1800"/>
              <a:buFont typeface="Average"/>
              <a:buChar char="●"/>
            </a:pPr>
            <a:r>
              <a:rPr b="0" i="0" lang="en-US" sz="1800" u="none" cap="none" strike="noStrike">
                <a:solidFill>
                  <a:srgbClr val="CACACA"/>
                </a:solidFill>
                <a:latin typeface="Average"/>
                <a:ea typeface="Average"/>
                <a:cs typeface="Average"/>
                <a:sym typeface="Average"/>
              </a:rPr>
              <a:t>When completed, they contribute to the Definition of Done (DOD)</a:t>
            </a:r>
            <a:endParaRPr b="0" i="0" sz="1800" u="none" cap="none" strike="noStrike">
              <a:solidFill>
                <a:srgbClr val="CACACA"/>
              </a:solidFill>
              <a:latin typeface="Average"/>
              <a:ea typeface="Average"/>
              <a:cs typeface="Average"/>
              <a:sym typeface="Average"/>
            </a:endParaRPr>
          </a:p>
          <a:p>
            <a:pPr indent="0" lvl="0" marL="0" marR="0" rtl="0" algn="l">
              <a:lnSpc>
                <a:spcPct val="115000"/>
              </a:lnSpc>
              <a:spcBef>
                <a:spcPts val="0"/>
              </a:spcBef>
              <a:spcAft>
                <a:spcPts val="0"/>
              </a:spcAft>
              <a:buNone/>
            </a:pPr>
            <a:r>
              <a:t/>
            </a:r>
            <a:endParaRPr sz="1800">
              <a:solidFill>
                <a:srgbClr val="CACACA"/>
              </a:solidFill>
              <a:latin typeface="Average"/>
              <a:ea typeface="Average"/>
              <a:cs typeface="Average"/>
              <a:sym typeface="Average"/>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311760" y="444960"/>
            <a:ext cx="8520000" cy="572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en-US" sz="3000">
                <a:solidFill>
                  <a:srgbClr val="FFFFFF"/>
                </a:solidFill>
                <a:latin typeface="Oswald"/>
                <a:ea typeface="Oswald"/>
                <a:cs typeface="Oswald"/>
                <a:sym typeface="Oswald"/>
              </a:rPr>
              <a:t>Tips for writing user stories</a:t>
            </a:r>
            <a:endParaRPr sz="3000">
              <a:solidFill>
                <a:srgbClr val="FFFFFF"/>
              </a:solidFill>
              <a:latin typeface="Oswald"/>
              <a:ea typeface="Oswald"/>
              <a:cs typeface="Oswald"/>
              <a:sym typeface="Oswald"/>
            </a:endParaRPr>
          </a:p>
        </p:txBody>
      </p:sp>
      <p:sp>
        <p:nvSpPr>
          <p:cNvPr id="96" name="Google Shape;96;p20"/>
          <p:cNvSpPr txBox="1"/>
          <p:nvPr/>
        </p:nvSpPr>
        <p:spPr>
          <a:xfrm>
            <a:off x="311760" y="1152360"/>
            <a:ext cx="8520000" cy="3416100"/>
          </a:xfrm>
          <a:prstGeom prst="rect">
            <a:avLst/>
          </a:prstGeom>
          <a:noFill/>
          <a:ln>
            <a:noFill/>
          </a:ln>
        </p:spPr>
        <p:txBody>
          <a:bodyPr anchorCtr="0" anchor="t" bIns="91425" lIns="91425" spcFirstLastPara="1" rIns="91425" wrap="square" tIns="91425">
            <a:normAutofit/>
          </a:bodyPr>
          <a:lstStyle/>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Focus on the user’s experience</a:t>
            </a:r>
            <a:endParaRPr sz="1800">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Focus on outcomes rather than output</a:t>
            </a:r>
            <a:endParaRPr sz="1800">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Don’t use stories as specifications, rather as a collaboration tool</a:t>
            </a:r>
            <a:endParaRPr sz="1800">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If you can’t fit your story into the template, it’s probably too big and should be broken up into additional stories</a:t>
            </a:r>
            <a:endParaRPr sz="1800">
              <a:solidFill>
                <a:srgbClr val="CACACA"/>
              </a:solidFill>
              <a:latin typeface="Average"/>
              <a:ea typeface="Average"/>
              <a:cs typeface="Average"/>
              <a:sym typeface="Average"/>
            </a:endParaRPr>
          </a:p>
          <a:p>
            <a:pPr indent="-342719" lvl="0" marL="457200" marR="0" rtl="0" algn="l">
              <a:lnSpc>
                <a:spcPct val="115000"/>
              </a:lnSpc>
              <a:spcBef>
                <a:spcPts val="0"/>
              </a:spcBef>
              <a:spcAft>
                <a:spcPts val="0"/>
              </a:spcAft>
              <a:buClr>
                <a:srgbClr val="CACACA"/>
              </a:buClr>
              <a:buSzPts val="1800"/>
              <a:buFont typeface="Average"/>
              <a:buChar char="●"/>
            </a:pPr>
            <a:r>
              <a:rPr lang="en-US" sz="1800">
                <a:solidFill>
                  <a:srgbClr val="CACACA"/>
                </a:solidFill>
                <a:latin typeface="Average"/>
                <a:ea typeface="Average"/>
                <a:cs typeface="Average"/>
                <a:sym typeface="Average"/>
              </a:rPr>
              <a:t>Start with epics and refine them into multiple stories</a:t>
            </a:r>
            <a:endParaRPr sz="1800">
              <a:solidFill>
                <a:srgbClr val="CACACA"/>
              </a:solidFill>
              <a:latin typeface="Average"/>
              <a:ea typeface="Average"/>
              <a:cs typeface="Average"/>
              <a:sym typeface="Average"/>
            </a:endParaRPr>
          </a:p>
          <a:p>
            <a:pPr indent="0" lvl="0" marL="45720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When to use something else</a:t>
            </a:r>
            <a:endParaRPr b="0" i="0" sz="3000" u="none" cap="none" strike="noStrike">
              <a:solidFill>
                <a:srgbClr val="000000"/>
              </a:solidFill>
              <a:latin typeface="Arial"/>
              <a:ea typeface="Arial"/>
              <a:cs typeface="Arial"/>
              <a:sym typeface="Arial"/>
            </a:endParaRPr>
          </a:p>
        </p:txBody>
      </p:sp>
      <p:sp>
        <p:nvSpPr>
          <p:cNvPr id="102" name="Google Shape;102;p21"/>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If the user you identify is not one of the companies supported personas, you don’t need to write a user story. Track it a different way, or create a story but don’t follow the user story template.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CACACA"/>
                </a:solidFill>
                <a:latin typeface="Average"/>
                <a:ea typeface="Average"/>
                <a:cs typeface="Average"/>
                <a:sym typeface="Average"/>
              </a:rPr>
              <a:t>If you are struggling to fit the template, maybe what you’re should be writing is a feature, epic or just tasks of things to get done.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671400" y="2141280"/>
            <a:ext cx="7851960" cy="86076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3600" u="none" cap="none" strike="noStrike">
                <a:solidFill>
                  <a:srgbClr val="FFFFFF"/>
                </a:solidFill>
                <a:latin typeface="Oswald"/>
                <a:ea typeface="Oswald"/>
                <a:cs typeface="Oswald"/>
                <a:sym typeface="Oswald"/>
              </a:rPr>
              <a:t>Acceptance Criteria</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Oswald"/>
                <a:ea typeface="Oswald"/>
                <a:cs typeface="Oswald"/>
                <a:sym typeface="Oswald"/>
              </a:rPr>
              <a:t>Acceptance Criteria Template</a:t>
            </a:r>
            <a:endParaRPr b="0" i="0" sz="3000" u="none" cap="none" strike="noStrike">
              <a:solidFill>
                <a:srgbClr val="000000"/>
              </a:solidFill>
              <a:latin typeface="Arial"/>
              <a:ea typeface="Arial"/>
              <a:cs typeface="Arial"/>
              <a:sym typeface="Arial"/>
            </a:endParaRPr>
          </a:p>
        </p:txBody>
      </p:sp>
      <p:sp>
        <p:nvSpPr>
          <p:cNvPr id="113" name="Google Shape;113;p23"/>
          <p:cNvSpPr txBox="1"/>
          <p:nvPr/>
        </p:nvSpPr>
        <p:spPr>
          <a:xfrm>
            <a:off x="311760" y="1823760"/>
            <a:ext cx="8520120" cy="12517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2400" u="none" cap="none" strike="noStrike">
                <a:solidFill>
                  <a:srgbClr val="FFFFFF"/>
                </a:solidFill>
                <a:latin typeface="Average"/>
                <a:ea typeface="Average"/>
                <a:cs typeface="Average"/>
                <a:sym typeface="Average"/>
              </a:rPr>
              <a:t>Given </a:t>
            </a:r>
            <a:r>
              <a:rPr b="0" i="0" lang="en-US" sz="2400" u="none" cap="none" strike="noStrike">
                <a:solidFill>
                  <a:srgbClr val="CACACA"/>
                </a:solidFill>
                <a:latin typeface="Average"/>
                <a:ea typeface="Average"/>
                <a:cs typeface="Average"/>
                <a:sym typeface="Average"/>
              </a:rPr>
              <a:t>&lt;The starting state of the scenario&gt;, </a:t>
            </a:r>
            <a:r>
              <a:rPr b="0" i="0" lang="en-US" sz="2400" u="none" cap="none" strike="noStrike">
                <a:solidFill>
                  <a:srgbClr val="64FFDA"/>
                </a:solidFill>
                <a:latin typeface="Average"/>
                <a:ea typeface="Average"/>
                <a:cs typeface="Average"/>
                <a:sym typeface="Average"/>
              </a:rPr>
              <a:t>when</a:t>
            </a:r>
            <a:r>
              <a:rPr b="0" i="0" lang="en-US" sz="2400" u="none" cap="none" strike="noStrike">
                <a:solidFill>
                  <a:srgbClr val="CACACA"/>
                </a:solidFill>
                <a:latin typeface="Average"/>
                <a:ea typeface="Average"/>
                <a:cs typeface="Average"/>
                <a:sym typeface="Average"/>
              </a:rPr>
              <a:t> &lt;The action that a user takes&gt;, </a:t>
            </a:r>
            <a:r>
              <a:rPr b="0" i="0" lang="en-US" sz="2400" u="none" cap="none" strike="noStrike">
                <a:solidFill>
                  <a:srgbClr val="FFD966"/>
                </a:solidFill>
                <a:latin typeface="Average"/>
                <a:ea typeface="Average"/>
                <a:cs typeface="Average"/>
                <a:sym typeface="Average"/>
              </a:rPr>
              <a:t>then</a:t>
            </a:r>
            <a:r>
              <a:rPr b="0" i="0" lang="en-US" sz="2400" u="none" cap="none" strike="noStrike">
                <a:solidFill>
                  <a:srgbClr val="CACACA"/>
                </a:solidFill>
                <a:latin typeface="Average"/>
                <a:ea typeface="Average"/>
                <a:cs typeface="Average"/>
                <a:sym typeface="Average"/>
              </a:rPr>
              <a:t>: The result of the action.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