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3" r:id="rId5"/>
    <p:sldId id="259"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9" autoAdjust="0"/>
    <p:restoredTop sz="83173"/>
  </p:normalViewPr>
  <p:slideViewPr>
    <p:cSldViewPr snapToGrid="0">
      <p:cViewPr>
        <p:scale>
          <a:sx n="70" d="100"/>
          <a:sy n="70" d="100"/>
        </p:scale>
        <p:origin x="576"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3" Type="http://schemas.openxmlformats.org/officeDocument/2006/relationships/oleObject" Target="file://localhost/Users/alexandrasnyder/Downloads/Case%208%20SaintBernardBusLines-1.xlsx" TargetMode="External"/><Relationship Id="rId4" Type="http://schemas.openxmlformats.org/officeDocument/2006/relationships/chartUserShapes" Target="../drawings/drawing1.xml"/><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'Saint Bernard Skeleton'!$C$29</c:f>
              <c:strCache>
                <c:ptCount val="1"/>
              </c:strCache>
            </c:strRef>
          </c:tx>
          <c:spPr>
            <a:gradFill>
              <a:gsLst>
                <a:gs pos="0">
                  <a:schemeClr val="dk1">
                    <a:tint val="88500"/>
                  </a:schemeClr>
                </a:gs>
                <a:gs pos="100000">
                  <a:schemeClr val="dk1">
                    <a:tint val="88500"/>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'Saint Bernard Skeleton'!$B$30:$B$35</c:f>
              <c:strCache>
                <c:ptCount val="6"/>
                <c:pt idx="0">
                  <c:v>Total Revenues: </c:v>
                </c:pt>
                <c:pt idx="1">
                  <c:v>Daily Gross Profit:</c:v>
                </c:pt>
                <c:pt idx="3">
                  <c:v>After</c:v>
                </c:pt>
                <c:pt idx="4">
                  <c:v>Total Revenues: </c:v>
                </c:pt>
                <c:pt idx="5">
                  <c:v>Daily Gross Profit:</c:v>
                </c:pt>
              </c:strCache>
            </c:strRef>
          </c:cat>
          <c:val>
            <c:numRef>
              <c:f>'Saint Bernard Skeleton'!$C$30:$C$35</c:f>
              <c:numCache>
                <c:formatCode>_("$"* #,##0.00_);_("$"* \(#,##0.00\);_("$"* "-"??_);_(@_)</c:formatCode>
                <c:ptCount val="6"/>
                <c:pt idx="0">
                  <c:v>310330.0</c:v>
                </c:pt>
                <c:pt idx="1">
                  <c:v>285936.25</c:v>
                </c:pt>
                <c:pt idx="4">
                  <c:v>378830.0</c:v>
                </c:pt>
                <c:pt idx="5">
                  <c:v>341880.0</c:v>
                </c:pt>
              </c:numCache>
            </c:numRef>
          </c:val>
        </c:ser>
        <c:dLbls>
          <c:dLblPos val="inEnd"/>
          <c:showLegendKey val="0"/>
          <c:showVal val="1"/>
          <c:showCatName val="0"/>
          <c:showSerName val="0"/>
          <c:showPercent val="0"/>
          <c:showBubbleSize val="0"/>
        </c:dLbls>
        <c:gapWidth val="41"/>
        <c:axId val="2064233280"/>
        <c:axId val="2055112368"/>
      </c:barChart>
      <c:catAx>
        <c:axId val="2064233280"/>
        <c:scaling>
          <c:orientation val="minMax"/>
        </c:scaling>
        <c:delete val="0"/>
        <c:axPos val="b"/>
        <c:majorTickMark val="none"/>
        <c:minorTickMark val="none"/>
        <c:tickLblPos val="nextTo"/>
        <c:spPr>
          <a:noFill/>
          <a:ln>
            <a:solidFill>
              <a:schemeClr val="bg1"/>
            </a:solidFill>
          </a:ln>
          <a:effectLst/>
        </c:spPr>
        <c:txPr>
          <a:bodyPr rot="-60000000" spcFirstLastPara="1" vertOverflow="ellipsis" vert="horz" wrap="square" anchor="ctr" anchorCtr="1"/>
          <a:lstStyle/>
          <a:p>
            <a:pPr>
              <a:defRPr sz="1600" b="1" i="0" u="none" strike="noStrike" kern="1200" baseline="0">
                <a:solidFill>
                  <a:schemeClr val="bg1"/>
                </a:solidFill>
                <a:effectLst/>
                <a:latin typeface="+mn-lt"/>
                <a:ea typeface="+mn-ea"/>
                <a:cs typeface="+mn-cs"/>
              </a:defRPr>
            </a:pPr>
            <a:endParaRPr lang="en-US"/>
          </a:p>
        </c:txPr>
        <c:crossAx val="2055112368"/>
        <c:crosses val="autoZero"/>
        <c:auto val="1"/>
        <c:lblAlgn val="ctr"/>
        <c:lblOffset val="100"/>
        <c:noMultiLvlLbl val="0"/>
      </c:catAx>
      <c:valAx>
        <c:axId val="2055112368"/>
        <c:scaling>
          <c:orientation val="minMax"/>
        </c:scaling>
        <c:delete val="1"/>
        <c:axPos val="l"/>
        <c:numFmt formatCode="_(&quot;$&quot;* #,##0.00_);_(&quot;$&quot;* \(#,##0.00\);_(&quot;$&quot;* &quot;-&quot;??_);_(@_)" sourceLinked="0"/>
        <c:majorTickMark val="none"/>
        <c:minorTickMark val="none"/>
        <c:tickLblPos val="nextTo"/>
        <c:crossAx val="2064233280"/>
        <c:crosses val="autoZero"/>
        <c:crossBetween val="between"/>
      </c:valAx>
      <c:spPr>
        <a:noFill/>
        <a:ln>
          <a:noFill/>
        </a:ln>
        <a:effectLst/>
      </c:spPr>
    </c:plotArea>
    <c:plotVisOnly val="1"/>
    <c:dispBlanksAs val="gap"/>
    <c:showDLblsOverMax val="0"/>
  </c:chart>
  <c:spPr>
    <a:solidFill>
      <a:schemeClr val="accent5">
        <a:lumMod val="40000"/>
        <a:lumOff val="60000"/>
        <a:alpha val="84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0.3534</cdr:x>
      <cdr:y>0.53216</cdr:y>
    </cdr:from>
    <cdr:to>
      <cdr:x>0.6466</cdr:x>
      <cdr:y>0.62821</cdr:y>
    </cdr:to>
    <cdr:sp macro="" textlink="">
      <cdr:nvSpPr>
        <cdr:cNvPr id="4" name="Right Arrow 3"/>
        <cdr:cNvSpPr/>
      </cdr:nvSpPr>
      <cdr:spPr>
        <a:xfrm xmlns:a="http://schemas.openxmlformats.org/drawingml/2006/main">
          <a:off x="3306535" y="2243683"/>
          <a:ext cx="2743200" cy="404948"/>
        </a:xfrm>
        <a:prstGeom xmlns:a="http://schemas.openxmlformats.org/drawingml/2006/main" prst="rightArrow">
          <a:avLst/>
        </a:prstGeom>
        <a:solidFill xmlns:a="http://schemas.openxmlformats.org/drawingml/2006/main">
          <a:schemeClr val="bg1">
            <a:lumMod val="50000"/>
            <a:lumOff val="50000"/>
          </a:schemeClr>
        </a:solidFill>
        <a:ln xmlns:a="http://schemas.openxmlformats.org/drawingml/2006/main">
          <a:solidFill>
            <a:schemeClr val="bg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456707-1C48-A748-8980-7A4762A661BC}" type="datetimeFigureOut">
              <a:rPr lang="en-US" smtClean="0"/>
              <a:t>4/13/16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DD16F3-5273-A543-9374-F9461F6BFC00}" type="slidenum">
              <a:rPr lang="en-US" smtClean="0"/>
              <a:t>‹#›</a:t>
            </a:fld>
            <a:endParaRPr lang="en-US"/>
          </a:p>
        </p:txBody>
      </p:sp>
    </p:spTree>
    <p:extLst>
      <p:ext uri="{BB962C8B-B14F-4D97-AF65-F5344CB8AC3E}">
        <p14:creationId xmlns:p14="http://schemas.microsoft.com/office/powerpoint/2010/main" val="1213242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Introduce</a:t>
            </a:r>
            <a:endParaRPr lang="en-US" dirty="0"/>
          </a:p>
        </p:txBody>
      </p:sp>
      <p:sp>
        <p:nvSpPr>
          <p:cNvPr id="4" name="Slide Number Placeholder 3"/>
          <p:cNvSpPr>
            <a:spLocks noGrp="1"/>
          </p:cNvSpPr>
          <p:nvPr>
            <p:ph type="sldNum" sz="quarter" idx="10"/>
          </p:nvPr>
        </p:nvSpPr>
        <p:spPr/>
        <p:txBody>
          <a:bodyPr/>
          <a:lstStyle/>
          <a:p>
            <a:fld id="{02DD16F3-5273-A543-9374-F9461F6BFC00}" type="slidenum">
              <a:rPr lang="en-US" smtClean="0"/>
              <a:t>1</a:t>
            </a:fld>
            <a:endParaRPr lang="en-US"/>
          </a:p>
        </p:txBody>
      </p:sp>
    </p:spTree>
    <p:extLst>
      <p:ext uri="{BB962C8B-B14F-4D97-AF65-F5344CB8AC3E}">
        <p14:creationId xmlns:p14="http://schemas.microsoft.com/office/powerpoint/2010/main" val="614645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Amethyst</a:t>
            </a:r>
            <a:endParaRPr lang="en-US" dirty="0"/>
          </a:p>
        </p:txBody>
      </p:sp>
      <p:sp>
        <p:nvSpPr>
          <p:cNvPr id="4" name="Slide Number Placeholder 3"/>
          <p:cNvSpPr>
            <a:spLocks noGrp="1"/>
          </p:cNvSpPr>
          <p:nvPr>
            <p:ph type="sldNum" sz="quarter" idx="10"/>
          </p:nvPr>
        </p:nvSpPr>
        <p:spPr/>
        <p:txBody>
          <a:bodyPr/>
          <a:lstStyle/>
          <a:p>
            <a:fld id="{02DD16F3-5273-A543-9374-F9461F6BFC00}" type="slidenum">
              <a:rPr lang="en-US" smtClean="0"/>
              <a:t>2</a:t>
            </a:fld>
            <a:endParaRPr lang="en-US"/>
          </a:p>
        </p:txBody>
      </p:sp>
    </p:spTree>
    <p:extLst>
      <p:ext uri="{BB962C8B-B14F-4D97-AF65-F5344CB8AC3E}">
        <p14:creationId xmlns:p14="http://schemas.microsoft.com/office/powerpoint/2010/main" val="976726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Eric A.</a:t>
            </a:r>
            <a:endParaRPr lang="en-US" dirty="0"/>
          </a:p>
        </p:txBody>
      </p:sp>
      <p:sp>
        <p:nvSpPr>
          <p:cNvPr id="4" name="Slide Number Placeholder 3"/>
          <p:cNvSpPr>
            <a:spLocks noGrp="1"/>
          </p:cNvSpPr>
          <p:nvPr>
            <p:ph type="sldNum" sz="quarter" idx="10"/>
          </p:nvPr>
        </p:nvSpPr>
        <p:spPr/>
        <p:txBody>
          <a:bodyPr/>
          <a:lstStyle/>
          <a:p>
            <a:fld id="{02DD16F3-5273-A543-9374-F9461F6BFC00}" type="slidenum">
              <a:rPr lang="en-US" smtClean="0"/>
              <a:t>3</a:t>
            </a:fld>
            <a:endParaRPr lang="en-US"/>
          </a:p>
        </p:txBody>
      </p:sp>
    </p:spTree>
    <p:extLst>
      <p:ext uri="{BB962C8B-B14F-4D97-AF65-F5344CB8AC3E}">
        <p14:creationId xmlns:p14="http://schemas.microsoft.com/office/powerpoint/2010/main" val="2061789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Eric</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02DD16F3-5273-A543-9374-F9461F6BFC00}" type="slidenum">
              <a:rPr lang="en-US" smtClean="0"/>
              <a:t>4</a:t>
            </a:fld>
            <a:endParaRPr lang="en-US"/>
          </a:p>
        </p:txBody>
      </p:sp>
    </p:spTree>
    <p:extLst>
      <p:ext uri="{BB962C8B-B14F-4D97-AF65-F5344CB8AC3E}">
        <p14:creationId xmlns:p14="http://schemas.microsoft.com/office/powerpoint/2010/main" val="1786875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Alexandra</a:t>
            </a:r>
            <a:endParaRPr lang="en-US" dirty="0"/>
          </a:p>
        </p:txBody>
      </p:sp>
      <p:sp>
        <p:nvSpPr>
          <p:cNvPr id="4" name="Slide Number Placeholder 3"/>
          <p:cNvSpPr>
            <a:spLocks noGrp="1"/>
          </p:cNvSpPr>
          <p:nvPr>
            <p:ph type="sldNum" sz="quarter" idx="10"/>
          </p:nvPr>
        </p:nvSpPr>
        <p:spPr/>
        <p:txBody>
          <a:bodyPr/>
          <a:lstStyle/>
          <a:p>
            <a:fld id="{02DD16F3-5273-A543-9374-F9461F6BFC00}" type="slidenum">
              <a:rPr lang="en-US" smtClean="0"/>
              <a:t>5</a:t>
            </a:fld>
            <a:endParaRPr lang="en-US"/>
          </a:p>
        </p:txBody>
      </p:sp>
    </p:spTree>
    <p:extLst>
      <p:ext uri="{BB962C8B-B14F-4D97-AF65-F5344CB8AC3E}">
        <p14:creationId xmlns:p14="http://schemas.microsoft.com/office/powerpoint/2010/main" val="1913476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Madison</a:t>
            </a:r>
            <a:endParaRPr lang="en-US" dirty="0"/>
          </a:p>
        </p:txBody>
      </p:sp>
      <p:sp>
        <p:nvSpPr>
          <p:cNvPr id="4" name="Slide Number Placeholder 3"/>
          <p:cNvSpPr>
            <a:spLocks noGrp="1"/>
          </p:cNvSpPr>
          <p:nvPr>
            <p:ph type="sldNum" sz="quarter" idx="10"/>
          </p:nvPr>
        </p:nvSpPr>
        <p:spPr/>
        <p:txBody>
          <a:bodyPr/>
          <a:lstStyle/>
          <a:p>
            <a:fld id="{02DD16F3-5273-A543-9374-F9461F6BFC00}" type="slidenum">
              <a:rPr lang="en-US" smtClean="0"/>
              <a:t>6</a:t>
            </a:fld>
            <a:endParaRPr lang="en-US"/>
          </a:p>
        </p:txBody>
      </p:sp>
    </p:spTree>
    <p:extLst>
      <p:ext uri="{BB962C8B-B14F-4D97-AF65-F5344CB8AC3E}">
        <p14:creationId xmlns:p14="http://schemas.microsoft.com/office/powerpoint/2010/main" val="531774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Marissa</a:t>
            </a:r>
            <a:endParaRPr lang="en-US" dirty="0"/>
          </a:p>
        </p:txBody>
      </p:sp>
      <p:sp>
        <p:nvSpPr>
          <p:cNvPr id="4" name="Slide Number Placeholder 3"/>
          <p:cNvSpPr>
            <a:spLocks noGrp="1"/>
          </p:cNvSpPr>
          <p:nvPr>
            <p:ph type="sldNum" sz="quarter" idx="10"/>
          </p:nvPr>
        </p:nvSpPr>
        <p:spPr/>
        <p:txBody>
          <a:bodyPr/>
          <a:lstStyle/>
          <a:p>
            <a:fld id="{02DD16F3-5273-A543-9374-F9461F6BFC00}" type="slidenum">
              <a:rPr lang="en-US" smtClean="0"/>
              <a:t>7</a:t>
            </a:fld>
            <a:endParaRPr lang="en-US"/>
          </a:p>
        </p:txBody>
      </p:sp>
    </p:spTree>
    <p:extLst>
      <p:ext uri="{BB962C8B-B14F-4D97-AF65-F5344CB8AC3E}">
        <p14:creationId xmlns:p14="http://schemas.microsoft.com/office/powerpoint/2010/main" val="1862633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Heather</a:t>
            </a:r>
            <a:r>
              <a:rPr lang="en-US" baseline="0" dirty="0" smtClean="0"/>
              <a:t> </a:t>
            </a:r>
          </a:p>
          <a:p>
            <a:r>
              <a:rPr lang="en-US" baseline="0" dirty="0" smtClean="0"/>
              <a:t>With our plan:</a:t>
            </a:r>
          </a:p>
          <a:p>
            <a:pPr marL="171450" indent="-171450">
              <a:buFontTx/>
              <a:buChar char="-"/>
            </a:pPr>
            <a:r>
              <a:rPr lang="en-US" baseline="0" dirty="0" smtClean="0"/>
              <a:t>As you can see, we made huge increases in the Bus Line’s success and profitability</a:t>
            </a:r>
          </a:p>
          <a:p>
            <a:pPr marL="171450" indent="-171450">
              <a:buFontTx/>
              <a:buChar char="-"/>
            </a:pPr>
            <a:r>
              <a:rPr lang="en-US" baseline="0" dirty="0" smtClean="0"/>
              <a:t>This bar graph shows that both revenues and gross profit increased </a:t>
            </a:r>
          </a:p>
        </p:txBody>
      </p:sp>
      <p:sp>
        <p:nvSpPr>
          <p:cNvPr id="4" name="Slide Number Placeholder 3"/>
          <p:cNvSpPr>
            <a:spLocks noGrp="1"/>
          </p:cNvSpPr>
          <p:nvPr>
            <p:ph type="sldNum" sz="quarter" idx="10"/>
          </p:nvPr>
        </p:nvSpPr>
        <p:spPr/>
        <p:txBody>
          <a:bodyPr/>
          <a:lstStyle/>
          <a:p>
            <a:fld id="{02DD16F3-5273-A543-9374-F9461F6BFC00}" type="slidenum">
              <a:rPr lang="en-US" smtClean="0"/>
              <a:t>8</a:t>
            </a:fld>
            <a:endParaRPr lang="en-US"/>
          </a:p>
        </p:txBody>
      </p:sp>
    </p:spTree>
    <p:extLst>
      <p:ext uri="{BB962C8B-B14F-4D97-AF65-F5344CB8AC3E}">
        <p14:creationId xmlns:p14="http://schemas.microsoft.com/office/powerpoint/2010/main" val="1415355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Alexandra</a:t>
            </a:r>
            <a:endParaRPr lang="en-US"/>
          </a:p>
        </p:txBody>
      </p:sp>
      <p:sp>
        <p:nvSpPr>
          <p:cNvPr id="4" name="Slide Number Placeholder 3"/>
          <p:cNvSpPr>
            <a:spLocks noGrp="1"/>
          </p:cNvSpPr>
          <p:nvPr>
            <p:ph type="sldNum" sz="quarter" idx="10"/>
          </p:nvPr>
        </p:nvSpPr>
        <p:spPr/>
        <p:txBody>
          <a:bodyPr/>
          <a:lstStyle/>
          <a:p>
            <a:fld id="{02DD16F3-5273-A543-9374-F9461F6BFC00}" type="slidenum">
              <a:rPr lang="en-US" smtClean="0"/>
              <a:t>9</a:t>
            </a:fld>
            <a:endParaRPr lang="en-US"/>
          </a:p>
        </p:txBody>
      </p:sp>
    </p:spTree>
    <p:extLst>
      <p:ext uri="{BB962C8B-B14F-4D97-AF65-F5344CB8AC3E}">
        <p14:creationId xmlns:p14="http://schemas.microsoft.com/office/powerpoint/2010/main" val="1729037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4/13/16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4/13/16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4/13/16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4/13/16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4/13/16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4/13/16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4/13/16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4/13/16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8.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681" y="1696213"/>
            <a:ext cx="8968759" cy="2230789"/>
          </a:xfrm>
        </p:spPr>
        <p:txBody>
          <a:bodyPr/>
          <a:lstStyle/>
          <a:p>
            <a:pPr algn="ctr"/>
            <a:r>
              <a:rPr lang="en-US" dirty="0" smtClean="0"/>
              <a:t>Saint Bernard </a:t>
            </a:r>
            <a:br>
              <a:rPr lang="en-US" dirty="0" smtClean="0"/>
            </a:br>
            <a:r>
              <a:rPr lang="en-US" dirty="0" smtClean="0"/>
              <a:t>Bus Lines Analysis</a:t>
            </a:r>
            <a:endParaRPr lang="en-US" dirty="0"/>
          </a:p>
        </p:txBody>
      </p:sp>
      <p:sp>
        <p:nvSpPr>
          <p:cNvPr id="3" name="Subtitle 2"/>
          <p:cNvSpPr>
            <a:spLocks noGrp="1"/>
          </p:cNvSpPr>
          <p:nvPr>
            <p:ph type="subTitle" idx="1"/>
          </p:nvPr>
        </p:nvSpPr>
        <p:spPr>
          <a:xfrm>
            <a:off x="932688" y="4604005"/>
            <a:ext cx="10424747" cy="864107"/>
          </a:xfrm>
        </p:spPr>
        <p:txBody>
          <a:bodyPr>
            <a:noAutofit/>
          </a:bodyPr>
          <a:lstStyle/>
          <a:p>
            <a:pPr algn="ctr"/>
            <a:r>
              <a:rPr lang="en-US" sz="2400" dirty="0" smtClean="0"/>
              <a:t>Heather aaron | Eric Anderson | Eric chen | Madison clark  marissa hall | amethyst ramsey | Alexandra snyder</a:t>
            </a:r>
            <a:endParaRPr lang="en-US" sz="2400" dirty="0"/>
          </a:p>
        </p:txBody>
      </p:sp>
    </p:spTree>
    <p:extLst>
      <p:ext uri="{BB962C8B-B14F-4D97-AF65-F5344CB8AC3E}">
        <p14:creationId xmlns:p14="http://schemas.microsoft.com/office/powerpoint/2010/main" val="52754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2541" y="407483"/>
            <a:ext cx="8122332" cy="735517"/>
          </a:xfrm>
        </p:spPr>
        <p:txBody>
          <a:bodyPr/>
          <a:lstStyle/>
          <a:p>
            <a:r>
              <a:rPr lang="en-US" dirty="0" smtClean="0"/>
              <a:t>Saint Bernard Training Program</a:t>
            </a:r>
            <a:endParaRPr lang="en-US" dirty="0"/>
          </a:p>
        </p:txBody>
      </p:sp>
      <p:pic>
        <p:nvPicPr>
          <p:cNvPr id="1026" name="Picture 2" descr="http://d21vu35cjx7sd4.cloudfront.net/dims3/MMAH/crop/0x0%2B0%2B0/resize/645x380/quality/90/?url=http%3A%2F%2Fs3.amazonaws.com%2Fassets.prod.vetstreet.com%2F92%2F94d720a7fc11e0a0d50050568d634f%2Ffile%2FSaint-bernard-3-645mk062811.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03680" y="3118757"/>
            <a:ext cx="5291214" cy="31173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3206" y="1143000"/>
            <a:ext cx="8001002" cy="1446550"/>
          </a:xfrm>
          <a:prstGeom prst="rect">
            <a:avLst/>
          </a:prstGeom>
          <a:noFill/>
        </p:spPr>
        <p:txBody>
          <a:bodyPr wrap="square" rtlCol="0">
            <a:spAutoFit/>
          </a:bodyPr>
          <a:lstStyle/>
          <a:p>
            <a:pPr marL="285750" indent="-285750">
              <a:buFontTx/>
              <a:buChar char="-"/>
            </a:pPr>
            <a:r>
              <a:rPr lang="en-US" sz="2200" dirty="0" smtClean="0"/>
              <a:t>Convenient Philadelphia location</a:t>
            </a:r>
          </a:p>
          <a:p>
            <a:pPr marL="742950" lvl="1" indent="-285750">
              <a:buFontTx/>
              <a:buChar char="-"/>
            </a:pPr>
            <a:r>
              <a:rPr lang="en-US" sz="2200" dirty="0"/>
              <a:t>Nationally recognized puppy training </a:t>
            </a:r>
          </a:p>
          <a:p>
            <a:pPr marL="285750" indent="-285750">
              <a:buFontTx/>
              <a:buChar char="-"/>
            </a:pPr>
            <a:r>
              <a:rPr lang="en-US" sz="2200" dirty="0" smtClean="0"/>
              <a:t>Combine puppy travel with passenger travel to maximize profits</a:t>
            </a:r>
          </a:p>
        </p:txBody>
      </p:sp>
      <p:pic>
        <p:nvPicPr>
          <p:cNvPr id="1028" name="Picture 4" descr="https://i.ytimg.com/vi/Wqo1vpKVTsA/maxresdefaul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784" y="3118757"/>
            <a:ext cx="5552697" cy="3117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197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7158" y="0"/>
            <a:ext cx="8320005" cy="1448789"/>
          </a:xfrm>
        </p:spPr>
        <p:txBody>
          <a:bodyPr/>
          <a:lstStyle/>
          <a:p>
            <a:pPr algn="ctr"/>
            <a:r>
              <a:rPr lang="en-US" sz="4800" dirty="0" smtClean="0"/>
              <a:t>Business in the Front, </a:t>
            </a:r>
            <a:br>
              <a:rPr lang="en-US" sz="4800" dirty="0" smtClean="0"/>
            </a:br>
            <a:r>
              <a:rPr lang="en-US" sz="4800" dirty="0" smtClean="0"/>
              <a:t>Puppies in the Back</a:t>
            </a:r>
            <a:endParaRPr lang="en-US" sz="4800" dirty="0"/>
          </a:p>
        </p:txBody>
      </p:sp>
      <p:sp>
        <p:nvSpPr>
          <p:cNvPr id="3" name="TextBox 2"/>
          <p:cNvSpPr txBox="1"/>
          <p:nvPr/>
        </p:nvSpPr>
        <p:spPr>
          <a:xfrm>
            <a:off x="0" y="3254661"/>
            <a:ext cx="12117460" cy="3323987"/>
          </a:xfrm>
          <a:prstGeom prst="rect">
            <a:avLst/>
          </a:prstGeom>
          <a:noFill/>
        </p:spPr>
        <p:txBody>
          <a:bodyPr wrap="square" numCol="2" rtlCol="0">
            <a:spAutoFit/>
          </a:bodyPr>
          <a:lstStyle/>
          <a:p>
            <a:pPr marL="342900" indent="-342900" algn="ctr">
              <a:buFontTx/>
              <a:buChar char="-"/>
            </a:pPr>
            <a:r>
              <a:rPr lang="en-US" sz="3000" dirty="0" smtClean="0"/>
              <a:t>Our unique double-decker buses are designed to house all passengers in the front sections, with all our puppy cargo located in open play sections in the back.</a:t>
            </a:r>
          </a:p>
          <a:p>
            <a:pPr marL="342900" indent="-342900" algn="ctr">
              <a:buFontTx/>
              <a:buChar char="-"/>
            </a:pPr>
            <a:endParaRPr lang="en-US" sz="3000" dirty="0" smtClean="0"/>
          </a:p>
          <a:p>
            <a:pPr marL="342900" indent="-342900" algn="ctr">
              <a:buFontTx/>
              <a:buChar char="-"/>
            </a:pPr>
            <a:r>
              <a:rPr lang="en-US" sz="3000" dirty="0" smtClean="0"/>
              <a:t>Because of the huge popularity of the Saint Bernard puppy training school, we’ve recognized and filled the need for the puppy transportation to and from the school</a:t>
            </a:r>
          </a:p>
        </p:txBody>
      </p:sp>
      <p:pic>
        <p:nvPicPr>
          <p:cNvPr id="1026" name="Picture 2" descr="ttp://www.clipartbest.com/cliparts/9iz/MBr/9izMBr7i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991" y="1633339"/>
            <a:ext cx="8042420" cy="16288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ttp://www.clipartbest.com/cliparts/9iz/MBr/9izMBr7iE.gif"/>
          <p:cNvPicPr>
            <a:picLocks noChangeAspect="1" noChangeArrowheads="1"/>
          </p:cNvPicPr>
          <p:nvPr/>
        </p:nvPicPr>
        <p:blipFill rotWithShape="1">
          <a:blip r:embed="rId3">
            <a:extLst>
              <a:ext uri="{28A0092B-C50C-407E-A947-70E740481C1C}">
                <a14:useLocalDpi xmlns:a14="http://schemas.microsoft.com/office/drawing/2010/main" val="0"/>
              </a:ext>
            </a:extLst>
          </a:blip>
          <a:srcRect r="63996"/>
          <a:stretch/>
        </p:blipFill>
        <p:spPr bwMode="auto">
          <a:xfrm>
            <a:off x="9296401" y="1633339"/>
            <a:ext cx="2895599" cy="1628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819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0" y="207789"/>
            <a:ext cx="8626982" cy="739268"/>
          </a:xfrm>
        </p:spPr>
        <p:txBody>
          <a:bodyPr/>
          <a:lstStyle/>
          <a:p>
            <a:pPr algn="ctr"/>
            <a:r>
              <a:rPr lang="en-US" dirty="0" smtClean="0"/>
              <a:t>Map </a:t>
            </a:r>
            <a:r>
              <a:rPr lang="en-US" smtClean="0"/>
              <a:t>of the Travel </a:t>
            </a:r>
            <a:r>
              <a:rPr lang="en-US" dirty="0" smtClean="0"/>
              <a:t>Route</a:t>
            </a:r>
            <a:endParaRPr lang="en-US" dirty="0"/>
          </a:p>
        </p:txBody>
      </p:sp>
      <p:sp>
        <p:nvSpPr>
          <p:cNvPr id="3" name="TextBox 2"/>
          <p:cNvSpPr txBox="1"/>
          <p:nvPr/>
        </p:nvSpPr>
        <p:spPr>
          <a:xfrm>
            <a:off x="1408176" y="947057"/>
            <a:ext cx="8558784" cy="430887"/>
          </a:xfrm>
          <a:prstGeom prst="rect">
            <a:avLst/>
          </a:prstGeom>
          <a:noFill/>
        </p:spPr>
        <p:txBody>
          <a:bodyPr wrap="square" rtlCol="0">
            <a:spAutoFit/>
          </a:bodyPr>
          <a:lstStyle/>
          <a:p>
            <a:pPr marL="342900" indent="-342900" algn="ctr">
              <a:buFontTx/>
              <a:buChar char="-"/>
            </a:pPr>
            <a:r>
              <a:rPr lang="en-US" sz="2200" dirty="0"/>
              <a:t>We travel from Philadelphia to six other Northeastern cities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7360" y="1686325"/>
            <a:ext cx="7929154" cy="5080478"/>
          </a:xfrm>
          <a:prstGeom prst="rect">
            <a:avLst/>
          </a:prstGeom>
        </p:spPr>
      </p:pic>
    </p:spTree>
    <p:extLst>
      <p:ext uri="{BB962C8B-B14F-4D97-AF65-F5344CB8AC3E}">
        <p14:creationId xmlns:p14="http://schemas.microsoft.com/office/powerpoint/2010/main" val="455383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1103415"/>
            <a:ext cx="8825659" cy="1449779"/>
          </a:xfrm>
        </p:spPr>
        <p:txBody>
          <a:bodyPr/>
          <a:lstStyle/>
          <a:p>
            <a:pPr algn="ctr"/>
            <a:r>
              <a:rPr lang="en-US" sz="4400" dirty="0" smtClean="0"/>
              <a:t>Our Approach to Bussing Puppies and Passengers</a:t>
            </a:r>
            <a:endParaRPr lang="en-US" sz="4400" dirty="0"/>
          </a:p>
        </p:txBody>
      </p:sp>
      <p:sp>
        <p:nvSpPr>
          <p:cNvPr id="3" name="Text Placeholder 2"/>
          <p:cNvSpPr>
            <a:spLocks noGrp="1"/>
          </p:cNvSpPr>
          <p:nvPr>
            <p:ph type="body" sz="half" idx="2"/>
          </p:nvPr>
        </p:nvSpPr>
        <p:spPr>
          <a:xfrm>
            <a:off x="1154954" y="2850078"/>
            <a:ext cx="8825659" cy="3169722"/>
          </a:xfrm>
        </p:spPr>
        <p:txBody>
          <a:bodyPr>
            <a:noAutofit/>
          </a:bodyPr>
          <a:lstStyle/>
          <a:p>
            <a:pPr algn="ctr"/>
            <a:r>
              <a:rPr lang="en-US" sz="2400" dirty="0" smtClean="0"/>
              <a:t>Saint Bernard Bus Lines was looking for a new approach to making their bus line more profitable and innovative. We found that there is a St. Bernard training facility that was in need of finding an efficient and easy way to transport their puppies to and from the facility. By combining passenger travel with puppy travel, we aimed to increase the overall profits and success of the Saint Bernard Bus Line.</a:t>
            </a:r>
            <a:endParaRPr lang="en-US" sz="2400" dirty="0"/>
          </a:p>
        </p:txBody>
      </p:sp>
    </p:spTree>
    <p:extLst>
      <p:ext uri="{BB962C8B-B14F-4D97-AF65-F5344CB8AC3E}">
        <p14:creationId xmlns:p14="http://schemas.microsoft.com/office/powerpoint/2010/main" val="2960989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12" y="615044"/>
            <a:ext cx="8825659" cy="2242456"/>
          </a:xfrm>
        </p:spPr>
        <p:txBody>
          <a:bodyPr/>
          <a:lstStyle/>
          <a:p>
            <a:pPr algn="ctr"/>
            <a:r>
              <a:rPr lang="en-US" sz="4400" dirty="0" smtClean="0"/>
              <a:t>How We Implemented This Plan:</a:t>
            </a:r>
            <a:br>
              <a:rPr lang="en-US" sz="4400" dirty="0" smtClean="0"/>
            </a:br>
            <a:r>
              <a:rPr lang="en-US" sz="2700" dirty="0" smtClean="0"/>
              <a:t>We worked to find the perfect balance of passengers and puppies (AKA cargo) to fill the buses. Therefore, we were able to optimize route efficiency and </a:t>
            </a:r>
            <a:r>
              <a:rPr lang="en-US" sz="2700" dirty="0"/>
              <a:t>bus capacity </a:t>
            </a:r>
            <a:r>
              <a:rPr lang="en-US" sz="2700" dirty="0" smtClean="0"/>
              <a:t>for all </a:t>
            </a:r>
            <a:r>
              <a:rPr lang="en-US" sz="2700" dirty="0"/>
              <a:t>six </a:t>
            </a:r>
            <a:r>
              <a:rPr lang="en-US" sz="2700" dirty="0" smtClean="0"/>
              <a:t>routes. </a:t>
            </a:r>
            <a:endParaRPr lang="en-US" sz="2700" dirty="0"/>
          </a:p>
        </p:txBody>
      </p:sp>
      <p:pic>
        <p:nvPicPr>
          <p:cNvPr id="4" name="Picture 3"/>
          <p:cNvPicPr>
            <a:picLocks noChangeAspect="1"/>
          </p:cNvPicPr>
          <p:nvPr/>
        </p:nvPicPr>
        <p:blipFill>
          <a:blip r:embed="rId3"/>
          <a:stretch>
            <a:fillRect/>
          </a:stretch>
        </p:blipFill>
        <p:spPr>
          <a:xfrm>
            <a:off x="195944" y="3247571"/>
            <a:ext cx="11800114" cy="2372593"/>
          </a:xfrm>
          <a:prstGeom prst="rect">
            <a:avLst/>
          </a:prstGeom>
        </p:spPr>
      </p:pic>
    </p:spTree>
    <p:extLst>
      <p:ext uri="{BB962C8B-B14F-4D97-AF65-F5344CB8AC3E}">
        <p14:creationId xmlns:p14="http://schemas.microsoft.com/office/powerpoint/2010/main" val="253123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1039586"/>
            <a:ext cx="8825659" cy="1050471"/>
          </a:xfrm>
        </p:spPr>
        <p:txBody>
          <a:bodyPr/>
          <a:lstStyle/>
          <a:p>
            <a:pPr algn="ctr"/>
            <a:r>
              <a:rPr lang="en-US" smtClean="0"/>
              <a:t>Summary of Our Results</a:t>
            </a:r>
            <a:endParaRPr lang="en-US"/>
          </a:p>
        </p:txBody>
      </p:sp>
      <p:sp>
        <p:nvSpPr>
          <p:cNvPr id="3" name="Text Placeholder 2"/>
          <p:cNvSpPr>
            <a:spLocks noGrp="1"/>
          </p:cNvSpPr>
          <p:nvPr>
            <p:ph type="body" sz="half" idx="2"/>
          </p:nvPr>
        </p:nvSpPr>
        <p:spPr>
          <a:xfrm>
            <a:off x="1154953" y="3053443"/>
            <a:ext cx="8825659" cy="2362200"/>
          </a:xfrm>
        </p:spPr>
        <p:txBody>
          <a:bodyPr>
            <a:noAutofit/>
          </a:bodyPr>
          <a:lstStyle/>
          <a:p>
            <a:pPr marL="285750" indent="-285750">
              <a:buFontTx/>
              <a:buChar char="-"/>
            </a:pPr>
            <a:r>
              <a:rPr lang="en-US" sz="2400" dirty="0" smtClean="0"/>
              <a:t>By taking on the puppy cargo, we were able to increase both passenger and cargo revenue which led to higher total revenue. </a:t>
            </a:r>
          </a:p>
          <a:p>
            <a:pPr marL="285750" indent="-285750">
              <a:buFontTx/>
              <a:buChar char="-"/>
            </a:pPr>
            <a:r>
              <a:rPr lang="en-US" sz="2400" dirty="0" smtClean="0"/>
              <a:t>Because our operating costs stayed stable, our daily gross profit increased significantly with the new revenue from the puppy cargo.</a:t>
            </a:r>
          </a:p>
          <a:p>
            <a:pPr marL="285750" indent="-285750">
              <a:buFontTx/>
              <a:buChar char="-"/>
            </a:pPr>
            <a:r>
              <a:rPr lang="en-US" sz="2400" dirty="0" smtClean="0"/>
              <a:t>The Excel Solver assisted us in our endeavor by maximizing the arrangement of passengers and puppies allocated to each bus. </a:t>
            </a:r>
            <a:endParaRPr lang="en-US" sz="2400" dirty="0"/>
          </a:p>
        </p:txBody>
      </p:sp>
    </p:spTree>
    <p:extLst>
      <p:ext uri="{BB962C8B-B14F-4D97-AF65-F5344CB8AC3E}">
        <p14:creationId xmlns:p14="http://schemas.microsoft.com/office/powerpoint/2010/main" val="117517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143" y="163286"/>
            <a:ext cx="8254691" cy="1518558"/>
          </a:xfrm>
        </p:spPr>
        <p:txBody>
          <a:bodyPr/>
          <a:lstStyle/>
          <a:p>
            <a:pPr algn="ctr"/>
            <a:r>
              <a:rPr lang="en-US" sz="4400" dirty="0" smtClean="0"/>
              <a:t>Revenues and Gross Profit Before and After:</a:t>
            </a:r>
            <a:endParaRPr lang="en-US" sz="4400" dirty="0"/>
          </a:p>
        </p:txBody>
      </p:sp>
      <p:graphicFrame>
        <p:nvGraphicFramePr>
          <p:cNvPr id="3" name="Chart 2"/>
          <p:cNvGraphicFramePr>
            <a:graphicFrameLocks/>
          </p:cNvGraphicFramePr>
          <p:nvPr>
            <p:extLst>
              <p:ext uri="{D42A27DB-BD31-4B8C-83A1-F6EECF244321}">
                <p14:modId xmlns:p14="http://schemas.microsoft.com/office/powerpoint/2010/main" val="111198241"/>
              </p:ext>
            </p:extLst>
          </p:nvPr>
        </p:nvGraphicFramePr>
        <p:xfrm>
          <a:off x="1273628" y="2005012"/>
          <a:ext cx="9356271" cy="42161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87115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519" y="544158"/>
            <a:ext cx="8788962" cy="937170"/>
          </a:xfrm>
        </p:spPr>
        <p:txBody>
          <a:bodyPr/>
          <a:lstStyle/>
          <a:p>
            <a:pPr algn="ctr"/>
            <a:r>
              <a:rPr lang="en-US" sz="4800" dirty="0" smtClean="0"/>
              <a:t>Conclusion</a:t>
            </a:r>
            <a:endParaRPr lang="en-US" sz="4800" dirty="0"/>
          </a:p>
        </p:txBody>
      </p:sp>
      <p:sp>
        <p:nvSpPr>
          <p:cNvPr id="3" name="TextBox 2"/>
          <p:cNvSpPr txBox="1"/>
          <p:nvPr/>
        </p:nvSpPr>
        <p:spPr>
          <a:xfrm>
            <a:off x="0" y="1810512"/>
            <a:ext cx="12192000" cy="3970318"/>
          </a:xfrm>
          <a:prstGeom prst="rect">
            <a:avLst/>
          </a:prstGeom>
          <a:noFill/>
        </p:spPr>
        <p:txBody>
          <a:bodyPr wrap="square" rtlCol="0">
            <a:spAutoFit/>
          </a:bodyPr>
          <a:lstStyle/>
          <a:p>
            <a:pPr marL="171450" indent="-171450" algn="ctr">
              <a:buFontTx/>
              <a:buChar char="-"/>
            </a:pPr>
            <a:r>
              <a:rPr lang="en-US" sz="2800" dirty="0" smtClean="0"/>
              <a:t>Revenues </a:t>
            </a:r>
            <a:r>
              <a:rPr lang="en-US" sz="2800" dirty="0"/>
              <a:t>went up by $68,500</a:t>
            </a:r>
          </a:p>
          <a:p>
            <a:pPr marL="171450" indent="-171450" algn="ctr">
              <a:buFontTx/>
              <a:buChar char="-"/>
            </a:pPr>
            <a:r>
              <a:rPr lang="en-US" sz="2800" dirty="0"/>
              <a:t>Gross Profit increased by $55,944 </a:t>
            </a:r>
          </a:p>
          <a:p>
            <a:pPr algn="ctr"/>
            <a:r>
              <a:rPr lang="en-US" sz="2800" dirty="0" smtClean="0"/>
              <a:t>- As our data demonstrates, we have been able to increase profitability with a unique and innovative approach.</a:t>
            </a:r>
          </a:p>
          <a:p>
            <a:pPr algn="ctr"/>
            <a:r>
              <a:rPr lang="en-US" sz="2800" dirty="0" smtClean="0"/>
              <a:t>- The use of the Excel Solver would be helpful to evaluate future progress and profits.</a:t>
            </a:r>
          </a:p>
          <a:p>
            <a:pPr algn="ctr"/>
            <a:r>
              <a:rPr lang="en-US" sz="2800" dirty="0" smtClean="0"/>
              <a:t>- The only major risk to this approach is if the popularity of Saint Bernard puppies goes down . . . Which from our research, does not look like it will happen any time soon!</a:t>
            </a:r>
            <a:endParaRPr lang="en-US" sz="2800" dirty="0"/>
          </a:p>
        </p:txBody>
      </p:sp>
    </p:spTree>
    <p:extLst>
      <p:ext uri="{BB962C8B-B14F-4D97-AF65-F5344CB8AC3E}">
        <p14:creationId xmlns:p14="http://schemas.microsoft.com/office/powerpoint/2010/main" val="829083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160</TotalTime>
  <Words>428</Words>
  <Application>Microsoft Macintosh PowerPoint</Application>
  <PresentationFormat>Widescreen</PresentationFormat>
  <Paragraphs>48</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Saint Bernard  Bus Lines Analysis</vt:lpstr>
      <vt:lpstr>Saint Bernard Training Program</vt:lpstr>
      <vt:lpstr>Business in the Front,  Puppies in the Back</vt:lpstr>
      <vt:lpstr>Map of the Travel Route</vt:lpstr>
      <vt:lpstr>Our Approach to Bussing Puppies and Passengers</vt:lpstr>
      <vt:lpstr>How We Implemented This Plan: We worked to find the perfect balance of passengers and puppies (AKA cargo) to fill the buses. Therefore, we were able to optimize route efficiency and bus capacity for all six routes. </vt:lpstr>
      <vt:lpstr>Summary of Our Results</vt:lpstr>
      <vt:lpstr>Revenues and Gross Profit Before and After:</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Saint Bernard  Bus Lines</dc:title>
  <dc:creator>Snyder,Alexandra Kathleen</dc:creator>
  <cp:lastModifiedBy>Snyder,Alexandra Kathleen</cp:lastModifiedBy>
  <cp:revision>15</cp:revision>
  <dcterms:created xsi:type="dcterms:W3CDTF">2016-04-12T13:53:46Z</dcterms:created>
  <dcterms:modified xsi:type="dcterms:W3CDTF">2016-04-13T17:29:36Z</dcterms:modified>
</cp:coreProperties>
</file>